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7" r:id="rId3"/>
    <p:sldId id="257" r:id="rId4"/>
    <p:sldId id="292" r:id="rId5"/>
    <p:sldId id="293" r:id="rId6"/>
    <p:sldId id="289" r:id="rId7"/>
    <p:sldId id="290" r:id="rId8"/>
    <p:sldId id="291" r:id="rId9"/>
    <p:sldId id="269" r:id="rId10"/>
    <p:sldId id="282" r:id="rId11"/>
    <p:sldId id="288" r:id="rId12"/>
    <p:sldId id="296" r:id="rId13"/>
    <p:sldId id="280" r:id="rId14"/>
    <p:sldId id="294" r:id="rId15"/>
    <p:sldId id="298" r:id="rId16"/>
    <p:sldId id="295" r:id="rId17"/>
    <p:sldId id="299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53D"/>
    <a:srgbClr val="C35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F306AA-800A-4037-B616-6E5467C9BF25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32312D-FD81-4252-B900-DBA7E4F56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67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5166D4-E9BD-4602-80CE-A8F4C0F34C66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4A6A67-A85B-480C-ADBA-D239E344B2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78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62E3E8-B3C6-4C3B-8137-50D7F53FC8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499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48384A-5455-48F3-9975-A4CED26BD6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260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35B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76FD2-851F-49C3-9986-319BBD48B127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A198-ACBB-45A1-9C27-07C1C9CCD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" y="6248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2A53D"/>
                </a:solidFill>
              </a:rPr>
              <a:t>OpenEd November 2010 Barcelona</a:t>
            </a:r>
            <a:endParaRPr lang="en-US" b="1" dirty="0">
              <a:solidFill>
                <a:srgbClr val="82A53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C93E-13DD-4E75-849D-11F97A5C5308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775E-BBA2-466A-8D89-6BE4F7322A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EAD2-5D35-4AC5-9247-DB9F5901009F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5057-E399-4BCF-B6D0-902EEEE16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1DDC-7547-4DB2-95A8-17CDF0E5A3C5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C9900-67DA-4BDE-8053-D1BF8DECA3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" y="6248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2A53D"/>
                </a:solidFill>
              </a:rPr>
              <a:t>OpenEd November 2010 Barcelona</a:t>
            </a:r>
            <a:endParaRPr lang="en-US" b="1" dirty="0">
              <a:solidFill>
                <a:srgbClr val="82A53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0302-06A9-4F94-8EBD-76EF76CEBD31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6F94-CD54-4627-9637-86F858F99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1B39-B04A-4EEF-8620-3E3428459858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D5F87-04F7-4189-9E36-4D87B4FBC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CADE-483E-497E-B6DA-3C43664FF615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DECE-3BA7-4128-AE30-14F541403B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5416-3A09-462C-8F76-E49E5372DABB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0AB9A-04E9-4AFF-9D9D-1F59FE0F8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467B-920E-4C76-9AB0-6C615108114E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46EC3-60D7-4CD5-90A4-76F0CB8D8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1447-01E3-4689-8937-0712B24F28BA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312E2-F83F-457B-B528-114138CBFF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7BC56-DF38-4F90-B360-AAE89C5096CB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2978-E82E-4360-9B63-5C1468C765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AgShare_Logo_3.jpg"/>
          <p:cNvPicPr>
            <a:picLocks noChangeAspect="1"/>
          </p:cNvPicPr>
          <p:nvPr userDrawn="1"/>
        </p:nvPicPr>
        <p:blipFill>
          <a:blip r:embed="rId13" cstate="print"/>
          <a:srcRect t="19798" b="20050"/>
          <a:stretch>
            <a:fillRect/>
          </a:stretch>
        </p:blipFill>
        <p:spPr bwMode="auto">
          <a:xfrm>
            <a:off x="6381750" y="5751513"/>
            <a:ext cx="2533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A053EB-EBE8-47F0-8009-E1C0758E92AC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E442FD-4A42-4D06-AD51-FAD37923FB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136525" y="136525"/>
            <a:ext cx="8870950" cy="6584950"/>
          </a:xfrm>
          <a:prstGeom prst="roundRect">
            <a:avLst>
              <a:gd name="adj" fmla="val 5371"/>
            </a:avLst>
          </a:prstGeom>
          <a:noFill/>
          <a:ln w="57150">
            <a:solidFill>
              <a:srgbClr val="C35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81000" y="6248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2A53D"/>
                </a:solidFill>
              </a:rPr>
              <a:t>OpenEd November 2010 Barcelona</a:t>
            </a:r>
            <a:endParaRPr lang="en-US" b="1" dirty="0">
              <a:solidFill>
                <a:srgbClr val="82A53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82A53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2A53D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2A53D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2A53D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2A53D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82A53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82A53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82A53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82A53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1398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AgShare: Building Community and Content with Multiple Partners</a:t>
            </a:r>
            <a:endParaRPr lang="en-US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Dr. Christine Geith</a:t>
            </a:r>
          </a:p>
          <a:p>
            <a:pPr eaLnBrk="1" hangingPunct="1"/>
            <a:r>
              <a:rPr lang="en-US" dirty="0" smtClean="0"/>
              <a:t>AgShare Co-PI, Assistant Provost</a:t>
            </a:r>
          </a:p>
          <a:p>
            <a:pPr eaLnBrk="1" hangingPunct="1"/>
            <a:r>
              <a:rPr lang="en-US" dirty="0" smtClean="0"/>
              <a:t>Michigan State University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Pilot Convening March 2010 Nairobi, Kenya</a:t>
            </a:r>
          </a:p>
        </p:txBody>
      </p:sp>
      <p:pic>
        <p:nvPicPr>
          <p:cNvPr id="21507" name="Content Placeholder 4" descr="DSCN0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41488" y="1382713"/>
            <a:ext cx="5497512" cy="4122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Pilots Started June 2010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Countries: Ethiopia, Uganda, Kenya</a:t>
            </a:r>
          </a:p>
          <a:p>
            <a:r>
              <a:rPr lang="en-US" dirty="0" smtClean="0"/>
              <a:t>4 Universities</a:t>
            </a:r>
          </a:p>
          <a:p>
            <a:pPr lvl="1"/>
            <a:r>
              <a:rPr lang="en-US" dirty="0" smtClean="0"/>
              <a:t>Haramaya University, Ethiopia</a:t>
            </a:r>
          </a:p>
          <a:p>
            <a:pPr lvl="1"/>
            <a:r>
              <a:rPr lang="en-US" dirty="0" smtClean="0"/>
              <a:t>Moi University, Kenya</a:t>
            </a:r>
          </a:p>
          <a:p>
            <a:pPr lvl="1"/>
            <a:r>
              <a:rPr lang="en-US" dirty="0" smtClean="0"/>
              <a:t>Makerere University, Uganda</a:t>
            </a:r>
          </a:p>
          <a:p>
            <a:pPr lvl="1"/>
            <a:r>
              <a:rPr lang="en-US" dirty="0" smtClean="0"/>
              <a:t>United States International University, Kenya</a:t>
            </a:r>
          </a:p>
          <a:p>
            <a:r>
              <a:rPr lang="en-US" dirty="0" smtClean="0"/>
              <a:t>2 University Networks</a:t>
            </a:r>
          </a:p>
          <a:p>
            <a:pPr lvl="1"/>
            <a:r>
              <a:rPr lang="en-US" dirty="0" smtClean="0"/>
              <a:t>CMAAE</a:t>
            </a:r>
          </a:p>
          <a:p>
            <a:pPr lvl="1"/>
            <a:r>
              <a:rPr lang="en-US" dirty="0" smtClean="0"/>
              <a:t>RUFORUM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1" y="457199"/>
          <a:ext cx="8610600" cy="5677348"/>
        </p:xfrm>
        <a:graphic>
          <a:graphicData uri="http://schemas.openxmlformats.org/drawingml/2006/table">
            <a:tbl>
              <a:tblPr/>
              <a:tblGrid>
                <a:gridCol w="2209800"/>
                <a:gridCol w="2133600"/>
                <a:gridCol w="2133600"/>
                <a:gridCol w="2133600"/>
              </a:tblGrid>
              <a:tr h="309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CMAAE</a:t>
                      </a:r>
                      <a:endParaRPr lang="en-US" sz="20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Makerere</a:t>
                      </a:r>
                      <a:endParaRPr lang="en-US" sz="20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USIU</a:t>
                      </a:r>
                      <a:endParaRPr lang="en-US" sz="20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Haramaya</a:t>
                      </a:r>
                      <a:endParaRPr lang="en-US" sz="20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22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Collaborative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creation of OER case studies across two universities in the CMAAE. Coffee in Ethiopia and Maize in Kenya.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OER creation and community engagement as part of student field research: Dairy Value Chain. South-western Uganda. Case materials for MSc and down streamed materials for improved farmer practice.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OER co-creation and feedback loops by students in internships and African faculty of agriculture. Course taught to leaders of farmer organizations, aspirant commercial farmers, and other interested parties. 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OER creation of the course Perspectives on Agriculture Extension for the RUFORUM MSc AICM program. 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47426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Strengths as a pilot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42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Replication and customization in CMAAE; co-creation using two universities; students and faculty working together to create cases; involvement of community-wide partners.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Ties research and OER sustainably with graduate student research; Ties with community engagement platform; creates field-based OER illustrating practices; potential down streaming to farmers.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Co-creation using multi-institutions of different types; community feedback loops; students on internships create content; content can be shared through commercial farmer producer organizations.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Replication and customization throughout RUFORUM; creating a complete OER course; enables undergraduate and graduate students to participate in creating materials as part of internships and field projects.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Promising Pilot Methods </a:t>
            </a:r>
          </a:p>
        </p:txBody>
      </p:sp>
      <p:sp>
        <p:nvSpPr>
          <p:cNvPr id="5" name="Oval 4"/>
          <p:cNvSpPr/>
          <p:nvPr/>
        </p:nvSpPr>
        <p:spPr>
          <a:xfrm>
            <a:off x="5257800" y="1828800"/>
            <a:ext cx="2438400" cy="2438400"/>
          </a:xfrm>
          <a:prstGeom prst="ellipse">
            <a:avLst/>
          </a:prstGeom>
          <a:solidFill>
            <a:srgbClr val="82A5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Resource Partners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1143000" y="1828800"/>
            <a:ext cx="2438400" cy="2438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Community-Wide  </a:t>
            </a:r>
            <a:r>
              <a:rPr lang="en-US" sz="2400" dirty="0"/>
              <a:t>Partners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1828800"/>
            <a:ext cx="2438400" cy="2438400"/>
          </a:xfrm>
          <a:prstGeom prst="ellipse">
            <a:avLst/>
          </a:prstGeom>
          <a:solidFill>
            <a:srgbClr val="C35B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Faculty and Curriculum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343400"/>
            <a:ext cx="3733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Student Agents of Change (research, internships)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Downstreaming OER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Upstreaming OER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3048000" y="2438400"/>
            <a:ext cx="838200" cy="1295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2011362"/>
          </a:xfrm>
        </p:spPr>
        <p:txBody>
          <a:bodyPr/>
          <a:lstStyle/>
          <a:p>
            <a:r>
              <a:rPr lang="en-US" dirty="0" smtClean="0"/>
              <a:t>Makerere University Pilot</a:t>
            </a:r>
            <a:endParaRPr lang="en-US" dirty="0"/>
          </a:p>
        </p:txBody>
      </p:sp>
      <p:pic>
        <p:nvPicPr>
          <p:cNvPr id="4" name="Picture 3" descr="pic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228600"/>
            <a:ext cx="2926080" cy="21989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 descr="pic4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14600"/>
            <a:ext cx="5791200" cy="37698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endParaRPr lang="en-GB" sz="2400" b="1" dirty="0" smtClean="0"/>
          </a:p>
          <a:p>
            <a:pPr>
              <a:buNone/>
            </a:pPr>
            <a:endParaRPr lang="en-GB" sz="2400" b="1" dirty="0" smtClean="0"/>
          </a:p>
          <a:p>
            <a:pPr>
              <a:buNone/>
            </a:pPr>
            <a:r>
              <a:rPr lang="en-GB" sz="2400" b="1" dirty="0" smtClean="0"/>
              <a:t>Student, Master of Livestock Development and Management</a:t>
            </a:r>
            <a:endParaRPr lang="en-US" sz="2400" dirty="0" smtClean="0"/>
          </a:p>
          <a:p>
            <a:pPr>
              <a:buNone/>
            </a:pPr>
            <a:r>
              <a:rPr lang="en-GB" sz="2400" dirty="0" smtClean="0"/>
              <a:t> </a:t>
            </a:r>
            <a:r>
              <a:rPr lang="en-GB" sz="2400" b="1" dirty="0" smtClean="0"/>
              <a:t>PROPOSED TOPIC: </a:t>
            </a:r>
            <a:endParaRPr lang="en-US" sz="2400" dirty="0" smtClean="0"/>
          </a:p>
          <a:p>
            <a:pPr>
              <a:buNone/>
            </a:pPr>
            <a:r>
              <a:rPr lang="en-GB" sz="2400" dirty="0" smtClean="0"/>
              <a:t>DAIRY HYGIENE PRACTICES IN UGANDA: A CASE STUDY OF KIRUHURA DISTRICT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b="1" dirty="0" smtClean="0"/>
              <a:t>Student, Master of Agribusiness Management</a:t>
            </a:r>
            <a:endParaRPr lang="en-US" sz="2400" dirty="0" smtClean="0"/>
          </a:p>
          <a:p>
            <a:pPr>
              <a:buNone/>
            </a:pPr>
            <a:r>
              <a:rPr lang="en-GB" sz="2400" b="1" dirty="0" smtClean="0"/>
              <a:t> PROPOSED TOPIC: </a:t>
            </a:r>
            <a:endParaRPr lang="en-US" sz="2400" dirty="0" smtClean="0"/>
          </a:p>
          <a:p>
            <a:pPr>
              <a:buNone/>
            </a:pPr>
            <a:r>
              <a:rPr lang="en-GB" sz="2400" dirty="0" smtClean="0"/>
              <a:t>ECONOMIC ANALYSIS OF MILK AND DAIRY PRODUCTS MANAGEMENT IN UGANDA: A CASE STUDY OF KIRUHURA DISTRICT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GB" sz="2400" dirty="0" smtClean="0"/>
              <a:t> 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okello0001"/>
          <p:cNvPicPr/>
          <p:nvPr/>
        </p:nvPicPr>
        <p:blipFill>
          <a:blip r:embed="rId2" cstate="print">
            <a:lum bright="7000"/>
          </a:blip>
          <a:srcRect/>
          <a:stretch>
            <a:fillRect/>
          </a:stretch>
        </p:blipFill>
        <p:spPr bwMode="auto">
          <a:xfrm>
            <a:off x="6477000" y="1600200"/>
            <a:ext cx="1663976" cy="161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AgShare Results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of impact</a:t>
            </a:r>
          </a:p>
          <a:p>
            <a:r>
              <a:rPr lang="en-US" dirty="0" smtClean="0"/>
              <a:t>Increased visibility (i.e. DiscoverEd)</a:t>
            </a:r>
          </a:p>
          <a:p>
            <a:r>
              <a:rPr lang="en-US" dirty="0" smtClean="0"/>
              <a:t>Advocacy for open sharing</a:t>
            </a:r>
          </a:p>
          <a:p>
            <a:r>
              <a:rPr lang="en-US" dirty="0" smtClean="0"/>
              <a:t>Catalyst role for students (ie. AgShare Fellows)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AgShare Core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Dr. John Kaneene, Co-PI, Michigan State University</a:t>
            </a:r>
          </a:p>
          <a:p>
            <a:r>
              <a:rPr lang="en-US" sz="2400" dirty="0" smtClean="0"/>
              <a:t>Dr. Cliff Lampe, Co-PI, Michigan State University</a:t>
            </a:r>
          </a:p>
          <a:p>
            <a:r>
              <a:rPr lang="en-US" sz="2400" dirty="0" smtClean="0"/>
              <a:t>Neil Butcher, OER Africa</a:t>
            </a:r>
          </a:p>
          <a:p>
            <a:r>
              <a:rPr lang="en-US" sz="2400" dirty="0" smtClean="0"/>
              <a:t>Catherine Ngugi, OER Africa</a:t>
            </a:r>
          </a:p>
          <a:p>
            <a:r>
              <a:rPr lang="en-US" sz="2400" dirty="0" smtClean="0"/>
              <a:t>Nathan Yergler, Creative Commons</a:t>
            </a:r>
          </a:p>
          <a:p>
            <a:r>
              <a:rPr lang="en-US" sz="2400" dirty="0" smtClean="0"/>
              <a:t>Lisbeth Levey, open resource specialist</a:t>
            </a:r>
          </a:p>
          <a:p>
            <a:r>
              <a:rPr lang="en-US" sz="2400" dirty="0" smtClean="0"/>
              <a:t>Krishna Alluri, community-wide partner specialist</a:t>
            </a:r>
          </a:p>
          <a:p>
            <a:r>
              <a:rPr lang="en-US" sz="2400" dirty="0" smtClean="0"/>
              <a:t>Gashaw Kebede, evaluator</a:t>
            </a:r>
          </a:p>
          <a:p>
            <a:r>
              <a:rPr lang="en-US" sz="2400" dirty="0" smtClean="0"/>
              <a:t>Flora McMartin, OER evaluation specialist</a:t>
            </a:r>
          </a:p>
          <a:p>
            <a:r>
              <a:rPr lang="en-US" sz="2400" dirty="0" smtClean="0"/>
              <a:t>Karen Vignare, Project Lead, Michigan State University</a:t>
            </a: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Funded by the Bill &amp; Melinda Gates Foundation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what ways can OER impact agriculture in Africa?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AgShare?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What is </a:t>
            </a:r>
            <a:r>
              <a:rPr lang="en-US" b="1" i="1" dirty="0" smtClean="0"/>
              <a:t>Ag</a:t>
            </a:r>
            <a:r>
              <a:rPr lang="en-US" b="1" dirty="0" smtClean="0"/>
              <a:t>? </a:t>
            </a:r>
          </a:p>
          <a:p>
            <a:pPr lvl="1" eaLnBrk="1" hangingPunct="1"/>
            <a:r>
              <a:rPr lang="en-US" dirty="0" smtClean="0"/>
              <a:t>All aspects of African animal, plant, forestry, and fisheries production and value networks.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What is </a:t>
            </a:r>
            <a:r>
              <a:rPr lang="en-US" b="1" i="1" dirty="0" smtClean="0"/>
              <a:t>Share</a:t>
            </a:r>
            <a:r>
              <a:rPr lang="en-US" b="1" dirty="0" smtClean="0"/>
              <a:t>?</a:t>
            </a:r>
          </a:p>
          <a:p>
            <a:pPr lvl="1" eaLnBrk="1" hangingPunct="1"/>
            <a:r>
              <a:rPr lang="en-US" dirty="0" smtClean="0"/>
              <a:t>Action</a:t>
            </a:r>
          </a:p>
          <a:p>
            <a:pPr lvl="1" eaLnBrk="1" hangingPunct="1"/>
            <a:r>
              <a:rPr lang="en-US" dirty="0" smtClean="0"/>
              <a:t>Collaboration</a:t>
            </a:r>
          </a:p>
          <a:p>
            <a:pPr lvl="1" eaLnBrk="1" hangingPunct="1"/>
            <a:r>
              <a:rPr lang="en-US" dirty="0" smtClean="0"/>
              <a:t>Intentionally creating and sharing African teaching, learning and research resources that are free, openly-licensed and effective.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scope of AgShare?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60621" cy="452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4572000"/>
            <a:ext cx="16002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Resource Partners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4419600"/>
            <a:ext cx="129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Community-Wide Partners</a:t>
            </a:r>
          </a:p>
          <a:p>
            <a:pPr algn="ctr"/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scope of AgShare?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1143000"/>
            <a:ext cx="8660621" cy="452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4572000"/>
            <a:ext cx="1524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</a:rPr>
              <a:t>Content Providers</a:t>
            </a:r>
            <a:endParaRPr lang="en-US" sz="1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4419600"/>
            <a:ext cx="129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</a:rPr>
              <a:t>Community-Wide Partners</a:t>
            </a:r>
          </a:p>
          <a:p>
            <a:pPr algn="ctr"/>
            <a:endParaRPr lang="en-US" sz="1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066800"/>
            <a:ext cx="83058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Building R</a:t>
            </a:r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elationships </a:t>
            </a:r>
          </a:p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&amp; </a:t>
            </a:r>
          </a:p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apacity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3" descr="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6934200" cy="550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7010400" cy="564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6" descr="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1"/>
            <a:ext cx="7086600" cy="559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AgShare Vision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35B26"/>
                </a:solidFill>
              </a:rPr>
              <a:t>To impact the welfare and health of farmers in Africa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35B26"/>
                </a:solidFill>
              </a:rPr>
              <a:t>by empowering MSc students and graduates of African institutions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35B26"/>
                </a:solidFill>
              </a:rPr>
              <a:t>to achieve change in agriculture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35B26"/>
                </a:solidFill>
              </a:rPr>
              <a:t>by leveraging African knowledge through OER processes and products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35B26"/>
                </a:solidFill>
              </a:rPr>
              <a:t>that are integrated into universities and the global knowledge pool.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/object&gt;&lt;/object&gt;&lt;/database&gt;"/>
  <p:tag name="ISPRING_RESOURCE_PATHS_HASH_PRESENTER" val="2dea4b8ff6df72ee696eb13cb8c1efbedd483cf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5260</TotalTime>
  <Words>558</Words>
  <Application>Microsoft Office PowerPoint</Application>
  <PresentationFormat>On-screen Show (4:3)</PresentationFormat>
  <Paragraphs>89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Malgun Gothic</vt:lpstr>
      <vt:lpstr>Arial</vt:lpstr>
      <vt:lpstr>Calibri</vt:lpstr>
      <vt:lpstr>Times New Roman</vt:lpstr>
      <vt:lpstr>Trebuchet MS</vt:lpstr>
      <vt:lpstr>Office Theme</vt:lpstr>
      <vt:lpstr>AgShare: Building Community and Content with Multiple Partners</vt:lpstr>
      <vt:lpstr>In what ways can OER impact agriculture in Africa?</vt:lpstr>
      <vt:lpstr>What is AgShare?</vt:lpstr>
      <vt:lpstr>What is the scope of AgShare?</vt:lpstr>
      <vt:lpstr>What is the scope of AgShare?</vt:lpstr>
      <vt:lpstr>PowerPoint Presentation</vt:lpstr>
      <vt:lpstr>PowerPoint Presentation</vt:lpstr>
      <vt:lpstr>PowerPoint Presentation</vt:lpstr>
      <vt:lpstr>AgShare Vision</vt:lpstr>
      <vt:lpstr>First Pilot Convening March 2010 Nairobi, Kenya</vt:lpstr>
      <vt:lpstr>Pilots Started June 2010</vt:lpstr>
      <vt:lpstr>PowerPoint Presentation</vt:lpstr>
      <vt:lpstr>Promising Pilot Methods </vt:lpstr>
      <vt:lpstr>Makerere University Pilot</vt:lpstr>
      <vt:lpstr>PowerPoint Presentation</vt:lpstr>
      <vt:lpstr>AgShare Results in Progress</vt:lpstr>
      <vt:lpstr>AgShare Core Team</vt:lpstr>
    </vt:vector>
  </TitlesOfParts>
  <Company>MSU Global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L. Sunnie Kim</dc:creator>
  <cp:lastModifiedBy>Monge Tlaka</cp:lastModifiedBy>
  <cp:revision>149</cp:revision>
  <cp:lastPrinted>2010-03-20T11:55:33Z</cp:lastPrinted>
  <dcterms:created xsi:type="dcterms:W3CDTF">2010-03-20T11:52:02Z</dcterms:created>
  <dcterms:modified xsi:type="dcterms:W3CDTF">2015-06-30T09:47:53Z</dcterms:modified>
</cp:coreProperties>
</file>