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FFFFFF"/>
    <a:srgbClr val="FFFF66"/>
    <a:srgbClr val="0000FF"/>
    <a:srgbClr val="00FF99"/>
    <a:srgbClr val="6600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07" autoAdjust="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852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C0E7819-EBAD-417C-BFAA-B4CDC091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95F09FBC-ACF6-460F-8898-AF906AFC2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C682C-7BF1-4C51-A3B6-365A1F8CF8B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0A8E8-A707-4014-89D7-CD2581B6894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F09FBC-ACF6-460F-8898-AF906AFC285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DA4B5-66AC-498E-AAAE-D467D3D29FF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2D6BF-C948-47CB-ABFD-E187ECF1B06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47101-0338-4726-BDE6-79115A659E3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3CE674-30F7-4FE8-9C7A-FFB81771C08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00289-9907-4C8F-981C-3DC4AF7E93A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847F9-C7EA-4908-803F-1A30A10C9BE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7997A-8E43-4C6B-8BE8-AC30F6997F1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51558-5B99-418D-97B1-E583EB9652D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3AD7E-E5D5-4D11-96C6-C1932B162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CC238-D699-49BD-BA92-D6C06C3A4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5F120-67F1-48CC-9579-1A2ACDFDC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74F4B-2964-4501-AEB7-9690C7B83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F08C6-D917-4396-B343-213C30991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ADD45-EA9D-4DE0-B462-B0C3B8AD1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6C19-6EA4-4E28-BD07-921883E3D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1A67-6D96-4D7F-A3D0-331A7C42D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50AED-8F8D-4100-BB87-CE5E07A49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29AE8-34C8-44EC-A768-8BDBF935F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5740F-22E6-4489-BC1D-B26B31DE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495D36-CE47-4751-8908-E12321291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33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chemeClr val="bg1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Courier New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Arial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bg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Introduction to Conceptual Frameworks</a:t>
            </a: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27650" name="Document" r:id="rId4" imgW="715304" imgH="1029124" progId="Word.Document.8">
              <p:embed/>
            </p:oleObj>
          </a:graphicData>
        </a:graphic>
      </p:graphicFrame>
      <p:pic>
        <p:nvPicPr>
          <p:cNvPr id="6" name="Picture 5" descr="OC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 bwMode="auto">
          <a:xfrm>
            <a:off x="357158" y="4643446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en-ZA" sz="1600" b="0" i="0" u="none" strike="noStrike" kern="1200" cap="none" spc="10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57158" y="4500570"/>
            <a:ext cx="8305800" cy="1143000"/>
          </a:xfrm>
        </p:spPr>
        <p:txBody>
          <a:bodyPr/>
          <a:lstStyle/>
          <a:p>
            <a:pPr lvl="0"/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Occupational Therapy Division</a:t>
            </a:r>
            <a:b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Cape Town</a:t>
            </a:r>
            <a:b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‘</a:t>
            </a:r>
            <a:r>
              <a:rPr lang="en-US" sz="1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Matumo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Ramafikeng</a:t>
            </a:r>
            <a:endParaRPr lang="en-ZA" sz="1800" dirty="0" smtClean="0"/>
          </a:p>
          <a:p>
            <a:endParaRPr lang="en-US" dirty="0"/>
          </a:p>
        </p:txBody>
      </p:sp>
      <p:pic>
        <p:nvPicPr>
          <p:cNvPr id="9" name="Picture 8" descr="88x3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00496" y="5643578"/>
            <a:ext cx="1117460" cy="3936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dirty="0" smtClean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sz="2800" dirty="0" smtClean="0"/>
              <a:t>Cole, M. B. &amp; </a:t>
            </a:r>
            <a:r>
              <a:rPr lang="en-ZA" sz="2800" dirty="0" err="1" smtClean="0"/>
              <a:t>Tufano</a:t>
            </a:r>
            <a:r>
              <a:rPr lang="en-ZA" sz="2800" dirty="0" smtClean="0"/>
              <a:t>, R. 2008. </a:t>
            </a:r>
            <a:r>
              <a:rPr lang="en-ZA" sz="2800" i="1" dirty="0" smtClean="0"/>
              <a:t>Applied Theories in Occupational Therapy :</a:t>
            </a:r>
            <a:br>
              <a:rPr lang="en-ZA" sz="2800" i="1" dirty="0" smtClean="0"/>
            </a:br>
            <a:r>
              <a:rPr lang="en-ZA" sz="2800" i="1" dirty="0" smtClean="0"/>
              <a:t> a Practical Approach. </a:t>
            </a:r>
            <a:r>
              <a:rPr lang="en-ZA" sz="2800" dirty="0" smtClean="0"/>
              <a:t>New Jersey </a:t>
            </a:r>
            <a:r>
              <a:rPr lang="en-ZA" sz="2800" dirty="0" err="1" smtClean="0"/>
              <a:t>Thorofare</a:t>
            </a:r>
            <a:r>
              <a:rPr lang="en-ZA" sz="2800" dirty="0" smtClean="0"/>
              <a:t> : SLACK.</a:t>
            </a:r>
          </a:p>
          <a:p>
            <a:pPr>
              <a:defRPr/>
            </a:pPr>
            <a:r>
              <a:rPr lang="en-ZA" sz="2800" dirty="0" smtClean="0"/>
              <a:t>Duncan, E.A.S. 2006. The Model of Human Occupation: Integrating theory into practice. In Duncan, E.A.S. (</a:t>
            </a:r>
            <a:r>
              <a:rPr lang="en-ZA" sz="2800" dirty="0" err="1" smtClean="0"/>
              <a:t>ed</a:t>
            </a:r>
            <a:r>
              <a:rPr lang="en-ZA" sz="2800" dirty="0" smtClean="0"/>
              <a:t>). 2006. </a:t>
            </a:r>
            <a:r>
              <a:rPr lang="en-ZA" sz="2800" i="1" dirty="0" smtClean="0"/>
              <a:t>Foundations for practice in occupational Therapy. </a:t>
            </a:r>
            <a:r>
              <a:rPr lang="en-ZA" sz="2800" dirty="0" smtClean="0"/>
              <a:t>4</a:t>
            </a:r>
            <a:r>
              <a:rPr lang="en-ZA" sz="2800" baseline="30000" dirty="0" smtClean="0"/>
              <a:t>th</a:t>
            </a:r>
            <a:r>
              <a:rPr lang="en-ZA" sz="2800" dirty="0" smtClean="0"/>
              <a:t> Edition. Elsevier Limited: London.</a:t>
            </a:r>
          </a:p>
          <a:p>
            <a:pPr eaLnBrk="1" hangingPunct="1">
              <a:defRPr/>
            </a:pPr>
            <a:endParaRPr lang="en-ZA" sz="2800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290" y="3714752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/>
              <a:t>This work is licensed under the Creative Commons Attribution-Non 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299" y="1357298"/>
            <a:ext cx="4143404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Course Overview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Self-studies, lectures, assignment during practice learning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Relevance and importance in terms of Occupational Therapy Practice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Course Structure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Self-study reading and group tasks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Lectures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Assignment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Paper cases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Conceptual Frameworks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Integrating second and third year work – developing your theoretical repertoire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year- generic conceptual frameworks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year- occupation-focused conceptual frameworks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Recap of related terminology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Theory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Concept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Principle 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PDF posted on Learning Management System: definitions and descriptions of learning constructs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Terminology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Universal definitions are unlikely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The perspective of the author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Different meanings, for different people, in different contexts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Functions of Conceptual Frameworks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1971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800" i="1" u="sng" dirty="0" smtClean="0"/>
              <a:t>Descriptive:</a:t>
            </a:r>
            <a:r>
              <a:rPr lang="en-US" sz="2800" dirty="0" smtClean="0"/>
              <a:t> can be used to describe a phenomenon because it provides operational definitions of the phenomenon, it describes relevant variables and explains conditions under which variables vary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i="1" u="sng" dirty="0" smtClean="0"/>
              <a:t>Delimiting: </a:t>
            </a:r>
            <a:r>
              <a:rPr lang="en-US" sz="2800" dirty="0" smtClean="0"/>
              <a:t>like a pair of glasses – can filter in and out certain information which helps to </a:t>
            </a:r>
            <a:r>
              <a:rPr lang="en-US" sz="2800" dirty="0" err="1" smtClean="0"/>
              <a:t>organise</a:t>
            </a:r>
            <a:r>
              <a:rPr lang="en-US" sz="2800" dirty="0" smtClean="0"/>
              <a:t> information into units of meaning</a:t>
            </a:r>
            <a:endParaRPr lang="en-US" sz="2800" i="1" dirty="0" smtClean="0"/>
          </a:p>
          <a:p>
            <a:pPr eaLnBrk="1" hangingPunct="1">
              <a:lnSpc>
                <a:spcPct val="15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Functions of Conceptual Frameworks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i="1" u="sng" dirty="0" smtClean="0"/>
              <a:t>Generative:</a:t>
            </a:r>
            <a:r>
              <a:rPr lang="en-US" i="1" dirty="0" smtClean="0"/>
              <a:t> </a:t>
            </a:r>
            <a:r>
              <a:rPr lang="en-US" dirty="0" smtClean="0"/>
              <a:t>can be used to test hypotheses and generate new ideas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i="1" u="sng" dirty="0" smtClean="0"/>
              <a:t>Integrative:</a:t>
            </a:r>
            <a:r>
              <a:rPr lang="en-US" dirty="0" smtClean="0"/>
              <a:t> allows the systematic bringing together of theoretical constructs and observable data into a consistent, meaningful, unified whole</a:t>
            </a:r>
            <a:endParaRPr lang="en-US" i="1" u="sng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Understanding Conceptual Frameworks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Who are its main theorists?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are their key concepts and assumptions about humans?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are the ideas about function-dysfunction continuum?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are its postulates about change?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principles may be derived from it?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How do these principles inform how the OT approaches clients, selects change modalities and structures the environment?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specialized techniques arise from it and how do OT’s use them?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1195</TotalTime>
  <Words>328</Words>
  <Application>Microsoft Office PowerPoint</Application>
  <PresentationFormat>On-screen Show (4:3)</PresentationFormat>
  <Paragraphs>57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Paper</vt:lpstr>
      <vt:lpstr>Document</vt:lpstr>
      <vt:lpstr>Introduction to Conceptual Frameworks</vt:lpstr>
      <vt:lpstr>Course Overview</vt:lpstr>
      <vt:lpstr>Course Structure</vt:lpstr>
      <vt:lpstr>Conceptual Frameworks</vt:lpstr>
      <vt:lpstr>Recap of related terminology</vt:lpstr>
      <vt:lpstr>Terminology</vt:lpstr>
      <vt:lpstr>Functions of Conceptual Frameworks</vt:lpstr>
      <vt:lpstr>Functions of Conceptual Frameworks</vt:lpstr>
      <vt:lpstr>Understanding Conceptual Frameworks</vt:lpstr>
      <vt:lpstr>References</vt:lpstr>
      <vt:lpstr>Slide 11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lvnkerk</dc:creator>
  <cp:lastModifiedBy>GED</cp:lastModifiedBy>
  <cp:revision>103</cp:revision>
  <dcterms:created xsi:type="dcterms:W3CDTF">2004-09-09T04:54:44Z</dcterms:created>
  <dcterms:modified xsi:type="dcterms:W3CDTF">2010-02-11T14:50:47Z</dcterms:modified>
</cp:coreProperties>
</file>