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Default Extension="doc" ContentType="application/msword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35" r:id="rId2"/>
  </p:sldMasterIdLst>
  <p:notesMasterIdLst>
    <p:notesMasterId r:id="rId30"/>
  </p:notesMasterIdLst>
  <p:handoutMasterIdLst>
    <p:handoutMasterId r:id="rId31"/>
  </p:handout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4" r:id="rId23"/>
    <p:sldId id="279" r:id="rId24"/>
    <p:sldId id="280" r:id="rId25"/>
    <p:sldId id="281" r:id="rId26"/>
    <p:sldId id="282" r:id="rId27"/>
    <p:sldId id="283" r:id="rId28"/>
    <p:sldId id="285" r:id="rId29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3300"/>
    <a:srgbClr val="FFFFFF"/>
    <a:srgbClr val="FFFF66"/>
    <a:srgbClr val="0000FF"/>
    <a:srgbClr val="00FF99"/>
    <a:srgbClr val="6600CC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807" autoAdjust="0"/>
  </p:normalViewPr>
  <p:slideViewPr>
    <p:cSldViewPr>
      <p:cViewPr varScale="1">
        <p:scale>
          <a:sx n="62" d="100"/>
          <a:sy n="62" d="100"/>
        </p:scale>
        <p:origin x="-129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852" y="-120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CE871A7E-2C2E-4997-9A70-2CE671E104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061D24EF-1FCA-4984-BFA6-172929E84B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1</a:t>
            </a:fld>
            <a:endParaRPr lang="en-ZA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10</a:t>
            </a:fld>
            <a:endParaRPr lang="en-ZA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11</a:t>
            </a:fld>
            <a:endParaRPr lang="en-ZA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12</a:t>
            </a:fld>
            <a:endParaRPr lang="en-ZA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13</a:t>
            </a:fld>
            <a:endParaRPr lang="en-ZA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14</a:t>
            </a:fld>
            <a:endParaRPr lang="en-ZA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15</a:t>
            </a:fld>
            <a:endParaRPr lang="en-ZA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16</a:t>
            </a:fld>
            <a:endParaRPr lang="en-ZA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17</a:t>
            </a:fld>
            <a:endParaRPr lang="en-ZA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18</a:t>
            </a:fld>
            <a:endParaRPr lang="en-ZA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19</a:t>
            </a:fld>
            <a:endParaRPr lang="en-ZA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2</a:t>
            </a:fld>
            <a:endParaRPr lang="en-ZA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20</a:t>
            </a:fld>
            <a:endParaRPr lang="en-ZA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FB784-EFCD-4255-970A-5F270DB15782}" type="slidenum">
              <a:rPr lang="en-ZA" smtClean="0">
                <a:solidFill>
                  <a:prstClr val="black"/>
                </a:solidFill>
              </a:rPr>
              <a:pPr/>
              <a:t>21</a:t>
            </a:fld>
            <a:endParaRPr lang="en-ZA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22</a:t>
            </a:fld>
            <a:endParaRPr lang="en-ZA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23</a:t>
            </a:fld>
            <a:endParaRPr lang="en-ZA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24</a:t>
            </a:fld>
            <a:endParaRPr lang="en-ZA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25</a:t>
            </a:fld>
            <a:endParaRPr lang="en-ZA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26</a:t>
            </a:fld>
            <a:endParaRPr lang="en-ZA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3</a:t>
            </a:fld>
            <a:endParaRPr lang="en-ZA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4</a:t>
            </a:fld>
            <a:endParaRPr lang="en-ZA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5</a:t>
            </a:fld>
            <a:endParaRPr lang="en-ZA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6</a:t>
            </a:fld>
            <a:endParaRPr lang="en-ZA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7</a:t>
            </a:fld>
            <a:endParaRPr lang="en-ZA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8</a:t>
            </a:fld>
            <a:endParaRPr lang="en-ZA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9</a:t>
            </a:fld>
            <a:endParaRPr lang="en-Z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C11EB-C697-45AA-BB95-6BCB90C7E1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213E9-30DD-4EAD-BE27-0987874DBB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03BCE-9A42-4B34-9426-43C295B1D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A65CE-4749-4EED-9F7F-0747413562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A65CE-4749-4EED-9F7F-07474135629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3D499-8627-47B5-8112-0CF37EF56E4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7819F-A082-46BC-A4F5-D8BCE989EA8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4D216-4D36-43ED-8ADF-A8174604A89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FF0A6-10B3-405A-BC64-D8803154F83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F25D6-0C31-48DC-913B-D0A70D96422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BFBC3-52B2-4155-A6AF-B1046F99BDD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51143-EF2A-4EAF-B626-FA09550C71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11D-0429-4110-BEDE-2490B2B84CF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ZA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279F5-C902-4A39-BFDD-6853B7DC123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ADFAF-B211-4812-AB0F-A02DD5015F1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19514-9F7D-4FF2-861C-EE78DDB7D31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F600A-8373-464A-B1B0-0389CD55AD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61F69-ED99-4371-80DE-412D8C356F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E66B4-BC7B-4A5B-ACAE-F1EB4BCB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B0D27-A9DC-460E-AB5B-B76A054EE1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D5DFD-A0B7-4ACC-93A8-00093BB2A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E2B7C-EF66-4EC1-90E1-65766B6425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AAE98-E7A8-42B4-A11A-F2E50A3FF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alphaModFix amt="52000"/>
            <a:duotone>
              <a:schemeClr val="bg2">
                <a:shade val="12000"/>
                <a:satMod val="240000"/>
              </a:schemeClr>
              <a:schemeClr val="bg2">
                <a:tint val="6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58F92BE-FB03-47EF-B0FF-D0E7B5C71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0" r:id="rId2"/>
    <p:sldLayoutId id="2147483732" r:id="rId3"/>
    <p:sldLayoutId id="2147483729" r:id="rId4"/>
    <p:sldLayoutId id="2147483733" r:id="rId5"/>
    <p:sldLayoutId id="2147483728" r:id="rId6"/>
    <p:sldLayoutId id="2147483727" r:id="rId7"/>
    <p:sldLayoutId id="2147483726" r:id="rId8"/>
    <p:sldLayoutId id="2147483725" r:id="rId9"/>
    <p:sldLayoutId id="2147483724" r:id="rId10"/>
    <p:sldLayoutId id="2147483723" r:id="rId11"/>
    <p:sldLayoutId id="2147483734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algn="l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18D5706A-EE3A-4A46-85B2-4A887768818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ho.uic.edu/mohorelatedrsrcs.html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857364"/>
            <a:ext cx="9144000" cy="2257428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44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The Model of Human Occupation</a:t>
            </a:r>
            <a:br>
              <a:rPr lang="en-US" sz="44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</a:br>
            <a:r>
              <a:rPr lang="en-US" sz="1600" b="1" dirty="0" err="1" smtClean="0">
                <a:solidFill>
                  <a:schemeClr val="accent4">
                    <a:lumMod val="10000"/>
                  </a:schemeClr>
                </a:solidFill>
                <a:effectLst/>
              </a:rPr>
              <a:t>Kielhofner</a:t>
            </a:r>
            <a:r>
              <a:rPr lang="en-US" sz="16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, 2008</a:t>
            </a:r>
            <a:br>
              <a:rPr lang="en-US" sz="16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</a:br>
            <a:r>
              <a:rPr lang="en-US" sz="16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Forsyth &amp; </a:t>
            </a:r>
            <a:r>
              <a:rPr lang="en-US" sz="1600" b="1" dirty="0" err="1" smtClean="0">
                <a:solidFill>
                  <a:schemeClr val="accent4">
                    <a:lumMod val="10000"/>
                  </a:schemeClr>
                </a:solidFill>
                <a:effectLst/>
              </a:rPr>
              <a:t>Kielhofner</a:t>
            </a:r>
            <a:r>
              <a:rPr lang="en-US" sz="16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, 2006</a:t>
            </a:r>
            <a:br>
              <a:rPr lang="en-US" sz="16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</a:br>
            <a:r>
              <a:rPr lang="en-US" sz="1600" b="1" dirty="0" err="1" smtClean="0">
                <a:solidFill>
                  <a:schemeClr val="accent4">
                    <a:lumMod val="10000"/>
                  </a:schemeClr>
                </a:solidFill>
                <a:effectLst/>
              </a:rPr>
              <a:t>Kielhofner</a:t>
            </a:r>
            <a:r>
              <a:rPr lang="en-US" sz="16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&amp; Forsyth, 1997</a:t>
            </a:r>
            <a:br>
              <a:rPr lang="en-US" sz="16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</a:br>
            <a:endParaRPr lang="en-US" sz="1600" b="1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4500570"/>
            <a:ext cx="9144000" cy="1109682"/>
          </a:xfrm>
        </p:spPr>
        <p:txBody>
          <a:bodyPr/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Occupational Therapy Division</a:t>
            </a:r>
            <a:b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University of Cape Town</a:t>
            </a:r>
            <a:b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‘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Matumo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Rafikeng</a:t>
            </a:r>
            <a:endParaRPr lang="en-ZA" sz="2000" dirty="0" smtClean="0">
              <a:solidFill>
                <a:schemeClr val="bg1"/>
              </a:solidFill>
            </a:endParaRPr>
          </a:p>
          <a:p>
            <a:pPr algn="ctr" eaLnBrk="1" hangingPunct="1">
              <a:buNone/>
              <a:defRPr/>
            </a:pPr>
            <a:endParaRPr lang="en-US" sz="2000" b="1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graphicFrame>
        <p:nvGraphicFramePr>
          <p:cNvPr id="27650" name="Object 4"/>
          <p:cNvGraphicFramePr>
            <a:graphicFrameLocks noChangeAspect="1"/>
          </p:cNvGraphicFramePr>
          <p:nvPr/>
        </p:nvGraphicFramePr>
        <p:xfrm>
          <a:off x="755650" y="4508500"/>
          <a:ext cx="1071563" cy="1295400"/>
        </p:xfrm>
        <a:graphic>
          <a:graphicData uri="http://schemas.openxmlformats.org/presentationml/2006/ole">
            <p:oleObj spid="_x0000_s27650" name="Document" r:id="rId4" imgW="715304" imgH="1029124" progId="Word.Document.8">
              <p:embed/>
            </p:oleObj>
          </a:graphicData>
        </a:graphic>
      </p:graphicFrame>
      <p:pic>
        <p:nvPicPr>
          <p:cNvPr id="7" name="Picture 5" descr="OCCU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950" y="4511675"/>
            <a:ext cx="1293813" cy="12842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</p:pic>
      <p:pic>
        <p:nvPicPr>
          <p:cNvPr id="6" name="Picture 5" descr="88x3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071934" y="5715016"/>
            <a:ext cx="1117460" cy="39365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04775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Habituation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428736"/>
            <a:ext cx="8229600" cy="500066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Triggers and guides the performance of routine behaviour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Integration into rhythms of our temporal, social, physical and cultural environment is through patterns of behaviour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Looks at familiar and automatic aspects of daily occupational behaviour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Consists of habits and roles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14290"/>
            <a:ext cx="8229600" cy="119062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b="1" i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Habits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428736"/>
            <a:ext cx="8229600" cy="5929313"/>
          </a:xfrm>
        </p:spPr>
        <p:txBody>
          <a:bodyPr/>
          <a:lstStyle/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Automatic learned ways of acting or responding in familiar situations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Repetition of actions or behaviour in a consistent environment is crucial for habits to develop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Operate at a preconscious level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Influence a wide range of behaviour patterns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Regulate how time is used, generate styles of behaviour, influence how an activity is performed regularly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u="sng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Habit Maps: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Recognise familiar events and environments to construct appropriate behaviour to achieve an implicit goal</a:t>
            </a:r>
            <a:endParaRPr lang="en-US" u="sng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14290"/>
            <a:ext cx="8229600" cy="1119188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i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Roles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428736"/>
            <a:ext cx="8229600" cy="5019676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A position in a social group that has expectations for particular behaviours and actions related to the status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Internalised and learnt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Behaviour and actions are constructed according to a social identity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Habits regulate routine behaviour within roles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u="sng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Role scripts: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guide understanding of social situations and expectations related to fulfilling a particular role</a:t>
            </a:r>
            <a:endParaRPr lang="en-US" u="sng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357166"/>
            <a:ext cx="8643966" cy="10001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Performance</a:t>
            </a:r>
            <a:r>
              <a:rPr lang="en-US" sz="40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Capacity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500174"/>
            <a:ext cx="8229600" cy="5072098"/>
          </a:xfrm>
        </p:spPr>
        <p:txBody>
          <a:bodyPr/>
          <a:lstStyle/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Relates to physical and mental capabilities and lived experiences  that shape performance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Ability to perform, based on the status of objective (capabilities) and subjective (lived experiences) components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Musculoskeletal, neurological, cardiopulmonary, symbolic (perceptual and cognitive)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Ability to receive – plan – programme plans of action  and effect action through the body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Performance components are important for performance, but do not cause or produce behaviour directly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1918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ZA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The Environment</a:t>
            </a:r>
            <a:endParaRPr lang="en-ZA" b="1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8229600" cy="5429264"/>
          </a:xfrm>
        </p:spPr>
        <p:txBody>
          <a:bodyPr/>
          <a:lstStyle/>
          <a:p>
            <a:pPr marL="533400" indent="-533400"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The environment provides opportunities for performance and presses for certain behaviour</a:t>
            </a:r>
          </a:p>
          <a:p>
            <a:pPr marL="533400" indent="-533400"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Press and provides concurrently – synergy of influences to channel behaviour</a:t>
            </a:r>
          </a:p>
          <a:p>
            <a:pPr marL="533400" indent="-533400"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Comprises of physical, social, cultural, economic and political aspects</a:t>
            </a:r>
          </a:p>
          <a:p>
            <a:pPr marL="533400" indent="-533400"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Impacts on how occupations are motivated, organised and performed</a:t>
            </a:r>
          </a:p>
          <a:p>
            <a:pPr marL="533400" indent="-533400"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People seek to explore and master their environments</a:t>
            </a:r>
          </a:p>
          <a:p>
            <a:pPr marL="533400" indent="-533400"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Contains objects, spaces, occupational tasks and culture, economic and political influences.</a:t>
            </a:r>
          </a:p>
          <a:p>
            <a:pPr marL="533400" indent="-533400" eaLnBrk="1" hangingPunct="1">
              <a:buClrTx/>
              <a:buFont typeface="Wingdings" pitchFamily="2" charset="2"/>
              <a:buChar char="§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 marL="533400" indent="-533400" eaLnBrk="1" hangingPunct="1">
              <a:buClrTx/>
              <a:buFont typeface="Wingdings" pitchFamily="2" charset="2"/>
              <a:buChar char="§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>
              <a:buClrTx/>
              <a:buFont typeface="Wingdings" pitchFamily="2" charset="2"/>
              <a:buChar char="§"/>
              <a:defRPr/>
            </a:pPr>
            <a:endParaRPr lang="en-ZA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904875"/>
          </a:xfrm>
        </p:spPr>
        <p:txBody>
          <a:bodyPr/>
          <a:lstStyle/>
          <a:p>
            <a:pPr algn="ctr">
              <a:defRPr/>
            </a:pPr>
            <a:r>
              <a:rPr lang="en-ZA" sz="40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Occupational Performance</a:t>
            </a:r>
            <a:endParaRPr lang="en-ZA" sz="4000" b="1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5214950"/>
          </a:xfrm>
        </p:spPr>
        <p:txBody>
          <a:bodyPr/>
          <a:lstStyle/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Results from a heterarchical contribution from the components of the person and the environment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Occupational performance is dynamic- influenced and shaped by external environment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Spontaneous and must be understood in the context of emerging action and contextual conditions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All elements of the system contribute together to determine occupational performance (human, task, environment)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endParaRPr lang="en-US" sz="2400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endParaRPr lang="en-US" sz="2400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endParaRPr lang="en-US" sz="2400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endParaRPr lang="en-ZA" sz="2400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19188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Occupational performance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214422"/>
            <a:ext cx="8229600" cy="5643578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Describes the actual doing at different levels: skill, performance, occupational identity, competence and adaptation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Skill- purposeful, observable actions that are used while performing. 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Three types of skill: motor, process and communication and interaction skills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Skills can be influenced by both environmental and personal factors.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94297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Occupational performance </a:t>
            </a:r>
            <a:endParaRPr lang="en-ZA" b="1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67264"/>
          </a:xfrm>
        </p:spPr>
        <p:txBody>
          <a:bodyPr/>
          <a:lstStyle/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ZA" sz="28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Performance- completing an occupational form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ZA" sz="28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Participation- engagement in occupations that are desired or crucial for health and well-being within one’s sociocultural context.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ZA" sz="28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Occupations relate to work, play or activities of daily living.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endParaRPr lang="en-ZA" sz="2800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endParaRPr lang="en-ZA" sz="2800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80009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Occupational performance </a:t>
            </a:r>
            <a:endParaRPr lang="en-ZA" b="1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3" y="1285860"/>
            <a:ext cx="8229600" cy="4757753"/>
          </a:xfrm>
        </p:spPr>
        <p:txBody>
          <a:bodyPr/>
          <a:lstStyle/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Occupational Identity- sense of who we are and who we want to be as occupational beings as derived from occupational participation history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Includes sense of capacity and effectiveness in performing in relation to components of volition and habituation.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endParaRPr lang="en-ZA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endParaRPr lang="en-ZA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72865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Occupational performance </a:t>
            </a:r>
            <a:endParaRPr lang="en-ZA" b="1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0726"/>
          </a:xfrm>
        </p:spPr>
        <p:txBody>
          <a:bodyPr/>
          <a:lstStyle/>
          <a:p>
            <a:pPr>
              <a:buClrTx/>
              <a:buFont typeface="Wingdings" pitchFamily="2" charset="2"/>
              <a:buChar char="§"/>
              <a:defRPr/>
            </a:pP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Occupational Competence- degree of sustaining a pattern of occupational participation that reflects who we are</a:t>
            </a:r>
          </a:p>
          <a:p>
            <a:pPr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Competence motivates for  continuation of exploration, achievement and control over doing</a:t>
            </a:r>
          </a:p>
          <a:p>
            <a:pPr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Constitutes putting identity into action, by fulfilling expectations of roles, maintaining routine and pursuing values  and acting in order to achieve desired goals.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Mastery – adds to feelings of competence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Inability to master leads to reduction in exploration – implications for health with decrease in occupational involvement</a:t>
            </a:r>
            <a:endParaRPr lang="en-ZA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The Focus of the Model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>
                <a:schemeClr val="accent4">
                  <a:lumMod val="10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The motivation for occupation</a:t>
            </a:r>
          </a:p>
          <a:p>
            <a:pPr>
              <a:lnSpc>
                <a:spcPct val="150000"/>
              </a:lnSpc>
              <a:buClr>
                <a:schemeClr val="accent4">
                  <a:lumMod val="10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The patterning of occupational </a:t>
            </a:r>
            <a:r>
              <a:rPr lang="en-US" dirty="0" err="1" smtClean="0">
                <a:solidFill>
                  <a:schemeClr val="accent4">
                    <a:lumMod val="10000"/>
                  </a:schemeClr>
                </a:solidFill>
                <a:effectLst/>
              </a:rPr>
              <a:t>behaviour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/ performance into routines and lifestyles</a:t>
            </a:r>
          </a:p>
          <a:p>
            <a:pPr>
              <a:lnSpc>
                <a:spcPct val="150000"/>
              </a:lnSpc>
              <a:buClr>
                <a:schemeClr val="accent4">
                  <a:lumMod val="10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The nature of skilled performance</a:t>
            </a:r>
          </a:p>
          <a:p>
            <a:pPr>
              <a:lnSpc>
                <a:spcPct val="150000"/>
              </a:lnSpc>
              <a:buClr>
                <a:schemeClr val="accent4">
                  <a:lumMod val="10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The influence of the environment on occupational performance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80009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Occupational performance </a:t>
            </a:r>
            <a:endParaRPr lang="en-ZA" b="1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572000"/>
          </a:xfrm>
        </p:spPr>
        <p:txBody>
          <a:bodyPr/>
          <a:lstStyle/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ZA" sz="28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Occupational Adaptation- the result of developing a positive occupational identity and reaching a level of occupational competence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ZA" sz="28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A dynamic process that takes place overtime and is context dependant.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ZA" sz="28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Through occupational therapy there is a potential for all clients to become more occupationally adaptive.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endParaRPr lang="en-ZA" sz="2800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>
              <a:lnSpc>
                <a:spcPct val="150000"/>
              </a:lnSpc>
              <a:defRPr/>
            </a:pPr>
            <a:endParaRPr lang="en-ZA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33594" r="8593" b="-3984"/>
          <a:stretch>
            <a:fillRect/>
          </a:stretch>
        </p:blipFill>
        <p:spPr bwMode="auto">
          <a:xfrm>
            <a:off x="214282" y="357166"/>
            <a:ext cx="8643966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000100" y="1928802"/>
            <a:ext cx="928694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 eaLnBrk="0" hangingPunct="0"/>
            <a:r>
              <a:rPr lang="en-ZA" sz="1800" dirty="0">
                <a:solidFill>
                  <a:srgbClr val="FFFFFF"/>
                </a:solidFill>
                <a:effectLst/>
              </a:rPr>
              <a:t>Volition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0100" y="2857496"/>
            <a:ext cx="1285884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 eaLnBrk="0" hangingPunct="0"/>
            <a:r>
              <a:rPr lang="en-ZA" sz="1800" dirty="0">
                <a:solidFill>
                  <a:srgbClr val="FFFFFF"/>
                </a:solidFill>
                <a:effectLst/>
              </a:rPr>
              <a:t>Habituation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00100" y="3714752"/>
            <a:ext cx="1571636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 eaLnBrk="0" hangingPunct="0"/>
            <a:r>
              <a:rPr lang="en-ZA" sz="1800" dirty="0">
                <a:solidFill>
                  <a:srgbClr val="FFFFFF"/>
                </a:solidFill>
                <a:effectLst/>
              </a:rPr>
              <a:t>Performance Capacity</a:t>
            </a:r>
          </a:p>
        </p:txBody>
      </p:sp>
      <p:sp>
        <p:nvSpPr>
          <p:cNvPr id="8" name="Right Arrow 7"/>
          <p:cNvSpPr/>
          <p:nvPr/>
        </p:nvSpPr>
        <p:spPr>
          <a:xfrm>
            <a:off x="3071802" y="1714488"/>
            <a:ext cx="1643074" cy="785818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hangingPunct="0"/>
            <a:endParaRPr lang="en-ZA" sz="1800">
              <a:solidFill>
                <a:srgbClr val="FFFFFF"/>
              </a:solidFill>
              <a:effectLst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3240" y="1928802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0" hangingPunct="0"/>
            <a:r>
              <a:rPr lang="en-ZA" sz="1800" dirty="0">
                <a:solidFill>
                  <a:srgbClr val="FFFFFF"/>
                </a:solidFill>
                <a:effectLst/>
                <a:latin typeface="Tahoma" charset="0"/>
              </a:rPr>
              <a:t>Participation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3071802" y="2643182"/>
            <a:ext cx="1643074" cy="785818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hangingPunct="0"/>
            <a:endParaRPr lang="en-ZA" sz="1800">
              <a:solidFill>
                <a:srgbClr val="FFFFFF"/>
              </a:solidFill>
              <a:effectLst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43240" y="2857496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0" hangingPunct="0"/>
            <a:r>
              <a:rPr lang="en-ZA" sz="1800" dirty="0">
                <a:solidFill>
                  <a:srgbClr val="FFFFFF"/>
                </a:solidFill>
                <a:effectLst/>
                <a:latin typeface="Tahoma" charset="0"/>
              </a:rPr>
              <a:t>Performance</a:t>
            </a:r>
          </a:p>
        </p:txBody>
      </p:sp>
      <p:sp>
        <p:nvSpPr>
          <p:cNvPr id="15" name="Right Arrow 14"/>
          <p:cNvSpPr/>
          <p:nvPr/>
        </p:nvSpPr>
        <p:spPr>
          <a:xfrm>
            <a:off x="3071802" y="3643314"/>
            <a:ext cx="1643074" cy="785818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hangingPunct="0"/>
            <a:endParaRPr lang="en-ZA" sz="1800">
              <a:solidFill>
                <a:srgbClr val="FFFFFF"/>
              </a:solidFill>
              <a:effectLst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00364" y="385762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ZA" sz="1800" dirty="0">
                <a:solidFill>
                  <a:srgbClr val="FFFFFF"/>
                </a:solidFill>
                <a:effectLst/>
                <a:latin typeface="Tahoma" charset="0"/>
              </a:rPr>
              <a:t>Skill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643570" y="1857364"/>
            <a:ext cx="2643206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eaLnBrk="0" hangingPunct="0"/>
            <a:r>
              <a:rPr lang="en-ZA" sz="1800" dirty="0">
                <a:solidFill>
                  <a:srgbClr val="FFFFFF"/>
                </a:solidFill>
                <a:effectLst/>
              </a:rPr>
              <a:t>Occupational Identity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643570" y="2857496"/>
            <a:ext cx="2643206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eaLnBrk="0" hangingPunct="0"/>
            <a:r>
              <a:rPr lang="en-ZA" sz="1800" dirty="0">
                <a:solidFill>
                  <a:srgbClr val="FFFFFF"/>
                </a:solidFill>
                <a:effectLst/>
              </a:rPr>
              <a:t>Occupational Adaptation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43570" y="4000504"/>
            <a:ext cx="2928958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eaLnBrk="0" hangingPunct="0"/>
            <a:r>
              <a:rPr lang="en-ZA" sz="1800" dirty="0">
                <a:solidFill>
                  <a:srgbClr val="FFFFFF"/>
                </a:solidFill>
                <a:effectLst/>
              </a:rPr>
              <a:t>Occupational Competence</a:t>
            </a:r>
          </a:p>
        </p:txBody>
      </p:sp>
      <p:sp>
        <p:nvSpPr>
          <p:cNvPr id="22" name="Notched Right Arrow 21"/>
          <p:cNvSpPr/>
          <p:nvPr/>
        </p:nvSpPr>
        <p:spPr>
          <a:xfrm rot="19693305">
            <a:off x="4525007" y="2218008"/>
            <a:ext cx="928694" cy="357190"/>
          </a:xfrm>
          <a:prstGeom prst="notch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eaLnBrk="0" hangingPunct="0"/>
            <a:endParaRPr lang="en-ZA" sz="1800">
              <a:solidFill>
                <a:srgbClr val="FFFFFF"/>
              </a:solidFill>
              <a:effectLst/>
            </a:endParaRPr>
          </a:p>
        </p:txBody>
      </p:sp>
      <p:sp>
        <p:nvSpPr>
          <p:cNvPr id="23" name="Notched Right Arrow 22"/>
          <p:cNvSpPr/>
          <p:nvPr/>
        </p:nvSpPr>
        <p:spPr>
          <a:xfrm rot="1906695" flipV="1">
            <a:off x="4596445" y="3503891"/>
            <a:ext cx="928694" cy="357190"/>
          </a:xfrm>
          <a:prstGeom prst="notch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eaLnBrk="0" hangingPunct="0"/>
            <a:endParaRPr lang="en-ZA" sz="1800">
              <a:solidFill>
                <a:srgbClr val="FFFFFF"/>
              </a:solidFill>
              <a:effectLst/>
            </a:endParaRPr>
          </a:p>
        </p:txBody>
      </p:sp>
      <p:sp>
        <p:nvSpPr>
          <p:cNvPr id="24" name="Notched Right Arrow 23"/>
          <p:cNvSpPr/>
          <p:nvPr/>
        </p:nvSpPr>
        <p:spPr>
          <a:xfrm rot="2568878">
            <a:off x="6611988" y="2399215"/>
            <a:ext cx="648392" cy="267760"/>
          </a:xfrm>
          <a:prstGeom prst="notch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eaLnBrk="0" hangingPunct="0"/>
            <a:endParaRPr lang="en-ZA" sz="1800">
              <a:solidFill>
                <a:srgbClr val="FFFFFF"/>
              </a:solidFill>
              <a:effectLst/>
            </a:endParaRPr>
          </a:p>
        </p:txBody>
      </p:sp>
      <p:sp>
        <p:nvSpPr>
          <p:cNvPr id="25" name="Notched Right Arrow 24"/>
          <p:cNvSpPr/>
          <p:nvPr/>
        </p:nvSpPr>
        <p:spPr>
          <a:xfrm rot="19031122" flipV="1">
            <a:off x="6648310" y="3470786"/>
            <a:ext cx="648392" cy="267760"/>
          </a:xfrm>
          <a:prstGeom prst="notch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eaLnBrk="0" hangingPunct="0"/>
            <a:endParaRPr lang="en-ZA" sz="1800">
              <a:solidFill>
                <a:srgbClr val="FFFFFF"/>
              </a:solidFill>
              <a:effectLst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6457890"/>
            <a:ext cx="9144000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eaLnBrk="0" hangingPunct="0"/>
            <a:r>
              <a:rPr lang="en-ZA" sz="2000" b="1" dirty="0">
                <a:solidFill>
                  <a:srgbClr val="FFFFFF"/>
                </a:solidFill>
                <a:effectLst/>
                <a:latin typeface="Tahoma" charset="0"/>
              </a:rPr>
              <a:t>Model of Human Occupation – </a:t>
            </a:r>
            <a:r>
              <a:rPr lang="en-ZA" sz="1200" b="1" dirty="0">
                <a:solidFill>
                  <a:srgbClr val="FFFFFF"/>
                </a:solidFill>
                <a:effectLst/>
                <a:latin typeface="Tahoma" charset="0"/>
              </a:rPr>
              <a:t>(based on diagram by Gary </a:t>
            </a:r>
            <a:r>
              <a:rPr lang="en-ZA" sz="1200" b="1" dirty="0" err="1">
                <a:solidFill>
                  <a:srgbClr val="FFFFFF"/>
                </a:solidFill>
                <a:effectLst/>
                <a:latin typeface="Tahoma" charset="0"/>
              </a:rPr>
              <a:t>Kielhofner</a:t>
            </a:r>
            <a:r>
              <a:rPr lang="en-ZA" sz="1200" b="1" dirty="0">
                <a:solidFill>
                  <a:srgbClr val="FFFFFF"/>
                </a:solidFill>
                <a:effectLst/>
                <a:latin typeface="Tahoma" charset="0"/>
              </a:rPr>
              <a:t>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0" y="0"/>
            <a:ext cx="9144000" cy="738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eaLnBrk="0" hangingPunct="0"/>
            <a:r>
              <a:rPr lang="en-ZA" sz="4200" b="1" dirty="0">
                <a:solidFill>
                  <a:srgbClr val="FFFFFF"/>
                </a:solidFill>
                <a:effectLst/>
                <a:latin typeface="Constantia" pitchFamily="18" charset="0"/>
              </a:rPr>
              <a:t>Environment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285728"/>
            <a:ext cx="8686800" cy="1357322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Understanding function-dysfunction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785926"/>
            <a:ext cx="8229600" cy="4500594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Provides a perspective on </a:t>
            </a:r>
            <a:r>
              <a:rPr lang="en-US" u="sng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adaptive functioning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– how occupations are motivated, </a:t>
            </a:r>
            <a:r>
              <a:rPr lang="en-US" dirty="0" err="1" smtClean="0">
                <a:solidFill>
                  <a:schemeClr val="accent4">
                    <a:lumMod val="10000"/>
                  </a:schemeClr>
                </a:solidFill>
                <a:effectLst/>
              </a:rPr>
              <a:t>organised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, performed and influenced by the environment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A framework for understanding the interrelated factors that are part of a dysfunctional state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Personal – unique ways in which factors interact to affect dysfunctional states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871534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0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Using the Model in Practice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428736"/>
            <a:ext cx="8229600" cy="471490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Therapeutic occupations can transform people into healthier and adaptive beings</a:t>
            </a: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Therapeutic occupations restore, reorganise or maintain motivation, patterning and performance capacity, therefore occupational lives of clients</a:t>
            </a:r>
            <a:endParaRPr lang="en-US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Guides gathering and interpretation of clinical information – seek out information to answer questions that have been generated by the theoretical perspective of the model</a:t>
            </a: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Appreciation of the life that the individual has lived and might live</a:t>
            </a: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285860"/>
            <a:ext cx="8229600" cy="557214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Dialectic emerges between information gathered and theory used to make sense of the information – create an explanation of the client’s circumstances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Understand client’s narrative in relation to theoretical basis of the model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Need to enable human system to achieve a new dynamic order – bridge between the past and the future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Availability of resources to guide practice.</a:t>
            </a:r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>
          <a:xfrm>
            <a:off x="500034" y="285728"/>
            <a:ext cx="8229600" cy="87153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accent4">
                    <a:lumMod val="1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Using the Model in Practice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ZA" sz="40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MOHO Resources</a:t>
            </a:r>
            <a:endParaRPr lang="en-ZA" sz="4000" b="1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614866"/>
          </a:xfrm>
        </p:spPr>
        <p:txBody>
          <a:bodyPr/>
          <a:lstStyle/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Assessment tools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Intervention protocols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Programmes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Case examples</a:t>
            </a:r>
          </a:p>
          <a:p>
            <a:pPr>
              <a:buFont typeface="Wingdings" pitchFamily="2" charset="2"/>
              <a:buNone/>
              <a:defRPr/>
            </a:pPr>
            <a:endParaRPr lang="en-ZA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83343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ZA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References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881562"/>
          </a:xfrm>
        </p:spPr>
        <p:txBody>
          <a:bodyPr/>
          <a:lstStyle/>
          <a:p>
            <a:pPr>
              <a:buClrTx/>
              <a:buFont typeface="Wingdings" pitchFamily="2" charset="2"/>
              <a:buChar char="§"/>
              <a:defRPr/>
            </a:pP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Kielhofner, G. 2008. Model of Human Occupation Theory and Application. 4</a:t>
            </a:r>
            <a:r>
              <a:rPr lang="en-ZA" baseline="300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</a:t>
            </a: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Ed. Baltimore: Lippincott Williams &amp; Wilkins.</a:t>
            </a:r>
          </a:p>
          <a:p>
            <a:pPr>
              <a:buClrTx/>
              <a:buFont typeface="Wingdings" pitchFamily="2" charset="2"/>
              <a:buChar char="§"/>
              <a:defRPr/>
            </a:pP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Forsyth, K. &amp; Keilhofner. 2006. The Model of Human Occupation: Integrating theory into practice. In Duncan, E.A.S. (ed). 2006. </a:t>
            </a:r>
            <a:r>
              <a:rPr lang="en-ZA" i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Foundations for practice in occupational Therapy. </a:t>
            </a: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4</a:t>
            </a:r>
            <a:r>
              <a:rPr lang="en-ZA" baseline="300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</a:t>
            </a: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Edition. Elsevier Limited: London.</a:t>
            </a:r>
          </a:p>
          <a:p>
            <a:pPr>
              <a:buClrTx/>
              <a:buFont typeface="Wingdings" pitchFamily="2" charset="2"/>
              <a:buChar char="§"/>
              <a:defRPr/>
            </a:pP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MOHO Clearing House. [Online] Available: </a:t>
            </a:r>
            <a:r>
              <a:rPr lang="en-ZA" u="sng" dirty="0" smtClean="0">
                <a:solidFill>
                  <a:schemeClr val="accent4">
                    <a:lumMod val="10000"/>
                  </a:schemeClr>
                </a:solidFill>
                <a:effectLst/>
                <a:hlinkClick r:id="rId3"/>
              </a:rPr>
              <a:t>http://www.moho.uic.edu/mohorelatedrsrcs.html#OtherMOHOproducts</a:t>
            </a:r>
            <a:endParaRPr lang="en-ZA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>
              <a:buClrTx/>
              <a:buFont typeface="Wingdings" pitchFamily="2" charset="2"/>
              <a:buChar char="§"/>
              <a:defRPr/>
            </a:pPr>
            <a:endParaRPr lang="en-ZA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>
              <a:buClrTx/>
              <a:buFont typeface="Wingdings" pitchFamily="2" charset="2"/>
              <a:buChar char="§"/>
              <a:defRPr/>
            </a:pPr>
            <a:endParaRPr lang="en-ZA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/>
          </p:cNvSpPr>
          <p:nvPr>
            <p:ph type="subTitle" idx="1"/>
          </p:nvPr>
        </p:nvSpPr>
        <p:spPr>
          <a:xfrm>
            <a:off x="1357313" y="3786188"/>
            <a:ext cx="6400800" cy="2714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ZA" sz="24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ZA" sz="2400" dirty="0" smtClean="0">
                <a:solidFill>
                  <a:schemeClr val="bg1"/>
                </a:solidFill>
              </a:rPr>
              <a:t>This work is licensed under the Creative Commons Attribution-Non commercial-Share Alike 2.5 South Africa License. To view a copy of this license, visit http://creativecommons.org/licenses/by-sa/2.5/za/</a:t>
            </a:r>
          </a:p>
          <a:p>
            <a:pPr eaLnBrk="1" hangingPunct="1">
              <a:lnSpc>
                <a:spcPct val="80000"/>
              </a:lnSpc>
            </a:pPr>
            <a:endParaRPr lang="en-GB" sz="2400" dirty="0" smtClean="0">
              <a:solidFill>
                <a:schemeClr val="tx1"/>
              </a:solidFill>
            </a:endParaRPr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1737" y="1714488"/>
            <a:ext cx="3929090" cy="107157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ZA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Fundamental concepts</a:t>
            </a:r>
            <a:endParaRPr lang="en-ZA" b="1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ClrTx/>
              <a:buFont typeface="+mj-lt"/>
              <a:buAutoNum type="arabicPeriod"/>
              <a:defRPr/>
            </a:pP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Human occupation is complex</a:t>
            </a:r>
          </a:p>
          <a:p>
            <a:pPr marL="514350" indent="-514350">
              <a:lnSpc>
                <a:spcPct val="150000"/>
              </a:lnSpc>
              <a:buClrTx/>
              <a:buFont typeface="+mj-lt"/>
              <a:buAutoNum type="arabicPeriod"/>
              <a:defRPr/>
            </a:pP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A person is made up of components</a:t>
            </a:r>
          </a:p>
          <a:p>
            <a:pPr marL="514350" indent="-514350">
              <a:lnSpc>
                <a:spcPct val="150000"/>
              </a:lnSpc>
              <a:buClrTx/>
              <a:buFont typeface="+mj-lt"/>
              <a:buAutoNum type="arabicPeriod"/>
              <a:defRPr/>
            </a:pP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The environment influences performance</a:t>
            </a:r>
          </a:p>
          <a:p>
            <a:pPr marL="514350" indent="-514350">
              <a:lnSpc>
                <a:spcPct val="150000"/>
              </a:lnSpc>
              <a:buClrTx/>
              <a:buFont typeface="+mj-lt"/>
              <a:buAutoNum type="arabicPeriod"/>
              <a:defRPr/>
            </a:pP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Occupational performance</a:t>
            </a:r>
          </a:p>
          <a:p>
            <a:pPr marL="514350" indent="-514350">
              <a:buNone/>
              <a:defRPr/>
            </a:pPr>
            <a:endParaRPr lang="en-Z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104775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ZA" dirty="0" smtClean="0"/>
              <a:t/>
            </a:r>
            <a:br>
              <a:rPr lang="en-ZA" dirty="0" smtClean="0"/>
            </a:br>
            <a:r>
              <a:rPr lang="en-ZA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Human occupation is complex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66725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ZA" sz="28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Basic assumptions:</a:t>
            </a:r>
          </a:p>
          <a:p>
            <a:pPr>
              <a:buClrTx/>
              <a:buFont typeface="Wingdings" pitchFamily="2" charset="2"/>
              <a:buChar char="§"/>
              <a:defRPr/>
            </a:pPr>
            <a:r>
              <a:rPr lang="en-ZA" sz="28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The human is a dynamic system- elements of the system work together to produce behaviour.</a:t>
            </a:r>
          </a:p>
          <a:p>
            <a:pPr>
              <a:buClrTx/>
              <a:buFont typeface="Wingdings" pitchFamily="2" charset="2"/>
              <a:buChar char="§"/>
              <a:defRPr/>
            </a:pPr>
            <a:r>
              <a:rPr lang="en-ZA" sz="28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Behaviour is dynamic and context dependent.</a:t>
            </a:r>
          </a:p>
          <a:p>
            <a:pPr>
              <a:buClrTx/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Occupations are central to human experience, survival and satisfaction</a:t>
            </a:r>
          </a:p>
          <a:p>
            <a:pPr>
              <a:buClrTx/>
              <a:buFont typeface="Wingdings" pitchFamily="2" charset="2"/>
              <a:buChar char="§"/>
              <a:defRPr/>
            </a:pPr>
            <a:r>
              <a:rPr lang="en-ZA" sz="28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Therapy enables people to reshape their occupational abilities and identities, therefore becoming more adaptive.</a:t>
            </a:r>
          </a:p>
          <a:p>
            <a:pPr>
              <a:buFont typeface="Wingdings" pitchFamily="2" charset="2"/>
              <a:buNone/>
              <a:defRPr/>
            </a:pPr>
            <a:endParaRPr lang="en-ZA" sz="3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192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ZA" b="1" dirty="0" smtClean="0"/>
              <a:t/>
            </a:r>
            <a:br>
              <a:rPr lang="en-ZA" b="1" dirty="0" smtClean="0"/>
            </a:br>
            <a:r>
              <a:rPr lang="en-ZA" dirty="0" smtClean="0"/>
              <a:t> </a:t>
            </a:r>
            <a:r>
              <a:rPr lang="en-ZA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Components of the person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ZA" dirty="0" smtClean="0">
                <a:solidFill>
                  <a:schemeClr val="bg1"/>
                </a:solidFill>
                <a:effectLst/>
              </a:rPr>
              <a:t>Volition- values, interests and personal causation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ZA" dirty="0" smtClean="0">
                <a:solidFill>
                  <a:schemeClr val="bg1"/>
                </a:solidFill>
                <a:effectLst/>
              </a:rPr>
              <a:t>Habituation- habits and roles 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ZA" dirty="0" smtClean="0">
                <a:solidFill>
                  <a:schemeClr val="bg1"/>
                </a:solidFill>
                <a:effectLst/>
              </a:rPr>
              <a:t>Performance capacity- the mental and physical attributes and lived experiences</a:t>
            </a:r>
          </a:p>
          <a:p>
            <a:pPr>
              <a:defRPr/>
            </a:pPr>
            <a:endParaRPr lang="en-Z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Volition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500174"/>
            <a:ext cx="8543956" cy="4616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A system of dispositions (cognitive and emotive) for particular occupations</a:t>
            </a: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A system of self-knowledge</a:t>
            </a: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Allows people to anticipate, choose, experience and interpret occupational behaviour</a:t>
            </a: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Three underlying factors: values, interests and personal causation</a:t>
            </a: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The process of motivation that guides choice of activity and occupation</a:t>
            </a: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r>
              <a:rPr lang="en-US" u="sng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Personal narratives 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– storytelling and story making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b="1" i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Values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571612"/>
            <a:ext cx="8229600" cy="4595812"/>
          </a:xfrm>
        </p:spPr>
        <p:txBody>
          <a:bodyPr/>
          <a:lstStyle/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Informed by beliefs, commitments and significance attached to occupation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Create a disposition to perform according to what is good, right and important as determined by culture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Determines the kinds of occupations chosen based on importance and meaningfulness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Occupational goals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Personal standards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Consequences for acting against values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19188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i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Interests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785926"/>
            <a:ext cx="8229600" cy="485775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Dispositions associated with pleasure and satisfaction 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Generated from experience or based on anticipation of enjoyment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Pleasurable experiences can lead to attraction and preference of certain occupations or performances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Potency – degree to which interests influence present action – degree pursued, time, enjoyment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19188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i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Personal</a:t>
            </a:r>
            <a:r>
              <a:rPr lang="en-US" sz="4000" b="1" i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Causation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785926"/>
            <a:ext cx="8229600" cy="45958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Knowledge of self as being able to affect changes in the environment effectively</a:t>
            </a: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Dynamic process of unfolding thoughts and feelings about own capabilities to act</a:t>
            </a: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Internal vs. external control</a:t>
            </a: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Influences anticipation, choice, experience and interpretation of activities, hence motivation for action.</a:t>
            </a: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Expectancy of success or failure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1203</TotalTime>
  <Words>1328</Words>
  <Application>Microsoft Office PowerPoint</Application>
  <PresentationFormat>On-screen Show (4:3)</PresentationFormat>
  <Paragraphs>172</Paragraphs>
  <Slides>27</Slides>
  <Notes>26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Paper</vt:lpstr>
      <vt:lpstr>Textured</vt:lpstr>
      <vt:lpstr>Document</vt:lpstr>
      <vt:lpstr>The Model of Human Occupation Kielhofner, 2008 Forsyth &amp; Kielhofner, 2006 Kielhofner &amp; Forsyth, 1997 </vt:lpstr>
      <vt:lpstr>The Focus of the Model</vt:lpstr>
      <vt:lpstr>Fundamental concepts</vt:lpstr>
      <vt:lpstr> Human occupation is complex</vt:lpstr>
      <vt:lpstr>  Components of the person</vt:lpstr>
      <vt:lpstr>Volition</vt:lpstr>
      <vt:lpstr>Values</vt:lpstr>
      <vt:lpstr>Interests</vt:lpstr>
      <vt:lpstr>Personal Causation</vt:lpstr>
      <vt:lpstr>Habituation</vt:lpstr>
      <vt:lpstr>Habits</vt:lpstr>
      <vt:lpstr>Roles</vt:lpstr>
      <vt:lpstr>Performance Capacity</vt:lpstr>
      <vt:lpstr>The Environment</vt:lpstr>
      <vt:lpstr>Occupational Performance</vt:lpstr>
      <vt:lpstr>Occupational performance </vt:lpstr>
      <vt:lpstr>Occupational performance </vt:lpstr>
      <vt:lpstr>Occupational performance </vt:lpstr>
      <vt:lpstr>Occupational performance </vt:lpstr>
      <vt:lpstr>Occupational performance </vt:lpstr>
      <vt:lpstr>Slide 21</vt:lpstr>
      <vt:lpstr>Understanding function-dysfunction</vt:lpstr>
      <vt:lpstr>Using the Model in Practice</vt:lpstr>
      <vt:lpstr>Slide 24</vt:lpstr>
      <vt:lpstr>MOHO Resources</vt:lpstr>
      <vt:lpstr>References</vt:lpstr>
      <vt:lpstr>Slide 27</vt:lpstr>
    </vt:vector>
  </TitlesOfParts>
  <Company>University of Cape Town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lvnkerk</dc:creator>
  <cp:lastModifiedBy>Greg Doyle</cp:lastModifiedBy>
  <cp:revision>103</cp:revision>
  <dcterms:created xsi:type="dcterms:W3CDTF">2004-09-09T04:54:44Z</dcterms:created>
  <dcterms:modified xsi:type="dcterms:W3CDTF">2010-01-26T10:39:06Z</dcterms:modified>
</cp:coreProperties>
</file>