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7" r:id="rId28"/>
    <p:sldId id="298" r:id="rId29"/>
    <p:sldId id="29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47BB9-9822-4F26-9379-6F291144838E}" type="datetimeFigureOut">
              <a:rPr lang="en-US" smtClean="0"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6DF8A-8C21-456F-8842-9B4A53EEB3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ystalclouds.co.uk/search.php?option=ThisSource&amp;searchbioid=7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Topic </a:t>
            </a:r>
            <a:r>
              <a:rPr lang="en-US" sz="3600" b="1" dirty="0" smtClean="0"/>
              <a:t>Eleven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b="1" dirty="0" smtClean="0"/>
              <a:t>Privatizing Agricultural Extension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b="1" dirty="0"/>
              <a:t>Cost </a:t>
            </a:r>
            <a:r>
              <a:rPr lang="en-US" b="1" dirty="0" smtClean="0"/>
              <a:t>Recovery</a:t>
            </a:r>
          </a:p>
          <a:p>
            <a:pPr>
              <a:buNone/>
            </a:pPr>
            <a:r>
              <a:rPr lang="en-US" b="1" dirty="0">
                <a:solidFill>
                  <a:schemeClr val="accent1"/>
                </a:solidFill>
              </a:rPr>
              <a:t>Mexico</a:t>
            </a:r>
            <a:r>
              <a:rPr lang="en-US" dirty="0">
                <a:solidFill>
                  <a:schemeClr val="accent1"/>
                </a:solidFill>
              </a:rPr>
              <a:t> has developed </a:t>
            </a:r>
            <a:r>
              <a:rPr lang="en-US" b="1" dirty="0">
                <a:solidFill>
                  <a:schemeClr val="accent1"/>
                </a:solidFill>
              </a:rPr>
              <a:t>a fee-based </a:t>
            </a:r>
            <a:r>
              <a:rPr lang="en-US" dirty="0">
                <a:solidFill>
                  <a:schemeClr val="accent1"/>
                </a:solidFill>
              </a:rPr>
              <a:t>system among </a:t>
            </a:r>
            <a:r>
              <a:rPr lang="en-US" b="1" dirty="0">
                <a:solidFill>
                  <a:schemeClr val="accent1"/>
                </a:solidFill>
              </a:rPr>
              <a:t>large-scale farmers </a:t>
            </a:r>
            <a:r>
              <a:rPr lang="en-US" dirty="0"/>
              <a:t>in the northwest region and plans the development of a similar arrangement among small-scale farmers in the south central region.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Agricultural Development and Advisory </a:t>
            </a:r>
            <a:r>
              <a:rPr lang="en-US" b="1" dirty="0"/>
              <a:t>Service (ADAS) in England and Wales, notionally "commercialized,"</a:t>
            </a:r>
            <a:r>
              <a:rPr lang="en-US" dirty="0"/>
              <a:t> operates on a partial </a:t>
            </a:r>
            <a:r>
              <a:rPr lang="en-US" u="sng" dirty="0"/>
              <a:t>cost-recovery basis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077200" cy="5059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Voucher Systems</a:t>
            </a:r>
            <a:r>
              <a:rPr lang="en-US" dirty="0"/>
              <a:t> </a:t>
            </a:r>
          </a:p>
          <a:p>
            <a:r>
              <a:rPr lang="en-US" dirty="0"/>
              <a:t>Some countries have replaced public extension delivery systems with </a:t>
            </a:r>
            <a:r>
              <a:rPr lang="en-US" u="sng" dirty="0"/>
              <a:t>vouchers, distributed by government services, for farmers to use in hiring private extension </a:t>
            </a:r>
            <a:r>
              <a:rPr lang="en-US" dirty="0"/>
              <a:t>consultants (as in Chile). </a:t>
            </a:r>
            <a:endParaRPr lang="en-US" dirty="0" smtClean="0"/>
          </a:p>
          <a:p>
            <a:r>
              <a:rPr lang="en-US" b="1" dirty="0"/>
              <a:t>Coupons</a:t>
            </a:r>
            <a:r>
              <a:rPr lang="en-US" dirty="0"/>
              <a:t> attached to </a:t>
            </a:r>
            <a:r>
              <a:rPr lang="en-US" u="sng" dirty="0"/>
              <a:t>agricultural bank loans, committing a certain percentage </a:t>
            </a:r>
            <a:r>
              <a:rPr lang="en-US" dirty="0"/>
              <a:t>of the loan for extension services, have been used in Colombia.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Netherlands "privatized" approximately one-half of its public extension service </a:t>
            </a:r>
            <a:r>
              <a:rPr lang="en-US" u="sng" dirty="0"/>
              <a:t>by transferring field extension personnel, with initial government financial support, to the farmer associations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Dutch </a:t>
            </a:r>
            <a:r>
              <a:rPr lang="en-US" dirty="0"/>
              <a:t>farmers make </a:t>
            </a:r>
            <a:r>
              <a:rPr lang="en-US" u="sng" dirty="0"/>
              <a:t>a partial contribution to the cost of the new organization through membership subscriptions to farmer associations</a:t>
            </a:r>
            <a:r>
              <a:rPr lang="en-US" dirty="0" smtClean="0"/>
              <a:t>,</a:t>
            </a:r>
          </a:p>
          <a:p>
            <a:r>
              <a:rPr lang="en-US" dirty="0" smtClean="0"/>
              <a:t>Farmers </a:t>
            </a:r>
            <a:r>
              <a:rPr lang="en-US" dirty="0"/>
              <a:t>will eventually </a:t>
            </a:r>
            <a:r>
              <a:rPr lang="en-US" dirty="0">
                <a:solidFill>
                  <a:schemeClr val="accent1"/>
                </a:solidFill>
              </a:rPr>
              <a:t>contribute 50 per cent of the cost of the service: </a:t>
            </a:r>
            <a:r>
              <a:rPr lang="en-US" dirty="0"/>
              <a:t>special services such as individual analyses will be fully paid for by the farmer clients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rural </a:t>
            </a:r>
            <a:r>
              <a:rPr lang="en-US" u="sng" dirty="0">
                <a:solidFill>
                  <a:srgbClr val="FF0000"/>
                </a:solidFill>
              </a:rPr>
              <a:t>industry organizations to take a greater responsibility for technology transfer, the </a:t>
            </a:r>
            <a:r>
              <a:rPr lang="en-US" u="sng" dirty="0" smtClean="0"/>
              <a:t>Australia </a:t>
            </a:r>
            <a:r>
              <a:rPr lang="en-US" u="sng" dirty="0"/>
              <a:t>government </a:t>
            </a:r>
            <a:r>
              <a:rPr lang="en-US" u="sng" dirty="0">
                <a:solidFill>
                  <a:srgbClr val="FF0000"/>
                </a:solidFill>
              </a:rPr>
              <a:t>has proposed "outsourcing</a:t>
            </a:r>
            <a:r>
              <a:rPr lang="en-US" u="sng" dirty="0"/>
              <a:t>"</a:t>
            </a:r>
            <a:r>
              <a:rPr lang="en-US" dirty="0"/>
              <a:t> for delivery of future extension </a:t>
            </a:r>
            <a:r>
              <a:rPr lang="en-US" dirty="0" err="1"/>
              <a:t>programmes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Outsourcing </a:t>
            </a:r>
            <a:r>
              <a:rPr lang="en-US" dirty="0"/>
              <a:t>means that the government extension agency will </a:t>
            </a:r>
            <a:r>
              <a:rPr lang="en-US" u="sng" dirty="0"/>
              <a:t>retain a core pool of extension project staff and "buy in" private sector professional services </a:t>
            </a:r>
            <a:r>
              <a:rPr lang="en-US" dirty="0"/>
              <a:t>with skills that the agency considers unnecessary to maintain.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Other Arrangements</a:t>
            </a:r>
            <a:r>
              <a:rPr lang="en-US" sz="31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Some countries have never developed public sector agricultural extension services, leaving the function of agricultural extension </a:t>
            </a:r>
            <a:r>
              <a:rPr lang="en-US" u="sng" dirty="0"/>
              <a:t>to private sector commodity enterprises or industry agencies, albeit often with some government financial subsidy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France, while </a:t>
            </a:r>
            <a:r>
              <a:rPr lang="en-US" dirty="0">
                <a:solidFill>
                  <a:srgbClr val="FF0000"/>
                </a:solidFill>
              </a:rPr>
              <a:t>chambers of agriculture and private sector companies provide extension services, the former are substantially supported financially by public funds.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In </a:t>
            </a:r>
            <a:r>
              <a:rPr lang="en-US" dirty="0"/>
              <a:t>New Zealand, extension services </a:t>
            </a:r>
            <a:r>
              <a:rPr lang="en-US" u="sng" dirty="0"/>
              <a:t>to the dairy industry for many years have been delivered by the Dairy Board consulting service, financed by the dairy industry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678363"/>
          </a:xfrm>
        </p:spPr>
        <p:txBody>
          <a:bodyPr>
            <a:normAutofit/>
          </a:bodyPr>
          <a:lstStyle/>
          <a:p>
            <a:r>
              <a:rPr lang="en-US" u="sng" dirty="0"/>
              <a:t>nongovernmental organizations have been used to supplement public sector extension services,</a:t>
            </a:r>
            <a:r>
              <a:rPr lang="en-US" dirty="0"/>
              <a:t> especially in the area of rural development</a:t>
            </a:r>
            <a:r>
              <a:rPr lang="en-US" dirty="0" smtClean="0"/>
              <a:t>.</a:t>
            </a:r>
          </a:p>
          <a:p>
            <a:r>
              <a:rPr lang="en-US" dirty="0"/>
              <a:t>In most countries, </a:t>
            </a:r>
            <a:r>
              <a:rPr lang="en-US" u="sng" dirty="0">
                <a:solidFill>
                  <a:srgbClr val="FF0000"/>
                </a:solidFill>
              </a:rPr>
              <a:t>private sector companies </a:t>
            </a:r>
            <a:r>
              <a:rPr lang="en-US" dirty="0">
                <a:solidFill>
                  <a:srgbClr val="FF0000"/>
                </a:solidFill>
              </a:rPr>
              <a:t>are already important contributors to technology transfer and the advancement of agricultural </a:t>
            </a:r>
            <a:r>
              <a:rPr lang="en-US" dirty="0"/>
              <a:t>development through, mainly, contract arrangements with farmers.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extension is delivered </a:t>
            </a:r>
            <a:r>
              <a:rPr lang="en-US" u="sng" dirty="0"/>
              <a:t>privately, it represents a commercial decision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extension is delivered </a:t>
            </a:r>
            <a:r>
              <a:rPr lang="en-US" u="sng" dirty="0"/>
              <a:t>publicly, it is a political or bureaucratic decision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determining whether to privatize, it is important, in the first </a:t>
            </a:r>
            <a:r>
              <a:rPr lang="en-US" dirty="0" smtClean="0"/>
              <a:t>instance</a:t>
            </a:r>
            <a:r>
              <a:rPr lang="en-US" u="sng" dirty="0" smtClean="0"/>
              <a:t>, to establish whether an extension </a:t>
            </a:r>
            <a:r>
              <a:rPr lang="en-US" u="sng" dirty="0" err="1" smtClean="0"/>
              <a:t>programme</a:t>
            </a:r>
            <a:r>
              <a:rPr lang="en-US" u="sng" dirty="0" smtClean="0"/>
              <a:t> is designed to help commercial enterprises or small-scale </a:t>
            </a:r>
            <a:r>
              <a:rPr lang="en-US" dirty="0" smtClean="0"/>
              <a:t>farming </a:t>
            </a:r>
            <a:r>
              <a:rPr lang="en-US" dirty="0"/>
              <a:t>and </a:t>
            </a:r>
            <a:r>
              <a:rPr lang="en-US" dirty="0" smtClean="0"/>
              <a:t>rural </a:t>
            </a:r>
            <a:r>
              <a:rPr lang="en-US" dirty="0"/>
              <a:t>development.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debate on the role of the public sector is not limited to the context of agricultural extension, but </a:t>
            </a:r>
            <a:r>
              <a:rPr lang="en-US" u="sng" dirty="0"/>
              <a:t>encompasses the larger concerns of public policy and institutional and organizational development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Indeed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the degree of government versus private involvement in an economy is an enduring philosophically and politically vexing question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move </a:t>
            </a:r>
            <a:r>
              <a:rPr lang="en-US" u="sng" dirty="0"/>
              <a:t>toward privatization and efforts to decentralize government functions relate to this theme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The Privatization Debate</a:t>
            </a:r>
            <a:r>
              <a:rPr lang="en-US" sz="31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There are two themes in the broader privatization debate: first, a "</a:t>
            </a:r>
            <a:r>
              <a:rPr lang="en-US" b="1" dirty="0"/>
              <a:t>political economy" consideration of the role and size of government in an economy</a:t>
            </a:r>
            <a:r>
              <a:rPr lang="en-US" dirty="0"/>
              <a:t>, which </a:t>
            </a:r>
            <a:r>
              <a:rPr lang="en-US" dirty="0" err="1"/>
              <a:t>focusses</a:t>
            </a:r>
            <a:r>
              <a:rPr lang="en-US" dirty="0"/>
              <a:t> on whether or not there is </a:t>
            </a:r>
            <a:r>
              <a:rPr lang="en-US" b="1" dirty="0"/>
              <a:t>a failure of private markets;</a:t>
            </a:r>
            <a:r>
              <a:rPr lang="en-US" dirty="0"/>
              <a:t> and, secondly</a:t>
            </a:r>
            <a:r>
              <a:rPr lang="en-US" u="sng" dirty="0"/>
              <a:t>, an expressed need to reduce government outlays</a:t>
            </a:r>
            <a:r>
              <a:rPr lang="en-US" u="sng" dirty="0" smtClean="0"/>
              <a:t>.</a:t>
            </a:r>
          </a:p>
          <a:p>
            <a:r>
              <a:rPr lang="en-US" dirty="0"/>
              <a:t>In mixed economies, the prevailing economic </a:t>
            </a:r>
            <a:r>
              <a:rPr lang="en-US" b="1" dirty="0"/>
              <a:t>justification for government involvement in an activity such as agricultural extension is market failure</a:t>
            </a:r>
            <a:r>
              <a:rPr lang="en-US" dirty="0"/>
              <a:t>, whereby the market mechanism alone cannot perform all economic functions for appropriate resource allocation.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Government support for the provision of extension services may reflect that such services would be </a:t>
            </a:r>
            <a:r>
              <a:rPr lang="en-US" u="sng" dirty="0"/>
              <a:t>inadequately provided without intervention or, for reasons of equity, because services would not be available to the extent thought socially desirable. </a:t>
            </a:r>
            <a:endParaRPr lang="en-US" u="sng" dirty="0" smtClean="0"/>
          </a:p>
          <a:p>
            <a:r>
              <a:rPr lang="en-US" dirty="0" smtClean="0"/>
              <a:t>Some </a:t>
            </a:r>
            <a:r>
              <a:rPr lang="en-US" dirty="0"/>
              <a:t>situations for agricultural extension clearly reflect </a:t>
            </a:r>
            <a:r>
              <a:rPr lang="en-US" b="1" dirty="0"/>
              <a:t>private goods</a:t>
            </a:r>
            <a:r>
              <a:rPr lang="en-US" dirty="0"/>
              <a:t>; other situations clearly are characterized as </a:t>
            </a:r>
            <a:r>
              <a:rPr lang="en-US" b="1" dirty="0"/>
              <a:t>public goods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 lot of fuzzy ground in the middle where it is not particularly clear that an extension activity is conferring a public or private good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such situations, </a:t>
            </a:r>
            <a:r>
              <a:rPr lang="en-US" u="sng" dirty="0"/>
              <a:t>the extent of publicly funded extension is likely to be determined by the political influence </a:t>
            </a:r>
            <a:r>
              <a:rPr lang="en-US" dirty="0"/>
              <a:t>brought to bear by relevant interest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u="sng" dirty="0"/>
              <a:t>privatization</a:t>
            </a:r>
            <a:r>
              <a:rPr lang="en-US" u="sng" dirty="0"/>
              <a:t> is used in the broadest sense - of introducing or increasing private sector participation, which does not necessarily imply a transfer of designated state-owned assets to the private sector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The Debate with Respect to Extension</a:t>
            </a:r>
            <a:r>
              <a:rPr lang="en-US" sz="2800" dirty="0"/>
              <a:t>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economically </a:t>
            </a:r>
            <a:r>
              <a:rPr lang="en-US" u="sng" dirty="0"/>
              <a:t>developed countries with a predominance of larger-scale commercial farming, increasingly the technologies of modem, industrialized farming are being developed by nongovernment industrial institutions; such technologies are appropriable for private marketing and generally have little need for government extension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developed economies, </a:t>
            </a:r>
            <a:r>
              <a:rPr lang="en-US" b="1" dirty="0"/>
              <a:t>it is more difficult to argue for publicly funded extension for rural industries containing fewer producers </a:t>
            </a:r>
            <a:r>
              <a:rPr lang="en-US" dirty="0"/>
              <a:t>who are closely linked and integrated with research systems.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534400" cy="5516563"/>
          </a:xfrm>
        </p:spPr>
        <p:txBody>
          <a:bodyPr>
            <a:normAutofit fontScale="92500"/>
          </a:bodyPr>
          <a:lstStyle/>
          <a:p>
            <a:r>
              <a:rPr lang="en-US" dirty="0"/>
              <a:t>The weaknesses of privatization are more apparent in the </a:t>
            </a:r>
            <a:r>
              <a:rPr lang="en-US" u="sng" dirty="0"/>
              <a:t>context of developing countries, where the situation may be quite different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instance in African agriculture,</a:t>
            </a:r>
            <a:r>
              <a:rPr lang="en-US" u="sng" dirty="0"/>
              <a:t> funding by user fees may not be viable.</a:t>
            </a:r>
            <a:r>
              <a:rPr lang="en-US" dirty="0"/>
              <a:t> An erroneous assumption may be that recipients of government services are generally being subsidized by the government.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subsistence nature of </a:t>
            </a:r>
            <a:r>
              <a:rPr lang="en-US" u="sng" dirty="0"/>
              <a:t>most African farming leads to a much stronger case for state intervention in support of food production than in developed countries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Rationales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4983163"/>
          </a:xfrm>
        </p:spPr>
        <p:txBody>
          <a:bodyPr/>
          <a:lstStyle/>
          <a:p>
            <a:r>
              <a:rPr lang="en-US" dirty="0"/>
              <a:t>The rationale for private sector provision of agricultural extension services </a:t>
            </a:r>
            <a:r>
              <a:rPr lang="en-US" b="1" dirty="0"/>
              <a:t>The argument for privatization is based upon: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More efficient delivery of services</a:t>
            </a:r>
          </a:p>
          <a:p>
            <a:pPr lvl="0"/>
            <a:r>
              <a:rPr lang="en-US" dirty="0"/>
              <a:t>Lowered government expenditures</a:t>
            </a:r>
          </a:p>
          <a:p>
            <a:r>
              <a:rPr lang="en-US" dirty="0"/>
              <a:t>Higher quality of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05800" cy="51355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rationale </a:t>
            </a:r>
            <a:r>
              <a:rPr lang="en-US" b="1" dirty="0"/>
              <a:t>for public provision of agricultural extension services is based on the following points: </a:t>
            </a:r>
            <a:endParaRPr lang="en-US" b="1" dirty="0" smtClean="0"/>
          </a:p>
          <a:p>
            <a:r>
              <a:rPr lang="en-US" dirty="0" smtClean="0"/>
              <a:t>(</a:t>
            </a:r>
            <a:r>
              <a:rPr lang="en-US" dirty="0"/>
              <a:t>1) much agricultural information is a public good;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2) only government extension services are likely to promote concern for natural resources management;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3) public sector extension may enhance the education of farmers who often lack adequate access to educational institutions;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4) the public service often provides information that reduces risk to farmers;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5) the service may provide information that reduces transaction costs; and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6) an extension service may be concerned with community health issues related to possible human hazards such as accidents and poisonings linked to agricultural chemicals.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 immediate implications of </a:t>
            </a:r>
            <a:r>
              <a:rPr lang="en-US" b="1" u="sng" dirty="0"/>
              <a:t>privatization </a:t>
            </a:r>
            <a:r>
              <a:rPr lang="en-US" u="sng" dirty="0"/>
              <a:t>appear to include </a:t>
            </a:r>
            <a:endParaRPr lang="en-US" u="sng" dirty="0" smtClean="0"/>
          </a:p>
          <a:p>
            <a:r>
              <a:rPr lang="en-US" dirty="0" smtClean="0"/>
              <a:t>(</a:t>
            </a:r>
            <a:r>
              <a:rPr lang="en-US" dirty="0"/>
              <a:t>1) the tendency toward a reduction of linkages both among organizations and among farmers in the exchange of agricultural and other relevant information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(2) the tendency to enhance large-scale farm enterprise to the </a:t>
            </a:r>
            <a:r>
              <a:rPr lang="en-US" dirty="0" smtClean="0"/>
              <a:t>damage </a:t>
            </a:r>
            <a:r>
              <a:rPr lang="en-US" dirty="0"/>
              <a:t>of small-scale farming;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3) the diminishing emphasis on public-good information and the advancement of knowledge as a saleable commodity;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 </a:t>
            </a:r>
            <a:r>
              <a:rPr lang="en-US" dirty="0"/>
              <a:t>(4) the trend toward agricultural development services that cater primarily to large-scale farming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Institutional Implications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05800" cy="4830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new developments highlight greater </a:t>
            </a:r>
            <a:r>
              <a:rPr lang="en-US" b="1" dirty="0"/>
              <a:t>institutional pluralism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Extension</a:t>
            </a:r>
            <a:r>
              <a:rPr lang="en-US" dirty="0"/>
              <a:t>, interpreted broadly, now is often a </a:t>
            </a:r>
            <a:r>
              <a:rPr lang="en-US" b="1" dirty="0"/>
              <a:t>mixed system or a "complex</a:t>
            </a:r>
            <a:r>
              <a:rPr lang="en-US" dirty="0"/>
              <a:t>" where services are provided by private and public sector entities.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larger context in which </a:t>
            </a:r>
            <a:r>
              <a:rPr lang="en-US" u="sng" dirty="0"/>
              <a:t>a mix of public and private services operates presents a new challenge with new potential roles and responsibilities for the public secto</a:t>
            </a:r>
            <a:r>
              <a:rPr lang="en-US" dirty="0"/>
              <a:t>r</a:t>
            </a:r>
          </a:p>
        </p:txBody>
      </p:sp>
      <p:sp>
        <p:nvSpPr>
          <p:cNvPr id="4" name="Rectangle 3"/>
          <p:cNvSpPr/>
          <p:nvPr/>
        </p:nvSpPr>
        <p:spPr>
          <a:xfrm>
            <a:off x="366201" y="3246150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 smtClean="0"/>
              <a:t>By </a:t>
            </a:r>
            <a:r>
              <a:rPr lang="en-US" dirty="0"/>
              <a:t>taking into </a:t>
            </a:r>
            <a:r>
              <a:rPr lang="en-US" u="sng" dirty="0"/>
              <a:t>account the complex of extension services, their purposes, and audiences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governments can better </a:t>
            </a:r>
            <a:r>
              <a:rPr lang="en-US" b="1" dirty="0"/>
              <a:t>reconsider the public sector role</a:t>
            </a:r>
            <a:r>
              <a:rPr lang="en-US" dirty="0"/>
              <a:t>. In particular, to what extent should the public sector: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/>
              <a:t>1. Attend targeted </a:t>
            </a:r>
            <a:r>
              <a:rPr lang="en-US" u="sng" dirty="0"/>
              <a:t>audiences </a:t>
            </a:r>
            <a:r>
              <a:rPr lang="en-US" u="sng" dirty="0" err="1"/>
              <a:t>unserved</a:t>
            </a:r>
            <a:r>
              <a:rPr lang="en-US" u="sng" dirty="0"/>
              <a:t> by the private sector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2.</a:t>
            </a:r>
            <a:r>
              <a:rPr lang="en-US" u="sng" dirty="0"/>
              <a:t> </a:t>
            </a:r>
            <a:r>
              <a:rPr lang="en-US" u="sng" dirty="0" smtClean="0"/>
              <a:t>Coordinate</a:t>
            </a:r>
            <a:r>
              <a:rPr lang="en-US" dirty="0" smtClean="0"/>
              <a:t> multiple </a:t>
            </a:r>
            <a:r>
              <a:rPr lang="en-US" dirty="0"/>
              <a:t>extension providers?</a:t>
            </a:r>
            <a:br>
              <a:rPr lang="en-US" dirty="0"/>
            </a:br>
            <a:r>
              <a:rPr lang="en-US" dirty="0"/>
              <a:t>3. Serve as the </a:t>
            </a:r>
            <a:r>
              <a:rPr lang="en-US" u="sng" dirty="0"/>
              <a:t>final reference or arbitrator of conflicting</a:t>
            </a:r>
            <a:r>
              <a:rPr lang="en-US" dirty="0"/>
              <a:t> information?</a:t>
            </a:r>
            <a:br>
              <a:rPr lang="en-US" dirty="0"/>
            </a:br>
            <a:r>
              <a:rPr lang="en-US" dirty="0"/>
              <a:t>4. </a:t>
            </a:r>
            <a:r>
              <a:rPr lang="en-US" u="sng" dirty="0"/>
              <a:t>Assure accountability of both public and private</a:t>
            </a:r>
            <a:r>
              <a:rPr lang="en-US" dirty="0"/>
              <a:t> extension services to the public?</a:t>
            </a:r>
            <a:br>
              <a:rPr lang="en-US" dirty="0"/>
            </a:br>
            <a:r>
              <a:rPr lang="en-US" dirty="0"/>
              <a:t>5. </a:t>
            </a:r>
            <a:r>
              <a:rPr lang="en-US" u="sng" dirty="0"/>
              <a:t>Facilitate the operation of the complex through regulation and information</a:t>
            </a:r>
            <a:r>
              <a:rPr lang="en-US" dirty="0"/>
              <a:t> provision?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taking!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6000" dirty="0"/>
              <a:t>It is better to take a risk now than always to live in fear</a:t>
            </a:r>
            <a:r>
              <a:rPr lang="en-US" sz="6000" dirty="0" smtClean="0"/>
              <a:t>.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6000"/>
              <a:t>The only preparation for tomorrow is the right use of today.</a:t>
            </a:r>
          </a:p>
        </p:txBody>
      </p:sp>
      <p:sp>
        <p:nvSpPr>
          <p:cNvPr id="214019" name="WordArt 3"/>
          <p:cNvSpPr>
            <a:spLocks noChangeArrowheads="1" noChangeShapeType="1" noTextEdit="1"/>
          </p:cNvSpPr>
          <p:nvPr/>
        </p:nvSpPr>
        <p:spPr bwMode="auto">
          <a:xfrm>
            <a:off x="4114800" y="457200"/>
            <a:ext cx="14763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thought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 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Learn to be </a:t>
            </a:r>
            <a:r>
              <a:rPr lang="en-US" sz="4000" b="1" dirty="0">
                <a:solidFill>
                  <a:srgbClr val="FF0000"/>
                </a:solidFill>
              </a:rPr>
              <a:t>Responsible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19200"/>
            <a:ext cx="8915400" cy="5638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4400" b="1" dirty="0"/>
              <a:t>When you blame others, you give up your power to change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800" b="1" dirty="0">
                <a:solidFill>
                  <a:srgbClr val="00FF00"/>
                </a:solidFill>
                <a:hlinkClick r:id="rId2"/>
              </a:rPr>
              <a:t>Anthony, Dr. Robert</a:t>
            </a:r>
            <a:r>
              <a:rPr lang="en-US" sz="1800" b="1" dirty="0">
                <a:solidFill>
                  <a:schemeClr val="folHlink"/>
                </a:solidFill>
                <a:hlinkClick r:id="rId2"/>
              </a:rPr>
              <a:t> Newton</a:t>
            </a:r>
            <a:r>
              <a:rPr lang="en-US" sz="1800" b="1" dirty="0">
                <a:solidFill>
                  <a:schemeClr val="folHlink"/>
                </a:solidFill>
              </a:rPr>
              <a:t>  </a:t>
            </a:r>
            <a:r>
              <a:rPr lang="en-US" sz="1800" b="1" i="1" dirty="0">
                <a:solidFill>
                  <a:schemeClr val="folHlink"/>
                </a:solidFill>
              </a:rPr>
              <a:t>American Motivator</a:t>
            </a:r>
          </a:p>
          <a:p>
            <a:pPr algn="r">
              <a:buFontTx/>
              <a:buNone/>
            </a:pPr>
            <a:endParaRPr lang="en-US" sz="1800" b="1" dirty="0">
              <a:solidFill>
                <a:schemeClr val="folHlink"/>
              </a:solidFill>
            </a:endParaRPr>
          </a:p>
        </p:txBody>
      </p:sp>
      <p:sp>
        <p:nvSpPr>
          <p:cNvPr id="70660" name="WordArt 4"/>
          <p:cNvSpPr>
            <a:spLocks noChangeArrowheads="1" noChangeShapeType="1" noTextEdit="1"/>
          </p:cNvSpPr>
          <p:nvPr/>
        </p:nvSpPr>
        <p:spPr bwMode="auto">
          <a:xfrm>
            <a:off x="4191000" y="4191000"/>
            <a:ext cx="14763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thought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Forces for change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declining relative importance of agriculture for economic growth,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increasing education and affluence of smaller populations of rural producers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the increasing use of externally purchased inputs have changed the nature of publicly funded extension services and led to a questioning of the means of delivery of extension services by governments.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Global Competition</a:t>
            </a:r>
            <a:r>
              <a:rPr lang="en-US" dirty="0"/>
              <a:t> </a:t>
            </a:r>
          </a:p>
          <a:p>
            <a:r>
              <a:rPr lang="en-US" dirty="0"/>
              <a:t>The consequence of the ratification of the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General Agreement on Tariffs and Trade (GATT) is that countries will have </a:t>
            </a:r>
            <a:r>
              <a:rPr lang="en-US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more actively develop comparative agricultural advantage</a:t>
            </a:r>
            <a:r>
              <a:rPr lang="en-US" u="sng" dirty="0"/>
              <a:t>s </a:t>
            </a:r>
            <a:r>
              <a:rPr lang="en-US" dirty="0"/>
              <a:t>in the production and </a:t>
            </a:r>
            <a:r>
              <a:rPr lang="en-US" dirty="0" smtClean="0"/>
              <a:t>marketing</a:t>
            </a:r>
          </a:p>
          <a:p>
            <a:r>
              <a:rPr lang="en-US" dirty="0" smtClean="0"/>
              <a:t>Coincidental </a:t>
            </a:r>
            <a:r>
              <a:rPr lang="en-US" dirty="0"/>
              <a:t>with </a:t>
            </a:r>
            <a:r>
              <a:rPr lang="en-US" u="sng" dirty="0"/>
              <a:t>a shift toward more conservative political ideologies and free-market economics,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global </a:t>
            </a:r>
            <a:r>
              <a:rPr lang="en-US" dirty="0"/>
              <a:t>developments suggest increased competition in agriculture.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Reassessment of Public Extension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US" dirty="0"/>
              <a:t>governments in recent times have found that they are </a:t>
            </a:r>
            <a:r>
              <a:rPr lang="en-US" u="sng" dirty="0">
                <a:solidFill>
                  <a:srgbClr val="0070C0"/>
                </a:solidFill>
              </a:rPr>
              <a:t>less able to continue providing all the services previously provided</a:t>
            </a:r>
            <a:r>
              <a:rPr lang="en-US" dirty="0"/>
              <a:t>. </a:t>
            </a:r>
            <a:r>
              <a:rPr lang="en-US" dirty="0" smtClean="0"/>
              <a:t>With </a:t>
            </a:r>
            <a:r>
              <a:rPr lang="en-US" u="sng" dirty="0">
                <a:solidFill>
                  <a:srgbClr val="0070C0"/>
                </a:solidFill>
              </a:rPr>
              <a:t>costs rising, limited resources available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and changes in </a:t>
            </a:r>
            <a:r>
              <a:rPr lang="en-US" u="sng" dirty="0"/>
              <a:t>the prevailing philosophy of the appropriate extent of government intervention</a:t>
            </a:r>
            <a:r>
              <a:rPr lang="en-US" dirty="0"/>
              <a:t>, governments have been slow to increase appropriations for many publicly funded activities. </a:t>
            </a:r>
            <a:r>
              <a:rPr lang="en-US" dirty="0" smtClean="0"/>
              <a:t>Some </a:t>
            </a:r>
            <a:r>
              <a:rPr lang="en-US" dirty="0"/>
              <a:t>functions of government have been curtailed, and others have been privatized.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large staff sizes translate into large government outlays the </a:t>
            </a:r>
            <a:r>
              <a:rPr lang="en-US" u="sng" dirty="0">
                <a:solidFill>
                  <a:srgbClr val="FF0000"/>
                </a:solidFill>
              </a:rPr>
              <a:t>unit cost of extension staff </a:t>
            </a:r>
            <a:r>
              <a:rPr lang="en-US" dirty="0">
                <a:solidFill>
                  <a:srgbClr val="FF0000"/>
                </a:solidFill>
              </a:rPr>
              <a:t>in many countries is low</a:t>
            </a:r>
            <a:r>
              <a:rPr lang="en-US" dirty="0" smtClean="0">
                <a:solidFill>
                  <a:srgbClr val="FF0000"/>
                </a:solidFill>
              </a:rPr>
              <a:t>,. </a:t>
            </a:r>
          </a:p>
          <a:p>
            <a:r>
              <a:rPr lang="en-US" dirty="0" smtClean="0"/>
              <a:t>As </a:t>
            </a:r>
            <a:r>
              <a:rPr lang="en-US" dirty="0"/>
              <a:t>a result of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financial concerns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many countries have examined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alternative structural arrangements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including </a:t>
            </a:r>
            <a:r>
              <a:rPr lang="en-US" dirty="0">
                <a:solidFill>
                  <a:schemeClr val="tx2"/>
                </a:solidFill>
              </a:rPr>
              <a:t>the feasibility of reducing public sector extension expenditures (with associated staff reductions</a:t>
            </a:r>
            <a:r>
              <a:rPr lang="en-US" dirty="0" smtClean="0">
                <a:solidFill>
                  <a:schemeClr val="tx2"/>
                </a:solidFill>
              </a:rPr>
              <a:t>),</a:t>
            </a:r>
          </a:p>
          <a:p>
            <a:r>
              <a:rPr lang="en-US" dirty="0" smtClean="0"/>
              <a:t> </a:t>
            </a:r>
            <a:r>
              <a:rPr lang="en-US" dirty="0"/>
              <a:t>changes in tax raising, charges for government extension services, and commercialization and privatization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Concerns about the costs of extension </a:t>
            </a:r>
            <a:r>
              <a:rPr lang="en-US" b="1" i="1" dirty="0">
                <a:solidFill>
                  <a:schemeClr val="tx2"/>
                </a:solidFill>
              </a:rPr>
              <a:t>need to be judged against the economic and social returns </a:t>
            </a:r>
            <a:r>
              <a:rPr lang="en-US" i="1" dirty="0">
                <a:solidFill>
                  <a:schemeClr val="tx2"/>
                </a:solidFill>
              </a:rPr>
              <a:t>associated with successful extension</a:t>
            </a:r>
            <a:r>
              <a:rPr lang="en-US" i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While more research is needed on measuring the </a:t>
            </a:r>
            <a:r>
              <a:rPr lang="en-US" b="1" dirty="0"/>
              <a:t>economic payoff from investment in public sector extension services,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available </a:t>
            </a:r>
            <a:r>
              <a:rPr lang="en-US" dirty="0"/>
              <a:t>research tends to indicate, in contrast to some current criticisms, that extension in many instances provides high rates of return and is, therefore, </a:t>
            </a:r>
            <a:r>
              <a:rPr lang="en-US" b="1" dirty="0"/>
              <a:t>a profitable public investment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Strategies for change</a:t>
            </a:r>
            <a:br>
              <a:rPr lang="en-US" sz="28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three major policies adopted by government and farm organizations regarding privatization of extension: </a:t>
            </a:r>
          </a:p>
          <a:p>
            <a:r>
              <a:rPr lang="en-US" dirty="0"/>
              <a:t>1. </a:t>
            </a:r>
            <a:r>
              <a:rPr lang="en-US" dirty="0">
                <a:solidFill>
                  <a:srgbClr val="FF0000"/>
                </a:solidFill>
              </a:rPr>
              <a:t>Public financing by the taxpayer only for the kinds of services that are of direct concern to the general public </a:t>
            </a:r>
          </a:p>
          <a:p>
            <a:r>
              <a:rPr lang="en-US" dirty="0"/>
              <a:t>2. </a:t>
            </a:r>
            <a:r>
              <a:rPr lang="en-US" dirty="0">
                <a:solidFill>
                  <a:schemeClr val="tx2"/>
                </a:solidFill>
              </a:rPr>
              <a:t>Direct charging for some individual services with direct return (in the form of improved income) </a:t>
            </a:r>
          </a:p>
          <a:p>
            <a:r>
              <a:rPr lang="en-US" dirty="0"/>
              <a:t>3. Mixed funding shared between public and private professional association contributions for some services where the benefits are shared.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382000" cy="5592763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Revitalization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advancement of electronic information systems is resulting in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increased privatization, with important implications for the future structure</a:t>
            </a:r>
            <a:r>
              <a:rPr lang="en-US" dirty="0"/>
              <a:t> of U.S. agriculture.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Commercialization</a:t>
            </a:r>
          </a:p>
          <a:p>
            <a:r>
              <a:rPr lang="en-US" dirty="0"/>
              <a:t>Agriculture New Zealand, has remained (temporarily) a public agency, </a:t>
            </a:r>
            <a:r>
              <a:rPr lang="en-US" b="1" dirty="0"/>
              <a:t>although its employees have given up a number of public employment benefits and now receive commissions for consulting work undertaken</a:t>
            </a:r>
            <a:r>
              <a:rPr lang="en-US" dirty="0"/>
              <a:t>. The agency depends for its annual budget on consulting fees received from farmers and contractual arrangements with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46726-C8F6-4D3A-BB9A-CC775F5302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1837</Words>
  <Application>Microsoft Office PowerPoint</Application>
  <PresentationFormat>On-screen Show (4:3)</PresentationFormat>
  <Paragraphs>130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Topic Eleven  </vt:lpstr>
      <vt:lpstr>Slide 2</vt:lpstr>
      <vt:lpstr>Forces for change </vt:lpstr>
      <vt:lpstr>Slide 4</vt:lpstr>
      <vt:lpstr>Reassessment of Public Extension  </vt:lpstr>
      <vt:lpstr>Slide 6</vt:lpstr>
      <vt:lpstr>Slide 7</vt:lpstr>
      <vt:lpstr>Strategies for change </vt:lpstr>
      <vt:lpstr>Slide 9</vt:lpstr>
      <vt:lpstr>Slide 10</vt:lpstr>
      <vt:lpstr>Slide 11</vt:lpstr>
      <vt:lpstr>Slide 12</vt:lpstr>
      <vt:lpstr>Slide 13</vt:lpstr>
      <vt:lpstr>Other Arrangements  </vt:lpstr>
      <vt:lpstr>Slide 15</vt:lpstr>
      <vt:lpstr>Slide 16</vt:lpstr>
      <vt:lpstr>Slide 17</vt:lpstr>
      <vt:lpstr>The Privatization Debate  </vt:lpstr>
      <vt:lpstr>Slide 19</vt:lpstr>
      <vt:lpstr>The Debate with Respect to Extension  </vt:lpstr>
      <vt:lpstr>Slide 21</vt:lpstr>
      <vt:lpstr>Rationales</vt:lpstr>
      <vt:lpstr>Slide 23</vt:lpstr>
      <vt:lpstr>Slide 24</vt:lpstr>
      <vt:lpstr>Institutional Implications</vt:lpstr>
      <vt:lpstr>Slide 26</vt:lpstr>
      <vt:lpstr>Risk taking!</vt:lpstr>
      <vt:lpstr>Slide 28</vt:lpstr>
      <vt:lpstr>  Learn to be Responsible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Eleven  </dc:title>
  <dc:creator>danielt</dc:creator>
  <cp:lastModifiedBy>danielt</cp:lastModifiedBy>
  <cp:revision>1</cp:revision>
  <dcterms:created xsi:type="dcterms:W3CDTF">2011-11-25T16:45:55Z</dcterms:created>
  <dcterms:modified xsi:type="dcterms:W3CDTF">2011-11-25T16:51:05Z</dcterms:modified>
</cp:coreProperties>
</file>