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60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29C330-5BA6-40FA-B561-A1D4C2DFF3BD}" type="datetimeFigureOut">
              <a:rPr lang="en-US" smtClean="0"/>
              <a:t>11/25/2011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752898-32AC-48A6-A9E6-D599697E524E}"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41D35FE-F9FA-4FED-AA23-1B3059A1EC30}"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7F9DC-3D4B-40FB-90C3-512F20E23C2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1D35FE-F9FA-4FED-AA23-1B3059A1EC30}"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7F9DC-3D4B-40FB-90C3-512F20E23C2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1D35FE-F9FA-4FED-AA23-1B3059A1EC30}"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7F9DC-3D4B-40FB-90C3-512F20E23C2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1D35FE-F9FA-4FED-AA23-1B3059A1EC30}"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7F9DC-3D4B-40FB-90C3-512F20E23C2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1D35FE-F9FA-4FED-AA23-1B3059A1EC30}"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7F9DC-3D4B-40FB-90C3-512F20E23C2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1D35FE-F9FA-4FED-AA23-1B3059A1EC30}" type="datetimeFigureOut">
              <a:rPr lang="en-US" smtClean="0"/>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27F9DC-3D4B-40FB-90C3-512F20E23C2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1D35FE-F9FA-4FED-AA23-1B3059A1EC30}" type="datetimeFigureOut">
              <a:rPr lang="en-US" smtClean="0"/>
              <a:t>11/25/2011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27F9DC-3D4B-40FB-90C3-512F20E23C2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1D35FE-F9FA-4FED-AA23-1B3059A1EC30}" type="datetimeFigureOut">
              <a:rPr lang="en-US" smtClean="0"/>
              <a:t>11/25/2011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27F9DC-3D4B-40FB-90C3-512F20E23C2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1D35FE-F9FA-4FED-AA23-1B3059A1EC30}" type="datetimeFigureOut">
              <a:rPr lang="en-US" smtClean="0"/>
              <a:t>11/25/2011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27F9DC-3D4B-40FB-90C3-512F20E23C2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1D35FE-F9FA-4FED-AA23-1B3059A1EC30}" type="datetimeFigureOut">
              <a:rPr lang="en-US" smtClean="0"/>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27F9DC-3D4B-40FB-90C3-512F20E23C2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1D35FE-F9FA-4FED-AA23-1B3059A1EC30}" type="datetimeFigureOut">
              <a:rPr lang="en-US" smtClean="0"/>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27F9DC-3D4B-40FB-90C3-512F20E23C2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1D35FE-F9FA-4FED-AA23-1B3059A1EC30}" type="datetimeFigureOut">
              <a:rPr lang="en-US" smtClean="0"/>
              <a:t>11/25/2011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27F9DC-3D4B-40FB-90C3-512F20E23C2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t>Topic </a:t>
            </a:r>
            <a:r>
              <a:rPr lang="en-US" b="1" dirty="0" smtClean="0"/>
              <a:t>Four</a:t>
            </a:r>
            <a:r>
              <a:rPr lang="en-US" b="1" dirty="0"/>
              <a:t/>
            </a:r>
            <a:br>
              <a:rPr lang="en-US" b="1" dirty="0"/>
            </a:br>
            <a:endParaRPr lang="en-US" dirty="0"/>
          </a:p>
        </p:txBody>
      </p:sp>
      <p:sp>
        <p:nvSpPr>
          <p:cNvPr id="3" name="Subtitle 2"/>
          <p:cNvSpPr>
            <a:spLocks noGrp="1"/>
          </p:cNvSpPr>
          <p:nvPr>
            <p:ph type="subTitle" idx="1"/>
          </p:nvPr>
        </p:nvSpPr>
        <p:spPr/>
        <p:txBody>
          <a:bodyPr/>
          <a:lstStyle/>
          <a:p>
            <a:r>
              <a:rPr lang="en-US" b="1" dirty="0" smtClean="0"/>
              <a:t>Extension Methods and Approaches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Ctd</a:t>
            </a:r>
            <a:r>
              <a:rPr lang="en-US" dirty="0" smtClean="0"/>
              <a:t>…</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10</a:t>
            </a:fld>
            <a:endParaRPr lang="en-US"/>
          </a:p>
        </p:txBody>
      </p:sp>
      <p:sp>
        <p:nvSpPr>
          <p:cNvPr id="3" name="Content Placeholder 2"/>
          <p:cNvSpPr>
            <a:spLocks noGrp="1"/>
          </p:cNvSpPr>
          <p:nvPr>
            <p:ph sz="quarter" idx="1"/>
          </p:nvPr>
        </p:nvSpPr>
        <p:spPr>
          <a:xfrm>
            <a:off x="457200" y="1600201"/>
            <a:ext cx="8229600" cy="3352799"/>
          </a:xfrm>
        </p:spPr>
        <p:txBody>
          <a:bodyPr>
            <a:normAutofit fontScale="70000" lnSpcReduction="20000"/>
          </a:bodyPr>
          <a:lstStyle/>
          <a:p>
            <a:pPr>
              <a:buNone/>
            </a:pPr>
            <a:r>
              <a:rPr lang="en-US" dirty="0" smtClean="0"/>
              <a:t>The alternatives/options  </a:t>
            </a:r>
            <a:r>
              <a:rPr lang="en-US" u="sng" dirty="0" smtClean="0"/>
              <a:t>to organizing extension demand choices on various levels: </a:t>
            </a:r>
          </a:p>
          <a:p>
            <a:pPr lvl="0">
              <a:buFont typeface="Wingdings" pitchFamily="2" charset="2"/>
              <a:buChar char="q"/>
            </a:pPr>
            <a:r>
              <a:rPr lang="en-US" dirty="0" smtClean="0"/>
              <a:t>Public versus private</a:t>
            </a:r>
          </a:p>
          <a:p>
            <a:pPr>
              <a:buFont typeface="Wingdings" pitchFamily="2" charset="2"/>
              <a:buChar char="q"/>
            </a:pPr>
            <a:r>
              <a:rPr lang="en-US" dirty="0" smtClean="0"/>
              <a:t>Government versus nongovernment</a:t>
            </a:r>
          </a:p>
          <a:p>
            <a:pPr lvl="0">
              <a:buFont typeface="Wingdings" pitchFamily="2" charset="2"/>
              <a:buChar char="q"/>
            </a:pPr>
            <a:r>
              <a:rPr lang="en-US" dirty="0" smtClean="0"/>
              <a:t>Top-down (bureaucratic) versus bottom-up (participatory)</a:t>
            </a:r>
          </a:p>
          <a:p>
            <a:pPr lvl="0">
              <a:buFont typeface="Wingdings" pitchFamily="2" charset="2"/>
              <a:buChar char="q"/>
            </a:pPr>
            <a:r>
              <a:rPr lang="en-US" dirty="0" smtClean="0"/>
              <a:t> Profit versus nonprofit</a:t>
            </a:r>
          </a:p>
          <a:p>
            <a:pPr lvl="0">
              <a:buFont typeface="Wingdings" pitchFamily="2" charset="2"/>
              <a:buChar char="q"/>
            </a:pPr>
            <a:r>
              <a:rPr lang="en-US" dirty="0" smtClean="0"/>
              <a:t> Free versus cost-recovery</a:t>
            </a:r>
          </a:p>
          <a:p>
            <a:pPr lvl="0">
              <a:buFont typeface="Wingdings" pitchFamily="2" charset="2"/>
              <a:buChar char="q"/>
            </a:pPr>
            <a:r>
              <a:rPr lang="en-US" dirty="0" smtClean="0"/>
              <a:t>General versus sector</a:t>
            </a:r>
          </a:p>
          <a:p>
            <a:pPr lvl="0">
              <a:buFont typeface="Wingdings" pitchFamily="2" charset="2"/>
              <a:buChar char="q"/>
            </a:pPr>
            <a:r>
              <a:rPr lang="en-US" dirty="0" smtClean="0"/>
              <a:t>Multipurpose versus single purpose</a:t>
            </a:r>
          </a:p>
          <a:p>
            <a:pPr lvl="0">
              <a:buFont typeface="Wingdings" pitchFamily="2" charset="2"/>
              <a:buChar char="q"/>
            </a:pPr>
            <a:r>
              <a:rPr lang="en-US" dirty="0" smtClean="0"/>
              <a:t>Technology driven versus need oriented</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924800" cy="868362"/>
          </a:xfrm>
        </p:spPr>
        <p:txBody>
          <a:bodyPr>
            <a:normAutofit fontScale="90000"/>
          </a:bodyPr>
          <a:lstStyle/>
          <a:p>
            <a:r>
              <a:rPr lang="en-US" sz="3100" b="1" dirty="0" smtClean="0"/>
              <a:t/>
            </a:r>
            <a:br>
              <a:rPr lang="en-US" sz="3100" b="1" dirty="0" smtClean="0"/>
            </a:br>
            <a:r>
              <a:rPr lang="en-US" sz="3100" b="1" dirty="0" smtClean="0"/>
              <a:t>Eight main approaches </a:t>
            </a:r>
            <a:br>
              <a:rPr lang="en-US" sz="3100" b="1" dirty="0" smtClean="0"/>
            </a:br>
            <a:endParaRPr lang="en-US" b="1"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11</a:t>
            </a:fld>
            <a:endParaRPr lang="en-US"/>
          </a:p>
        </p:txBody>
      </p:sp>
      <p:sp>
        <p:nvSpPr>
          <p:cNvPr id="3" name="Content Placeholder 2"/>
          <p:cNvSpPr>
            <a:spLocks noGrp="1"/>
          </p:cNvSpPr>
          <p:nvPr>
            <p:ph sz="quarter" idx="1"/>
          </p:nvPr>
        </p:nvSpPr>
        <p:spPr>
          <a:xfrm>
            <a:off x="304800" y="914400"/>
            <a:ext cx="8534400" cy="5638800"/>
          </a:xfrm>
        </p:spPr>
        <p:txBody>
          <a:bodyPr>
            <a:normAutofit fontScale="55000" lnSpcReduction="20000"/>
          </a:bodyPr>
          <a:lstStyle/>
          <a:p>
            <a:pPr>
              <a:buNone/>
            </a:pPr>
            <a:endParaRPr lang="en-US" dirty="0" smtClean="0"/>
          </a:p>
          <a:p>
            <a:pPr marL="514350" indent="-514350">
              <a:buFont typeface="+mj-lt"/>
              <a:buAutoNum type="arabicPeriod"/>
            </a:pPr>
            <a:r>
              <a:rPr lang="en-US" b="1" dirty="0" smtClean="0"/>
              <a:t>The general agricultural extension approach</a:t>
            </a:r>
            <a:r>
              <a:rPr lang="en-US" dirty="0" smtClean="0"/>
              <a:t>. </a:t>
            </a:r>
            <a:r>
              <a:rPr lang="en-US" u="sng" dirty="0" smtClean="0"/>
              <a:t>Success is measured in terms </a:t>
            </a:r>
            <a:r>
              <a:rPr lang="en-US" dirty="0" smtClean="0"/>
              <a:t>of the rate of take-up of the recommendations</a:t>
            </a:r>
            <a:r>
              <a:rPr lang="en-US" u="sng" dirty="0" smtClean="0"/>
              <a:t>, and increases in national production</a:t>
            </a:r>
            <a:r>
              <a:rPr lang="en-US" dirty="0" smtClean="0"/>
              <a:t>.</a:t>
            </a:r>
          </a:p>
          <a:p>
            <a:pPr marL="514350" indent="-514350">
              <a:buFont typeface="+mj-lt"/>
              <a:buAutoNum type="arabicPeriod"/>
            </a:pPr>
            <a:r>
              <a:rPr lang="en-US" b="1" dirty="0" smtClean="0"/>
              <a:t>The commodity specialized approach</a:t>
            </a:r>
            <a:r>
              <a:rPr lang="en-US" dirty="0" smtClean="0"/>
              <a:t>. The measure of success is usually </a:t>
            </a:r>
            <a:r>
              <a:rPr lang="en-US" u="sng" dirty="0" smtClean="0"/>
              <a:t>the total production of the particular crop.</a:t>
            </a:r>
          </a:p>
          <a:p>
            <a:pPr marL="514350" indent="-514350">
              <a:buFont typeface="+mj-lt"/>
              <a:buAutoNum type="arabicPeriod"/>
            </a:pPr>
            <a:r>
              <a:rPr lang="en-US" dirty="0" smtClean="0"/>
              <a:t> </a:t>
            </a:r>
            <a:r>
              <a:rPr lang="en-US" b="1" dirty="0" smtClean="0"/>
              <a:t>The training and visit approach</a:t>
            </a:r>
            <a:r>
              <a:rPr lang="en-US" dirty="0" smtClean="0"/>
              <a:t>. Success is measured in terms of production increases of the particular crops covered by the </a:t>
            </a:r>
            <a:r>
              <a:rPr lang="en-US" dirty="0" err="1" smtClean="0"/>
              <a:t>programme</a:t>
            </a:r>
            <a:r>
              <a:rPr lang="en-US" dirty="0" smtClean="0"/>
              <a:t>. </a:t>
            </a:r>
          </a:p>
          <a:p>
            <a:pPr marL="514350" indent="-514350">
              <a:buFont typeface="+mj-lt"/>
              <a:buAutoNum type="arabicPeriod"/>
            </a:pPr>
            <a:r>
              <a:rPr lang="en-US" b="1" dirty="0" smtClean="0"/>
              <a:t>The agricultural extension participatory approach</a:t>
            </a:r>
            <a:r>
              <a:rPr lang="en-US" dirty="0" smtClean="0"/>
              <a:t>. Success is measured by the numbers of farmers actively participating and benefiting, and the continuity of local extension organizations.</a:t>
            </a:r>
          </a:p>
          <a:p>
            <a:pPr marL="514350" indent="-514350">
              <a:buFont typeface="+mj-lt"/>
              <a:buAutoNum type="arabicPeriod"/>
            </a:pPr>
            <a:r>
              <a:rPr lang="en-US" b="1" dirty="0" smtClean="0"/>
              <a:t>The project approach</a:t>
            </a:r>
            <a:r>
              <a:rPr lang="en-US" dirty="0" smtClean="0"/>
              <a:t>. Short-run change is the measure of success.</a:t>
            </a:r>
          </a:p>
          <a:p>
            <a:pPr marL="514350" indent="-514350">
              <a:buFont typeface="+mj-lt"/>
              <a:buAutoNum type="arabicPeriod"/>
            </a:pPr>
            <a:r>
              <a:rPr lang="en-US" b="1" dirty="0" smtClean="0"/>
              <a:t>The farming systems development approach</a:t>
            </a:r>
            <a:r>
              <a:rPr lang="en-US" dirty="0" smtClean="0"/>
              <a:t>. Success is measured by the extent to which farming people adopt the technologies developed by the </a:t>
            </a:r>
            <a:r>
              <a:rPr lang="en-US" dirty="0" err="1" smtClean="0"/>
              <a:t>programme</a:t>
            </a:r>
            <a:r>
              <a:rPr lang="en-US" dirty="0" smtClean="0"/>
              <a:t> and continue using them over time.</a:t>
            </a:r>
          </a:p>
          <a:p>
            <a:pPr marL="514350" indent="-514350">
              <a:buFont typeface="+mj-lt"/>
              <a:buAutoNum type="arabicPeriod"/>
            </a:pPr>
            <a:r>
              <a:rPr lang="en-US" b="1" dirty="0" smtClean="0"/>
              <a:t>The cost sharing approach</a:t>
            </a:r>
            <a:r>
              <a:rPr lang="en-US" dirty="0" smtClean="0"/>
              <a:t>. Success is measured in terms of farm people’s willingness and ability to share some of the cost, either individually or through their local government units.</a:t>
            </a:r>
          </a:p>
          <a:p>
            <a:pPr marL="514350" indent="-514350">
              <a:buFont typeface="+mj-lt"/>
              <a:buAutoNum type="arabicPeriod"/>
            </a:pPr>
            <a:r>
              <a:rPr lang="en-US" b="1" dirty="0" smtClean="0"/>
              <a:t>The educational institution approach</a:t>
            </a:r>
            <a:r>
              <a:rPr lang="en-US" dirty="0" smtClean="0"/>
              <a:t>. The measure of success is the farming people’s attendance at and participation in the school’s agricultural extension activities.</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7848600" cy="792162"/>
          </a:xfrm>
        </p:spPr>
        <p:txBody>
          <a:bodyPr>
            <a:normAutofit fontScale="90000"/>
          </a:bodyPr>
          <a:lstStyle/>
          <a:p>
            <a:r>
              <a:rPr lang="en-US" sz="3100" b="1" dirty="0" smtClean="0"/>
              <a:t/>
            </a:r>
            <a:br>
              <a:rPr lang="en-US" sz="3100" b="1" dirty="0" smtClean="0"/>
            </a:br>
            <a:r>
              <a:rPr lang="en-US" sz="3100" b="1" dirty="0" smtClean="0"/>
              <a:t>General Clientele Approaches</a:t>
            </a:r>
            <a:r>
              <a:rPr lang="en-US" sz="3100" dirty="0" smtClean="0"/>
              <a:t> </a:t>
            </a:r>
            <a:br>
              <a:rPr lang="en-US" sz="3100" dirty="0" smtClean="0"/>
            </a:b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12</a:t>
            </a:fld>
            <a:endParaRPr lang="en-US"/>
          </a:p>
        </p:txBody>
      </p:sp>
      <p:sp>
        <p:nvSpPr>
          <p:cNvPr id="3" name="Content Placeholder 2"/>
          <p:cNvSpPr>
            <a:spLocks noGrp="1"/>
          </p:cNvSpPr>
          <p:nvPr>
            <p:ph sz="quarter" idx="1"/>
          </p:nvPr>
        </p:nvSpPr>
        <p:spPr>
          <a:xfrm>
            <a:off x="381000" y="990600"/>
            <a:ext cx="8534400" cy="5257800"/>
          </a:xfrm>
        </p:spPr>
        <p:txBody>
          <a:bodyPr>
            <a:normAutofit fontScale="55000" lnSpcReduction="20000"/>
          </a:bodyPr>
          <a:lstStyle/>
          <a:p>
            <a:pPr>
              <a:buNone/>
            </a:pPr>
            <a:endParaRPr lang="en-US" b="1" i="1" dirty="0" smtClean="0"/>
          </a:p>
          <a:p>
            <a:pPr>
              <a:buNone/>
            </a:pPr>
            <a:r>
              <a:rPr lang="en-US" b="1" i="1" dirty="0" smtClean="0"/>
              <a:t>Ministry-Based General Extension</a:t>
            </a:r>
            <a:r>
              <a:rPr lang="en-US" i="1" dirty="0" smtClean="0"/>
              <a:t>.</a:t>
            </a:r>
            <a:r>
              <a:rPr lang="en-US" dirty="0" smtClean="0"/>
              <a:t> </a:t>
            </a:r>
          </a:p>
          <a:p>
            <a:pPr>
              <a:buNone/>
            </a:pPr>
            <a:endParaRPr lang="en-US" dirty="0" smtClean="0"/>
          </a:p>
          <a:p>
            <a:r>
              <a:rPr lang="en-US" sz="3600" dirty="0" smtClean="0"/>
              <a:t>Shortly before or after independence, organizing agricultural extension work under the wings of the </a:t>
            </a:r>
            <a:r>
              <a:rPr lang="en-US" sz="3600" u="sng" dirty="0" smtClean="0"/>
              <a:t>ministry of agriculture seemed to be an ideal solution for many African and Asian governments. </a:t>
            </a:r>
          </a:p>
          <a:p>
            <a:pPr>
              <a:buNone/>
            </a:pPr>
            <a:endParaRPr lang="en-US" sz="3600" dirty="0" smtClean="0"/>
          </a:p>
          <a:p>
            <a:r>
              <a:rPr lang="en-US" sz="3600" dirty="0" smtClean="0"/>
              <a:t>The original </a:t>
            </a:r>
            <a:r>
              <a:rPr lang="en-US" sz="3600" u="sng" dirty="0" smtClean="0"/>
              <a:t>colonial model </a:t>
            </a:r>
            <a:r>
              <a:rPr lang="en-US" sz="3600" dirty="0" smtClean="0"/>
              <a:t>combined research and extension within the same organization. </a:t>
            </a:r>
          </a:p>
          <a:p>
            <a:pPr>
              <a:buNone/>
            </a:pPr>
            <a:endParaRPr lang="en-US" sz="3600" dirty="0" smtClean="0"/>
          </a:p>
          <a:p>
            <a:r>
              <a:rPr lang="en-US" sz="3600" dirty="0" smtClean="0"/>
              <a:t>All important aspects of small-holder agriculture - plant production, animal </a:t>
            </a:r>
            <a:r>
              <a:rPr lang="en-US" sz="3600" u="sng" dirty="0" smtClean="0"/>
              <a:t>husbandry, established respective sections</a:t>
            </a:r>
          </a:p>
          <a:p>
            <a:pPr>
              <a:buNone/>
            </a:pPr>
            <a:endParaRPr lang="en-US" sz="3600" dirty="0" smtClean="0"/>
          </a:p>
          <a:p>
            <a:r>
              <a:rPr lang="en-US" sz="3600" dirty="0" smtClean="0"/>
              <a:t>The fact that </a:t>
            </a:r>
            <a:r>
              <a:rPr lang="en-US" sz="3600" u="sng" dirty="0" smtClean="0"/>
              <a:t>the ministerial hierarchy followed the country's territorial subdivision</a:t>
            </a:r>
            <a:r>
              <a:rPr lang="en-US" sz="3600" dirty="0" smtClean="0"/>
              <a:t> allowed the systematic expansion of the system "down" to the village. </a:t>
            </a:r>
          </a:p>
          <a:p>
            <a:pPr>
              <a:buNone/>
            </a:pPr>
            <a:endParaRPr lang="en-US" sz="3600" dirty="0" smtClean="0"/>
          </a:p>
          <a:p>
            <a:r>
              <a:rPr lang="en-US" sz="3600" dirty="0" smtClean="0"/>
              <a:t>Thus clientele included in principle all persons engaged in agriculture. </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r>
              <a:rPr lang="en-US" sz="2800" dirty="0" err="1" smtClean="0"/>
              <a:t>Ctd</a:t>
            </a:r>
            <a:r>
              <a:rPr lang="en-US" sz="2800" dirty="0" smtClean="0"/>
              <a:t>…</a:t>
            </a:r>
            <a:endParaRPr lang="en-US" sz="2800"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13</a:t>
            </a:fld>
            <a:endParaRPr lang="en-US"/>
          </a:p>
        </p:txBody>
      </p:sp>
      <p:sp>
        <p:nvSpPr>
          <p:cNvPr id="3" name="Content Placeholder 2"/>
          <p:cNvSpPr>
            <a:spLocks noGrp="1"/>
          </p:cNvSpPr>
          <p:nvPr>
            <p:ph sz="quarter" idx="1"/>
          </p:nvPr>
        </p:nvSpPr>
        <p:spPr>
          <a:xfrm>
            <a:off x="304800" y="1143000"/>
            <a:ext cx="8610600" cy="4724400"/>
          </a:xfrm>
        </p:spPr>
        <p:txBody>
          <a:bodyPr>
            <a:normAutofit fontScale="92500"/>
          </a:bodyPr>
          <a:lstStyle/>
          <a:p>
            <a:pPr>
              <a:buNone/>
            </a:pPr>
            <a:r>
              <a:rPr lang="en-US" sz="2600" dirty="0" smtClean="0"/>
              <a:t>The contradictory nature of the goals. </a:t>
            </a:r>
          </a:p>
          <a:p>
            <a:r>
              <a:rPr lang="en-US" sz="2200" dirty="0" smtClean="0"/>
              <a:t>Public interest implies </a:t>
            </a:r>
            <a:r>
              <a:rPr lang="en-US" sz="2200" u="sng" dirty="0" smtClean="0"/>
              <a:t>serving farmers </a:t>
            </a:r>
            <a:r>
              <a:rPr lang="en-US" sz="2200" i="1" u="sng" dirty="0" smtClean="0"/>
              <a:t>and</a:t>
            </a:r>
            <a:r>
              <a:rPr lang="en-US" sz="2200" u="sng" dirty="0" smtClean="0"/>
              <a:t> the urban population, securing subsistence production </a:t>
            </a:r>
            <a:r>
              <a:rPr lang="en-US" sz="2200" i="1" u="sng" dirty="0" smtClean="0"/>
              <a:t>and</a:t>
            </a:r>
            <a:r>
              <a:rPr lang="en-US" sz="2200" u="sng" dirty="0" smtClean="0"/>
              <a:t> promoting cash crops for export, </a:t>
            </a:r>
          </a:p>
          <a:p>
            <a:pPr>
              <a:buNone/>
            </a:pPr>
            <a:endParaRPr lang="en-US" sz="2200" dirty="0" smtClean="0"/>
          </a:p>
          <a:p>
            <a:r>
              <a:rPr lang="en-US" sz="2200" dirty="0" smtClean="0"/>
              <a:t>In short, priorities will have to be set, and these are all too often </a:t>
            </a:r>
            <a:r>
              <a:rPr lang="en-US" sz="2200" u="sng" dirty="0" smtClean="0"/>
              <a:t>pro urban in terms of price policy, favouring innovative individuals within the modem sector, neglecting poorer strata, and forgetting about women farmers. </a:t>
            </a:r>
          </a:p>
          <a:p>
            <a:pPr>
              <a:buNone/>
            </a:pPr>
            <a:endParaRPr lang="en-US" sz="2200" dirty="0" smtClean="0"/>
          </a:p>
          <a:p>
            <a:r>
              <a:rPr lang="en-US" sz="2200" dirty="0" smtClean="0"/>
              <a:t>In many ways, </a:t>
            </a:r>
            <a:r>
              <a:rPr lang="en-US" sz="2200" u="sng" dirty="0" smtClean="0"/>
              <a:t>the hierarchical and highly bureaucratic way in which the services are organized</a:t>
            </a:r>
            <a:r>
              <a:rPr lang="en-US" sz="2200" dirty="0" smtClean="0"/>
              <a:t> hampers a full realization of their potential. </a:t>
            </a:r>
          </a:p>
          <a:p>
            <a:pPr>
              <a:buNone/>
            </a:pPr>
            <a:endParaRPr lang="en-US" sz="2200" dirty="0" smtClean="0"/>
          </a:p>
          <a:p>
            <a:r>
              <a:rPr lang="en-US" sz="2200" dirty="0" smtClean="0"/>
              <a:t>Priority setting for research is </a:t>
            </a:r>
            <a:r>
              <a:rPr lang="en-US" sz="2200" u="sng" dirty="0" smtClean="0"/>
              <a:t>rarely based on field evaluations </a:t>
            </a:r>
            <a:r>
              <a:rPr lang="en-US" sz="2200" dirty="0" smtClean="0"/>
              <a:t>because the system </a:t>
            </a:r>
            <a:r>
              <a:rPr lang="en-US" sz="2200" u="sng" dirty="0" smtClean="0"/>
              <a:t>does not foster critical upward communication</a:t>
            </a:r>
            <a:r>
              <a:rPr lang="en-US" sz="2200" dirty="0" smtClean="0"/>
              <a:t>. </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800" dirty="0" err="1" smtClean="0"/>
              <a:t>Ctd</a:t>
            </a:r>
            <a:r>
              <a:rPr lang="en-US" sz="2800" dirty="0" smtClean="0"/>
              <a:t>…</a:t>
            </a:r>
            <a:endParaRPr lang="en-US" sz="2800"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14</a:t>
            </a:fld>
            <a:endParaRPr lang="en-US"/>
          </a:p>
        </p:txBody>
      </p:sp>
      <p:sp>
        <p:nvSpPr>
          <p:cNvPr id="3" name="Content Placeholder 2"/>
          <p:cNvSpPr>
            <a:spLocks noGrp="1"/>
          </p:cNvSpPr>
          <p:nvPr>
            <p:ph sz="quarter" idx="1"/>
          </p:nvPr>
        </p:nvSpPr>
        <p:spPr>
          <a:xfrm>
            <a:off x="152400" y="1066800"/>
            <a:ext cx="8458200" cy="4572000"/>
          </a:xfrm>
        </p:spPr>
        <p:txBody>
          <a:bodyPr>
            <a:normAutofit fontScale="62500" lnSpcReduction="20000"/>
          </a:bodyPr>
          <a:lstStyle/>
          <a:p>
            <a:pPr>
              <a:buNone/>
            </a:pPr>
            <a:endParaRPr lang="en-US" dirty="0" smtClean="0"/>
          </a:p>
          <a:p>
            <a:r>
              <a:rPr lang="en-US" u="sng" dirty="0" smtClean="0"/>
              <a:t>Non-educational /activities  which are not related to the extension function performed </a:t>
            </a:r>
            <a:r>
              <a:rPr lang="en-US" dirty="0" smtClean="0"/>
              <a:t>by the extension personnel .</a:t>
            </a:r>
          </a:p>
          <a:p>
            <a:pPr>
              <a:buNone/>
            </a:pPr>
            <a:endParaRPr lang="en-US" dirty="0" smtClean="0"/>
          </a:p>
          <a:p>
            <a:r>
              <a:rPr lang="en-US" dirty="0" smtClean="0"/>
              <a:t> Ministry-based extension has been unable </a:t>
            </a:r>
            <a:r>
              <a:rPr lang="en-US" u="sng" dirty="0" smtClean="0"/>
              <a:t>to satisfy majority of its potential clientele </a:t>
            </a:r>
            <a:r>
              <a:rPr lang="en-US" dirty="0" smtClean="0"/>
              <a:t>for economic, socio-psychological, and technical reasons. </a:t>
            </a:r>
          </a:p>
          <a:p>
            <a:pPr>
              <a:buNone/>
            </a:pPr>
            <a:endParaRPr lang="en-US" dirty="0" smtClean="0"/>
          </a:p>
          <a:p>
            <a:r>
              <a:rPr lang="en-US" u="sng" dirty="0" smtClean="0"/>
              <a:t>quantitative increases in personnel - have not produced manageable client-to-agent ratios in remote places - Job satisfaction and motivation is low </a:t>
            </a:r>
          </a:p>
          <a:p>
            <a:pPr>
              <a:buNone/>
            </a:pPr>
            <a:endParaRPr lang="en-US" dirty="0" smtClean="0"/>
          </a:p>
          <a:p>
            <a:r>
              <a:rPr lang="en-US" dirty="0" smtClean="0"/>
              <a:t> In recent years </a:t>
            </a:r>
            <a:r>
              <a:rPr lang="en-US" u="sng" dirty="0" smtClean="0"/>
              <a:t>Financial constraints </a:t>
            </a:r>
            <a:r>
              <a:rPr lang="en-US" dirty="0" smtClean="0"/>
              <a:t>have produced a strong pressure to reduce staff, and the field level has been hit hardest. </a:t>
            </a:r>
          </a:p>
          <a:p>
            <a:pPr>
              <a:buNone/>
            </a:pPr>
            <a:endParaRPr lang="en-US" dirty="0" smtClean="0"/>
          </a:p>
          <a:p>
            <a:r>
              <a:rPr lang="en-US" dirty="0" smtClean="0"/>
              <a:t>Those remaining have little if </a:t>
            </a:r>
            <a:r>
              <a:rPr lang="en-US" u="sng" dirty="0" smtClean="0"/>
              <a:t>any material resources left to maintain mobility. </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err="1" smtClean="0"/>
              <a:t>Ctd</a:t>
            </a:r>
            <a:r>
              <a:rPr lang="en-US" dirty="0" smtClean="0"/>
              <a:t>…</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15</a:t>
            </a:fld>
            <a:endParaRPr lang="en-US"/>
          </a:p>
        </p:txBody>
      </p:sp>
      <p:sp>
        <p:nvSpPr>
          <p:cNvPr id="3" name="Content Placeholder 2"/>
          <p:cNvSpPr>
            <a:spLocks noGrp="1"/>
          </p:cNvSpPr>
          <p:nvPr>
            <p:ph sz="quarter" idx="1"/>
          </p:nvPr>
        </p:nvSpPr>
        <p:spPr>
          <a:xfrm>
            <a:off x="381000" y="990600"/>
            <a:ext cx="8305800" cy="4724400"/>
          </a:xfrm>
        </p:spPr>
        <p:txBody>
          <a:bodyPr>
            <a:normAutofit fontScale="62500" lnSpcReduction="20000"/>
          </a:bodyPr>
          <a:lstStyle/>
          <a:p>
            <a:endParaRPr lang="en-US" dirty="0" smtClean="0"/>
          </a:p>
          <a:p>
            <a:endParaRPr lang="en-US" dirty="0" smtClean="0"/>
          </a:p>
          <a:p>
            <a:r>
              <a:rPr lang="en-US" u="sng" dirty="0" smtClean="0"/>
              <a:t>Adequate and location-specific answers to a farmer's problem </a:t>
            </a:r>
            <a:r>
              <a:rPr lang="en-US" dirty="0" smtClean="0"/>
              <a:t>are often not available because it has </a:t>
            </a:r>
            <a:r>
              <a:rPr lang="en-US" u="sng" dirty="0" smtClean="0"/>
              <a:t>not been a research concern</a:t>
            </a:r>
          </a:p>
          <a:p>
            <a:pPr>
              <a:buNone/>
            </a:pPr>
            <a:endParaRPr lang="en-US" dirty="0" smtClean="0"/>
          </a:p>
          <a:p>
            <a:r>
              <a:rPr lang="en-US" dirty="0" smtClean="0"/>
              <a:t> Decision making and management are </a:t>
            </a:r>
            <a:r>
              <a:rPr lang="en-US" u="sng" dirty="0" smtClean="0"/>
              <a:t>highly centralized and formalized</a:t>
            </a:r>
            <a:r>
              <a:rPr lang="en-US" dirty="0" smtClean="0"/>
              <a:t>. </a:t>
            </a:r>
          </a:p>
          <a:p>
            <a:pPr>
              <a:buNone/>
            </a:pPr>
            <a:endParaRPr lang="en-US" dirty="0" smtClean="0"/>
          </a:p>
          <a:p>
            <a:r>
              <a:rPr lang="en-US" dirty="0" smtClean="0"/>
              <a:t>Extension fieldwork, on the other hand, </a:t>
            </a:r>
            <a:r>
              <a:rPr lang="en-US" u="sng" dirty="0" smtClean="0"/>
              <a:t>demands location-specific, flexible, and often quick decisions and actions. </a:t>
            </a:r>
          </a:p>
          <a:p>
            <a:pPr>
              <a:buNone/>
            </a:pPr>
            <a:endParaRPr lang="en-US" dirty="0" smtClean="0"/>
          </a:p>
          <a:p>
            <a:r>
              <a:rPr lang="en-US" dirty="0" smtClean="0"/>
              <a:t>organized </a:t>
            </a:r>
            <a:r>
              <a:rPr lang="en-US" u="sng" dirty="0" smtClean="0"/>
              <a:t>feedback </a:t>
            </a:r>
            <a:r>
              <a:rPr lang="en-US" dirty="0" smtClean="0"/>
              <a:t>from clientele is lacking  </a:t>
            </a:r>
          </a:p>
          <a:p>
            <a:pPr>
              <a:buNone/>
            </a:pPr>
            <a:endParaRPr lang="en-US" dirty="0" smtClean="0"/>
          </a:p>
          <a:p>
            <a:r>
              <a:rPr lang="en-US" dirty="0" smtClean="0"/>
              <a:t>Farmers may show their </a:t>
            </a:r>
            <a:r>
              <a:rPr lang="en-US" u="sng" dirty="0" smtClean="0"/>
              <a:t>discontent by refusing to cooperate </a:t>
            </a:r>
            <a:r>
              <a:rPr lang="en-US" dirty="0" smtClean="0"/>
              <a:t>with extension, but they have virtually no way of influencing institutional reforms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800" b="1" i="1" dirty="0" smtClean="0"/>
              <a:t>Training and Visit Extension </a:t>
            </a:r>
            <a:r>
              <a:rPr lang="en-US" sz="2800" b="1" dirty="0" smtClean="0"/>
              <a:t>(</a:t>
            </a:r>
            <a:r>
              <a:rPr lang="en-US" sz="2800" b="1" i="1" dirty="0" smtClean="0"/>
              <a:t>T&amp;V</a:t>
            </a:r>
            <a:r>
              <a:rPr lang="en-US" sz="2800" b="1" dirty="0" smtClean="0"/>
              <a:t>)</a:t>
            </a:r>
            <a:r>
              <a:rPr lang="en-US" sz="2800" b="1" i="1" dirty="0" smtClean="0"/>
              <a:t>.</a:t>
            </a:r>
            <a:r>
              <a:rPr lang="en-US" sz="2800" dirty="0" smtClean="0"/>
              <a:t> </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16</a:t>
            </a:fld>
            <a:endParaRPr lang="en-US"/>
          </a:p>
        </p:txBody>
      </p:sp>
      <p:sp>
        <p:nvSpPr>
          <p:cNvPr id="3" name="Content Placeholder 2"/>
          <p:cNvSpPr>
            <a:spLocks noGrp="1"/>
          </p:cNvSpPr>
          <p:nvPr>
            <p:ph sz="quarter" idx="1"/>
          </p:nvPr>
        </p:nvSpPr>
        <p:spPr>
          <a:xfrm>
            <a:off x="304800" y="1219200"/>
            <a:ext cx="8382000" cy="4953000"/>
          </a:xfrm>
        </p:spPr>
        <p:txBody>
          <a:bodyPr>
            <a:normAutofit fontScale="62500" lnSpcReduction="20000"/>
          </a:bodyPr>
          <a:lstStyle/>
          <a:p>
            <a:r>
              <a:rPr lang="en-US" dirty="0" smtClean="0"/>
              <a:t>In the strict sense of the word, T&amp;V </a:t>
            </a:r>
            <a:r>
              <a:rPr lang="en-US" u="sng" dirty="0" smtClean="0"/>
              <a:t>is not a separate approach but one way to organize ministry-based extension. </a:t>
            </a:r>
          </a:p>
          <a:p>
            <a:pPr>
              <a:buNone/>
            </a:pPr>
            <a:endParaRPr lang="en-US" dirty="0" smtClean="0"/>
          </a:p>
          <a:p>
            <a:r>
              <a:rPr lang="en-US" dirty="0" smtClean="0"/>
              <a:t>The controversial debate on the merits of T&amp;V tends to obscure the fact that </a:t>
            </a:r>
            <a:r>
              <a:rPr lang="en-US" u="sng" dirty="0" smtClean="0"/>
              <a:t>it was originally meant to solve some very specific problems of conventional extension services</a:t>
            </a:r>
            <a:r>
              <a:rPr lang="en-US" dirty="0" smtClean="0"/>
              <a:t>. </a:t>
            </a:r>
          </a:p>
          <a:p>
            <a:pPr>
              <a:buNone/>
            </a:pPr>
            <a:endParaRPr lang="en-US" dirty="0" smtClean="0"/>
          </a:p>
          <a:p>
            <a:r>
              <a:rPr lang="en-US" dirty="0" err="1" smtClean="0"/>
              <a:t>Benor</a:t>
            </a:r>
            <a:r>
              <a:rPr lang="en-US" dirty="0" smtClean="0"/>
              <a:t> and Harrison's original paper - one of the most influential extension publications ever </a:t>
            </a:r>
            <a:r>
              <a:rPr lang="en-US" u="sng" dirty="0" smtClean="0"/>
              <a:t>- critically evaluates the ministry-based extension system of the 1970s .</a:t>
            </a:r>
          </a:p>
          <a:p>
            <a:pPr>
              <a:buNone/>
            </a:pPr>
            <a:endParaRPr lang="en-US" dirty="0" smtClean="0"/>
          </a:p>
          <a:p>
            <a:pPr>
              <a:buNone/>
            </a:pPr>
            <a:r>
              <a:rPr lang="en-US" dirty="0" smtClean="0"/>
              <a:t> They found: </a:t>
            </a:r>
          </a:p>
          <a:p>
            <a:pPr lvl="0"/>
            <a:r>
              <a:rPr lang="en-US" dirty="0" smtClean="0"/>
              <a:t>An inadequate internal organizational structure</a:t>
            </a:r>
          </a:p>
          <a:p>
            <a:pPr lvl="0"/>
            <a:r>
              <a:rPr lang="en-US" dirty="0" smtClean="0"/>
              <a:t> Inefficiency of extension personnel</a:t>
            </a:r>
          </a:p>
          <a:p>
            <a:pPr lvl="0"/>
            <a:r>
              <a:rPr lang="en-US" dirty="0" smtClean="0"/>
              <a:t> Inappropriateness or irrelevance of extension content</a:t>
            </a:r>
          </a:p>
          <a:p>
            <a:pPr lvl="0"/>
            <a:r>
              <a:rPr lang="en-US" dirty="0" smtClean="0"/>
              <a:t> Dilution of extension impact</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sz="2800" b="1" i="1" dirty="0" smtClean="0"/>
              <a:t>The </a:t>
            </a:r>
            <a:r>
              <a:rPr lang="en-US" sz="2400" b="1" i="1" dirty="0" smtClean="0"/>
              <a:t>Integrated</a:t>
            </a:r>
            <a:r>
              <a:rPr lang="en-US" sz="2800" b="1" i="1" dirty="0" smtClean="0"/>
              <a:t> </a:t>
            </a:r>
            <a:r>
              <a:rPr lang="en-US" sz="2800" b="1" dirty="0" smtClean="0"/>
              <a:t>(</a:t>
            </a:r>
            <a:r>
              <a:rPr lang="en-US" sz="2400" b="1" i="1" dirty="0" smtClean="0"/>
              <a:t>Project</a:t>
            </a:r>
            <a:r>
              <a:rPr lang="en-US" sz="2400" b="1" dirty="0" smtClean="0"/>
              <a:t>)</a:t>
            </a:r>
            <a:r>
              <a:rPr lang="en-US" sz="2400" b="1" i="1" dirty="0" smtClean="0"/>
              <a:t> Approach</a:t>
            </a:r>
            <a:endParaRPr lang="en-US" sz="2400"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17</a:t>
            </a:fld>
            <a:endParaRPr lang="en-US"/>
          </a:p>
        </p:txBody>
      </p:sp>
      <p:sp>
        <p:nvSpPr>
          <p:cNvPr id="3" name="Content Placeholder 2"/>
          <p:cNvSpPr>
            <a:spLocks noGrp="1"/>
          </p:cNvSpPr>
          <p:nvPr>
            <p:ph sz="quarter" idx="1"/>
          </p:nvPr>
        </p:nvSpPr>
        <p:spPr>
          <a:xfrm>
            <a:off x="457200" y="1524000"/>
            <a:ext cx="8229600" cy="4114800"/>
          </a:xfrm>
        </p:spPr>
        <p:txBody>
          <a:bodyPr>
            <a:normAutofit fontScale="70000" lnSpcReduction="20000"/>
          </a:bodyPr>
          <a:lstStyle/>
          <a:p>
            <a:pPr algn="just"/>
            <a:r>
              <a:rPr lang="en-US" dirty="0" smtClean="0"/>
              <a:t>Integrated approaches aim at influencing the entire rural development process. </a:t>
            </a:r>
          </a:p>
          <a:p>
            <a:pPr algn="just">
              <a:buNone/>
            </a:pPr>
            <a:endParaRPr lang="en-US" dirty="0" smtClean="0"/>
          </a:p>
          <a:p>
            <a:pPr algn="just"/>
            <a:r>
              <a:rPr lang="en-US" u="sng" dirty="0" smtClean="0"/>
              <a:t>Extension is only one though often crucial element in this strategy</a:t>
            </a:r>
          </a:p>
          <a:p>
            <a:pPr algn="just">
              <a:buNone/>
            </a:pPr>
            <a:endParaRPr lang="en-US" dirty="0" smtClean="0"/>
          </a:p>
          <a:p>
            <a:pPr algn="just"/>
            <a:r>
              <a:rPr lang="en-US" dirty="0" smtClean="0"/>
              <a:t>Integrated approaches are generally implemented in the form of </a:t>
            </a:r>
            <a:r>
              <a:rPr lang="en-US" u="sng" dirty="0" smtClean="0"/>
              <a:t>large-scale and foreign-funded projects aiming at alleviating mass poverty in rural areas </a:t>
            </a:r>
            <a:r>
              <a:rPr lang="en-US" dirty="0" smtClean="0"/>
              <a:t>on the basis of "a simultaneous improvement in the utilization of natural resources and of human potential" </a:t>
            </a:r>
          </a:p>
          <a:p>
            <a:pPr algn="just"/>
            <a:endParaRPr lang="en-US" dirty="0" smtClean="0"/>
          </a:p>
          <a:p>
            <a:pPr algn="just"/>
            <a:r>
              <a:rPr lang="en-US" dirty="0" smtClean="0"/>
              <a:t>Measures to promote production are coupled with </a:t>
            </a:r>
            <a:r>
              <a:rPr lang="en-US" u="sng" dirty="0" smtClean="0"/>
              <a:t>a strong emphasis on self-help</a:t>
            </a:r>
            <a:r>
              <a:rPr lang="en-US" dirty="0" smtClean="0"/>
              <a:t>. The underlying concept is typically </a:t>
            </a:r>
            <a:r>
              <a:rPr lang="en-US" u="sng" dirty="0" smtClean="0"/>
              <a:t>multi-</a:t>
            </a:r>
            <a:r>
              <a:rPr lang="en-US" u="sng" dirty="0" err="1" smtClean="0"/>
              <a:t>sectoral</a:t>
            </a:r>
            <a:r>
              <a:rPr lang="en-US" u="sng" dirty="0" smtClean="0"/>
              <a:t>. </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i="1" dirty="0" smtClean="0"/>
              <a:t>University-Based Extension</a:t>
            </a:r>
            <a:endParaRPr lang="en-US" sz="2400"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18</a:t>
            </a:fld>
            <a:endParaRPr lang="en-US"/>
          </a:p>
        </p:txBody>
      </p:sp>
      <p:sp>
        <p:nvSpPr>
          <p:cNvPr id="3" name="Content Placeholder 2"/>
          <p:cNvSpPr>
            <a:spLocks noGrp="1"/>
          </p:cNvSpPr>
          <p:nvPr>
            <p:ph sz="quarter" idx="1"/>
          </p:nvPr>
        </p:nvSpPr>
        <p:spPr>
          <a:xfrm>
            <a:off x="457200" y="1600200"/>
            <a:ext cx="8229600" cy="3962399"/>
          </a:xfrm>
        </p:spPr>
        <p:txBody>
          <a:bodyPr>
            <a:normAutofit fontScale="62500" lnSpcReduction="20000"/>
          </a:bodyPr>
          <a:lstStyle/>
          <a:p>
            <a:r>
              <a:rPr lang="en-US" dirty="0" smtClean="0"/>
              <a:t>While the Cooperative Extension Service (CES) </a:t>
            </a:r>
            <a:r>
              <a:rPr lang="en-US" u="sng" dirty="0" smtClean="0"/>
              <a:t>of the United States is still the only system in which the main extension function remains within the university</a:t>
            </a:r>
          </a:p>
          <a:p>
            <a:pPr>
              <a:buNone/>
            </a:pPr>
            <a:endParaRPr lang="en-US" dirty="0" smtClean="0"/>
          </a:p>
          <a:p>
            <a:r>
              <a:rPr lang="en-US" dirty="0" smtClean="0"/>
              <a:t>Within the United States of America, state universities have traditionally </a:t>
            </a:r>
            <a:r>
              <a:rPr lang="en-US" u="sng" dirty="0" smtClean="0"/>
              <a:t>cooperated with local counties and the U.S. Department of Agriculture in doing extension besides education and research. </a:t>
            </a:r>
          </a:p>
          <a:p>
            <a:pPr>
              <a:buNone/>
            </a:pPr>
            <a:endParaRPr lang="en-US" dirty="0" smtClean="0"/>
          </a:p>
          <a:p>
            <a:r>
              <a:rPr lang="en-US" dirty="0" smtClean="0"/>
              <a:t>Within the last 130 years, extension goals of the land-grant colleges have shifted from practical education to technology transfer and, </a:t>
            </a:r>
            <a:r>
              <a:rPr lang="en-US" u="sng" dirty="0" smtClean="0"/>
              <a:t>more recently, to a much broader concept of human resource development</a:t>
            </a:r>
          </a:p>
          <a:p>
            <a:endParaRPr lang="en-US" dirty="0" smtClean="0"/>
          </a:p>
          <a:p>
            <a:r>
              <a:rPr lang="en-US" dirty="0" smtClean="0"/>
              <a:t>some developing countries, </a:t>
            </a:r>
            <a:r>
              <a:rPr lang="en-US" u="sng" dirty="0" smtClean="0"/>
              <a:t>notably India, have integrated educational institutions into practical extension work. </a:t>
            </a:r>
          </a:p>
          <a:p>
            <a:pPr>
              <a:buNone/>
            </a:pPr>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Ctd</a:t>
            </a:r>
            <a:r>
              <a:rPr lang="en-US" dirty="0" smtClean="0"/>
              <a:t>…</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19</a:t>
            </a:fld>
            <a:endParaRPr lang="en-US"/>
          </a:p>
        </p:txBody>
      </p:sp>
      <p:sp>
        <p:nvSpPr>
          <p:cNvPr id="3" name="Content Placeholder 2"/>
          <p:cNvSpPr>
            <a:spLocks noGrp="1"/>
          </p:cNvSpPr>
          <p:nvPr>
            <p:ph sz="quarter" idx="1"/>
          </p:nvPr>
        </p:nvSpPr>
        <p:spPr>
          <a:xfrm>
            <a:off x="457200" y="1600201"/>
            <a:ext cx="8229600" cy="3047999"/>
          </a:xfrm>
        </p:spPr>
        <p:txBody>
          <a:bodyPr>
            <a:normAutofit fontScale="70000" lnSpcReduction="20000"/>
          </a:bodyPr>
          <a:lstStyle/>
          <a:p>
            <a:r>
              <a:rPr lang="en-US" dirty="0" smtClean="0"/>
              <a:t>With the </a:t>
            </a:r>
            <a:r>
              <a:rPr lang="en-US" u="sng" dirty="0" smtClean="0"/>
              <a:t>emergence of strong private and other public sector research</a:t>
            </a:r>
            <a:r>
              <a:rPr lang="en-US" dirty="0" smtClean="0"/>
              <a:t> </a:t>
            </a:r>
            <a:r>
              <a:rPr lang="en-US" u="sng" dirty="0" smtClean="0"/>
              <a:t>and dramatic changes </a:t>
            </a:r>
            <a:r>
              <a:rPr lang="en-US" dirty="0" smtClean="0"/>
              <a:t>within the agricultural production sector, </a:t>
            </a:r>
          </a:p>
          <a:p>
            <a:pPr>
              <a:buNone/>
            </a:pPr>
            <a:endParaRPr lang="en-US" dirty="0" smtClean="0"/>
          </a:p>
          <a:p>
            <a:r>
              <a:rPr lang="en-US" dirty="0" smtClean="0"/>
              <a:t>CES is facing new challenges with regard to </a:t>
            </a:r>
            <a:r>
              <a:rPr lang="en-US" u="sng" dirty="0" smtClean="0"/>
              <a:t>coordination and cooperation</a:t>
            </a:r>
            <a:r>
              <a:rPr lang="en-US" dirty="0" smtClean="0"/>
              <a:t>.</a:t>
            </a:r>
          </a:p>
          <a:p>
            <a:pPr>
              <a:buNone/>
            </a:pPr>
            <a:endParaRPr lang="en-US" dirty="0" smtClean="0"/>
          </a:p>
          <a:p>
            <a:r>
              <a:rPr lang="en-US" dirty="0" smtClean="0"/>
              <a:t> </a:t>
            </a:r>
            <a:r>
              <a:rPr lang="en-US" u="sng" dirty="0" smtClean="0"/>
              <a:t>Apart from its traditional roles, </a:t>
            </a:r>
            <a:r>
              <a:rPr lang="en-US" i="1" u="sng" dirty="0" smtClean="0"/>
              <a:t>networking</a:t>
            </a:r>
            <a:r>
              <a:rPr lang="en-US" u="sng" dirty="0" smtClean="0"/>
              <a:t> will become a primary role. </a:t>
            </a:r>
            <a:r>
              <a:rPr lang="en-US" dirty="0" smtClean="0"/>
              <a:t>In this model, </a:t>
            </a:r>
            <a:r>
              <a:rPr lang="en-US" u="sng" dirty="0" smtClean="0"/>
              <a:t>industry as well as intermediate and end users of knowledge become part of the extension system</a:t>
            </a:r>
            <a:r>
              <a:rPr lang="en-US" dirty="0" smtClean="0"/>
              <a:t>. </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077200" cy="990600"/>
          </a:xfrm>
        </p:spPr>
        <p:txBody>
          <a:bodyPr>
            <a:normAutofit fontScale="90000"/>
          </a:bodyPr>
          <a:lstStyle/>
          <a:p>
            <a:r>
              <a:rPr lang="en-US" sz="3100" b="1" dirty="0" smtClean="0"/>
              <a:t>Alternative approaches to organizing extension</a:t>
            </a:r>
            <a:r>
              <a:rPr lang="en-US" dirty="0" smtClean="0"/>
              <a:t/>
            </a:r>
            <a:br>
              <a:rPr lang="en-US" dirty="0" smtClean="0"/>
            </a:b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a:t>
            </a:fld>
            <a:endParaRPr lang="en-US"/>
          </a:p>
        </p:txBody>
      </p:sp>
      <p:sp>
        <p:nvSpPr>
          <p:cNvPr id="3" name="Content Placeholder 2"/>
          <p:cNvSpPr>
            <a:spLocks noGrp="1"/>
          </p:cNvSpPr>
          <p:nvPr>
            <p:ph sz="quarter" idx="1"/>
          </p:nvPr>
        </p:nvSpPr>
        <p:spPr>
          <a:xfrm>
            <a:off x="304800" y="1523999"/>
            <a:ext cx="8382000" cy="3810001"/>
          </a:xfrm>
        </p:spPr>
        <p:txBody>
          <a:bodyPr>
            <a:normAutofit/>
          </a:bodyPr>
          <a:lstStyle/>
          <a:p>
            <a:r>
              <a:rPr lang="en-US" sz="2400" dirty="0" smtClean="0"/>
              <a:t>It is assumed that different forms of organizing extension are neither "good" nor "bad." </a:t>
            </a:r>
          </a:p>
          <a:p>
            <a:r>
              <a:rPr lang="en-US" sz="2400" dirty="0" smtClean="0"/>
              <a:t>Rather, extension services must be judged against their proper goals. </a:t>
            </a:r>
          </a:p>
          <a:p>
            <a:r>
              <a:rPr lang="en-US" sz="2400" dirty="0" smtClean="0"/>
              <a:t>The one universal yardstick, however, is </a:t>
            </a:r>
            <a:r>
              <a:rPr lang="en-US" sz="2400" b="1" u="sng" dirty="0" smtClean="0"/>
              <a:t>their service function to the rural communities.</a:t>
            </a:r>
          </a:p>
          <a:p>
            <a:r>
              <a:rPr lang="en-US" sz="2400" dirty="0" smtClean="0"/>
              <a:t> Extension which is not in touch with and does not significantly contribute to improving the life situation of its clientele has lost its trust.</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400" b="1" dirty="0" smtClean="0"/>
              <a:t>The case of PAU</a:t>
            </a:r>
            <a:endParaRPr lang="en-US" sz="2400" b="1"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20</a:t>
            </a:fld>
            <a:endParaRPr lang="en-US"/>
          </a:p>
        </p:txBody>
      </p:sp>
      <p:sp>
        <p:nvSpPr>
          <p:cNvPr id="3" name="Content Placeholder 2"/>
          <p:cNvSpPr>
            <a:spLocks noGrp="1"/>
          </p:cNvSpPr>
          <p:nvPr>
            <p:ph sz="quarter" idx="1"/>
          </p:nvPr>
        </p:nvSpPr>
        <p:spPr>
          <a:xfrm>
            <a:off x="457200" y="1295400"/>
            <a:ext cx="8229600" cy="4953000"/>
          </a:xfrm>
        </p:spPr>
        <p:txBody>
          <a:bodyPr>
            <a:normAutofit fontScale="62500" lnSpcReduction="20000"/>
          </a:bodyPr>
          <a:lstStyle/>
          <a:p>
            <a:r>
              <a:rPr lang="en-US" dirty="0" smtClean="0"/>
              <a:t>Remarkable features are direct assessment of </a:t>
            </a:r>
            <a:r>
              <a:rPr lang="en-US" u="sng" dirty="0" smtClean="0"/>
              <a:t>clients' needs, user-oriented research, quality training for state personnel, and a strong linkage between academic education and field practice</a:t>
            </a:r>
            <a:r>
              <a:rPr lang="en-US" dirty="0" smtClean="0"/>
              <a:t>. Models vary from state to state. </a:t>
            </a:r>
          </a:p>
          <a:p>
            <a:pPr>
              <a:buNone/>
            </a:pPr>
            <a:endParaRPr lang="en-US" dirty="0" smtClean="0"/>
          </a:p>
          <a:p>
            <a:r>
              <a:rPr lang="en-US" dirty="0" smtClean="0"/>
              <a:t>The Punjab Agricultural University (PAU) has its own </a:t>
            </a:r>
            <a:r>
              <a:rPr lang="en-US" u="sng" dirty="0" smtClean="0"/>
              <a:t>multidisciplinary extension team in each district,</a:t>
            </a:r>
            <a:r>
              <a:rPr lang="en-US" dirty="0" smtClean="0"/>
              <a:t> engaged in </a:t>
            </a:r>
            <a:r>
              <a:rPr lang="en-US" u="sng" dirty="0" smtClean="0"/>
              <a:t>adaptive research, training, and consultancy</a:t>
            </a:r>
            <a:r>
              <a:rPr lang="en-US" dirty="0" smtClean="0"/>
              <a:t>. Backed up by </a:t>
            </a:r>
            <a:r>
              <a:rPr lang="en-US" u="sng" dirty="0" smtClean="0"/>
              <a:t>extension specialists on campus</a:t>
            </a:r>
            <a:r>
              <a:rPr lang="en-US" dirty="0" smtClean="0"/>
              <a:t>, they are transmitters and receivers of experiences from researchers, farmers, and state extension workers. </a:t>
            </a:r>
          </a:p>
          <a:p>
            <a:endParaRPr lang="en-US" dirty="0" smtClean="0"/>
          </a:p>
          <a:p>
            <a:r>
              <a:rPr lang="en-US" dirty="0" smtClean="0"/>
              <a:t>At PAU, a unique system of processing these experiences is </a:t>
            </a:r>
            <a:r>
              <a:rPr lang="en-US" dirty="0" err="1" smtClean="0"/>
              <a:t>practised</a:t>
            </a:r>
            <a:r>
              <a:rPr lang="en-US" dirty="0" smtClean="0"/>
              <a:t>. </a:t>
            </a:r>
            <a:r>
              <a:rPr lang="en-US" u="sng" dirty="0" smtClean="0"/>
              <a:t>Regular workshops are held which unite university and department staff from research and extension together with outstanding farmers. </a:t>
            </a:r>
          </a:p>
          <a:p>
            <a:endParaRPr lang="en-US" dirty="0" smtClean="0"/>
          </a:p>
          <a:p>
            <a:r>
              <a:rPr lang="en-US" u="sng" dirty="0" smtClean="0"/>
              <a:t>New findings and feedback are presented, evaluated, and published as a "Package of Practices"</a:t>
            </a:r>
            <a:r>
              <a:rPr lang="en-US" dirty="0" smtClean="0"/>
              <a:t> to be used by all extension staff for the next season. </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Ctd</a:t>
            </a:r>
            <a:r>
              <a:rPr lang="en-US" dirty="0" smtClean="0"/>
              <a:t>….</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21</a:t>
            </a:fld>
            <a:endParaRPr lang="en-US"/>
          </a:p>
        </p:txBody>
      </p:sp>
      <p:sp>
        <p:nvSpPr>
          <p:cNvPr id="3" name="Content Placeholder 2"/>
          <p:cNvSpPr>
            <a:spLocks noGrp="1"/>
          </p:cNvSpPr>
          <p:nvPr>
            <p:ph sz="quarter" idx="1"/>
          </p:nvPr>
        </p:nvSpPr>
        <p:spPr>
          <a:xfrm>
            <a:off x="457200" y="1600200"/>
            <a:ext cx="8229600" cy="3048000"/>
          </a:xfrm>
        </p:spPr>
        <p:txBody>
          <a:bodyPr>
            <a:normAutofit fontScale="70000" lnSpcReduction="20000"/>
          </a:bodyPr>
          <a:lstStyle/>
          <a:p>
            <a:pPr algn="just"/>
            <a:r>
              <a:rPr lang="en-US" dirty="0" smtClean="0"/>
              <a:t>While in most countries, the main contribution of educational institutions to extension will be </a:t>
            </a:r>
            <a:r>
              <a:rPr lang="en-US" u="sng" dirty="0" smtClean="0"/>
              <a:t>the training of qualified, dedicated, and responsible personnel, </a:t>
            </a:r>
          </a:p>
          <a:p>
            <a:pPr algn="just"/>
            <a:endParaRPr lang="en-US" dirty="0" smtClean="0"/>
          </a:p>
          <a:p>
            <a:pPr algn="just"/>
            <a:r>
              <a:rPr lang="en-US" dirty="0" smtClean="0"/>
              <a:t>some Indian agricultural universities have come close to the U.S. model </a:t>
            </a:r>
            <a:r>
              <a:rPr lang="en-US" u="sng" dirty="0" smtClean="0"/>
              <a:t>without taking over the full load of extension work. </a:t>
            </a:r>
          </a:p>
          <a:p>
            <a:pPr algn="just">
              <a:buNone/>
            </a:pPr>
            <a:endParaRPr lang="en-US" dirty="0" smtClean="0"/>
          </a:p>
          <a:p>
            <a:pPr algn="just"/>
            <a:r>
              <a:rPr lang="en-US" dirty="0" smtClean="0"/>
              <a:t>In the field, they have taken over functions which are only inadequately performed by the </a:t>
            </a:r>
            <a:r>
              <a:rPr lang="en-US" dirty="0" err="1" smtClean="0"/>
              <a:t>ministry,thus</a:t>
            </a:r>
            <a:r>
              <a:rPr lang="en-US" dirty="0" smtClean="0"/>
              <a:t> supporting general extension work</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The farming systems approach</a:t>
            </a:r>
            <a:br>
              <a:rPr lang="en-US" sz="2400" b="1" dirty="0" smtClean="0"/>
            </a:br>
            <a:endParaRPr lang="en-US" sz="2400"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22</a:t>
            </a:fld>
            <a:endParaRPr lang="en-US"/>
          </a:p>
        </p:txBody>
      </p:sp>
      <p:sp>
        <p:nvSpPr>
          <p:cNvPr id="3" name="Content Placeholder 2"/>
          <p:cNvSpPr>
            <a:spLocks noGrp="1"/>
          </p:cNvSpPr>
          <p:nvPr>
            <p:ph sz="quarter" idx="1"/>
          </p:nvPr>
        </p:nvSpPr>
        <p:spPr>
          <a:xfrm>
            <a:off x="457200" y="1143000"/>
            <a:ext cx="8229600" cy="4419600"/>
          </a:xfrm>
        </p:spPr>
        <p:txBody>
          <a:bodyPr>
            <a:normAutofit fontScale="47500" lnSpcReduction="20000"/>
          </a:bodyPr>
          <a:lstStyle/>
          <a:p>
            <a:pPr>
              <a:buNone/>
            </a:pPr>
            <a:endParaRPr lang="en-US" dirty="0" smtClean="0"/>
          </a:p>
          <a:p>
            <a:r>
              <a:rPr lang="en-US" b="1" dirty="0" smtClean="0"/>
              <a:t>This approach assumes that technology which fits the needs of farmers, particularly small-scale farmers, Is not available and needs to be generated locally. </a:t>
            </a:r>
          </a:p>
          <a:p>
            <a:endParaRPr lang="en-US" b="1" dirty="0" smtClean="0"/>
          </a:p>
          <a:p>
            <a:r>
              <a:rPr lang="en-US" b="1" dirty="0" smtClean="0"/>
              <a:t>Planning evolves slowly and may be different for each agro-climatic farm ecosystem. </a:t>
            </a:r>
          </a:p>
          <a:p>
            <a:endParaRPr lang="en-US" b="1" dirty="0" smtClean="0"/>
          </a:p>
          <a:p>
            <a:r>
              <a:rPr lang="en-US" b="1" dirty="0" smtClean="0"/>
              <a:t>This approach is implemented through a partnership of research and extension personnel using a systems approach. </a:t>
            </a:r>
          </a:p>
          <a:p>
            <a:endParaRPr lang="en-US" b="1" dirty="0" smtClean="0"/>
          </a:p>
          <a:p>
            <a:r>
              <a:rPr lang="en-US" b="1" dirty="0" smtClean="0"/>
              <a:t>Close ties with research are required and technology for local needs is developed locally through an iterative process involving local people. Analyses and field trials are carried out on farmers’ fields and in homes. </a:t>
            </a:r>
          </a:p>
          <a:p>
            <a:endParaRPr lang="en-US" b="1" dirty="0" smtClean="0"/>
          </a:p>
          <a:p>
            <a:r>
              <a:rPr lang="en-US" b="1" dirty="0" smtClean="0"/>
              <a:t>The measure of success is the extent to which farm people adopt technologies developed by the program and continue to use them over time. </a:t>
            </a:r>
          </a:p>
          <a:p>
            <a:endParaRPr lang="en-US" b="1" dirty="0" smtClean="0"/>
          </a:p>
          <a:p>
            <a:r>
              <a:rPr lang="en-US" b="1" dirty="0" smtClean="0"/>
              <a:t>Advantages of this system include strong linkages between extension and research personnel, and the commitment of farmers to using technologies they helped to develop. Costs can be high, and results can be slow in coming.</a:t>
            </a:r>
            <a:endParaRPr lang="en-US"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7924800" cy="914400"/>
          </a:xfrm>
        </p:spPr>
        <p:txBody>
          <a:bodyPr>
            <a:normAutofit fontScale="90000"/>
          </a:bodyPr>
          <a:lstStyle/>
          <a:p>
            <a:r>
              <a:rPr lang="en-US" sz="2700" b="1" dirty="0" smtClean="0"/>
              <a:t>The participatory agricultural extension approach</a:t>
            </a:r>
            <a:r>
              <a:rPr lang="en-US" dirty="0" smtClean="0"/>
              <a:t/>
            </a:r>
            <a:br>
              <a:rPr lang="en-US" dirty="0" smtClean="0"/>
            </a:b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23</a:t>
            </a:fld>
            <a:endParaRPr lang="en-US"/>
          </a:p>
        </p:txBody>
      </p:sp>
      <p:sp>
        <p:nvSpPr>
          <p:cNvPr id="3" name="Content Placeholder 2"/>
          <p:cNvSpPr>
            <a:spLocks noGrp="1"/>
          </p:cNvSpPr>
          <p:nvPr>
            <p:ph sz="quarter" idx="1"/>
          </p:nvPr>
        </p:nvSpPr>
        <p:spPr>
          <a:xfrm>
            <a:off x="457200" y="990600"/>
            <a:ext cx="8229600" cy="5334000"/>
          </a:xfrm>
        </p:spPr>
        <p:txBody>
          <a:bodyPr>
            <a:normAutofit fontScale="47500" lnSpcReduction="20000"/>
          </a:bodyPr>
          <a:lstStyle/>
          <a:p>
            <a:r>
              <a:rPr lang="en-US" dirty="0" smtClean="0"/>
              <a:t>Active participation by farmers themselves is necessary and </a:t>
            </a:r>
            <a:r>
              <a:rPr lang="en-US" u="sng" dirty="0" smtClean="0"/>
              <a:t>produces a reinforcing effect in group learning and group action. </a:t>
            </a:r>
          </a:p>
          <a:p>
            <a:pPr>
              <a:buNone/>
            </a:pPr>
            <a:endParaRPr lang="en-US" dirty="0" smtClean="0"/>
          </a:p>
          <a:p>
            <a:r>
              <a:rPr lang="en-US" dirty="0" smtClean="0"/>
              <a:t>Much of the work is </a:t>
            </a:r>
            <a:r>
              <a:rPr lang="en-US" u="sng" dirty="0" smtClean="0"/>
              <a:t>through group meetings, demonstrations, individual and group travel, and local sharing of appropriate technologies</a:t>
            </a:r>
            <a:r>
              <a:rPr lang="en-US" dirty="0" smtClean="0"/>
              <a:t>. </a:t>
            </a:r>
          </a:p>
          <a:p>
            <a:pPr>
              <a:buNone/>
            </a:pPr>
            <a:endParaRPr lang="en-US" dirty="0" smtClean="0"/>
          </a:p>
          <a:p>
            <a:r>
              <a:rPr lang="en-US" dirty="0" smtClean="0"/>
              <a:t>This approach often focuses on </a:t>
            </a:r>
            <a:r>
              <a:rPr lang="en-US" u="sng" dirty="0" smtClean="0"/>
              <a:t>the expressed needs of farmers’ groups </a:t>
            </a:r>
            <a:r>
              <a:rPr lang="en-US" dirty="0" smtClean="0"/>
              <a:t>and its goal is increased production and improved quality of rural life. </a:t>
            </a:r>
          </a:p>
          <a:p>
            <a:pPr>
              <a:buNone/>
            </a:pPr>
            <a:endParaRPr lang="en-US" dirty="0" smtClean="0"/>
          </a:p>
          <a:p>
            <a:r>
              <a:rPr lang="en-US" dirty="0" smtClean="0"/>
              <a:t>Implementation is often </a:t>
            </a:r>
            <a:r>
              <a:rPr lang="en-US" u="sng" dirty="0" smtClean="0"/>
              <a:t>decentralized and flexible</a:t>
            </a:r>
            <a:r>
              <a:rPr lang="en-US" dirty="0" smtClean="0"/>
              <a:t>. </a:t>
            </a:r>
          </a:p>
          <a:p>
            <a:r>
              <a:rPr lang="en-US" dirty="0" smtClean="0"/>
              <a:t>Success is measured through </a:t>
            </a:r>
            <a:r>
              <a:rPr lang="en-US" u="sng" dirty="0" smtClean="0"/>
              <a:t>numbers of farmers actively participating, and the continuity of the program. </a:t>
            </a:r>
          </a:p>
          <a:p>
            <a:pPr>
              <a:buNone/>
            </a:pPr>
            <a:endParaRPr lang="en-US" u="sng" dirty="0" smtClean="0"/>
          </a:p>
          <a:p>
            <a:r>
              <a:rPr lang="en-US" dirty="0" smtClean="0"/>
              <a:t>There is much to be gained by </a:t>
            </a:r>
            <a:r>
              <a:rPr lang="en-US" u="sng" dirty="0" smtClean="0"/>
              <a:t>combining indigenous knowledge with science</a:t>
            </a:r>
            <a:r>
              <a:rPr lang="en-US" dirty="0" smtClean="0"/>
              <a:t>. </a:t>
            </a:r>
          </a:p>
          <a:p>
            <a:r>
              <a:rPr lang="en-US" dirty="0" smtClean="0"/>
              <a:t>Expressed needs of farmers are targeted. </a:t>
            </a:r>
          </a:p>
          <a:p>
            <a:pPr>
              <a:buNone/>
            </a:pPr>
            <a:endParaRPr lang="en-US" dirty="0" smtClean="0"/>
          </a:p>
          <a:p>
            <a:r>
              <a:rPr lang="en-US" dirty="0" smtClean="0"/>
              <a:t>The extension staff, rather than being </a:t>
            </a:r>
            <a:r>
              <a:rPr lang="en-US" u="sng" dirty="0" smtClean="0"/>
              <a:t>mere agents for concepts or technologies imposed from outside, need to become facilitators/catalysts, helping communities achieve the goals</a:t>
            </a:r>
            <a:r>
              <a:rPr lang="en-US" dirty="0" smtClean="0"/>
              <a:t> they have defined</a:t>
            </a:r>
          </a:p>
          <a:p>
            <a:pPr>
              <a:buNone/>
            </a:pPr>
            <a:endParaRPr lang="en-US" dirty="0" smtClean="0"/>
          </a:p>
          <a:p>
            <a:r>
              <a:rPr lang="en-US" u="sng" dirty="0" smtClean="0"/>
              <a:t>Local people evaluate their own programs and play a role</a:t>
            </a:r>
            <a:r>
              <a:rPr lang="en-US" dirty="0" smtClean="0"/>
              <a:t> in establishing research agendas.</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229600" cy="762000"/>
          </a:xfrm>
        </p:spPr>
        <p:txBody>
          <a:bodyPr>
            <a:normAutofit fontScale="90000"/>
          </a:bodyPr>
          <a:lstStyle/>
          <a:p>
            <a:r>
              <a:rPr lang="en-US" sz="2200" b="1" dirty="0" smtClean="0"/>
              <a:t>Main characteristics of PEA are :</a:t>
            </a:r>
            <a:r>
              <a:rPr lang="en-US" dirty="0" smtClean="0"/>
              <a:t/>
            </a:r>
            <a:br>
              <a:rPr lang="en-US" dirty="0" smtClean="0"/>
            </a:b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24</a:t>
            </a:fld>
            <a:endParaRPr lang="en-US"/>
          </a:p>
        </p:txBody>
      </p:sp>
      <p:sp>
        <p:nvSpPr>
          <p:cNvPr id="3" name="Content Placeholder 2"/>
          <p:cNvSpPr>
            <a:spLocks noGrp="1"/>
          </p:cNvSpPr>
          <p:nvPr>
            <p:ph sz="quarter" idx="1"/>
          </p:nvPr>
        </p:nvSpPr>
        <p:spPr>
          <a:xfrm>
            <a:off x="304800" y="838200"/>
            <a:ext cx="8305800" cy="5791200"/>
          </a:xfrm>
        </p:spPr>
        <p:txBody>
          <a:bodyPr>
            <a:normAutofit fontScale="40000" lnSpcReduction="20000"/>
          </a:bodyPr>
          <a:lstStyle/>
          <a:p>
            <a:pPr lvl="0"/>
            <a:r>
              <a:rPr lang="en-US" sz="4200" dirty="0" smtClean="0"/>
              <a:t>It integrates </a:t>
            </a:r>
            <a:r>
              <a:rPr lang="en-US" sz="4200" u="sng" dirty="0" smtClean="0"/>
              <a:t>community mobilization for planning and action with rural development, agricultural extension and research;</a:t>
            </a:r>
          </a:p>
          <a:p>
            <a:pPr lvl="0">
              <a:buNone/>
            </a:pPr>
            <a:endParaRPr lang="en-US" sz="4200" dirty="0" smtClean="0"/>
          </a:p>
          <a:p>
            <a:pPr lvl="0"/>
            <a:r>
              <a:rPr lang="en-US" sz="4200" dirty="0" smtClean="0"/>
              <a:t>It is based on </a:t>
            </a:r>
            <a:r>
              <a:rPr lang="en-US" sz="4200" u="sng" dirty="0" smtClean="0"/>
              <a:t>an equal partnership between farmers, researchers and extension agents who can all learn from each other and contribute their knowledge and skills;</a:t>
            </a:r>
          </a:p>
          <a:p>
            <a:pPr lvl="0"/>
            <a:endParaRPr lang="en-US" sz="4200" dirty="0" smtClean="0"/>
          </a:p>
          <a:p>
            <a:pPr lvl="0"/>
            <a:r>
              <a:rPr lang="en-US" sz="4200" dirty="0" smtClean="0"/>
              <a:t>It aims </a:t>
            </a:r>
            <a:r>
              <a:rPr lang="en-US" sz="4200" u="sng" dirty="0" smtClean="0"/>
              <a:t>to strengthen rural people’s problem-solving, planning and management abilities;</a:t>
            </a:r>
          </a:p>
          <a:p>
            <a:pPr lvl="0">
              <a:buNone/>
            </a:pPr>
            <a:endParaRPr lang="en-US" sz="4200" dirty="0" smtClean="0"/>
          </a:p>
          <a:p>
            <a:pPr lvl="0"/>
            <a:r>
              <a:rPr lang="en-US" sz="4200" dirty="0" smtClean="0"/>
              <a:t>It promotes </a:t>
            </a:r>
            <a:r>
              <a:rPr lang="en-US" sz="4200" u="sng" dirty="0" smtClean="0"/>
              <a:t>farmers’ capacity to adopt and develop new and appropriate technologies/</a:t>
            </a:r>
          </a:p>
          <a:p>
            <a:pPr lvl="0"/>
            <a:r>
              <a:rPr lang="en-US" sz="4200" u="sng" dirty="0" smtClean="0"/>
              <a:t>innovations;</a:t>
            </a:r>
          </a:p>
          <a:p>
            <a:pPr lvl="0"/>
            <a:endParaRPr lang="en-US" sz="4200" dirty="0" smtClean="0"/>
          </a:p>
          <a:p>
            <a:pPr lvl="0"/>
            <a:r>
              <a:rPr lang="en-US" sz="4200" dirty="0" smtClean="0"/>
              <a:t>It encourages </a:t>
            </a:r>
            <a:r>
              <a:rPr lang="en-US" sz="4200" u="sng" dirty="0" smtClean="0"/>
              <a:t>farmers to learn through experimentation, building on their own knowledge </a:t>
            </a:r>
            <a:r>
              <a:rPr lang="en-US" sz="4200" dirty="0" smtClean="0"/>
              <a:t>and practices and blending them with new ideas, in other words, ‘</a:t>
            </a:r>
            <a:r>
              <a:rPr lang="en-US" sz="4200" u="sng" dirty="0" smtClean="0"/>
              <a:t>action reflection’ or ‘action learning’;</a:t>
            </a:r>
          </a:p>
          <a:p>
            <a:pPr lvl="0">
              <a:buNone/>
            </a:pPr>
            <a:endParaRPr lang="en-US" sz="4200" dirty="0" smtClean="0"/>
          </a:p>
          <a:p>
            <a:pPr lvl="0"/>
            <a:r>
              <a:rPr lang="en-US" sz="4200" dirty="0" smtClean="0"/>
              <a:t>It recognizes that </a:t>
            </a:r>
            <a:r>
              <a:rPr lang="en-US" sz="4200" u="sng" dirty="0" smtClean="0"/>
              <a:t>communities are not homogeneous but consist of various social groups with   conflicts and differences in interests, power and capabilities. </a:t>
            </a:r>
          </a:p>
          <a:p>
            <a:pPr lvl="0"/>
            <a:endParaRPr lang="en-US" sz="4200" u="sng" dirty="0" smtClean="0"/>
          </a:p>
          <a:p>
            <a:pPr lvl="0"/>
            <a:r>
              <a:rPr lang="en-US" sz="4200" dirty="0" smtClean="0"/>
              <a:t>Each group then makes its   collective decisions, and also provides opportunities to negotiate between groups.</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Commodity Based Extension</a:t>
            </a:r>
            <a:endParaRPr lang="en-US" sz="2400"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25</a:t>
            </a:fld>
            <a:endParaRPr lang="en-US"/>
          </a:p>
        </p:txBody>
      </p:sp>
      <p:sp>
        <p:nvSpPr>
          <p:cNvPr id="3" name="Content Placeholder 2"/>
          <p:cNvSpPr>
            <a:spLocks noGrp="1"/>
          </p:cNvSpPr>
          <p:nvPr>
            <p:ph sz="quarter" idx="1"/>
          </p:nvPr>
        </p:nvSpPr>
        <p:spPr>
          <a:xfrm>
            <a:off x="457200" y="1295400"/>
            <a:ext cx="8229600" cy="5029200"/>
          </a:xfrm>
        </p:spPr>
        <p:txBody>
          <a:bodyPr>
            <a:normAutofit fontScale="62500" lnSpcReduction="20000"/>
          </a:bodyPr>
          <a:lstStyle/>
          <a:p>
            <a:r>
              <a:rPr lang="en-US" dirty="0" smtClean="0"/>
              <a:t>Commodity-based extension is the predominant feature in many </a:t>
            </a:r>
            <a:r>
              <a:rPr lang="en-US" u="sng" dirty="0" smtClean="0"/>
              <a:t>francophone countries of Africa, but is also strong in other countries with commercial or export crops. </a:t>
            </a:r>
          </a:p>
          <a:p>
            <a:pPr>
              <a:buNone/>
            </a:pPr>
            <a:endParaRPr lang="en-US" dirty="0" smtClean="0"/>
          </a:p>
          <a:p>
            <a:r>
              <a:rPr lang="en-US" dirty="0" smtClean="0"/>
              <a:t>The original rationale was </a:t>
            </a:r>
            <a:r>
              <a:rPr lang="en-US" u="sng" dirty="0" smtClean="0"/>
              <a:t>the generation of revenue as well as the assured supply of tropical products for the colonial powers.</a:t>
            </a:r>
            <a:r>
              <a:rPr lang="en-US" dirty="0" smtClean="0"/>
              <a:t> Today, goals are still clearly and intentionally production and profit oriented.</a:t>
            </a:r>
          </a:p>
          <a:p>
            <a:pPr>
              <a:buNone/>
            </a:pPr>
            <a:endParaRPr lang="en-US" dirty="0" smtClean="0"/>
          </a:p>
          <a:p>
            <a:r>
              <a:rPr lang="en-US" dirty="0" smtClean="0"/>
              <a:t>The focus on only one or two crops facilitates training of extension workers who are agents of the society or board concerned. Control of agents and farmers is easy, because they are judged in terms of defined targets. </a:t>
            </a:r>
          </a:p>
          <a:p>
            <a:pPr>
              <a:buNone/>
            </a:pPr>
            <a:endParaRPr lang="en-US" dirty="0" smtClean="0"/>
          </a:p>
          <a:p>
            <a:r>
              <a:rPr lang="en-US" dirty="0" smtClean="0"/>
              <a:t>The rigidity of the system leaves little room for incorporating farmers' needs. </a:t>
            </a:r>
          </a:p>
          <a:p>
            <a:pPr>
              <a:buNone/>
            </a:pPr>
            <a:endParaRPr lang="en-US" dirty="0" smtClean="0"/>
          </a:p>
          <a:p>
            <a:r>
              <a:rPr lang="en-US" dirty="0" smtClean="0"/>
              <a:t>It is useful in terms of technology transfer but leaves out important public interest issues (such as environmental protection)</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i="1" dirty="0" smtClean="0"/>
              <a:t>Extension as a Commercial Service.</a:t>
            </a:r>
            <a:r>
              <a:rPr lang="en-US" sz="2400" dirty="0" smtClean="0"/>
              <a:t> </a:t>
            </a:r>
            <a:endParaRPr lang="en-US" sz="2400"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26</a:t>
            </a:fld>
            <a:endParaRPr lang="en-US"/>
          </a:p>
        </p:txBody>
      </p:sp>
      <p:sp>
        <p:nvSpPr>
          <p:cNvPr id="3" name="Content Placeholder 2"/>
          <p:cNvSpPr>
            <a:spLocks noGrp="1"/>
          </p:cNvSpPr>
          <p:nvPr>
            <p:ph sz="quarter" idx="1"/>
          </p:nvPr>
        </p:nvSpPr>
        <p:spPr>
          <a:xfrm>
            <a:off x="457200" y="1219200"/>
            <a:ext cx="8229600" cy="4953000"/>
          </a:xfrm>
        </p:spPr>
        <p:txBody>
          <a:bodyPr>
            <a:normAutofit fontScale="62500" lnSpcReduction="20000"/>
          </a:bodyPr>
          <a:lstStyle/>
          <a:p>
            <a:r>
              <a:rPr lang="en-US" dirty="0" smtClean="0"/>
              <a:t>Commercial extension is a rather </a:t>
            </a:r>
            <a:r>
              <a:rPr lang="en-US" u="sng" dirty="0" smtClean="0"/>
              <a:t>recent phenomenon and typical of either industrialized forms of agriculture or the most modem sector of an otherwise traditional agriculture. </a:t>
            </a:r>
          </a:p>
          <a:p>
            <a:pPr>
              <a:buNone/>
            </a:pPr>
            <a:endParaRPr lang="en-US" dirty="0" smtClean="0"/>
          </a:p>
          <a:p>
            <a:r>
              <a:rPr lang="en-US" dirty="0" smtClean="0"/>
              <a:t>It may be either part of the </a:t>
            </a:r>
            <a:r>
              <a:rPr lang="en-US" u="sng" dirty="0" smtClean="0"/>
              <a:t>sales strategy of input supply firms or a specialized consultancy service demanded by an agricultural producer. </a:t>
            </a:r>
          </a:p>
          <a:p>
            <a:pPr>
              <a:buNone/>
            </a:pPr>
            <a:endParaRPr lang="en-US" dirty="0" smtClean="0"/>
          </a:p>
          <a:p>
            <a:r>
              <a:rPr lang="en-US" dirty="0" smtClean="0"/>
              <a:t>In both cases, </a:t>
            </a:r>
            <a:r>
              <a:rPr lang="en-US" u="sng" dirty="0" smtClean="0"/>
              <a:t>the goal of the organization or the individual is profit earning</a:t>
            </a:r>
            <a:r>
              <a:rPr lang="en-US" dirty="0" smtClean="0"/>
              <a:t>, which in turn is tied very closely to customer satisfaction</a:t>
            </a:r>
          </a:p>
          <a:p>
            <a:pPr>
              <a:buNone/>
            </a:pPr>
            <a:endParaRPr lang="en-US" dirty="0" smtClean="0"/>
          </a:p>
          <a:p>
            <a:r>
              <a:rPr lang="en-US" u="sng" dirty="0" smtClean="0"/>
              <a:t>Large input supply firms or rural banks that use their own extension workers as sales personnel </a:t>
            </a:r>
            <a:r>
              <a:rPr lang="en-US" dirty="0" smtClean="0"/>
              <a:t>must also have a long-term perspective with regard to the competitiveness of their products and services. </a:t>
            </a:r>
          </a:p>
          <a:p>
            <a:pPr>
              <a:buNone/>
            </a:pPr>
            <a:endParaRPr lang="en-US" dirty="0" smtClean="0"/>
          </a:p>
          <a:p>
            <a:r>
              <a:rPr lang="en-US" u="sng" dirty="0" smtClean="0"/>
              <a:t>The clients of commercial extension will also be profit oriented</a:t>
            </a:r>
            <a:r>
              <a:rPr lang="en-US" dirty="0" smtClean="0"/>
              <a:t>. Their objective is the optimal utilization of purchased inputs or contracted expertise. </a:t>
            </a:r>
          </a:p>
          <a:p>
            <a:endParaRPr lang="en-US" dirty="0" smtClean="0"/>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CTD….</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27</a:t>
            </a:fld>
            <a:endParaRPr lang="en-US"/>
          </a:p>
        </p:txBody>
      </p:sp>
      <p:sp>
        <p:nvSpPr>
          <p:cNvPr id="3" name="Content Placeholder 2"/>
          <p:cNvSpPr>
            <a:spLocks noGrp="1"/>
          </p:cNvSpPr>
          <p:nvPr>
            <p:ph sz="quarter" idx="1"/>
          </p:nvPr>
        </p:nvSpPr>
        <p:spPr>
          <a:xfrm>
            <a:off x="457200" y="1600200"/>
            <a:ext cx="8229600" cy="3657600"/>
          </a:xfrm>
        </p:spPr>
        <p:txBody>
          <a:bodyPr>
            <a:normAutofit fontScale="70000" lnSpcReduction="20000"/>
          </a:bodyPr>
          <a:lstStyle/>
          <a:p>
            <a:r>
              <a:rPr lang="en-US" dirty="0" smtClean="0"/>
              <a:t>the debate</a:t>
            </a:r>
            <a:r>
              <a:rPr lang="en-US" u="sng" dirty="0" smtClean="0"/>
              <a:t> </a:t>
            </a:r>
            <a:r>
              <a:rPr lang="en-US" dirty="0" smtClean="0"/>
              <a:t>on who should bear the costs of extension. </a:t>
            </a:r>
          </a:p>
          <a:p>
            <a:r>
              <a:rPr lang="en-US" dirty="0" smtClean="0"/>
              <a:t>With escalating budget deficits, the idea of extension as a free public service is no longer being generally accepted. </a:t>
            </a:r>
          </a:p>
          <a:p>
            <a:r>
              <a:rPr lang="en-US" dirty="0" smtClean="0"/>
              <a:t>It is argued that those who can afford it should actually pay for advisory services. </a:t>
            </a:r>
          </a:p>
          <a:p>
            <a:r>
              <a:rPr lang="en-US" dirty="0" smtClean="0"/>
              <a:t>In the case of commercial input suppliers, the solution is very simple: the costs of extension are included in the product price, as are the costs for research or advertisement. </a:t>
            </a:r>
          </a:p>
          <a:p>
            <a:r>
              <a:rPr lang="en-US" dirty="0" smtClean="0"/>
              <a:t>Private consultancy, on the other hand, is costly and affordable only to either large-scale or highly specialized producers. </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2400" b="1" dirty="0" smtClean="0"/>
              <a:t>Client-Based and Client-Controlled Extension</a:t>
            </a:r>
            <a:endParaRPr lang="en-US" sz="2400"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28</a:t>
            </a:fld>
            <a:endParaRPr lang="en-US"/>
          </a:p>
        </p:txBody>
      </p:sp>
      <p:sp>
        <p:nvSpPr>
          <p:cNvPr id="3" name="Content Placeholder 2"/>
          <p:cNvSpPr>
            <a:spLocks noGrp="1"/>
          </p:cNvSpPr>
          <p:nvPr>
            <p:ph sz="quarter" idx="1"/>
          </p:nvPr>
        </p:nvSpPr>
        <p:spPr>
          <a:xfrm>
            <a:off x="457200" y="1219200"/>
            <a:ext cx="8229600" cy="4648200"/>
          </a:xfrm>
        </p:spPr>
        <p:txBody>
          <a:bodyPr>
            <a:normAutofit fontScale="55000" lnSpcReduction="20000"/>
          </a:bodyPr>
          <a:lstStyle/>
          <a:p>
            <a:r>
              <a:rPr lang="en-US" dirty="0" smtClean="0"/>
              <a:t>One way of dealing with the </a:t>
            </a:r>
            <a:r>
              <a:rPr lang="en-US" u="sng" dirty="0" smtClean="0"/>
              <a:t>shortcomings of large extension systems has been to localize extension and utilize the self-help potential of rural groups</a:t>
            </a:r>
            <a:r>
              <a:rPr lang="en-US" dirty="0" smtClean="0"/>
              <a:t>. </a:t>
            </a:r>
          </a:p>
          <a:p>
            <a:endParaRPr lang="en-US" dirty="0" smtClean="0"/>
          </a:p>
          <a:p>
            <a:r>
              <a:rPr lang="en-US" dirty="0" smtClean="0"/>
              <a:t>Often organized by outsiders, </a:t>
            </a:r>
            <a:r>
              <a:rPr lang="en-US" u="sng" dirty="0" smtClean="0"/>
              <a:t>these decentralized approaches are in a better position to serve the needs of specific target groups, notably those in disadvantaged positions. </a:t>
            </a:r>
          </a:p>
          <a:p>
            <a:endParaRPr lang="en-US" dirty="0" smtClean="0"/>
          </a:p>
          <a:p>
            <a:r>
              <a:rPr lang="en-US" dirty="0" smtClean="0"/>
              <a:t>Close contact with their clients and </a:t>
            </a:r>
            <a:r>
              <a:rPr lang="en-US" u="sng" dirty="0" smtClean="0"/>
              <a:t>intimate knowledge of their life situations are essential for the planning of problem-oriented extension activities</a:t>
            </a:r>
            <a:r>
              <a:rPr lang="en-US" dirty="0" smtClean="0"/>
              <a:t>. </a:t>
            </a:r>
          </a:p>
          <a:p>
            <a:endParaRPr lang="en-US" dirty="0" smtClean="0"/>
          </a:p>
          <a:p>
            <a:r>
              <a:rPr lang="en-US" u="sng" dirty="0" smtClean="0"/>
              <a:t>Local personalities are identified who take over leader functions once the external (nongovernmental)</a:t>
            </a:r>
            <a:r>
              <a:rPr lang="en-US" dirty="0" smtClean="0"/>
              <a:t> organization withdraws. </a:t>
            </a:r>
          </a:p>
          <a:p>
            <a:pPr>
              <a:buNone/>
            </a:pPr>
            <a:endParaRPr lang="en-US" dirty="0" smtClean="0"/>
          </a:p>
          <a:p>
            <a:r>
              <a:rPr lang="en-US" dirty="0" smtClean="0"/>
              <a:t>The principles of these organizations (awareness, empowerment, participation, self-help) are close to the philosophy of Animation </a:t>
            </a:r>
            <a:r>
              <a:rPr lang="en-US" dirty="0" err="1" smtClean="0"/>
              <a:t>Rurale</a:t>
            </a:r>
            <a:r>
              <a:rPr lang="en-US" dirty="0" smtClean="0"/>
              <a:t> without the national dimension. </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lgn="ctr" rtl="0">
              <a:spcBef>
                <a:spcPct val="0"/>
              </a:spcBef>
            </a:pPr>
            <a:r>
              <a:rPr lang="en-US" b="1" dirty="0" smtClean="0"/>
              <a:t>Changing approaches for supporting agricultural innovation</a:t>
            </a:r>
            <a:r>
              <a:rPr lang="en-US" sz="3200" b="1" dirty="0" smtClean="0"/>
              <a:t/>
            </a:r>
            <a:br>
              <a:rPr lang="en-US" sz="3200" b="1" dirty="0" smtClean="0"/>
            </a:b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29</a:t>
            </a:fld>
            <a:endParaRPr lang="en-US"/>
          </a:p>
        </p:txBody>
      </p:sp>
      <p:sp>
        <p:nvSpPr>
          <p:cNvPr id="3" name="Content Placeholder 2"/>
          <p:cNvSpPr>
            <a:spLocks noGrp="1"/>
          </p:cNvSpPr>
          <p:nvPr>
            <p:ph sz="quarter" idx="1"/>
          </p:nvPr>
        </p:nvSpPr>
        <p:spPr>
          <a:xfrm>
            <a:off x="457200" y="1600200"/>
            <a:ext cx="8229600" cy="3581400"/>
          </a:xfrm>
        </p:spPr>
        <p:txBody>
          <a:bodyPr>
            <a:normAutofit fontScale="70000" lnSpcReduction="20000"/>
          </a:bodyPr>
          <a:lstStyle/>
          <a:p>
            <a:pPr>
              <a:buNone/>
            </a:pPr>
            <a:r>
              <a:rPr lang="en-US" b="1" dirty="0" smtClean="0"/>
              <a:t>National agricultural research systems (NARS)</a:t>
            </a:r>
            <a:endParaRPr lang="en-US" dirty="0" smtClean="0"/>
          </a:p>
          <a:p>
            <a:pPr>
              <a:buNone/>
            </a:pPr>
            <a:r>
              <a:rPr lang="en-US" b="1" dirty="0" smtClean="0"/>
              <a:t> </a:t>
            </a:r>
            <a:endParaRPr lang="en-US" dirty="0" smtClean="0"/>
          </a:p>
          <a:p>
            <a:pPr algn="just"/>
            <a:r>
              <a:rPr lang="en-US" dirty="0" smtClean="0"/>
              <a:t>Development activities based on the NARS concept generally focused on </a:t>
            </a:r>
            <a:r>
              <a:rPr lang="en-US" u="sng" dirty="0" smtClean="0"/>
              <a:t>strengthening research supply by providing infrastructure, capacity, management, and policy support at the national level.</a:t>
            </a:r>
            <a:r>
              <a:rPr lang="en-US" sz="2400" u="sng" dirty="0" smtClean="0"/>
              <a:t> </a:t>
            </a:r>
            <a:endParaRPr lang="en-US" u="sng" dirty="0" smtClean="0"/>
          </a:p>
          <a:p>
            <a:pPr>
              <a:buNone/>
            </a:pPr>
            <a:endParaRPr lang="en-US" sz="4000" dirty="0" smtClean="0"/>
          </a:p>
          <a:p>
            <a:r>
              <a:rPr lang="en-US" dirty="0" smtClean="0"/>
              <a:t>The NARS comprises all of </a:t>
            </a:r>
            <a:r>
              <a:rPr lang="en-US" u="sng" dirty="0" smtClean="0"/>
              <a:t>the entities in a given country that are responsible for organizing, coordinating, or executing research </a:t>
            </a:r>
            <a:r>
              <a:rPr lang="en-US" dirty="0" smtClean="0"/>
              <a:t>that contributes explicitly to the development of its agriculture and the maintenance of its natural resource base.</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fontScale="90000"/>
          </a:bodyPr>
          <a:lstStyle/>
          <a:p>
            <a:r>
              <a:rPr lang="en-US" sz="3100" b="1" dirty="0" smtClean="0"/>
              <a:t>Extension goals</a:t>
            </a:r>
            <a:br>
              <a:rPr lang="en-US" sz="3100" b="1" dirty="0" smtClean="0"/>
            </a:b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3</a:t>
            </a:fld>
            <a:endParaRPr lang="en-US"/>
          </a:p>
        </p:txBody>
      </p:sp>
      <p:sp>
        <p:nvSpPr>
          <p:cNvPr id="3" name="Content Placeholder 2"/>
          <p:cNvSpPr>
            <a:spLocks noGrp="1"/>
          </p:cNvSpPr>
          <p:nvPr>
            <p:ph sz="quarter" idx="1"/>
          </p:nvPr>
        </p:nvSpPr>
        <p:spPr>
          <a:xfrm>
            <a:off x="457200" y="1219200"/>
            <a:ext cx="8229600" cy="4572000"/>
          </a:xfrm>
        </p:spPr>
        <p:txBody>
          <a:bodyPr>
            <a:normAutofit fontScale="70000" lnSpcReduction="20000"/>
          </a:bodyPr>
          <a:lstStyle/>
          <a:p>
            <a:pPr algn="just"/>
            <a:r>
              <a:rPr lang="en-US" dirty="0" smtClean="0"/>
              <a:t>Goals lead the actions of individuals, groups, and organizations. </a:t>
            </a:r>
          </a:p>
          <a:p>
            <a:pPr algn="just">
              <a:buNone/>
            </a:pPr>
            <a:endParaRPr lang="en-US" dirty="0" smtClean="0"/>
          </a:p>
          <a:p>
            <a:pPr algn="just"/>
            <a:r>
              <a:rPr lang="en-US" dirty="0" smtClean="0"/>
              <a:t>They reflect the interests of their </a:t>
            </a:r>
            <a:r>
              <a:rPr lang="en-US" u="sng" dirty="0" smtClean="0"/>
              <a:t>stakeholders and differ, according to specific life situations, power positions, and development philosophies. </a:t>
            </a:r>
          </a:p>
          <a:p>
            <a:pPr algn="just">
              <a:buNone/>
            </a:pPr>
            <a:endParaRPr lang="en-US" dirty="0" smtClean="0"/>
          </a:p>
          <a:p>
            <a:pPr algn="just"/>
            <a:r>
              <a:rPr lang="en-US" dirty="0" smtClean="0"/>
              <a:t>The prominent features of a system,</a:t>
            </a:r>
            <a:r>
              <a:rPr lang="en-US" u="sng" dirty="0" smtClean="0"/>
              <a:t> are directly influenced by its set of goals such as : </a:t>
            </a:r>
            <a:endParaRPr lang="en-US" dirty="0" smtClean="0"/>
          </a:p>
          <a:p>
            <a:pPr marL="514350" indent="-514350" algn="just">
              <a:buNone/>
            </a:pPr>
            <a:r>
              <a:rPr lang="en-US" u="sng" dirty="0" smtClean="0"/>
              <a:t>its organizational structure, </a:t>
            </a:r>
          </a:p>
          <a:p>
            <a:pPr marL="514350" indent="-514350" algn="just">
              <a:buNone/>
            </a:pPr>
            <a:r>
              <a:rPr lang="en-US" u="sng" dirty="0" smtClean="0"/>
              <a:t>the choice of clientele, </a:t>
            </a:r>
          </a:p>
          <a:p>
            <a:pPr marL="514350" indent="-514350" algn="just">
              <a:buNone/>
            </a:pPr>
            <a:r>
              <a:rPr lang="en-US" u="sng" dirty="0" smtClean="0"/>
              <a:t>its operational design, </a:t>
            </a:r>
          </a:p>
          <a:p>
            <a:pPr marL="514350" indent="-514350" algn="just">
              <a:buNone/>
            </a:pPr>
            <a:r>
              <a:rPr lang="en-US" u="sng" dirty="0" smtClean="0"/>
              <a:t> the methods used, </a:t>
            </a:r>
          </a:p>
          <a:p>
            <a:pPr algn="just">
              <a:buNone/>
            </a:pPr>
            <a:r>
              <a:rPr lang="en-US" u="sng" dirty="0" smtClean="0"/>
              <a:t>must be evaluated in terms of their contribution to goal achievement. </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400" b="1" dirty="0" smtClean="0"/>
              <a:t>Agricultural knowledge and information system” (AKIS)</a:t>
            </a:r>
            <a:r>
              <a:rPr lang="en-US" sz="2400" dirty="0" smtClean="0"/>
              <a:t/>
            </a:r>
            <a:br>
              <a:rPr lang="en-US" sz="2400" dirty="0" smtClean="0"/>
            </a:br>
            <a:endParaRPr lang="en-US" sz="2400"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30</a:t>
            </a:fld>
            <a:endParaRPr lang="en-US"/>
          </a:p>
        </p:txBody>
      </p:sp>
      <p:sp>
        <p:nvSpPr>
          <p:cNvPr id="3" name="Content Placeholder 2"/>
          <p:cNvSpPr>
            <a:spLocks noGrp="1"/>
          </p:cNvSpPr>
          <p:nvPr>
            <p:ph sz="quarter" idx="1"/>
          </p:nvPr>
        </p:nvSpPr>
        <p:spPr>
          <a:xfrm>
            <a:off x="381000" y="1066800"/>
            <a:ext cx="8229600" cy="5334000"/>
          </a:xfrm>
        </p:spPr>
        <p:txBody>
          <a:bodyPr>
            <a:normAutofit fontScale="62500" lnSpcReduction="20000"/>
          </a:bodyPr>
          <a:lstStyle/>
          <a:p>
            <a:pPr>
              <a:buNone/>
            </a:pPr>
            <a:endParaRPr lang="en-US" dirty="0" smtClean="0"/>
          </a:p>
          <a:p>
            <a:r>
              <a:rPr lang="en-US" dirty="0" smtClean="0"/>
              <a:t>In the 1990s, the “agricultural knowledge and information system” (AKIS) concept gained importance .</a:t>
            </a:r>
          </a:p>
          <a:p>
            <a:pPr>
              <a:buNone/>
            </a:pPr>
            <a:endParaRPr lang="en-US" dirty="0" smtClean="0"/>
          </a:p>
          <a:p>
            <a:r>
              <a:rPr lang="en-US" dirty="0" smtClean="0"/>
              <a:t>The </a:t>
            </a:r>
            <a:r>
              <a:rPr lang="en-US" u="sng" dirty="0" smtClean="0"/>
              <a:t>AKIS links people and institutions to promote mutual learning and to generate, share, and utilize agriculture-related technology, knowledge, and information. </a:t>
            </a:r>
          </a:p>
          <a:p>
            <a:pPr>
              <a:buNone/>
            </a:pPr>
            <a:endParaRPr lang="en-US" dirty="0" smtClean="0"/>
          </a:p>
          <a:p>
            <a:r>
              <a:rPr lang="en-US" dirty="0" smtClean="0"/>
              <a:t>An AKIS </a:t>
            </a:r>
            <a:r>
              <a:rPr lang="en-US" u="sng" dirty="0" smtClean="0"/>
              <a:t>integrates farmers, agricultural educators, researchers, and </a:t>
            </a:r>
            <a:r>
              <a:rPr lang="en-US" u="sng" dirty="0" err="1" smtClean="0"/>
              <a:t>extensionists</a:t>
            </a:r>
            <a:r>
              <a:rPr lang="en-US" u="sng" dirty="0" smtClean="0"/>
              <a:t> to harness knowledge and information from various sources for improved livelihoods. Farmers are at the heart of this knowledge triangle. </a:t>
            </a:r>
          </a:p>
          <a:p>
            <a:pPr>
              <a:buNone/>
            </a:pPr>
            <a:endParaRPr lang="en-US" dirty="0" smtClean="0"/>
          </a:p>
          <a:p>
            <a:r>
              <a:rPr lang="en-US" dirty="0" smtClean="0"/>
              <a:t>The AKIS concept </a:t>
            </a:r>
            <a:r>
              <a:rPr lang="en-US" u="sng" dirty="0" smtClean="0"/>
              <a:t>recognizes that research is not the only means of generating or gaining access to knowledge</a:t>
            </a:r>
            <a:r>
              <a:rPr lang="en-US" dirty="0" smtClean="0"/>
              <a:t>. </a:t>
            </a:r>
          </a:p>
          <a:p>
            <a:endParaRPr lang="en-US" dirty="0" smtClean="0"/>
          </a:p>
          <a:p>
            <a:r>
              <a:rPr lang="en-US" dirty="0" smtClean="0"/>
              <a:t>Although the AKIS concept also </a:t>
            </a:r>
            <a:r>
              <a:rPr lang="en-US" u="sng" dirty="0" smtClean="0"/>
              <a:t>focuses on research supply, it gives much more attention to the links between research, education, and extension and the identification of farmers’ demand for new technologies</a:t>
            </a:r>
            <a:endParaRPr lang="en-US" u="sng"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229600" cy="868362"/>
          </a:xfrm>
        </p:spPr>
        <p:txBody>
          <a:bodyPr>
            <a:normAutofit fontScale="90000"/>
          </a:bodyPr>
          <a:lstStyle/>
          <a:p>
            <a:r>
              <a:rPr lang="en-US" sz="3100" b="1" dirty="0" smtClean="0"/>
              <a:t>Innovation systems</a:t>
            </a:r>
            <a:r>
              <a:rPr lang="en-US" dirty="0" smtClean="0"/>
              <a:t/>
            </a:r>
            <a:br>
              <a:rPr lang="en-US" dirty="0" smtClean="0"/>
            </a:b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31</a:t>
            </a:fld>
            <a:endParaRPr lang="en-US"/>
          </a:p>
        </p:txBody>
      </p:sp>
      <p:sp>
        <p:nvSpPr>
          <p:cNvPr id="3" name="Content Placeholder 2"/>
          <p:cNvSpPr>
            <a:spLocks noGrp="1"/>
          </p:cNvSpPr>
          <p:nvPr>
            <p:ph sz="quarter" idx="1"/>
          </p:nvPr>
        </p:nvSpPr>
        <p:spPr>
          <a:xfrm>
            <a:off x="457200" y="1066800"/>
            <a:ext cx="8229600" cy="4876800"/>
          </a:xfrm>
        </p:spPr>
        <p:txBody>
          <a:bodyPr>
            <a:normAutofit fontScale="55000" lnSpcReduction="20000"/>
          </a:bodyPr>
          <a:lstStyle/>
          <a:p>
            <a:r>
              <a:rPr lang="en-US" dirty="0" smtClean="0"/>
              <a:t>Recently more attention has been given </a:t>
            </a:r>
            <a:r>
              <a:rPr lang="en-US" u="sng" dirty="0" smtClean="0"/>
              <a:t>to the demand for research and technology and to the development of wider competencies, linkages, enabling attitudes, practices, governance structures, and policies that allow this knowledge to be put into productive use. </a:t>
            </a:r>
          </a:p>
          <a:p>
            <a:pPr>
              <a:buNone/>
            </a:pPr>
            <a:endParaRPr lang="en-US" dirty="0" smtClean="0"/>
          </a:p>
          <a:p>
            <a:r>
              <a:rPr lang="en-US" dirty="0" smtClean="0"/>
              <a:t>The concept of an innovation system </a:t>
            </a:r>
            <a:r>
              <a:rPr lang="en-US" u="sng" dirty="0" smtClean="0"/>
              <a:t>has guided this more holistic approach to planning knowledge production and use. </a:t>
            </a:r>
          </a:p>
          <a:p>
            <a:pPr>
              <a:buNone/>
            </a:pPr>
            <a:endParaRPr lang="en-US" dirty="0" smtClean="0"/>
          </a:p>
          <a:p>
            <a:r>
              <a:rPr lang="en-US" dirty="0" smtClean="0"/>
              <a:t>An innovation system may be defined </a:t>
            </a:r>
            <a:r>
              <a:rPr lang="en-US" u="sng" dirty="0" smtClean="0"/>
              <a:t>as comprising the organizations, enterprises, and individuals that together demand and supply knowledge and technology, and the rules and mechanisms by which these different agents interact. </a:t>
            </a:r>
          </a:p>
          <a:p>
            <a:pPr>
              <a:buNone/>
            </a:pPr>
            <a:endParaRPr lang="en-US" dirty="0" smtClean="0"/>
          </a:p>
          <a:p>
            <a:r>
              <a:rPr lang="en-US" dirty="0" smtClean="0"/>
              <a:t>The innovation systems </a:t>
            </a:r>
            <a:r>
              <a:rPr lang="en-US" u="sng" dirty="0" smtClean="0"/>
              <a:t>concept focuses not merely on the science suppliers but on the totality and interaction of actors involved in innovation. </a:t>
            </a:r>
          </a:p>
          <a:p>
            <a:endParaRPr lang="en-US" dirty="0" smtClean="0"/>
          </a:p>
          <a:p>
            <a:r>
              <a:rPr lang="en-US" dirty="0" smtClean="0"/>
              <a:t>Thus innovation </a:t>
            </a:r>
            <a:r>
              <a:rPr lang="en-US" u="sng" dirty="0" smtClean="0"/>
              <a:t>is viewed in a social and economic sense and not purely as discovery and invention.</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3839E8B-B812-4AD4-9805-05D389D34FE9}" type="slidenum">
              <a:rPr lang="en-US" smtClean="0"/>
              <a:pPr/>
              <a:t>32</a:t>
            </a:fld>
            <a:endParaRPr lang="en-US"/>
          </a:p>
        </p:txBody>
      </p:sp>
      <p:sp>
        <p:nvSpPr>
          <p:cNvPr id="3" name="Content Placeholder 2"/>
          <p:cNvSpPr>
            <a:spLocks noGrp="1"/>
          </p:cNvSpPr>
          <p:nvPr>
            <p:ph sz="quarter" idx="1"/>
          </p:nvPr>
        </p:nvSpPr>
        <p:spPr>
          <a:xfrm>
            <a:off x="457200" y="838200"/>
            <a:ext cx="8229600" cy="5334000"/>
          </a:xfrm>
        </p:spPr>
        <p:txBody>
          <a:bodyPr>
            <a:normAutofit fontScale="55000" lnSpcReduction="20000"/>
          </a:bodyPr>
          <a:lstStyle/>
          <a:p>
            <a:r>
              <a:rPr lang="en-US" dirty="0" smtClean="0"/>
              <a:t>it offers a </a:t>
            </a:r>
            <a:r>
              <a:rPr lang="en-US" u="sng" dirty="0" smtClean="0"/>
              <a:t>holistic explanation of how knowledge is produced, diffused, and used but it emphasizes the actors and processes that have become increasingly important in agricultural development</a:t>
            </a:r>
          </a:p>
          <a:p>
            <a:pPr>
              <a:buNone/>
            </a:pPr>
            <a:endParaRPr lang="en-US" dirty="0" smtClean="0"/>
          </a:p>
          <a:p>
            <a:r>
              <a:rPr lang="en-US" dirty="0" smtClean="0"/>
              <a:t>This market-led agricultural development relies more </a:t>
            </a:r>
            <a:r>
              <a:rPr lang="en-US" u="sng" dirty="0" smtClean="0"/>
              <a:t>strongly on the private sector and on the interaction of agriculture with other sectors and disciplines. </a:t>
            </a:r>
          </a:p>
          <a:p>
            <a:pPr>
              <a:buNone/>
            </a:pPr>
            <a:endParaRPr lang="en-US" dirty="0" smtClean="0"/>
          </a:p>
          <a:p>
            <a:r>
              <a:rPr lang="en-US" dirty="0" smtClean="0"/>
              <a:t>Because </a:t>
            </a:r>
            <a:r>
              <a:rPr lang="en-US" u="sng" dirty="0" smtClean="0"/>
              <a:t>new markets for agricultural products and services change continuously, agricultural development depends more than ever on a process of continuous, incremental innovation. </a:t>
            </a:r>
          </a:p>
          <a:p>
            <a:pPr>
              <a:buNone/>
            </a:pPr>
            <a:endParaRPr lang="en-US" dirty="0" smtClean="0"/>
          </a:p>
          <a:p>
            <a:r>
              <a:rPr lang="en-US" dirty="0" smtClean="0"/>
              <a:t>The </a:t>
            </a:r>
            <a:r>
              <a:rPr lang="en-US" u="sng" dirty="0" smtClean="0"/>
              <a:t>scope of innovation includes not only technology and production but organizations (in the sense of attitudes, practices, and new ways of working), management, and marketing changes, </a:t>
            </a:r>
          </a:p>
          <a:p>
            <a:pPr>
              <a:buNone/>
            </a:pPr>
            <a:endParaRPr lang="en-US" dirty="0" smtClean="0"/>
          </a:p>
          <a:p>
            <a:r>
              <a:rPr lang="en-US" dirty="0" smtClean="0"/>
              <a:t>therefore requiring new types of knowledge not usually </a:t>
            </a:r>
            <a:r>
              <a:rPr lang="en-US" u="sng" dirty="0" smtClean="0"/>
              <a:t>associated with agricultural research and new ways of using this knowledge</a:t>
            </a:r>
            <a:r>
              <a:rPr lang="en-US" dirty="0" smtClean="0"/>
              <a:t>. </a:t>
            </a:r>
          </a:p>
          <a:p>
            <a:pPr>
              <a:buNone/>
            </a:pPr>
            <a:endParaRPr lang="en-US" dirty="0" smtClean="0"/>
          </a:p>
          <a:p>
            <a:r>
              <a:rPr lang="en-US" dirty="0" smtClean="0"/>
              <a:t>Ways of producing and using knowledge must also adapt and change. The innovation systems concept emphasizes adaptive tendencies as a central element of innovation capacity.</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33</a:t>
            </a:fld>
            <a:endParaRPr lang="en-US"/>
          </a:p>
        </p:txBody>
      </p:sp>
      <p:graphicFrame>
        <p:nvGraphicFramePr>
          <p:cNvPr id="5" name="Content Placeholder 4"/>
          <p:cNvGraphicFramePr>
            <a:graphicFrameLocks noGrp="1"/>
          </p:cNvGraphicFramePr>
          <p:nvPr>
            <p:ph sz="quarter" idx="1"/>
          </p:nvPr>
        </p:nvGraphicFramePr>
        <p:xfrm>
          <a:off x="457200" y="457201"/>
          <a:ext cx="8458200" cy="5441363"/>
        </p:xfrm>
        <a:graphic>
          <a:graphicData uri="http://schemas.openxmlformats.org/drawingml/2006/table">
            <a:tbl>
              <a:tblPr firstRow="1" bandRow="1">
                <a:tableStyleId>{5C22544A-7EE6-4342-B048-85BDC9FD1C3A}</a:tableStyleId>
              </a:tblPr>
              <a:tblGrid>
                <a:gridCol w="1356504"/>
                <a:gridCol w="7101696"/>
              </a:tblGrid>
              <a:tr h="1447799">
                <a:tc>
                  <a:txBody>
                    <a:bodyPr/>
                    <a:lstStyle/>
                    <a:p>
                      <a:pPr marL="0" marR="0">
                        <a:lnSpc>
                          <a:spcPct val="115000"/>
                        </a:lnSpc>
                        <a:spcBef>
                          <a:spcPts val="0"/>
                        </a:spcBef>
                        <a:spcAft>
                          <a:spcPts val="0"/>
                        </a:spcAft>
                      </a:pPr>
                      <a:endParaRPr lang="en-US" sz="1400" dirty="0">
                        <a:latin typeface="Calibri"/>
                        <a:ea typeface="Calibri"/>
                        <a:cs typeface="Times New Roman"/>
                      </a:endParaRPr>
                    </a:p>
                    <a:p>
                      <a:pPr marL="0" marR="0">
                        <a:lnSpc>
                          <a:spcPct val="115000"/>
                        </a:lnSpc>
                        <a:spcBef>
                          <a:spcPts val="0"/>
                        </a:spcBef>
                        <a:spcAft>
                          <a:spcPts val="0"/>
                        </a:spcAft>
                      </a:pPr>
                      <a:r>
                        <a:rPr lang="en-US" sz="1400" b="1" dirty="0">
                          <a:latin typeface="Arial"/>
                          <a:ea typeface="Calibri"/>
                          <a:cs typeface="Times New Roman"/>
                        </a:rPr>
                        <a:t>Early 1980s</a:t>
                      </a:r>
                      <a:endParaRPr lang="en-US" sz="1400" dirty="0">
                        <a:latin typeface="Calibri"/>
                        <a:ea typeface="Calibri"/>
                        <a:cs typeface="Times New Roman"/>
                      </a:endParaRPr>
                    </a:p>
                    <a:p>
                      <a:pPr marL="0" marR="0">
                        <a:lnSpc>
                          <a:spcPct val="115000"/>
                        </a:lnSpc>
                        <a:spcBef>
                          <a:spcPts val="0"/>
                        </a:spcBef>
                        <a:spcAft>
                          <a:spcPts val="0"/>
                        </a:spcAft>
                      </a:pPr>
                      <a:r>
                        <a:rPr lang="en-US" sz="1400" b="1" dirty="0">
                          <a:latin typeface="Arial"/>
                          <a:ea typeface="Calibri"/>
                          <a:cs typeface="Times New Roman"/>
                        </a:rPr>
                        <a:t>and beyond</a:t>
                      </a:r>
                      <a:endParaRPr lang="en-US" sz="14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latin typeface="Arial"/>
                          <a:ea typeface="Calibri"/>
                          <a:cs typeface="Times New Roman"/>
                        </a:rPr>
                        <a:t>The period before the mid-1980s emphasized expanding public sector research by investing in physical infrastructure, equipment, and human resource</a:t>
                      </a:r>
                      <a:endParaRPr lang="en-US" sz="1400" dirty="0">
                        <a:latin typeface="Calibri"/>
                        <a:ea typeface="Calibri"/>
                        <a:cs typeface="Times New Roman"/>
                      </a:endParaRPr>
                    </a:p>
                    <a:p>
                      <a:pPr marL="0" marR="0">
                        <a:lnSpc>
                          <a:spcPct val="115000"/>
                        </a:lnSpc>
                        <a:spcBef>
                          <a:spcPts val="0"/>
                        </a:spcBef>
                        <a:spcAft>
                          <a:spcPts val="0"/>
                        </a:spcAft>
                      </a:pPr>
                      <a:r>
                        <a:rPr lang="en-US" sz="1400" dirty="0">
                          <a:latin typeface="Arial"/>
                          <a:ea typeface="Calibri"/>
                          <a:cs typeface="Times New Roman"/>
                        </a:rPr>
                        <a:t>development. In many cases the investments created centralized national agricultural</a:t>
                      </a:r>
                      <a:endParaRPr lang="en-US" sz="1400" dirty="0">
                        <a:latin typeface="Calibri"/>
                        <a:ea typeface="Calibri"/>
                        <a:cs typeface="Times New Roman"/>
                      </a:endParaRPr>
                    </a:p>
                    <a:p>
                      <a:pPr marL="0" marR="0">
                        <a:lnSpc>
                          <a:spcPct val="115000"/>
                        </a:lnSpc>
                        <a:spcBef>
                          <a:spcPts val="0"/>
                        </a:spcBef>
                        <a:spcAft>
                          <a:spcPts val="0"/>
                        </a:spcAft>
                      </a:pPr>
                      <a:r>
                        <a:rPr lang="en-US" sz="1400" dirty="0">
                          <a:latin typeface="Arial"/>
                          <a:ea typeface="Calibri"/>
                          <a:cs typeface="Times New Roman"/>
                        </a:rPr>
                        <a:t>research systems (NARS)</a:t>
                      </a:r>
                      <a:endParaRPr lang="en-US" sz="1400" dirty="0">
                        <a:latin typeface="Calibri"/>
                        <a:ea typeface="Calibri"/>
                        <a:cs typeface="Times New Roman"/>
                      </a:endParaRPr>
                    </a:p>
                  </a:txBody>
                  <a:tcPr marL="68580" marR="68580" marT="0" marB="0"/>
                </a:tc>
              </a:tr>
              <a:tr h="1122196">
                <a:tc>
                  <a:txBody>
                    <a:bodyPr/>
                    <a:lstStyle/>
                    <a:p>
                      <a:pPr marL="0" marR="0">
                        <a:lnSpc>
                          <a:spcPct val="115000"/>
                        </a:lnSpc>
                        <a:spcBef>
                          <a:spcPts val="0"/>
                        </a:spcBef>
                        <a:spcAft>
                          <a:spcPts val="0"/>
                        </a:spcAft>
                      </a:pPr>
                      <a:endParaRPr lang="en-US" sz="1400" dirty="0">
                        <a:latin typeface="Calibri"/>
                        <a:ea typeface="Calibri"/>
                        <a:cs typeface="Times New Roman"/>
                      </a:endParaRPr>
                    </a:p>
                    <a:p>
                      <a:pPr marL="0" marR="0">
                        <a:lnSpc>
                          <a:spcPct val="115000"/>
                        </a:lnSpc>
                        <a:spcBef>
                          <a:spcPts val="0"/>
                        </a:spcBef>
                        <a:spcAft>
                          <a:spcPts val="0"/>
                        </a:spcAft>
                      </a:pPr>
                      <a:r>
                        <a:rPr lang="en-US" sz="1400" b="1" dirty="0">
                          <a:latin typeface="Arial"/>
                          <a:ea typeface="Calibri"/>
                          <a:cs typeface="Times New Roman"/>
                        </a:rPr>
                        <a:t>Late 1980s</a:t>
                      </a:r>
                      <a:endParaRPr lang="en-US" sz="1400" dirty="0">
                        <a:latin typeface="Calibri"/>
                        <a:ea typeface="Calibri"/>
                        <a:cs typeface="Times New Roman"/>
                      </a:endParaRPr>
                    </a:p>
                    <a:p>
                      <a:pPr marL="0" marR="0">
                        <a:lnSpc>
                          <a:spcPct val="115000"/>
                        </a:lnSpc>
                        <a:spcBef>
                          <a:spcPts val="0"/>
                        </a:spcBef>
                        <a:spcAft>
                          <a:spcPts val="0"/>
                        </a:spcAft>
                      </a:pPr>
                      <a:r>
                        <a:rPr lang="en-US" sz="1400" b="1" dirty="0">
                          <a:latin typeface="Arial"/>
                          <a:ea typeface="Calibri"/>
                          <a:cs typeface="Times New Roman"/>
                        </a:rPr>
                        <a:t>Mid- to</a:t>
                      </a:r>
                      <a:endParaRPr lang="en-US" sz="14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dirty="0">
                          <a:latin typeface="Arial"/>
                          <a:ea typeface="Calibri"/>
                          <a:cs typeface="Times New Roman"/>
                        </a:rPr>
                        <a:t>Management systems. </a:t>
                      </a:r>
                      <a:r>
                        <a:rPr lang="en-US" sz="1400" dirty="0">
                          <a:latin typeface="Arial"/>
                          <a:ea typeface="Calibri"/>
                          <a:cs typeface="Times New Roman"/>
                        </a:rPr>
                        <a:t>From the late 1980s the emphasis shifted to improving the management of existing public sector research organizations through better planning ,improved financial management, greater accountability, and increasing the relevance of programs to clients.</a:t>
                      </a:r>
                      <a:endParaRPr lang="en-US" sz="1400" dirty="0">
                        <a:latin typeface="Calibri"/>
                        <a:ea typeface="Calibri"/>
                        <a:cs typeface="Times New Roman"/>
                      </a:endParaRPr>
                    </a:p>
                  </a:txBody>
                  <a:tcPr marL="68580" marR="68580" marT="0" marB="0"/>
                </a:tc>
              </a:tr>
              <a:tr h="1157677">
                <a:tc>
                  <a:txBody>
                    <a:bodyPr/>
                    <a:lstStyle/>
                    <a:p>
                      <a:pPr marL="0" marR="0">
                        <a:lnSpc>
                          <a:spcPct val="115000"/>
                        </a:lnSpc>
                        <a:spcBef>
                          <a:spcPts val="0"/>
                        </a:spcBef>
                        <a:spcAft>
                          <a:spcPts val="0"/>
                        </a:spcAft>
                      </a:pPr>
                      <a:endParaRPr lang="en-US" sz="1400">
                        <a:latin typeface="Calibri"/>
                        <a:ea typeface="Calibri"/>
                        <a:cs typeface="Times New Roman"/>
                      </a:endParaRPr>
                    </a:p>
                    <a:p>
                      <a:pPr marL="0" marR="0">
                        <a:lnSpc>
                          <a:spcPct val="115000"/>
                        </a:lnSpc>
                        <a:spcBef>
                          <a:spcPts val="0"/>
                        </a:spcBef>
                        <a:spcAft>
                          <a:spcPts val="0"/>
                        </a:spcAft>
                      </a:pPr>
                      <a:r>
                        <a:rPr lang="en-US" sz="1400" b="1">
                          <a:latin typeface="Arial"/>
                          <a:ea typeface="Calibri"/>
                          <a:cs typeface="Times New Roman"/>
                        </a:rPr>
                        <a:t>late1990s</a:t>
                      </a:r>
                      <a:endParaRPr lang="en-US" sz="14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dirty="0">
                          <a:latin typeface="Arial"/>
                          <a:ea typeface="Calibri"/>
                          <a:cs typeface="Times New Roman"/>
                        </a:rPr>
                        <a:t>Down to the grassroots</a:t>
                      </a:r>
                      <a:r>
                        <a:rPr lang="en-US" sz="1400" dirty="0">
                          <a:latin typeface="Arial"/>
                          <a:ea typeface="Calibri"/>
                          <a:cs typeface="Times New Roman"/>
                        </a:rPr>
                        <a:t>. In the mid- to late 1990s, the instability and inefficiency evident in many public research organizations led to an emphasis on development of pluralistic agricultural knowledge and information systems (AKISs) with greater client participation and financing</a:t>
                      </a:r>
                      <a:endParaRPr lang="en-US" sz="1400" dirty="0">
                        <a:latin typeface="Calibri"/>
                        <a:ea typeface="Calibri"/>
                        <a:cs typeface="Times New Roman"/>
                      </a:endParaRPr>
                    </a:p>
                  </a:txBody>
                  <a:tcPr marL="68580" marR="68580" marT="0" marB="0"/>
                </a:tc>
              </a:tr>
              <a:tr h="1713691">
                <a:tc>
                  <a:txBody>
                    <a:bodyPr/>
                    <a:lstStyle/>
                    <a:p>
                      <a:pPr marL="0" marR="0">
                        <a:lnSpc>
                          <a:spcPct val="115000"/>
                        </a:lnSpc>
                        <a:spcBef>
                          <a:spcPts val="0"/>
                        </a:spcBef>
                        <a:spcAft>
                          <a:spcPts val="0"/>
                        </a:spcAft>
                      </a:pPr>
                      <a:endParaRPr lang="en-US" sz="1400" dirty="0">
                        <a:latin typeface="Calibri"/>
                        <a:ea typeface="Calibri"/>
                        <a:cs typeface="Times New Roman"/>
                      </a:endParaRPr>
                    </a:p>
                    <a:p>
                      <a:pPr marL="0" marR="0">
                        <a:lnSpc>
                          <a:spcPct val="115000"/>
                        </a:lnSpc>
                        <a:spcBef>
                          <a:spcPts val="0"/>
                        </a:spcBef>
                        <a:spcAft>
                          <a:spcPts val="0"/>
                        </a:spcAft>
                      </a:pPr>
                      <a:r>
                        <a:rPr lang="en-US" sz="1400" b="1" dirty="0">
                          <a:latin typeface="Arial"/>
                          <a:ea typeface="Calibri"/>
                          <a:cs typeface="Times New Roman"/>
                        </a:rPr>
                        <a:t>Current</a:t>
                      </a:r>
                      <a:endParaRPr lang="en-US" sz="1400" dirty="0">
                        <a:latin typeface="Calibri"/>
                        <a:ea typeface="Calibri"/>
                        <a:cs typeface="Times New Roman"/>
                      </a:endParaRPr>
                    </a:p>
                    <a:p>
                      <a:pPr marL="0" marR="0">
                        <a:lnSpc>
                          <a:spcPct val="115000"/>
                        </a:lnSpc>
                        <a:spcBef>
                          <a:spcPts val="0"/>
                        </a:spcBef>
                        <a:spcAft>
                          <a:spcPts val="0"/>
                        </a:spcAft>
                      </a:pPr>
                      <a:r>
                        <a:rPr lang="en-US" sz="1400" b="1" dirty="0">
                          <a:latin typeface="Arial"/>
                          <a:ea typeface="Calibri"/>
                          <a:cs typeface="Times New Roman"/>
                        </a:rPr>
                        <a:t>2000s</a:t>
                      </a:r>
                      <a:endParaRPr lang="en-US" sz="14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dirty="0">
                          <a:latin typeface="Arial"/>
                          <a:ea typeface="Calibri"/>
                          <a:cs typeface="Times New Roman"/>
                        </a:rPr>
                        <a:t>Innovation systems. </a:t>
                      </a:r>
                      <a:r>
                        <a:rPr lang="en-US" sz="1400" dirty="0">
                          <a:latin typeface="Arial"/>
                          <a:ea typeface="Calibri"/>
                          <a:cs typeface="Times New Roman"/>
                        </a:rPr>
                        <a:t>More recently, the approach has moved towards the concept of “agricultural innovation systems” (AIS) and focuses on strengthening the broad spectrum of science and technology activity of organizations, enterprises, and individuals that demand and supply knowledge and technologies and the rules and mechanisms by which these different agents interact.</a:t>
                      </a:r>
                      <a:endParaRPr lang="en-US" sz="14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1600" b="1" i="1" dirty="0" smtClean="0"/>
              <a:t>NARS, AKIS, and agricultural innovation systems compared</a:t>
            </a:r>
            <a:r>
              <a:rPr lang="en-US" sz="1600" dirty="0" smtClean="0"/>
              <a:t/>
            </a:r>
            <a:br>
              <a:rPr lang="en-US" sz="1600" dirty="0" smtClean="0"/>
            </a:br>
            <a:endParaRPr lang="en-US" sz="1600"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34</a:t>
            </a:fld>
            <a:endParaRPr lang="en-US"/>
          </a:p>
        </p:txBody>
      </p:sp>
      <p:graphicFrame>
        <p:nvGraphicFramePr>
          <p:cNvPr id="5" name="Content Placeholder 4"/>
          <p:cNvGraphicFramePr>
            <a:graphicFrameLocks noGrp="1"/>
          </p:cNvGraphicFramePr>
          <p:nvPr>
            <p:ph sz="quarter" idx="1"/>
          </p:nvPr>
        </p:nvGraphicFramePr>
        <p:xfrm>
          <a:off x="228600" y="762000"/>
          <a:ext cx="8458201" cy="6519672"/>
        </p:xfrm>
        <a:graphic>
          <a:graphicData uri="http://schemas.openxmlformats.org/drawingml/2006/table">
            <a:tbl>
              <a:tblPr firstRow="1" bandRow="1">
                <a:tableStyleId>{5C22544A-7EE6-4342-B048-85BDC9FD1C3A}</a:tableStyleId>
              </a:tblPr>
              <a:tblGrid>
                <a:gridCol w="1272671"/>
                <a:gridCol w="1572121"/>
                <a:gridCol w="2290544"/>
                <a:gridCol w="3322865"/>
              </a:tblGrid>
              <a:tr h="350071">
                <a:tc>
                  <a:txBody>
                    <a:bodyPr/>
                    <a:lstStyle/>
                    <a:p>
                      <a:pPr marL="0" marR="0">
                        <a:lnSpc>
                          <a:spcPct val="115000"/>
                        </a:lnSpc>
                        <a:spcBef>
                          <a:spcPts val="0"/>
                        </a:spcBef>
                        <a:spcAft>
                          <a:spcPts val="0"/>
                        </a:spcAft>
                      </a:pPr>
                      <a:r>
                        <a:rPr lang="en-US" sz="1200" b="1" dirty="0">
                          <a:latin typeface="Arial"/>
                          <a:ea typeface="Calibri"/>
                          <a:cs typeface="Times New Roman"/>
                        </a:rPr>
                        <a:t>Defining feature </a:t>
                      </a:r>
                      <a:endParaRPr lang="en-US" sz="12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dirty="0">
                          <a:latin typeface="Arial"/>
                          <a:ea typeface="Calibri"/>
                          <a:cs typeface="Times New Roman"/>
                        </a:rPr>
                        <a:t>NARS</a:t>
                      </a:r>
                      <a:endParaRPr lang="en-US" sz="12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latin typeface="Arial"/>
                          <a:ea typeface="Calibri"/>
                          <a:cs typeface="Times New Roman"/>
                        </a:rPr>
                        <a:t>AKIS</a:t>
                      </a:r>
                      <a:endParaRPr lang="en-US" sz="12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dirty="0">
                          <a:latin typeface="Arial"/>
                          <a:ea typeface="Calibri"/>
                          <a:cs typeface="Times New Roman"/>
                        </a:rPr>
                        <a:t>Agricultural innovation</a:t>
                      </a:r>
                      <a:endParaRPr lang="en-US" sz="1200" dirty="0">
                        <a:latin typeface="Calibri"/>
                        <a:ea typeface="Calibri"/>
                        <a:cs typeface="Times New Roman"/>
                      </a:endParaRPr>
                    </a:p>
                    <a:p>
                      <a:pPr marL="0" marR="0">
                        <a:lnSpc>
                          <a:spcPct val="115000"/>
                        </a:lnSpc>
                        <a:spcBef>
                          <a:spcPts val="0"/>
                        </a:spcBef>
                        <a:spcAft>
                          <a:spcPts val="0"/>
                        </a:spcAft>
                      </a:pPr>
                      <a:r>
                        <a:rPr lang="en-US" sz="1200" b="1" dirty="0">
                          <a:latin typeface="Arial"/>
                          <a:ea typeface="Calibri"/>
                          <a:cs typeface="Times New Roman"/>
                        </a:rPr>
                        <a:t>system</a:t>
                      </a:r>
                      <a:endParaRPr lang="en-US" sz="1200" dirty="0">
                        <a:latin typeface="Calibri"/>
                        <a:ea typeface="Calibri"/>
                        <a:cs typeface="Times New Roman"/>
                      </a:endParaRPr>
                    </a:p>
                  </a:txBody>
                  <a:tcPr marL="68580" marR="68580" marT="0" marB="0"/>
                </a:tc>
              </a:tr>
              <a:tr h="960569">
                <a:tc>
                  <a:txBody>
                    <a:bodyPr/>
                    <a:lstStyle/>
                    <a:p>
                      <a:pPr marL="0" marR="0">
                        <a:lnSpc>
                          <a:spcPct val="115000"/>
                        </a:lnSpc>
                        <a:spcBef>
                          <a:spcPts val="0"/>
                        </a:spcBef>
                        <a:spcAft>
                          <a:spcPts val="0"/>
                        </a:spcAft>
                      </a:pPr>
                      <a:r>
                        <a:rPr lang="en-US" sz="1200" b="1" dirty="0">
                          <a:latin typeface="Arial Narrow"/>
                          <a:ea typeface="Calibri"/>
                          <a:cs typeface="Arial Narrow"/>
                        </a:rPr>
                        <a:t>Purpose </a:t>
                      </a:r>
                      <a:endParaRPr lang="en-US" sz="12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dirty="0">
                          <a:latin typeface="Arial Narrow"/>
                          <a:ea typeface="Calibri"/>
                          <a:cs typeface="Arial Narrow"/>
                        </a:rPr>
                        <a:t>Planning capacity for</a:t>
                      </a:r>
                      <a:endParaRPr lang="en-US" sz="1200" b="1" dirty="0">
                        <a:latin typeface="Calibri"/>
                        <a:ea typeface="Calibri"/>
                        <a:cs typeface="Times New Roman"/>
                      </a:endParaRPr>
                    </a:p>
                    <a:p>
                      <a:pPr marL="0" marR="0">
                        <a:lnSpc>
                          <a:spcPct val="115000"/>
                        </a:lnSpc>
                        <a:spcBef>
                          <a:spcPts val="0"/>
                        </a:spcBef>
                        <a:spcAft>
                          <a:spcPts val="0"/>
                        </a:spcAft>
                      </a:pPr>
                      <a:r>
                        <a:rPr lang="en-US" sz="1200" b="1" dirty="0">
                          <a:latin typeface="Arial Narrow"/>
                          <a:ea typeface="Calibri"/>
                          <a:cs typeface="Arial Narrow"/>
                        </a:rPr>
                        <a:t>agricultural research,</a:t>
                      </a:r>
                      <a:endParaRPr lang="en-US" sz="1200" b="1" dirty="0">
                        <a:latin typeface="Calibri"/>
                        <a:ea typeface="Calibri"/>
                        <a:cs typeface="Times New Roman"/>
                      </a:endParaRPr>
                    </a:p>
                    <a:p>
                      <a:pPr marL="0" marR="0">
                        <a:lnSpc>
                          <a:spcPct val="115000"/>
                        </a:lnSpc>
                        <a:spcBef>
                          <a:spcPts val="0"/>
                        </a:spcBef>
                        <a:spcAft>
                          <a:spcPts val="0"/>
                        </a:spcAft>
                      </a:pPr>
                      <a:r>
                        <a:rPr lang="en-US" sz="1200" b="1" dirty="0">
                          <a:latin typeface="Arial Narrow"/>
                          <a:ea typeface="Calibri"/>
                          <a:cs typeface="Arial Narrow"/>
                        </a:rPr>
                        <a:t>technology development,</a:t>
                      </a:r>
                      <a:endParaRPr lang="en-US" sz="1200" b="1" dirty="0">
                        <a:latin typeface="Calibri"/>
                        <a:ea typeface="Calibri"/>
                        <a:cs typeface="Times New Roman"/>
                      </a:endParaRPr>
                    </a:p>
                    <a:p>
                      <a:pPr marL="0" marR="0">
                        <a:lnSpc>
                          <a:spcPct val="115000"/>
                        </a:lnSpc>
                        <a:spcBef>
                          <a:spcPts val="0"/>
                        </a:spcBef>
                        <a:spcAft>
                          <a:spcPts val="0"/>
                        </a:spcAft>
                      </a:pPr>
                      <a:r>
                        <a:rPr lang="en-US" sz="1200" b="1" dirty="0">
                          <a:latin typeface="Arial Narrow"/>
                          <a:ea typeface="Calibri"/>
                          <a:cs typeface="Arial Narrow"/>
                        </a:rPr>
                        <a:t>and technology transfer</a:t>
                      </a:r>
                      <a:endParaRPr lang="en-US" sz="12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dirty="0">
                          <a:latin typeface="Arial Narrow"/>
                          <a:ea typeface="Calibri"/>
                          <a:cs typeface="Arial Narrow"/>
                        </a:rPr>
                        <a:t>Strengthening</a:t>
                      </a:r>
                      <a:endParaRPr lang="en-US" sz="1200" b="1" dirty="0">
                        <a:latin typeface="Calibri"/>
                        <a:ea typeface="Calibri"/>
                        <a:cs typeface="Times New Roman"/>
                      </a:endParaRPr>
                    </a:p>
                    <a:p>
                      <a:pPr marL="0" marR="0">
                        <a:lnSpc>
                          <a:spcPct val="115000"/>
                        </a:lnSpc>
                        <a:spcBef>
                          <a:spcPts val="0"/>
                        </a:spcBef>
                        <a:spcAft>
                          <a:spcPts val="0"/>
                        </a:spcAft>
                      </a:pPr>
                      <a:r>
                        <a:rPr lang="en-US" sz="1200" b="1" dirty="0">
                          <a:latin typeface="Arial Narrow"/>
                          <a:ea typeface="Calibri"/>
                          <a:cs typeface="Arial Narrow"/>
                        </a:rPr>
                        <a:t>communication and</a:t>
                      </a:r>
                      <a:endParaRPr lang="en-US" sz="1200" b="1" dirty="0">
                        <a:latin typeface="Calibri"/>
                        <a:ea typeface="Calibri"/>
                        <a:cs typeface="Times New Roman"/>
                      </a:endParaRPr>
                    </a:p>
                    <a:p>
                      <a:pPr marL="0" marR="0">
                        <a:lnSpc>
                          <a:spcPct val="115000"/>
                        </a:lnSpc>
                        <a:spcBef>
                          <a:spcPts val="0"/>
                        </a:spcBef>
                        <a:spcAft>
                          <a:spcPts val="0"/>
                        </a:spcAft>
                      </a:pPr>
                      <a:r>
                        <a:rPr lang="en-US" sz="1200" b="1" dirty="0">
                          <a:latin typeface="Arial Narrow"/>
                          <a:ea typeface="Calibri"/>
                          <a:cs typeface="Arial Narrow"/>
                        </a:rPr>
                        <a:t>knowledge delivery services</a:t>
                      </a:r>
                      <a:endParaRPr lang="en-US" sz="1200" b="1" dirty="0">
                        <a:latin typeface="Calibri"/>
                        <a:ea typeface="Calibri"/>
                        <a:cs typeface="Times New Roman"/>
                      </a:endParaRPr>
                    </a:p>
                    <a:p>
                      <a:pPr marL="0" marR="0">
                        <a:lnSpc>
                          <a:spcPct val="115000"/>
                        </a:lnSpc>
                        <a:spcBef>
                          <a:spcPts val="0"/>
                        </a:spcBef>
                        <a:spcAft>
                          <a:spcPts val="0"/>
                        </a:spcAft>
                      </a:pPr>
                      <a:r>
                        <a:rPr lang="en-US" sz="1200" b="1" dirty="0">
                          <a:latin typeface="Arial Narrow"/>
                          <a:ea typeface="Calibri"/>
                          <a:cs typeface="Arial Narrow"/>
                        </a:rPr>
                        <a:t>to people in the rural sector</a:t>
                      </a:r>
                      <a:endParaRPr lang="en-US" sz="12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dirty="0">
                          <a:latin typeface="Arial Narrow"/>
                          <a:ea typeface="Calibri"/>
                          <a:cs typeface="Arial Narrow"/>
                        </a:rPr>
                        <a:t>Strengthening the capacity</a:t>
                      </a:r>
                      <a:endParaRPr lang="en-US" sz="1200" b="1" dirty="0">
                        <a:latin typeface="Calibri"/>
                        <a:ea typeface="Calibri"/>
                        <a:cs typeface="Times New Roman"/>
                      </a:endParaRPr>
                    </a:p>
                    <a:p>
                      <a:pPr marL="0" marR="0">
                        <a:lnSpc>
                          <a:spcPct val="115000"/>
                        </a:lnSpc>
                        <a:spcBef>
                          <a:spcPts val="0"/>
                        </a:spcBef>
                        <a:spcAft>
                          <a:spcPts val="0"/>
                        </a:spcAft>
                      </a:pPr>
                      <a:r>
                        <a:rPr lang="en-US" sz="1200" b="1" dirty="0">
                          <a:latin typeface="Arial Narrow"/>
                          <a:ea typeface="Calibri"/>
                          <a:cs typeface="Arial Narrow"/>
                        </a:rPr>
                        <a:t>to innovate throughout the</a:t>
                      </a:r>
                      <a:endParaRPr lang="en-US" sz="1200" b="1" dirty="0">
                        <a:latin typeface="Calibri"/>
                        <a:ea typeface="Calibri"/>
                        <a:cs typeface="Times New Roman"/>
                      </a:endParaRPr>
                    </a:p>
                    <a:p>
                      <a:pPr marL="0" marR="0">
                        <a:lnSpc>
                          <a:spcPct val="115000"/>
                        </a:lnSpc>
                        <a:spcBef>
                          <a:spcPts val="0"/>
                        </a:spcBef>
                        <a:spcAft>
                          <a:spcPts val="0"/>
                        </a:spcAft>
                      </a:pPr>
                      <a:r>
                        <a:rPr lang="en-US" sz="1200" b="1" dirty="0">
                          <a:latin typeface="Arial Narrow"/>
                          <a:ea typeface="Calibri"/>
                          <a:cs typeface="Arial Narrow"/>
                        </a:rPr>
                        <a:t>agricultural production and</a:t>
                      </a:r>
                      <a:endParaRPr lang="en-US" sz="1200" b="1" dirty="0">
                        <a:latin typeface="Calibri"/>
                        <a:ea typeface="Calibri"/>
                        <a:cs typeface="Times New Roman"/>
                      </a:endParaRPr>
                    </a:p>
                    <a:p>
                      <a:pPr marL="0" marR="0">
                        <a:lnSpc>
                          <a:spcPct val="115000"/>
                        </a:lnSpc>
                        <a:spcBef>
                          <a:spcPts val="0"/>
                        </a:spcBef>
                        <a:spcAft>
                          <a:spcPts val="0"/>
                        </a:spcAft>
                      </a:pPr>
                      <a:r>
                        <a:rPr lang="en-US" sz="1200" b="1" dirty="0">
                          <a:latin typeface="Arial Narrow"/>
                          <a:ea typeface="Calibri"/>
                          <a:cs typeface="Arial Narrow"/>
                        </a:rPr>
                        <a:t>marketing system</a:t>
                      </a:r>
                      <a:endParaRPr lang="en-US" sz="1200" b="1" dirty="0">
                        <a:latin typeface="Calibri"/>
                        <a:ea typeface="Calibri"/>
                        <a:cs typeface="Times New Roman"/>
                      </a:endParaRPr>
                    </a:p>
                  </a:txBody>
                  <a:tcPr marL="68580" marR="68580" marT="0" marB="0"/>
                </a:tc>
              </a:tr>
              <a:tr h="1254162">
                <a:tc>
                  <a:txBody>
                    <a:bodyPr/>
                    <a:lstStyle/>
                    <a:p>
                      <a:pPr marL="0" marR="0">
                        <a:lnSpc>
                          <a:spcPct val="115000"/>
                        </a:lnSpc>
                        <a:spcBef>
                          <a:spcPts val="0"/>
                        </a:spcBef>
                        <a:spcAft>
                          <a:spcPts val="0"/>
                        </a:spcAft>
                      </a:pPr>
                      <a:r>
                        <a:rPr lang="en-US" sz="1200" b="1">
                          <a:latin typeface="Arial Narrow"/>
                          <a:ea typeface="Calibri"/>
                          <a:cs typeface="Arial Narrow"/>
                        </a:rPr>
                        <a:t>Actors </a:t>
                      </a:r>
                      <a:endParaRPr lang="en-US" sz="1200" b="1">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dirty="0">
                          <a:latin typeface="Arial Narrow"/>
                          <a:ea typeface="Calibri"/>
                          <a:cs typeface="Arial Narrow"/>
                        </a:rPr>
                        <a:t>National agricultural</a:t>
                      </a:r>
                      <a:endParaRPr lang="en-US" sz="1200" b="1" dirty="0">
                        <a:latin typeface="Calibri"/>
                        <a:ea typeface="Calibri"/>
                        <a:cs typeface="Times New Roman"/>
                      </a:endParaRPr>
                    </a:p>
                    <a:p>
                      <a:pPr marL="0" marR="0">
                        <a:lnSpc>
                          <a:spcPct val="115000"/>
                        </a:lnSpc>
                        <a:spcBef>
                          <a:spcPts val="0"/>
                        </a:spcBef>
                        <a:spcAft>
                          <a:spcPts val="0"/>
                        </a:spcAft>
                      </a:pPr>
                      <a:r>
                        <a:rPr lang="en-US" sz="1200" b="1" dirty="0">
                          <a:latin typeface="Arial Narrow"/>
                          <a:ea typeface="Calibri"/>
                          <a:cs typeface="Arial Narrow"/>
                        </a:rPr>
                        <a:t>research organizations,</a:t>
                      </a:r>
                      <a:endParaRPr lang="en-US" sz="1200" b="1" dirty="0">
                        <a:latin typeface="Calibri"/>
                        <a:ea typeface="Calibri"/>
                        <a:cs typeface="Times New Roman"/>
                      </a:endParaRPr>
                    </a:p>
                    <a:p>
                      <a:pPr marL="0" marR="0">
                        <a:lnSpc>
                          <a:spcPct val="115000"/>
                        </a:lnSpc>
                        <a:spcBef>
                          <a:spcPts val="0"/>
                        </a:spcBef>
                        <a:spcAft>
                          <a:spcPts val="0"/>
                        </a:spcAft>
                      </a:pPr>
                      <a:r>
                        <a:rPr lang="en-US" sz="1200" b="1" dirty="0">
                          <a:latin typeface="Arial Narrow"/>
                          <a:ea typeface="Calibri"/>
                          <a:cs typeface="Arial Narrow"/>
                        </a:rPr>
                        <a:t>agricultural universities </a:t>
                      </a:r>
                      <a:r>
                        <a:rPr lang="en-US" sz="1200" b="1" dirty="0" smtClean="0">
                          <a:latin typeface="Arial Narrow"/>
                          <a:ea typeface="Calibri"/>
                          <a:cs typeface="Arial Narrow"/>
                        </a:rPr>
                        <a:t>or faculties </a:t>
                      </a:r>
                      <a:r>
                        <a:rPr lang="en-US" sz="1200" b="1" dirty="0">
                          <a:latin typeface="Arial Narrow"/>
                          <a:ea typeface="Calibri"/>
                          <a:cs typeface="Arial Narrow"/>
                        </a:rPr>
                        <a:t>of </a:t>
                      </a:r>
                      <a:r>
                        <a:rPr lang="en-US" sz="1200" b="1" dirty="0" smtClean="0">
                          <a:latin typeface="Arial Narrow"/>
                          <a:ea typeface="Calibri"/>
                          <a:cs typeface="Arial Narrow"/>
                        </a:rPr>
                        <a:t> agriculture</a:t>
                      </a:r>
                      <a:r>
                        <a:rPr lang="en-US" sz="1200" b="1" dirty="0">
                          <a:latin typeface="Arial Narrow"/>
                          <a:ea typeface="Calibri"/>
                          <a:cs typeface="Arial Narrow"/>
                        </a:rPr>
                        <a:t>,</a:t>
                      </a:r>
                      <a:endParaRPr lang="en-US" sz="1200" b="1" dirty="0">
                        <a:latin typeface="Calibri"/>
                        <a:ea typeface="Calibri"/>
                        <a:cs typeface="Times New Roman"/>
                      </a:endParaRPr>
                    </a:p>
                    <a:p>
                      <a:pPr marL="0" marR="0">
                        <a:lnSpc>
                          <a:spcPct val="115000"/>
                        </a:lnSpc>
                        <a:spcBef>
                          <a:spcPts val="0"/>
                        </a:spcBef>
                        <a:spcAft>
                          <a:spcPts val="0"/>
                        </a:spcAft>
                      </a:pPr>
                      <a:r>
                        <a:rPr lang="en-US" sz="1200" b="1" dirty="0">
                          <a:latin typeface="Arial Narrow"/>
                          <a:ea typeface="Calibri"/>
                          <a:cs typeface="Arial Narrow"/>
                        </a:rPr>
                        <a:t>extension services, and</a:t>
                      </a:r>
                      <a:endParaRPr lang="en-US" sz="1200" b="1" dirty="0">
                        <a:latin typeface="Calibri"/>
                        <a:ea typeface="Calibri"/>
                        <a:cs typeface="Times New Roman"/>
                      </a:endParaRPr>
                    </a:p>
                    <a:p>
                      <a:pPr marL="0" marR="0">
                        <a:lnSpc>
                          <a:spcPct val="115000"/>
                        </a:lnSpc>
                        <a:spcBef>
                          <a:spcPts val="0"/>
                        </a:spcBef>
                        <a:spcAft>
                          <a:spcPts val="0"/>
                        </a:spcAft>
                      </a:pPr>
                      <a:r>
                        <a:rPr lang="en-US" sz="1200" b="1" dirty="0">
                          <a:latin typeface="Arial Narrow"/>
                          <a:ea typeface="Calibri"/>
                          <a:cs typeface="Arial Narrow"/>
                        </a:rPr>
                        <a:t>farmers</a:t>
                      </a:r>
                      <a:endParaRPr lang="en-US" sz="12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dirty="0">
                          <a:latin typeface="Arial Narrow"/>
                          <a:ea typeface="Calibri"/>
                          <a:cs typeface="Arial Narrow"/>
                        </a:rPr>
                        <a:t>National agricultural research organizations, agricultural universities or faculties of agriculture, extension services, farmers, NGOs, and  entrepreneurs </a:t>
                      </a:r>
                      <a:r>
                        <a:rPr lang="en-US" sz="1200" b="1" dirty="0" smtClean="0">
                          <a:latin typeface="Arial Narrow"/>
                          <a:ea typeface="Calibri"/>
                          <a:cs typeface="Arial Narrow"/>
                        </a:rPr>
                        <a:t>in rural </a:t>
                      </a:r>
                      <a:r>
                        <a:rPr lang="en-US" sz="1200" b="1" dirty="0">
                          <a:latin typeface="Arial Narrow"/>
                          <a:ea typeface="Calibri"/>
                          <a:cs typeface="Arial Narrow"/>
                        </a:rPr>
                        <a:t>areas</a:t>
                      </a:r>
                      <a:endParaRPr lang="en-US" sz="12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dirty="0">
                          <a:latin typeface="Arial Narrow"/>
                          <a:ea typeface="Calibri"/>
                          <a:cs typeface="Arial Narrow"/>
                        </a:rPr>
                        <a:t>Potentially all actors in the public and private sectors involved in the creation, diffusion, adaptation, and</a:t>
                      </a:r>
                      <a:endParaRPr lang="en-US" sz="1200" b="1" dirty="0">
                        <a:latin typeface="Calibri"/>
                        <a:ea typeface="Calibri"/>
                        <a:cs typeface="Times New Roman"/>
                      </a:endParaRPr>
                    </a:p>
                    <a:p>
                      <a:pPr marL="0" marR="0">
                        <a:lnSpc>
                          <a:spcPct val="115000"/>
                        </a:lnSpc>
                        <a:spcBef>
                          <a:spcPts val="0"/>
                        </a:spcBef>
                        <a:spcAft>
                          <a:spcPts val="0"/>
                        </a:spcAft>
                      </a:pPr>
                      <a:r>
                        <a:rPr lang="en-US" sz="1200" b="1" dirty="0">
                          <a:latin typeface="Arial Narrow"/>
                          <a:ea typeface="Calibri"/>
                          <a:cs typeface="Arial Narrow"/>
                        </a:rPr>
                        <a:t>use of all types of knowledge relevant to agricultural production and marketing</a:t>
                      </a:r>
                      <a:endParaRPr lang="en-US" sz="1200" b="1" dirty="0">
                        <a:latin typeface="Calibri"/>
                        <a:ea typeface="Calibri"/>
                        <a:cs typeface="Times New Roman"/>
                      </a:endParaRPr>
                    </a:p>
                  </a:txBody>
                  <a:tcPr marL="68580" marR="68580" marT="0" marB="0"/>
                </a:tc>
              </a:tr>
              <a:tr h="711609">
                <a:tc>
                  <a:txBody>
                    <a:bodyPr/>
                    <a:lstStyle/>
                    <a:p>
                      <a:pPr marL="0" marR="0">
                        <a:lnSpc>
                          <a:spcPct val="115000"/>
                        </a:lnSpc>
                        <a:spcBef>
                          <a:spcPts val="0"/>
                        </a:spcBef>
                        <a:spcAft>
                          <a:spcPts val="0"/>
                        </a:spcAft>
                      </a:pPr>
                      <a:r>
                        <a:rPr lang="en-US" sz="1200" b="1">
                          <a:latin typeface="Arial Narrow"/>
                          <a:ea typeface="Calibri"/>
                          <a:cs typeface="Arial Narrow"/>
                        </a:rPr>
                        <a:t>Outcome </a:t>
                      </a:r>
                      <a:endParaRPr lang="en-US" sz="1200" b="1">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dirty="0">
                          <a:latin typeface="Arial Narrow"/>
                          <a:ea typeface="Calibri"/>
                          <a:cs typeface="Arial Narrow"/>
                        </a:rPr>
                        <a:t>Technology invention </a:t>
                      </a:r>
                      <a:r>
                        <a:rPr lang="en-US" sz="1200" b="1" dirty="0" smtClean="0">
                          <a:latin typeface="Arial Narrow"/>
                          <a:ea typeface="Calibri"/>
                          <a:cs typeface="Arial Narrow"/>
                        </a:rPr>
                        <a:t>and  technology </a:t>
                      </a:r>
                      <a:r>
                        <a:rPr lang="en-US" sz="1200" b="1" dirty="0">
                          <a:latin typeface="Arial Narrow"/>
                          <a:ea typeface="Calibri"/>
                          <a:cs typeface="Arial Narrow"/>
                        </a:rPr>
                        <a:t>transfer</a:t>
                      </a:r>
                      <a:endParaRPr lang="en-US" sz="12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latin typeface="Arial Narrow"/>
                          <a:ea typeface="Calibri"/>
                          <a:cs typeface="Arial Narrow"/>
                        </a:rPr>
                        <a:t>Technology adoption and</a:t>
                      </a:r>
                      <a:endParaRPr lang="en-US" sz="1200" b="1">
                        <a:latin typeface="Calibri"/>
                        <a:ea typeface="Calibri"/>
                        <a:cs typeface="Times New Roman"/>
                      </a:endParaRPr>
                    </a:p>
                    <a:p>
                      <a:pPr marL="0" marR="0">
                        <a:lnSpc>
                          <a:spcPct val="115000"/>
                        </a:lnSpc>
                        <a:spcBef>
                          <a:spcPts val="0"/>
                        </a:spcBef>
                        <a:spcAft>
                          <a:spcPts val="0"/>
                        </a:spcAft>
                      </a:pPr>
                      <a:r>
                        <a:rPr lang="en-US" sz="1200" b="1">
                          <a:latin typeface="Arial Narrow"/>
                          <a:ea typeface="Calibri"/>
                          <a:cs typeface="Arial Narrow"/>
                        </a:rPr>
                        <a:t>innovation in agricultural</a:t>
                      </a:r>
                      <a:endParaRPr lang="en-US" sz="1200" b="1">
                        <a:latin typeface="Calibri"/>
                        <a:ea typeface="Calibri"/>
                        <a:cs typeface="Times New Roman"/>
                      </a:endParaRPr>
                    </a:p>
                    <a:p>
                      <a:pPr marL="0" marR="0">
                        <a:lnSpc>
                          <a:spcPct val="115000"/>
                        </a:lnSpc>
                        <a:spcBef>
                          <a:spcPts val="0"/>
                        </a:spcBef>
                        <a:spcAft>
                          <a:spcPts val="0"/>
                        </a:spcAft>
                      </a:pPr>
                      <a:r>
                        <a:rPr lang="en-US" sz="1200" b="1">
                          <a:latin typeface="Arial Narrow"/>
                          <a:ea typeface="Calibri"/>
                          <a:cs typeface="Arial Narrow"/>
                        </a:rPr>
                        <a:t>production</a:t>
                      </a:r>
                      <a:endParaRPr lang="en-US" sz="1200" b="1">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dirty="0">
                          <a:latin typeface="Arial Narrow"/>
                          <a:ea typeface="Calibri"/>
                          <a:cs typeface="Arial Narrow"/>
                        </a:rPr>
                        <a:t>Combinations of technical and institutional innovations throughout the production</a:t>
                      </a:r>
                      <a:r>
                        <a:rPr lang="en-US" sz="1200" b="1" dirty="0" smtClean="0">
                          <a:latin typeface="Arial Narrow"/>
                          <a:ea typeface="Calibri"/>
                          <a:cs typeface="Arial Narrow"/>
                        </a:rPr>
                        <a:t>, marketing</a:t>
                      </a:r>
                      <a:r>
                        <a:rPr lang="en-US" sz="1200" b="1" dirty="0">
                          <a:latin typeface="Arial Narrow"/>
                          <a:ea typeface="Calibri"/>
                          <a:cs typeface="Arial Narrow"/>
                        </a:rPr>
                        <a:t>, policy research,</a:t>
                      </a:r>
                      <a:endParaRPr lang="en-US" sz="1200" b="1" dirty="0">
                        <a:latin typeface="Calibri"/>
                        <a:ea typeface="Calibri"/>
                        <a:cs typeface="Times New Roman"/>
                      </a:endParaRPr>
                    </a:p>
                    <a:p>
                      <a:pPr marL="0" marR="0">
                        <a:lnSpc>
                          <a:spcPct val="115000"/>
                        </a:lnSpc>
                        <a:spcBef>
                          <a:spcPts val="0"/>
                        </a:spcBef>
                        <a:spcAft>
                          <a:spcPts val="0"/>
                        </a:spcAft>
                      </a:pPr>
                      <a:r>
                        <a:rPr lang="en-US" sz="1200" b="1" dirty="0">
                          <a:latin typeface="Arial Narrow"/>
                          <a:ea typeface="Calibri"/>
                          <a:cs typeface="Arial Narrow"/>
                        </a:rPr>
                        <a:t>and enterprise domains</a:t>
                      </a:r>
                      <a:endParaRPr lang="en-US" sz="1200" b="1" dirty="0">
                        <a:latin typeface="Calibri"/>
                        <a:ea typeface="Calibri"/>
                        <a:cs typeface="Times New Roman"/>
                      </a:endParaRPr>
                    </a:p>
                  </a:txBody>
                  <a:tcPr marL="68580" marR="68580" marT="0" marB="0"/>
                </a:tc>
              </a:tr>
              <a:tr h="349907">
                <a:tc>
                  <a:txBody>
                    <a:bodyPr/>
                    <a:lstStyle/>
                    <a:p>
                      <a:pPr marL="0" marR="0">
                        <a:lnSpc>
                          <a:spcPct val="115000"/>
                        </a:lnSpc>
                        <a:spcBef>
                          <a:spcPts val="0"/>
                        </a:spcBef>
                        <a:spcAft>
                          <a:spcPts val="0"/>
                        </a:spcAft>
                      </a:pPr>
                      <a:r>
                        <a:rPr lang="en-US" sz="1200" b="1">
                          <a:latin typeface="Arial Narrow"/>
                          <a:ea typeface="Calibri"/>
                          <a:cs typeface="Arial Narrow"/>
                        </a:rPr>
                        <a:t>Organizing principle </a:t>
                      </a:r>
                      <a:endParaRPr lang="en-US" sz="1200" b="1">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latin typeface="Arial Narrow"/>
                          <a:ea typeface="Calibri"/>
                          <a:cs typeface="Arial Narrow"/>
                        </a:rPr>
                        <a:t>Using science to create</a:t>
                      </a:r>
                      <a:endParaRPr lang="en-US" sz="1200" b="1">
                        <a:latin typeface="Calibri"/>
                        <a:ea typeface="Calibri"/>
                        <a:cs typeface="Times New Roman"/>
                      </a:endParaRPr>
                    </a:p>
                    <a:p>
                      <a:pPr marL="0" marR="0">
                        <a:lnSpc>
                          <a:spcPct val="115000"/>
                        </a:lnSpc>
                        <a:spcBef>
                          <a:spcPts val="0"/>
                        </a:spcBef>
                        <a:spcAft>
                          <a:spcPts val="0"/>
                        </a:spcAft>
                      </a:pPr>
                      <a:r>
                        <a:rPr lang="en-US" sz="1200" b="1">
                          <a:latin typeface="Arial Narrow"/>
                          <a:ea typeface="Calibri"/>
                          <a:cs typeface="Arial Narrow"/>
                        </a:rPr>
                        <a:t>inventions</a:t>
                      </a:r>
                      <a:endParaRPr lang="en-US" sz="1200" b="1">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latin typeface="Arial Narrow"/>
                          <a:ea typeface="Calibri"/>
                          <a:cs typeface="Arial Narrow"/>
                        </a:rPr>
                        <a:t>Accessing agricultural</a:t>
                      </a:r>
                      <a:endParaRPr lang="en-US" sz="1200" b="1">
                        <a:latin typeface="Calibri"/>
                        <a:ea typeface="Calibri"/>
                        <a:cs typeface="Times New Roman"/>
                      </a:endParaRPr>
                    </a:p>
                    <a:p>
                      <a:pPr marL="0" marR="0">
                        <a:lnSpc>
                          <a:spcPct val="115000"/>
                        </a:lnSpc>
                        <a:spcBef>
                          <a:spcPts val="0"/>
                        </a:spcBef>
                        <a:spcAft>
                          <a:spcPts val="0"/>
                        </a:spcAft>
                      </a:pPr>
                      <a:r>
                        <a:rPr lang="en-US" sz="1200" b="1">
                          <a:latin typeface="Arial Narrow"/>
                          <a:ea typeface="Calibri"/>
                          <a:cs typeface="Arial Narrow"/>
                        </a:rPr>
                        <a:t>knowledge</a:t>
                      </a:r>
                      <a:endParaRPr lang="en-US" sz="1200" b="1">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dirty="0">
                          <a:latin typeface="Arial Narrow"/>
                          <a:ea typeface="Calibri"/>
                          <a:cs typeface="Arial Narrow"/>
                        </a:rPr>
                        <a:t>New uses of knowledge </a:t>
                      </a:r>
                      <a:r>
                        <a:rPr lang="en-US" sz="1200" b="1" dirty="0" smtClean="0">
                          <a:latin typeface="Arial Narrow"/>
                          <a:ea typeface="Calibri"/>
                          <a:cs typeface="Arial Narrow"/>
                        </a:rPr>
                        <a:t>for social </a:t>
                      </a:r>
                      <a:r>
                        <a:rPr lang="en-US" sz="1200" b="1" dirty="0">
                          <a:latin typeface="Arial Narrow"/>
                          <a:ea typeface="Calibri"/>
                          <a:cs typeface="Arial Narrow"/>
                        </a:rPr>
                        <a:t>and economic change</a:t>
                      </a:r>
                      <a:endParaRPr lang="en-US" sz="1200" b="1" dirty="0">
                        <a:latin typeface="Calibri"/>
                        <a:ea typeface="Calibri"/>
                        <a:cs typeface="Times New Roman"/>
                      </a:endParaRPr>
                    </a:p>
                  </a:txBody>
                  <a:tcPr marL="68580" marR="68580" marT="0" marB="0"/>
                </a:tc>
              </a:tr>
              <a:tr h="349907">
                <a:tc>
                  <a:txBody>
                    <a:bodyPr/>
                    <a:lstStyle/>
                    <a:p>
                      <a:pPr marL="0" marR="0">
                        <a:lnSpc>
                          <a:spcPct val="115000"/>
                        </a:lnSpc>
                        <a:spcBef>
                          <a:spcPts val="0"/>
                        </a:spcBef>
                        <a:spcAft>
                          <a:spcPts val="0"/>
                        </a:spcAft>
                      </a:pPr>
                      <a:r>
                        <a:rPr lang="en-US" sz="1200" b="1">
                          <a:latin typeface="Arial Narrow"/>
                          <a:ea typeface="Calibri"/>
                          <a:cs typeface="Arial Narrow"/>
                        </a:rPr>
                        <a:t>Mechanism for</a:t>
                      </a:r>
                      <a:endParaRPr lang="en-US" sz="1200" b="1">
                        <a:latin typeface="Calibri"/>
                        <a:ea typeface="Calibri"/>
                        <a:cs typeface="Times New Roman"/>
                      </a:endParaRPr>
                    </a:p>
                    <a:p>
                      <a:pPr marL="0" marR="0">
                        <a:lnSpc>
                          <a:spcPct val="115000"/>
                        </a:lnSpc>
                        <a:spcBef>
                          <a:spcPts val="0"/>
                        </a:spcBef>
                        <a:spcAft>
                          <a:spcPts val="0"/>
                        </a:spcAft>
                      </a:pPr>
                      <a:r>
                        <a:rPr lang="en-US" sz="1200" b="1">
                          <a:latin typeface="Arial Narrow"/>
                          <a:ea typeface="Calibri"/>
                          <a:cs typeface="Arial Narrow"/>
                        </a:rPr>
                        <a:t>Innovation</a:t>
                      </a:r>
                      <a:endParaRPr lang="en-US" sz="1200" b="1">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latin typeface="Arial Narrow"/>
                          <a:ea typeface="Calibri"/>
                          <a:cs typeface="Arial Narrow"/>
                        </a:rPr>
                        <a:t>Transfer of technology</a:t>
                      </a:r>
                      <a:endParaRPr lang="en-US" sz="1200" b="1">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latin typeface="Arial Narrow"/>
                          <a:ea typeface="Calibri"/>
                          <a:cs typeface="Arial Narrow"/>
                        </a:rPr>
                        <a:t>Interactive learning</a:t>
                      </a:r>
                      <a:endParaRPr lang="en-US" sz="1200" b="1">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dirty="0">
                          <a:latin typeface="Arial Narrow"/>
                          <a:ea typeface="Calibri"/>
                          <a:cs typeface="Arial Narrow"/>
                        </a:rPr>
                        <a:t>Interactive learning</a:t>
                      </a:r>
                      <a:endParaRPr lang="en-US" sz="1200" b="1" dirty="0">
                        <a:latin typeface="Calibri"/>
                        <a:ea typeface="Calibri"/>
                        <a:cs typeface="Times New Roman"/>
                      </a:endParaRPr>
                    </a:p>
                  </a:txBody>
                  <a:tcPr marL="68580" marR="68580" marT="0" marB="0"/>
                </a:tc>
              </a:tr>
              <a:tr h="349907">
                <a:tc>
                  <a:txBody>
                    <a:bodyPr/>
                    <a:lstStyle/>
                    <a:p>
                      <a:pPr marL="0" marR="0">
                        <a:lnSpc>
                          <a:spcPct val="115000"/>
                        </a:lnSpc>
                        <a:spcBef>
                          <a:spcPts val="0"/>
                        </a:spcBef>
                        <a:spcAft>
                          <a:spcPts val="0"/>
                        </a:spcAft>
                      </a:pPr>
                      <a:r>
                        <a:rPr lang="en-US" sz="1200" b="1">
                          <a:latin typeface="Arial Narrow"/>
                          <a:ea typeface="Calibri"/>
                          <a:cs typeface="Arial Narrow"/>
                        </a:rPr>
                        <a:t>Degree of market</a:t>
                      </a:r>
                      <a:endParaRPr lang="en-US" sz="1200" b="1">
                        <a:latin typeface="Calibri"/>
                        <a:ea typeface="Calibri"/>
                        <a:cs typeface="Times New Roman"/>
                      </a:endParaRPr>
                    </a:p>
                    <a:p>
                      <a:pPr marL="0" marR="0">
                        <a:lnSpc>
                          <a:spcPct val="115000"/>
                        </a:lnSpc>
                        <a:spcBef>
                          <a:spcPts val="0"/>
                        </a:spcBef>
                        <a:spcAft>
                          <a:spcPts val="0"/>
                        </a:spcAft>
                      </a:pPr>
                      <a:r>
                        <a:rPr lang="en-US" sz="1200" b="1">
                          <a:latin typeface="Arial Narrow"/>
                          <a:ea typeface="Calibri"/>
                          <a:cs typeface="Arial Narrow"/>
                        </a:rPr>
                        <a:t>Integration</a:t>
                      </a:r>
                      <a:endParaRPr lang="en-US" sz="1200" b="1">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latin typeface="Arial Narrow"/>
                          <a:ea typeface="Calibri"/>
                          <a:cs typeface="Arial Narrow"/>
                        </a:rPr>
                        <a:t>Nil</a:t>
                      </a:r>
                      <a:endParaRPr lang="en-US" sz="1200" b="1">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latin typeface="Arial Narrow"/>
                          <a:ea typeface="Calibri"/>
                          <a:cs typeface="Arial Narrow"/>
                        </a:rPr>
                        <a:t>Low</a:t>
                      </a:r>
                      <a:endParaRPr lang="en-US" sz="1200" b="1">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dirty="0">
                          <a:latin typeface="Arial Narrow"/>
                          <a:ea typeface="Calibri"/>
                          <a:cs typeface="Arial Narrow"/>
                        </a:rPr>
                        <a:t>High</a:t>
                      </a:r>
                      <a:endParaRPr lang="en-US" sz="1200" b="1" dirty="0">
                        <a:latin typeface="Calibri"/>
                        <a:ea typeface="Calibri"/>
                        <a:cs typeface="Times New Roman"/>
                      </a:endParaRPr>
                    </a:p>
                  </a:txBody>
                  <a:tcPr marL="68580" marR="68580" marT="0" marB="0"/>
                </a:tc>
              </a:tr>
              <a:tr h="349907">
                <a:tc>
                  <a:txBody>
                    <a:bodyPr/>
                    <a:lstStyle/>
                    <a:p>
                      <a:pPr marL="0" marR="0">
                        <a:lnSpc>
                          <a:spcPct val="115000"/>
                        </a:lnSpc>
                        <a:spcBef>
                          <a:spcPts val="0"/>
                        </a:spcBef>
                        <a:spcAft>
                          <a:spcPts val="0"/>
                        </a:spcAft>
                      </a:pPr>
                      <a:r>
                        <a:rPr lang="en-US" sz="1200" b="1">
                          <a:latin typeface="Arial Narrow"/>
                          <a:ea typeface="Calibri"/>
                          <a:cs typeface="Arial Narrow"/>
                        </a:rPr>
                        <a:t>Role of policy </a:t>
                      </a:r>
                      <a:endParaRPr lang="en-US" sz="1200" b="1">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latin typeface="Arial Narrow"/>
                          <a:ea typeface="Calibri"/>
                          <a:cs typeface="Arial Narrow"/>
                        </a:rPr>
                        <a:t>Resource allocation, priority</a:t>
                      </a:r>
                      <a:endParaRPr lang="en-US" sz="1200" b="1">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latin typeface="Arial Narrow"/>
                          <a:ea typeface="Calibri"/>
                          <a:cs typeface="Arial Narrow"/>
                        </a:rPr>
                        <a:t>Enabling framework</a:t>
                      </a:r>
                      <a:endParaRPr lang="en-US" sz="1200" b="1">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dirty="0">
                          <a:latin typeface="Arial Narrow"/>
                          <a:ea typeface="Calibri"/>
                          <a:cs typeface="Arial Narrow"/>
                        </a:rPr>
                        <a:t>Setting Integrated component and</a:t>
                      </a:r>
                      <a:endParaRPr lang="en-US" sz="1200" b="1" dirty="0">
                        <a:latin typeface="Calibri"/>
                        <a:ea typeface="Calibri"/>
                        <a:cs typeface="Times New Roman"/>
                      </a:endParaRPr>
                    </a:p>
                    <a:p>
                      <a:pPr marL="0" marR="0">
                        <a:lnSpc>
                          <a:spcPct val="115000"/>
                        </a:lnSpc>
                        <a:spcBef>
                          <a:spcPts val="0"/>
                        </a:spcBef>
                        <a:spcAft>
                          <a:spcPts val="0"/>
                        </a:spcAft>
                      </a:pPr>
                      <a:r>
                        <a:rPr lang="en-US" sz="1200" b="1" dirty="0">
                          <a:latin typeface="Arial Narrow"/>
                          <a:ea typeface="Calibri"/>
                          <a:cs typeface="Arial Narrow"/>
                        </a:rPr>
                        <a:t>enabling framework</a:t>
                      </a:r>
                      <a:endParaRPr lang="en-US" sz="1200" b="1" dirty="0">
                        <a:latin typeface="Calibri"/>
                        <a:ea typeface="Calibri"/>
                        <a:cs typeface="Times New Roman"/>
                      </a:endParaRPr>
                    </a:p>
                  </a:txBody>
                  <a:tcPr marL="68580" marR="68580" marT="0" marB="0"/>
                </a:tc>
              </a:tr>
              <a:tr h="892460">
                <a:tc>
                  <a:txBody>
                    <a:bodyPr/>
                    <a:lstStyle/>
                    <a:p>
                      <a:pPr marL="0" marR="0">
                        <a:lnSpc>
                          <a:spcPct val="115000"/>
                        </a:lnSpc>
                        <a:spcBef>
                          <a:spcPts val="0"/>
                        </a:spcBef>
                        <a:spcAft>
                          <a:spcPts val="0"/>
                        </a:spcAft>
                      </a:pPr>
                      <a:r>
                        <a:rPr lang="en-US" sz="1200" b="1" dirty="0">
                          <a:latin typeface="Arial Narrow"/>
                          <a:ea typeface="Calibri"/>
                          <a:cs typeface="Arial Narrow"/>
                        </a:rPr>
                        <a:t>Nature of capacity</a:t>
                      </a:r>
                      <a:endParaRPr lang="en-US" sz="1200" b="1" dirty="0">
                        <a:latin typeface="Calibri"/>
                        <a:ea typeface="Calibri"/>
                        <a:cs typeface="Times New Roman"/>
                      </a:endParaRPr>
                    </a:p>
                    <a:p>
                      <a:pPr marL="0" marR="0">
                        <a:lnSpc>
                          <a:spcPct val="115000"/>
                        </a:lnSpc>
                        <a:spcBef>
                          <a:spcPts val="0"/>
                        </a:spcBef>
                        <a:spcAft>
                          <a:spcPts val="0"/>
                        </a:spcAft>
                      </a:pPr>
                      <a:r>
                        <a:rPr lang="en-US" sz="1200" b="1" dirty="0">
                          <a:latin typeface="Arial Narrow"/>
                          <a:ea typeface="Calibri"/>
                          <a:cs typeface="Arial Narrow"/>
                        </a:rPr>
                        <a:t>strengthening</a:t>
                      </a:r>
                      <a:endParaRPr lang="en-US" sz="12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dirty="0">
                          <a:latin typeface="Arial Narrow"/>
                          <a:ea typeface="Calibri"/>
                          <a:cs typeface="Arial Narrow"/>
                        </a:rPr>
                        <a:t>Infrastructure and </a:t>
                      </a:r>
                      <a:r>
                        <a:rPr lang="en-US" sz="1200" b="1" dirty="0" smtClean="0">
                          <a:latin typeface="Arial Narrow"/>
                          <a:ea typeface="Calibri"/>
                          <a:cs typeface="Arial Narrow"/>
                        </a:rPr>
                        <a:t>human resource </a:t>
                      </a:r>
                      <a:r>
                        <a:rPr lang="en-US" sz="1200" b="1" dirty="0">
                          <a:latin typeface="Arial Narrow"/>
                          <a:ea typeface="Calibri"/>
                          <a:cs typeface="Arial Narrow"/>
                        </a:rPr>
                        <a:t>development</a:t>
                      </a:r>
                      <a:endParaRPr lang="en-US" sz="1200" b="1" dirty="0">
                        <a:latin typeface="Calibri"/>
                        <a:ea typeface="Calibri"/>
                        <a:cs typeface="Times New Roman"/>
                      </a:endParaRPr>
                    </a:p>
                    <a:p>
                      <a:pPr marL="0" marR="0">
                        <a:lnSpc>
                          <a:spcPct val="115000"/>
                        </a:lnSpc>
                        <a:spcBef>
                          <a:spcPts val="0"/>
                        </a:spcBef>
                        <a:spcAft>
                          <a:spcPts val="0"/>
                        </a:spcAft>
                      </a:pPr>
                      <a:r>
                        <a:rPr lang="en-US" sz="1200" b="1" dirty="0">
                          <a:latin typeface="Arial Narrow"/>
                          <a:ea typeface="Calibri"/>
                          <a:cs typeface="Arial Narrow"/>
                        </a:rPr>
                        <a:t>Strengthening</a:t>
                      </a:r>
                      <a:endParaRPr lang="en-US" sz="12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dirty="0">
                          <a:latin typeface="Arial Narrow"/>
                          <a:ea typeface="Calibri"/>
                          <a:cs typeface="Arial Narrow"/>
                        </a:rPr>
                        <a:t>communication between</a:t>
                      </a:r>
                      <a:endParaRPr lang="en-US" sz="1200" b="1" dirty="0">
                        <a:latin typeface="Calibri"/>
                        <a:ea typeface="Calibri"/>
                        <a:cs typeface="Times New Roman"/>
                      </a:endParaRPr>
                    </a:p>
                    <a:p>
                      <a:pPr marL="0" marR="0">
                        <a:lnSpc>
                          <a:spcPct val="115000"/>
                        </a:lnSpc>
                        <a:spcBef>
                          <a:spcPts val="0"/>
                        </a:spcBef>
                        <a:spcAft>
                          <a:spcPts val="0"/>
                        </a:spcAft>
                      </a:pPr>
                      <a:r>
                        <a:rPr lang="en-US" sz="1200" b="1" dirty="0">
                          <a:latin typeface="Arial Narrow"/>
                          <a:ea typeface="Calibri"/>
                          <a:cs typeface="Arial Narrow"/>
                        </a:rPr>
                        <a:t>actors in rural areas</a:t>
                      </a:r>
                      <a:endParaRPr lang="en-US" sz="1200" b="1"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dirty="0">
                          <a:latin typeface="Arial Narrow"/>
                          <a:ea typeface="Calibri"/>
                          <a:cs typeface="Arial Narrow"/>
                        </a:rPr>
                        <a:t>Strengthening interactions between actors; institutional development and change to support interaction, learning</a:t>
                      </a:r>
                      <a:endParaRPr lang="en-US" sz="1200" b="1" dirty="0">
                        <a:latin typeface="Calibri"/>
                        <a:ea typeface="Calibri"/>
                        <a:cs typeface="Times New Roman"/>
                      </a:endParaRPr>
                    </a:p>
                    <a:p>
                      <a:pPr marL="0" marR="0">
                        <a:lnSpc>
                          <a:spcPct val="115000"/>
                        </a:lnSpc>
                        <a:spcBef>
                          <a:spcPts val="0"/>
                        </a:spcBef>
                        <a:spcAft>
                          <a:spcPts val="0"/>
                        </a:spcAft>
                      </a:pPr>
                      <a:r>
                        <a:rPr lang="en-US" sz="1200" b="1" dirty="0">
                          <a:latin typeface="Arial Narrow"/>
                          <a:ea typeface="Calibri"/>
                          <a:cs typeface="Arial Narrow"/>
                        </a:rPr>
                        <a:t>and innovation; creating an</a:t>
                      </a:r>
                      <a:endParaRPr lang="en-US" sz="1200" b="1" dirty="0">
                        <a:latin typeface="Calibri"/>
                        <a:ea typeface="Calibri"/>
                        <a:cs typeface="Times New Roman"/>
                      </a:endParaRPr>
                    </a:p>
                    <a:p>
                      <a:pPr marL="0" marR="0">
                        <a:lnSpc>
                          <a:spcPct val="115000"/>
                        </a:lnSpc>
                        <a:spcBef>
                          <a:spcPts val="0"/>
                        </a:spcBef>
                        <a:spcAft>
                          <a:spcPts val="0"/>
                        </a:spcAft>
                      </a:pPr>
                      <a:r>
                        <a:rPr lang="en-US" sz="1200" b="1" dirty="0">
                          <a:latin typeface="Arial Narrow"/>
                          <a:ea typeface="Calibri"/>
                          <a:cs typeface="Arial Narrow"/>
                        </a:rPr>
                        <a:t>enabling environment</a:t>
                      </a:r>
                      <a:endParaRPr lang="en-US" sz="1200" b="1"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3839E8B-B812-4AD4-9805-05D389D34FE9}" type="slidenum">
              <a:rPr lang="en-US" smtClean="0"/>
              <a:pPr/>
              <a:t>35</a:t>
            </a:fld>
            <a:endParaRPr lang="en-US"/>
          </a:p>
        </p:txBody>
      </p:sp>
      <p:pic>
        <p:nvPicPr>
          <p:cNvPr id="5" name="Content Placeholder 4"/>
          <p:cNvPicPr>
            <a:picLocks noGrp="1"/>
          </p:cNvPicPr>
          <p:nvPr>
            <p:ph sz="quarter" idx="1"/>
          </p:nvPr>
        </p:nvPicPr>
        <p:blipFill>
          <a:blip r:embed="rId2"/>
          <a:srcRect/>
          <a:stretch>
            <a:fillRect/>
          </a:stretch>
        </p:blipFill>
        <p:spPr bwMode="auto">
          <a:xfrm>
            <a:off x="2362200" y="1295400"/>
            <a:ext cx="4203037" cy="4343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Ctd</a:t>
            </a:r>
            <a:r>
              <a:rPr lang="en-US" dirty="0" smtClean="0"/>
              <a:t>…</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4</a:t>
            </a:fld>
            <a:endParaRPr lang="en-US"/>
          </a:p>
        </p:txBody>
      </p:sp>
      <p:sp>
        <p:nvSpPr>
          <p:cNvPr id="3" name="Content Placeholder 2"/>
          <p:cNvSpPr>
            <a:spLocks noGrp="1"/>
          </p:cNvSpPr>
          <p:nvPr>
            <p:ph sz="quarter" idx="1"/>
          </p:nvPr>
        </p:nvSpPr>
        <p:spPr>
          <a:xfrm>
            <a:off x="457200" y="1371600"/>
            <a:ext cx="8229600" cy="3505200"/>
          </a:xfrm>
        </p:spPr>
        <p:txBody>
          <a:bodyPr>
            <a:normAutofit fontScale="62500" lnSpcReduction="20000"/>
          </a:bodyPr>
          <a:lstStyle/>
          <a:p>
            <a:r>
              <a:rPr lang="en-US" dirty="0" smtClean="0"/>
              <a:t>The </a:t>
            </a:r>
            <a:r>
              <a:rPr lang="en-US" u="sng" dirty="0" smtClean="0"/>
              <a:t>variety of forms suggests a similar variety of goals</a:t>
            </a:r>
            <a:endParaRPr lang="en-US" dirty="0" smtClean="0"/>
          </a:p>
          <a:p>
            <a:pPr>
              <a:buNone/>
            </a:pPr>
            <a:endParaRPr lang="en-US" dirty="0" smtClean="0"/>
          </a:p>
          <a:p>
            <a:r>
              <a:rPr lang="en-US" dirty="0" smtClean="0"/>
              <a:t>In practice, however, one finds an almost inseparable mixture of goals inhibiting a clear-cut classification. </a:t>
            </a:r>
          </a:p>
          <a:p>
            <a:pPr>
              <a:buNone/>
            </a:pPr>
            <a:endParaRPr lang="en-US" dirty="0" smtClean="0"/>
          </a:p>
          <a:p>
            <a:r>
              <a:rPr lang="en-US" dirty="0" smtClean="0"/>
              <a:t>It seems </a:t>
            </a:r>
            <a:r>
              <a:rPr lang="en-US" b="1" u="sng" dirty="0" smtClean="0"/>
              <a:t>more appropriate, then, to use a broader category, namely, selectivity with regard to clientele, and treat the respective goals as a continuum. </a:t>
            </a:r>
          </a:p>
          <a:p>
            <a:pPr>
              <a:buNone/>
            </a:pPr>
            <a:endParaRPr lang="en-US" b="1" u="sng" dirty="0" smtClean="0"/>
          </a:p>
          <a:p>
            <a:r>
              <a:rPr lang="en-US" b="1" u="sng" dirty="0" smtClean="0"/>
              <a:t>The two end points of this continuum would be marked as technology transfer and human resource development, suggesting either a rather narrow technical or a broader socioeconomic view of development</a:t>
            </a:r>
            <a:r>
              <a:rPr lang="en-US" dirty="0" smtClean="0"/>
              <a:t>.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Technology Transfer</a:t>
            </a:r>
            <a:r>
              <a:rPr lang="en-US" sz="2800" dirty="0" smtClean="0"/>
              <a:t> </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5</a:t>
            </a:fld>
            <a:endParaRPr lang="en-US"/>
          </a:p>
        </p:txBody>
      </p:sp>
      <p:sp>
        <p:nvSpPr>
          <p:cNvPr id="3" name="Content Placeholder 2"/>
          <p:cNvSpPr>
            <a:spLocks noGrp="1"/>
          </p:cNvSpPr>
          <p:nvPr>
            <p:ph sz="quarter" idx="1"/>
          </p:nvPr>
        </p:nvSpPr>
        <p:spPr>
          <a:xfrm>
            <a:off x="304800" y="1295400"/>
            <a:ext cx="8382000" cy="4800600"/>
          </a:xfrm>
        </p:spPr>
        <p:txBody>
          <a:bodyPr>
            <a:normAutofit fontScale="62500" lnSpcReduction="20000"/>
          </a:bodyPr>
          <a:lstStyle/>
          <a:p>
            <a:pPr>
              <a:buNone/>
            </a:pPr>
            <a:r>
              <a:rPr lang="en-US" dirty="0" smtClean="0"/>
              <a:t>	</a:t>
            </a:r>
          </a:p>
          <a:p>
            <a:r>
              <a:rPr lang="en-US" dirty="0" smtClean="0"/>
              <a:t>Until the end of the eighteenth century, farming techniques developed </a:t>
            </a:r>
            <a:r>
              <a:rPr lang="en-US" u="sng" dirty="0" smtClean="0"/>
              <a:t>gradually and steadily over centuries with few qualitative leaps. </a:t>
            </a:r>
          </a:p>
          <a:p>
            <a:pPr>
              <a:buNone/>
            </a:pPr>
            <a:endParaRPr lang="en-US" dirty="0" smtClean="0"/>
          </a:p>
          <a:p>
            <a:r>
              <a:rPr lang="en-US" dirty="0" smtClean="0"/>
              <a:t>Colonialism and imperial expansion introduced innovations </a:t>
            </a:r>
            <a:r>
              <a:rPr lang="en-US" u="sng" dirty="0" smtClean="0"/>
              <a:t>- the spread of maize, tobacco, potatoes are striking examples - but experimentation and dissemination of knowledge were basically at the local farm leve</a:t>
            </a:r>
            <a:r>
              <a:rPr lang="en-US" dirty="0" smtClean="0"/>
              <a:t>l. </a:t>
            </a:r>
          </a:p>
          <a:p>
            <a:pPr>
              <a:buNone/>
            </a:pPr>
            <a:endParaRPr lang="en-US" dirty="0" smtClean="0"/>
          </a:p>
          <a:p>
            <a:r>
              <a:rPr lang="en-US" dirty="0" smtClean="0"/>
              <a:t>The rise of </a:t>
            </a:r>
            <a:r>
              <a:rPr lang="en-US" u="sng" dirty="0" smtClean="0"/>
              <a:t>agricultural sciences has induced dramatic changes in this respect. </a:t>
            </a:r>
          </a:p>
          <a:p>
            <a:pPr>
              <a:buNone/>
            </a:pPr>
            <a:endParaRPr lang="en-US" dirty="0" smtClean="0"/>
          </a:p>
          <a:p>
            <a:r>
              <a:rPr lang="en-US" dirty="0" smtClean="0"/>
              <a:t>Increasingly, </a:t>
            </a:r>
            <a:r>
              <a:rPr lang="en-US" u="sng" dirty="0" smtClean="0"/>
              <a:t>new technology has been created outside the actual farming sector by public sector research organizations</a:t>
            </a:r>
            <a:r>
              <a:rPr lang="en-US" dirty="0" smtClean="0"/>
              <a:t>. </a:t>
            </a:r>
          </a:p>
          <a:p>
            <a:pPr>
              <a:buNone/>
            </a:pPr>
            <a:endParaRPr lang="en-US" dirty="0" smtClean="0"/>
          </a:p>
          <a:p>
            <a:r>
              <a:rPr lang="en-US" dirty="0" smtClean="0"/>
              <a:t>More recently, </a:t>
            </a:r>
            <a:r>
              <a:rPr lang="en-US" u="sng" dirty="0" smtClean="0"/>
              <a:t>private firms in industrialized economies find agricultural technology research and development a highly profitable business</a:t>
            </a:r>
            <a:r>
              <a:rPr lang="en-US" dirty="0" smtClean="0"/>
              <a:t>.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077200" cy="609600"/>
          </a:xfrm>
        </p:spPr>
        <p:txBody>
          <a:bodyPr>
            <a:normAutofit fontScale="90000"/>
          </a:bodyPr>
          <a:lstStyle/>
          <a:p>
            <a:r>
              <a:rPr lang="en-US" dirty="0" err="1" smtClean="0"/>
              <a:t>Ctd</a:t>
            </a:r>
            <a:r>
              <a:rPr lang="en-US" dirty="0" smtClean="0"/>
              <a:t>….</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6</a:t>
            </a:fld>
            <a:endParaRPr lang="en-US"/>
          </a:p>
        </p:txBody>
      </p:sp>
      <p:sp>
        <p:nvSpPr>
          <p:cNvPr id="3" name="Content Placeholder 2"/>
          <p:cNvSpPr>
            <a:spLocks noGrp="1"/>
          </p:cNvSpPr>
          <p:nvPr>
            <p:ph sz="quarter" idx="1"/>
          </p:nvPr>
        </p:nvSpPr>
        <p:spPr>
          <a:xfrm>
            <a:off x="228600" y="1066800"/>
            <a:ext cx="8534400" cy="4648200"/>
          </a:xfrm>
        </p:spPr>
        <p:txBody>
          <a:bodyPr>
            <a:noAutofit/>
          </a:bodyPr>
          <a:lstStyle/>
          <a:p>
            <a:r>
              <a:rPr lang="en-US" sz="2000" dirty="0" smtClean="0"/>
              <a:t>For decades the research-extension-farmer linkage, especially in </a:t>
            </a:r>
            <a:r>
              <a:rPr lang="en-US" sz="2000" u="sng" dirty="0" smtClean="0"/>
              <a:t>developing countries, was based on a rather simple model. </a:t>
            </a:r>
          </a:p>
          <a:p>
            <a:pPr>
              <a:buNone/>
            </a:pPr>
            <a:endParaRPr lang="en-US" sz="2000" dirty="0" smtClean="0"/>
          </a:p>
          <a:p>
            <a:r>
              <a:rPr lang="en-US" sz="2000" dirty="0" smtClean="0"/>
              <a:t>Farming systems research and the "</a:t>
            </a:r>
            <a:r>
              <a:rPr lang="en-US" sz="2000" u="sng" dirty="0" smtClean="0"/>
              <a:t>rediscovery" of farmers' knowledge </a:t>
            </a:r>
            <a:r>
              <a:rPr lang="en-US" sz="2000" dirty="0" smtClean="0"/>
              <a:t>(Chambers, </a:t>
            </a:r>
            <a:r>
              <a:rPr lang="en-US" sz="2000" dirty="0" err="1" smtClean="0"/>
              <a:t>Pacey</a:t>
            </a:r>
            <a:r>
              <a:rPr lang="en-US" sz="2000" dirty="0" smtClean="0"/>
              <a:t>, &amp; </a:t>
            </a:r>
            <a:r>
              <a:rPr lang="en-US" sz="2000" dirty="0" err="1" smtClean="0"/>
              <a:t>Thrupp</a:t>
            </a:r>
            <a:r>
              <a:rPr lang="en-US" sz="2000" dirty="0" smtClean="0"/>
              <a:t>, 1989) have shown that "improved technology is </a:t>
            </a:r>
            <a:r>
              <a:rPr lang="en-US" sz="2000" u="sng" dirty="0" smtClean="0"/>
              <a:t>a package of inputs and practices that usually comes from many sources</a:t>
            </a:r>
            <a:r>
              <a:rPr lang="en-US" sz="2000" dirty="0" smtClean="0"/>
              <a:t>" .</a:t>
            </a:r>
          </a:p>
          <a:p>
            <a:pPr>
              <a:buNone/>
            </a:pPr>
            <a:endParaRPr lang="en-US" sz="2000" dirty="0" smtClean="0"/>
          </a:p>
          <a:p>
            <a:r>
              <a:rPr lang="en-US" sz="2000" dirty="0" smtClean="0"/>
              <a:t> The </a:t>
            </a:r>
            <a:r>
              <a:rPr lang="en-US" sz="2000" u="sng" dirty="0" smtClean="0"/>
              <a:t>reexamination of the conventional view on agricultural knowledge cannot,</a:t>
            </a:r>
            <a:r>
              <a:rPr lang="en-US" sz="2000" dirty="0" smtClean="0"/>
              <a:t> however, result in questioning the </a:t>
            </a:r>
            <a:r>
              <a:rPr lang="en-US" sz="2000" u="sng" dirty="0" smtClean="0"/>
              <a:t>important role of research as the source of new technology.</a:t>
            </a:r>
          </a:p>
          <a:p>
            <a:pPr>
              <a:buNone/>
            </a:pPr>
            <a:endParaRPr lang="en-US" sz="2000" u="sng" dirty="0" smtClean="0"/>
          </a:p>
          <a:p>
            <a:r>
              <a:rPr lang="en-US" sz="2000" dirty="0" smtClean="0"/>
              <a:t>What is called for is a setting of new priorities and the building of knowledge systems based on problem solving rather than on information transfer. </a:t>
            </a:r>
          </a:p>
          <a:p>
            <a:endParaRPr lang="en-US"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153400" cy="990600"/>
          </a:xfrm>
        </p:spPr>
        <p:txBody>
          <a:bodyPr/>
          <a:lstStyle/>
          <a:p>
            <a:r>
              <a:rPr lang="en-US" sz="2800" b="1" dirty="0" smtClean="0"/>
              <a:t>Human Resource Development</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7</a:t>
            </a:fld>
            <a:endParaRPr lang="en-US"/>
          </a:p>
        </p:txBody>
      </p:sp>
      <p:sp>
        <p:nvSpPr>
          <p:cNvPr id="3" name="Content Placeholder 2"/>
          <p:cNvSpPr>
            <a:spLocks noGrp="1"/>
          </p:cNvSpPr>
          <p:nvPr>
            <p:ph sz="quarter" idx="1"/>
          </p:nvPr>
        </p:nvSpPr>
        <p:spPr>
          <a:xfrm>
            <a:off x="381000" y="1066800"/>
            <a:ext cx="8305800" cy="4724400"/>
          </a:xfrm>
        </p:spPr>
        <p:txBody>
          <a:bodyPr>
            <a:normAutofit fontScale="85000" lnSpcReduction="20000"/>
          </a:bodyPr>
          <a:lstStyle/>
          <a:p>
            <a:pPr>
              <a:buNone/>
            </a:pPr>
            <a:r>
              <a:rPr lang="en-US" dirty="0" smtClean="0"/>
              <a:t> </a:t>
            </a:r>
          </a:p>
          <a:p>
            <a:r>
              <a:rPr lang="en-US" sz="2600" dirty="0" smtClean="0"/>
              <a:t>The concept of human resource development is </a:t>
            </a:r>
            <a:r>
              <a:rPr lang="en-US" sz="2600" u="sng" dirty="0" smtClean="0"/>
              <a:t>much broader than that of technology transfer,</a:t>
            </a:r>
            <a:r>
              <a:rPr lang="en-US" sz="2600" dirty="0" smtClean="0"/>
              <a:t> though both are closely interrelated. </a:t>
            </a:r>
          </a:p>
          <a:p>
            <a:pPr>
              <a:buNone/>
            </a:pPr>
            <a:endParaRPr lang="en-US" sz="2600" dirty="0" smtClean="0"/>
          </a:p>
          <a:p>
            <a:r>
              <a:rPr lang="en-US" sz="2600" dirty="0" smtClean="0"/>
              <a:t>Increasing complexity not only of technology but also of the life situation of </a:t>
            </a:r>
            <a:r>
              <a:rPr lang="en-US" sz="2600" u="sng" dirty="0" smtClean="0"/>
              <a:t>farmers demands new skills. </a:t>
            </a:r>
          </a:p>
          <a:p>
            <a:pPr>
              <a:buNone/>
            </a:pPr>
            <a:endParaRPr lang="en-US" sz="2600" dirty="0" smtClean="0"/>
          </a:p>
          <a:p>
            <a:r>
              <a:rPr lang="en-US" sz="2600" dirty="0" smtClean="0"/>
              <a:t>With the help of these skills, rural women and men "acquire a better insight into the network of problems and </a:t>
            </a:r>
            <a:r>
              <a:rPr lang="en-US" sz="2600" u="sng" dirty="0" smtClean="0"/>
              <a:t>recognize the alternative solutions available". </a:t>
            </a:r>
          </a:p>
          <a:p>
            <a:pPr>
              <a:buNone/>
            </a:pPr>
            <a:endParaRPr lang="en-US" sz="2600" dirty="0" smtClean="0"/>
          </a:p>
          <a:p>
            <a:r>
              <a:rPr lang="en-US" sz="2600" dirty="0" smtClean="0"/>
              <a:t>Whereas in most cases this would require </a:t>
            </a:r>
            <a:r>
              <a:rPr lang="en-US" sz="2600" u="sng" dirty="0" smtClean="0"/>
              <a:t>a coordinated effort of different organizations of which extension is one</a:t>
            </a:r>
            <a:r>
              <a:rPr lang="en-US" sz="2600" dirty="0" smtClean="0"/>
              <a:t>, human resource development may also be </a:t>
            </a:r>
            <a:r>
              <a:rPr lang="en-US" sz="2600" u="sng" dirty="0" smtClean="0"/>
              <a:t>regarded as a genuine extension content</a:t>
            </a:r>
            <a:r>
              <a:rPr lang="en-US" sz="2600" dirty="0" smtClean="0"/>
              <a:t>. </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r>
              <a:rPr lang="en-US" dirty="0" err="1" smtClean="0"/>
              <a:t>Ctd</a:t>
            </a:r>
            <a:r>
              <a:rPr lang="en-US" dirty="0" smtClean="0"/>
              <a:t>…</a:t>
            </a: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8</a:t>
            </a:fld>
            <a:endParaRPr lang="en-US"/>
          </a:p>
        </p:txBody>
      </p:sp>
      <p:sp>
        <p:nvSpPr>
          <p:cNvPr id="3" name="Content Placeholder 2"/>
          <p:cNvSpPr>
            <a:spLocks noGrp="1"/>
          </p:cNvSpPr>
          <p:nvPr>
            <p:ph sz="quarter" idx="1"/>
          </p:nvPr>
        </p:nvSpPr>
        <p:spPr>
          <a:xfrm>
            <a:off x="304800" y="1295400"/>
            <a:ext cx="8229600" cy="4800600"/>
          </a:xfrm>
        </p:spPr>
        <p:txBody>
          <a:bodyPr>
            <a:normAutofit fontScale="62500" lnSpcReduction="20000"/>
          </a:bodyPr>
          <a:lstStyle/>
          <a:p>
            <a:endParaRPr lang="en-US" dirty="0" smtClean="0"/>
          </a:p>
          <a:p>
            <a:pPr algn="just"/>
            <a:r>
              <a:rPr lang="en-US" dirty="0" smtClean="0"/>
              <a:t>Extension may substitute over a certain period activities of </a:t>
            </a:r>
            <a:r>
              <a:rPr lang="en-US" b="1" u="sng" dirty="0" smtClean="0"/>
              <a:t>vocational education </a:t>
            </a:r>
          </a:p>
          <a:p>
            <a:pPr algn="just">
              <a:buNone/>
            </a:pPr>
            <a:endParaRPr lang="en-US" u="sng" dirty="0" smtClean="0"/>
          </a:p>
          <a:p>
            <a:pPr algn="just"/>
            <a:r>
              <a:rPr lang="en-US" b="1" u="sng" dirty="0" smtClean="0"/>
              <a:t>literacy programmes</a:t>
            </a:r>
            <a:r>
              <a:rPr lang="en-US" dirty="0" smtClean="0"/>
              <a:t> in poor countries has drawn attention to non formal education in which extension has an important part to play</a:t>
            </a:r>
            <a:endParaRPr lang="en-US" u="sng" dirty="0" smtClean="0"/>
          </a:p>
          <a:p>
            <a:pPr algn="just">
              <a:buNone/>
            </a:pPr>
            <a:endParaRPr lang="en-US" dirty="0" smtClean="0"/>
          </a:p>
          <a:p>
            <a:pPr algn="just"/>
            <a:r>
              <a:rPr lang="en-US" dirty="0" smtClean="0"/>
              <a:t>more important will be the teaching of </a:t>
            </a:r>
            <a:r>
              <a:rPr lang="en-US" b="1" u="sng" dirty="0" smtClean="0"/>
              <a:t>managerial organizational skills</a:t>
            </a:r>
            <a:r>
              <a:rPr lang="en-US" b="1" dirty="0" smtClean="0"/>
              <a:t> </a:t>
            </a:r>
            <a:r>
              <a:rPr lang="en-US" dirty="0" smtClean="0"/>
              <a:t>that will enable farmers to increasingly solve their own problems. </a:t>
            </a:r>
          </a:p>
          <a:p>
            <a:pPr algn="just">
              <a:buNone/>
            </a:pPr>
            <a:endParaRPr lang="en-US" dirty="0" smtClean="0"/>
          </a:p>
          <a:p>
            <a:pPr algn="just"/>
            <a:r>
              <a:rPr lang="en-US" dirty="0" smtClean="0"/>
              <a:t>Human resource development thus aims at what may be called </a:t>
            </a:r>
            <a:r>
              <a:rPr lang="en-US" u="sng" dirty="0" smtClean="0"/>
              <a:t>critical competence</a:t>
            </a:r>
            <a:r>
              <a:rPr lang="en-US" dirty="0" smtClean="0"/>
              <a:t>.</a:t>
            </a:r>
          </a:p>
          <a:p>
            <a:pPr algn="just"/>
            <a:endParaRPr lang="en-US" dirty="0" smtClean="0"/>
          </a:p>
          <a:p>
            <a:pPr algn="just"/>
            <a:r>
              <a:rPr lang="en-US" dirty="0" smtClean="0"/>
              <a:t>One important task of any extension system will therefore be to extend </a:t>
            </a:r>
            <a:r>
              <a:rPr lang="en-US" u="sng" dirty="0" smtClean="0"/>
              <a:t>human resource development to underprivileged groups with less access to </a:t>
            </a:r>
            <a:r>
              <a:rPr lang="en-US" b="1" u="sng" dirty="0" smtClean="0"/>
              <a:t>formal or vocational education </a:t>
            </a:r>
            <a:r>
              <a:rPr lang="en-US" dirty="0" smtClean="0"/>
              <a:t>- women farmers, rural youth, and generally small farmers in remote areas.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924800" cy="868362"/>
          </a:xfrm>
        </p:spPr>
        <p:txBody>
          <a:bodyPr>
            <a:normAutofit fontScale="90000"/>
          </a:bodyPr>
          <a:lstStyle/>
          <a:p>
            <a:r>
              <a:rPr lang="en-US" sz="2700" b="1" dirty="0" smtClean="0"/>
              <a:t>Alternative</a:t>
            </a:r>
            <a:r>
              <a:rPr lang="en-US" sz="3100" b="1" dirty="0" smtClean="0"/>
              <a:t> </a:t>
            </a:r>
            <a:r>
              <a:rPr lang="en-US" sz="2700" b="1" dirty="0" smtClean="0"/>
              <a:t>ways of organizing extension</a:t>
            </a:r>
            <a:r>
              <a:rPr lang="en-US" sz="3100" b="1" dirty="0" smtClean="0"/>
              <a:t/>
            </a:r>
            <a:br>
              <a:rPr lang="en-US" sz="3100" b="1" dirty="0" smtClean="0"/>
            </a:br>
            <a:endParaRPr lang="en-US"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9</a:t>
            </a:fld>
            <a:endParaRPr lang="en-US"/>
          </a:p>
        </p:txBody>
      </p:sp>
      <p:sp>
        <p:nvSpPr>
          <p:cNvPr id="3" name="Content Placeholder 2"/>
          <p:cNvSpPr>
            <a:spLocks noGrp="1"/>
          </p:cNvSpPr>
          <p:nvPr>
            <p:ph sz="quarter" idx="1"/>
          </p:nvPr>
        </p:nvSpPr>
        <p:spPr>
          <a:xfrm>
            <a:off x="228600" y="1752600"/>
            <a:ext cx="8305800" cy="3048000"/>
          </a:xfrm>
        </p:spPr>
        <p:txBody>
          <a:bodyPr>
            <a:normAutofit fontScale="70000" lnSpcReduction="20000"/>
          </a:bodyPr>
          <a:lstStyle/>
          <a:p>
            <a:pPr algn="just">
              <a:buFont typeface="Wingdings" pitchFamily="2" charset="2"/>
              <a:buChar char="q"/>
            </a:pPr>
            <a:r>
              <a:rPr lang="en-US" dirty="0" smtClean="0"/>
              <a:t>The goals of extension may vary within the overall system as well as between different extension organizations. </a:t>
            </a:r>
          </a:p>
          <a:p>
            <a:pPr algn="just">
              <a:buFont typeface="Wingdings" pitchFamily="2" charset="2"/>
              <a:buChar char="q"/>
            </a:pPr>
            <a:endParaRPr lang="en-US" dirty="0" smtClean="0"/>
          </a:p>
          <a:p>
            <a:pPr algn="just">
              <a:buFont typeface="Wingdings" pitchFamily="2" charset="2"/>
              <a:buChar char="q"/>
            </a:pPr>
            <a:r>
              <a:rPr lang="en-US" dirty="0" smtClean="0"/>
              <a:t>In addition, specific objectives may sometimes contradict each other.</a:t>
            </a:r>
          </a:p>
          <a:p>
            <a:pPr algn="just">
              <a:buFont typeface="Wingdings" pitchFamily="2" charset="2"/>
              <a:buChar char="q"/>
            </a:pPr>
            <a:endParaRPr lang="en-US" dirty="0" smtClean="0"/>
          </a:p>
          <a:p>
            <a:pPr algn="just">
              <a:buFont typeface="Wingdings" pitchFamily="2" charset="2"/>
              <a:buChar char="q"/>
            </a:pPr>
            <a:r>
              <a:rPr lang="en-US" dirty="0" smtClean="0"/>
              <a:t>The success of an agricultural extension </a:t>
            </a:r>
            <a:r>
              <a:rPr lang="en-US" dirty="0" err="1" smtClean="0"/>
              <a:t>programme</a:t>
            </a:r>
            <a:r>
              <a:rPr lang="en-US" dirty="0" smtClean="0"/>
              <a:t> tends to be directly related to the extent to which its approach fits the </a:t>
            </a:r>
            <a:r>
              <a:rPr lang="en-US" dirty="0" err="1" smtClean="0"/>
              <a:t>programme</a:t>
            </a:r>
            <a:r>
              <a:rPr lang="en-US" dirty="0" smtClean="0"/>
              <a:t> goals for which it was established"</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3807</Words>
  <Application>Microsoft Office PowerPoint</Application>
  <PresentationFormat>On-screen Show (4:3)</PresentationFormat>
  <Paragraphs>419</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Topic Four </vt:lpstr>
      <vt:lpstr>Alternative approaches to organizing extension </vt:lpstr>
      <vt:lpstr>Extension goals </vt:lpstr>
      <vt:lpstr>Ctd…</vt:lpstr>
      <vt:lpstr>Technology Transfer </vt:lpstr>
      <vt:lpstr>Ctd….</vt:lpstr>
      <vt:lpstr>Human Resource Development</vt:lpstr>
      <vt:lpstr>Ctd…</vt:lpstr>
      <vt:lpstr>Alternative ways of organizing extension </vt:lpstr>
      <vt:lpstr>Ctd…</vt:lpstr>
      <vt:lpstr> Eight main approaches  </vt:lpstr>
      <vt:lpstr> General Clientele Approaches  </vt:lpstr>
      <vt:lpstr>Ctd…</vt:lpstr>
      <vt:lpstr>Ctd…</vt:lpstr>
      <vt:lpstr>Ctd…</vt:lpstr>
      <vt:lpstr>Training and Visit Extension (T&amp;V). </vt:lpstr>
      <vt:lpstr>The Integrated (Project) Approach</vt:lpstr>
      <vt:lpstr>University-Based Extension</vt:lpstr>
      <vt:lpstr>Ctd…</vt:lpstr>
      <vt:lpstr>The case of PAU</vt:lpstr>
      <vt:lpstr>Ctd….</vt:lpstr>
      <vt:lpstr>The farming systems approach </vt:lpstr>
      <vt:lpstr>The participatory agricultural extension approach </vt:lpstr>
      <vt:lpstr>Main characteristics of PEA are : </vt:lpstr>
      <vt:lpstr>Commodity Based Extension</vt:lpstr>
      <vt:lpstr>Extension as a Commercial Service. </vt:lpstr>
      <vt:lpstr>CTD….</vt:lpstr>
      <vt:lpstr>Client-Based and Client-Controlled Extension</vt:lpstr>
      <vt:lpstr>Changing approaches for supporting agricultural innovation </vt:lpstr>
      <vt:lpstr>Agricultural knowledge and information system” (AKIS) </vt:lpstr>
      <vt:lpstr>Innovation systems </vt:lpstr>
      <vt:lpstr>Slide 32</vt:lpstr>
      <vt:lpstr>Slide 33</vt:lpstr>
      <vt:lpstr>NARS, AKIS, and agricultural innovation systems compared </vt:lpstr>
      <vt:lpstr>Slide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Four </dc:title>
  <dc:creator>danielt</dc:creator>
  <cp:lastModifiedBy>danielt</cp:lastModifiedBy>
  <cp:revision>1</cp:revision>
  <dcterms:created xsi:type="dcterms:W3CDTF">2011-11-25T16:02:14Z</dcterms:created>
  <dcterms:modified xsi:type="dcterms:W3CDTF">2011-11-25T16:06:57Z</dcterms:modified>
</cp:coreProperties>
</file>