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E6FAAA-4289-4B87-B14A-036F32066D95}" type="datetimeFigureOut">
              <a:rPr lang="en-US" smtClean="0"/>
              <a:pPr/>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4FC463-7B72-44E0-A5BC-59EA199451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E6FAAA-4289-4B87-B14A-036F32066D95}" type="datetimeFigureOut">
              <a:rPr lang="en-US" smtClean="0"/>
              <a:pPr/>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4FC463-7B72-44E0-A5BC-59EA199451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E6FAAA-4289-4B87-B14A-036F32066D95}" type="datetimeFigureOut">
              <a:rPr lang="en-US" smtClean="0"/>
              <a:pPr/>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4FC463-7B72-44E0-A5BC-59EA199451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E6FAAA-4289-4B87-B14A-036F32066D95}" type="datetimeFigureOut">
              <a:rPr lang="en-US" smtClean="0"/>
              <a:pPr/>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4FC463-7B72-44E0-A5BC-59EA199451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E6FAAA-4289-4B87-B14A-036F32066D95}" type="datetimeFigureOut">
              <a:rPr lang="en-US" smtClean="0"/>
              <a:pPr/>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4FC463-7B72-44E0-A5BC-59EA199451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E6FAAA-4289-4B87-B14A-036F32066D95}" type="datetimeFigureOut">
              <a:rPr lang="en-US" smtClean="0"/>
              <a:pPr/>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4FC463-7B72-44E0-A5BC-59EA199451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E6FAAA-4289-4B87-B14A-036F32066D95}" type="datetimeFigureOut">
              <a:rPr lang="en-US" smtClean="0"/>
              <a:pPr/>
              <a:t>11/25/2011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4FC463-7B72-44E0-A5BC-59EA199451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E6FAAA-4289-4B87-B14A-036F32066D95}" type="datetimeFigureOut">
              <a:rPr lang="en-US" smtClean="0"/>
              <a:pPr/>
              <a:t>11/25/2011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4FC463-7B72-44E0-A5BC-59EA199451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E6FAAA-4289-4B87-B14A-036F32066D95}" type="datetimeFigureOut">
              <a:rPr lang="en-US" smtClean="0"/>
              <a:pPr/>
              <a:t>11/25/2011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4FC463-7B72-44E0-A5BC-59EA199451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E6FAAA-4289-4B87-B14A-036F32066D95}" type="datetimeFigureOut">
              <a:rPr lang="en-US" smtClean="0"/>
              <a:pPr/>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4FC463-7B72-44E0-A5BC-59EA199451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E6FAAA-4289-4B87-B14A-036F32066D95}" type="datetimeFigureOut">
              <a:rPr lang="en-US" smtClean="0"/>
              <a:pPr/>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4FC463-7B72-44E0-A5BC-59EA199451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E6FAAA-4289-4B87-B14A-036F32066D95}" type="datetimeFigureOut">
              <a:rPr lang="en-US" smtClean="0"/>
              <a:pPr/>
              <a:t>11/25/2011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C463-7B72-44E0-A5BC-59EA199451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Topic One</a:t>
            </a:r>
            <a:r>
              <a:rPr lang="en-US" dirty="0" smtClean="0"/>
              <a:t>:</a:t>
            </a:r>
            <a:endParaRPr lang="en-US" dirty="0"/>
          </a:p>
        </p:txBody>
      </p:sp>
      <p:sp>
        <p:nvSpPr>
          <p:cNvPr id="3" name="Subtitle 2"/>
          <p:cNvSpPr>
            <a:spLocks noGrp="1"/>
          </p:cNvSpPr>
          <p:nvPr>
            <p:ph type="subTitle" idx="1"/>
          </p:nvPr>
        </p:nvSpPr>
        <p:spPr>
          <a:xfrm>
            <a:off x="1371600" y="3886200"/>
            <a:ext cx="6858000" cy="1752600"/>
          </a:xfrm>
        </p:spPr>
        <p:txBody>
          <a:bodyPr/>
          <a:lstStyle/>
          <a:p>
            <a:r>
              <a:rPr lang="en-US" dirty="0" smtClean="0"/>
              <a:t>Concept and philosophy of Extension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001000" cy="639762"/>
          </a:xfrm>
        </p:spPr>
        <p:txBody>
          <a:bodyPr>
            <a:normAutofit fontScale="90000"/>
          </a:bodyPr>
          <a:lstStyle/>
          <a:p>
            <a:r>
              <a:rPr lang="en-US" sz="2800" b="1" dirty="0" smtClean="0"/>
              <a:t>The term "Extension"</a:t>
            </a:r>
            <a:r>
              <a:rPr lang="en-US" sz="2800" dirty="0" smtClean="0"/>
              <a:t/>
            </a:r>
            <a:br>
              <a:rPr lang="en-US" sz="2800" dirty="0" smtClean="0"/>
            </a:br>
            <a:endParaRPr lang="en-US" sz="2800" dirty="0"/>
          </a:p>
        </p:txBody>
      </p:sp>
      <p:sp>
        <p:nvSpPr>
          <p:cNvPr id="4" name="Slide Number Placeholder 3"/>
          <p:cNvSpPr>
            <a:spLocks noGrp="1"/>
          </p:cNvSpPr>
          <p:nvPr>
            <p:ph type="sldNum" sz="quarter" idx="12"/>
          </p:nvPr>
        </p:nvSpPr>
        <p:spPr/>
        <p:txBody>
          <a:bodyPr/>
          <a:lstStyle/>
          <a:p>
            <a:fld id="{F3839E8B-B812-4AD4-9805-05D389D34FE9}" type="slidenum">
              <a:rPr lang="en-US" smtClean="0"/>
              <a:pPr/>
              <a:t>2</a:t>
            </a:fld>
            <a:endParaRPr lang="en-US"/>
          </a:p>
        </p:txBody>
      </p:sp>
      <p:sp>
        <p:nvSpPr>
          <p:cNvPr id="3" name="Content Placeholder 2"/>
          <p:cNvSpPr>
            <a:spLocks noGrp="1"/>
          </p:cNvSpPr>
          <p:nvPr>
            <p:ph sz="quarter" idx="1"/>
          </p:nvPr>
        </p:nvSpPr>
        <p:spPr>
          <a:xfrm>
            <a:off x="381000" y="1143000"/>
            <a:ext cx="8305800" cy="5181600"/>
          </a:xfrm>
        </p:spPr>
        <p:txBody>
          <a:bodyPr>
            <a:normAutofit fontScale="70000" lnSpcReduction="20000"/>
          </a:bodyPr>
          <a:lstStyle/>
          <a:p>
            <a:r>
              <a:rPr lang="en-US" dirty="0" smtClean="0"/>
              <a:t>The </a:t>
            </a:r>
            <a:r>
              <a:rPr lang="en-US" dirty="0"/>
              <a:t>use of the word "extension" derives from an educational development in </a:t>
            </a:r>
            <a:r>
              <a:rPr lang="en-US" dirty="0">
                <a:solidFill>
                  <a:srgbClr val="FF0000"/>
                </a:solidFill>
              </a:rPr>
              <a:t>England during the second half of the nineteenth century</a:t>
            </a:r>
            <a:r>
              <a:rPr lang="en-US" dirty="0" smtClean="0">
                <a:solidFill>
                  <a:srgbClr val="FF0000"/>
                </a:solidFill>
              </a:rPr>
              <a:t>.</a:t>
            </a:r>
          </a:p>
          <a:p>
            <a:pPr>
              <a:buNone/>
            </a:pPr>
            <a:endParaRPr lang="en-US" dirty="0" smtClean="0">
              <a:solidFill>
                <a:srgbClr val="FF0000"/>
              </a:solidFill>
            </a:endParaRPr>
          </a:p>
          <a:p>
            <a:r>
              <a:rPr lang="en-US" dirty="0" smtClean="0"/>
              <a:t> </a:t>
            </a:r>
            <a:r>
              <a:rPr lang="en-US" dirty="0"/>
              <a:t>Around 1850, </a:t>
            </a:r>
            <a:r>
              <a:rPr lang="en-US" dirty="0" smtClean="0"/>
              <a:t>in universities </a:t>
            </a:r>
            <a:r>
              <a:rPr lang="en-US" u="sng" dirty="0"/>
              <a:t>of </a:t>
            </a:r>
            <a:r>
              <a:rPr lang="en-US" u="sng" dirty="0">
                <a:solidFill>
                  <a:srgbClr val="FF0000"/>
                </a:solidFill>
              </a:rPr>
              <a:t>Oxford and Cambridge </a:t>
            </a:r>
            <a:r>
              <a:rPr lang="en-US" u="sng" dirty="0"/>
              <a:t>about how they could serve the educational needs, near to their </a:t>
            </a:r>
            <a:r>
              <a:rPr lang="en-US" u="sng" dirty="0" smtClean="0"/>
              <a:t>homes</a:t>
            </a:r>
            <a:endParaRPr lang="en-US" dirty="0" smtClean="0"/>
          </a:p>
          <a:p>
            <a:pPr>
              <a:buNone/>
            </a:pPr>
            <a:endParaRPr lang="en-US" dirty="0" smtClean="0"/>
          </a:p>
          <a:p>
            <a:r>
              <a:rPr lang="en-US" dirty="0" smtClean="0"/>
              <a:t> </a:t>
            </a:r>
            <a:r>
              <a:rPr lang="en-US" dirty="0"/>
              <a:t>It was not until 1867 that a first practical attempt was made in what was </a:t>
            </a:r>
            <a:r>
              <a:rPr lang="en-US" u="sng" dirty="0"/>
              <a:t>designated "</a:t>
            </a:r>
            <a:r>
              <a:rPr lang="en-US" u="sng" dirty="0">
                <a:solidFill>
                  <a:srgbClr val="FF0000"/>
                </a:solidFill>
              </a:rPr>
              <a:t>university </a:t>
            </a:r>
            <a:r>
              <a:rPr lang="en-US" u="sng" dirty="0" smtClean="0">
                <a:solidFill>
                  <a:srgbClr val="FF0000"/>
                </a:solidFill>
              </a:rPr>
              <a:t>extension</a:t>
            </a:r>
            <a:endParaRPr lang="en-US" u="sng" dirty="0" smtClean="0"/>
          </a:p>
          <a:p>
            <a:pPr>
              <a:buNone/>
            </a:pPr>
            <a:endParaRPr lang="en-US" u="sng" dirty="0" smtClean="0"/>
          </a:p>
          <a:p>
            <a:r>
              <a:rPr lang="en-US" dirty="0" smtClean="0"/>
              <a:t>Initially</a:t>
            </a:r>
            <a:r>
              <a:rPr lang="en-US" dirty="0"/>
              <a:t>, most of the </a:t>
            </a:r>
            <a:r>
              <a:rPr lang="en-US" u="sng" dirty="0"/>
              <a:t>lectures given were on literary </a:t>
            </a:r>
            <a:r>
              <a:rPr lang="en-US" dirty="0"/>
              <a:t>and </a:t>
            </a:r>
            <a:r>
              <a:rPr lang="en-US" u="sng" dirty="0"/>
              <a:t>social topics</a:t>
            </a:r>
            <a:r>
              <a:rPr lang="en-US" dirty="0" smtClean="0"/>
              <a:t>,</a:t>
            </a:r>
          </a:p>
          <a:p>
            <a:pPr>
              <a:buNone/>
            </a:pPr>
            <a:endParaRPr lang="en-US" dirty="0" smtClean="0"/>
          </a:p>
          <a:p>
            <a:r>
              <a:rPr lang="en-US" dirty="0" smtClean="0"/>
              <a:t> In </a:t>
            </a:r>
            <a:r>
              <a:rPr lang="en-US" dirty="0" smtClean="0">
                <a:solidFill>
                  <a:srgbClr val="FF0000"/>
                </a:solidFill>
              </a:rPr>
              <a:t>1890s </a:t>
            </a:r>
            <a:r>
              <a:rPr lang="en-US" dirty="0">
                <a:solidFill>
                  <a:srgbClr val="FF0000"/>
                </a:solidFill>
              </a:rPr>
              <a:t>agricultural subjects </a:t>
            </a:r>
            <a:r>
              <a:rPr lang="en-US" dirty="0"/>
              <a:t>were being covered by peripatetic lecturers in rural areas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Extension and development</a:t>
            </a:r>
          </a:p>
        </p:txBody>
      </p:sp>
      <p:sp>
        <p:nvSpPr>
          <p:cNvPr id="3" name="Content Placeholder 2"/>
          <p:cNvSpPr>
            <a:spLocks noGrp="1"/>
          </p:cNvSpPr>
          <p:nvPr>
            <p:ph idx="1"/>
          </p:nvPr>
        </p:nvSpPr>
        <p:spPr/>
        <p:txBody>
          <a:bodyPr/>
          <a:lstStyle/>
          <a:p>
            <a:r>
              <a:rPr lang="en-US" dirty="0"/>
              <a:t>Today, it is becoming common to apply the extension to different areas of development for both rural and urban. In Ethiopia for instance extension principles and methods begin to apply successfully in heath, marketing and micro and small enterprise development sectors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pPr algn="l"/>
            <a:r>
              <a:rPr lang="en-US" sz="3600" b="1" dirty="0" smtClean="0"/>
              <a:t>Extension and Rural development </a:t>
            </a:r>
            <a:br>
              <a:rPr lang="en-US" sz="3600" b="1" dirty="0" smtClean="0"/>
            </a:br>
            <a:endParaRPr lang="en-US" dirty="0"/>
          </a:p>
        </p:txBody>
      </p:sp>
      <p:sp>
        <p:nvSpPr>
          <p:cNvPr id="3" name="Content Placeholder 2"/>
          <p:cNvSpPr>
            <a:spLocks noGrp="1"/>
          </p:cNvSpPr>
          <p:nvPr>
            <p:ph idx="1"/>
          </p:nvPr>
        </p:nvSpPr>
        <p:spPr/>
        <p:txBody>
          <a:bodyPr>
            <a:normAutofit/>
          </a:bodyPr>
          <a:lstStyle/>
          <a:p>
            <a:r>
              <a:rPr lang="en-US" dirty="0" smtClean="0"/>
              <a:t>When </a:t>
            </a:r>
            <a:r>
              <a:rPr lang="en-US" dirty="0"/>
              <a:t>agricultural extension is used to achieve rural development goals, it functions for wider purposes.  In that case it deal for instance with nonfarm rural development such as rural micro enterprise development and marketing. </a:t>
            </a:r>
            <a:endParaRPr lang="en-US" dirty="0" smtClean="0"/>
          </a:p>
          <a:p>
            <a:r>
              <a:rPr lang="en-US" dirty="0" smtClean="0"/>
              <a:t>This </a:t>
            </a:r>
            <a:r>
              <a:rPr lang="en-US" dirty="0"/>
              <a:t>function of extension is beyond agriculture is becoming common practice in Ethiopia. </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Extension and Rural development </a:t>
            </a:r>
            <a:br>
              <a:rPr lang="en-US" b="1"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Considering the diversification of livelihood in agriculture and non agriculture sector for rural development it seems appropriate for extension to take wider role of rural extension in this case.</a:t>
            </a:r>
          </a:p>
          <a:p>
            <a:r>
              <a:rPr lang="en-US" dirty="0" smtClean="0"/>
              <a:t> In the condition of agricultural diversification extension could also take a function for different purpose for instance crop, livestock, natural resource conservation, and nutrition, etc.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Extension and Rural development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a:t>There is other emerging purpose of extension with the rapid socioeconomic changes taking place in both urban and rural areas. This may create new audiences and new </a:t>
            </a:r>
            <a:r>
              <a:rPr lang="en-US" dirty="0" err="1"/>
              <a:t>programmes</a:t>
            </a:r>
            <a:r>
              <a:rPr lang="en-US" dirty="0"/>
              <a:t>, and reflecting to the changes. </a:t>
            </a:r>
            <a:endParaRPr lang="en-US" dirty="0" smtClean="0"/>
          </a:p>
          <a:p>
            <a:r>
              <a:rPr lang="en-US" dirty="0" smtClean="0"/>
              <a:t>Some </a:t>
            </a:r>
            <a:r>
              <a:rPr lang="en-US" dirty="0"/>
              <a:t>of the likely purposes extension could take include food security, youth development in the food processing, food safety, environment and climate change, entrepreneurship development   and related development </a:t>
            </a:r>
            <a:r>
              <a:rPr lang="en-US" dirty="0" err="1"/>
              <a:t>programmes</a:t>
            </a:r>
            <a:r>
              <a:rPr lang="en-US" dirty="0"/>
              <a:t>.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350</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Topic One:</vt:lpstr>
      <vt:lpstr>The term "Extension" </vt:lpstr>
      <vt:lpstr>Extension and development</vt:lpstr>
      <vt:lpstr>Extension and Rural development  </vt:lpstr>
      <vt:lpstr>Extension and Rural development  </vt:lpstr>
      <vt:lpstr>Extension and Rural development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One:</dc:title>
  <dc:creator>danielt</dc:creator>
  <cp:lastModifiedBy>danielt</cp:lastModifiedBy>
  <cp:revision>2</cp:revision>
  <dcterms:created xsi:type="dcterms:W3CDTF">2011-11-25T15:27:33Z</dcterms:created>
  <dcterms:modified xsi:type="dcterms:W3CDTF">2011-11-25T17:06:35Z</dcterms:modified>
</cp:coreProperties>
</file>