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5620"/>
    <p:restoredTop sz="94660"/>
  </p:normalViewPr>
  <p:slideViewPr>
    <p:cSldViewPr>
      <p:cViewPr varScale="1">
        <p:scale>
          <a:sx n="70" d="100"/>
          <a:sy n="70" d="100"/>
        </p:scale>
        <p:origin x="-108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43A629-882B-4590-B15B-DA7CF2D39A0B}" type="datetimeFigureOut">
              <a:rPr lang="en-US" smtClean="0"/>
              <a:t>11/25/2011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89CB68-B510-4DCC-BD0F-F0B6D0A3258D}"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8511706-2BD6-44D3-95D8-D2395E9269C1}" type="slidenum">
              <a:rPr lang="en-US" smtClean="0"/>
              <a:pPr/>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A8EA06F-D2E1-41A8-9B7B-C8CAD16DA3C1}"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489EE8-01F2-430F-BD7D-F46758CE7D8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8EA06F-D2E1-41A8-9B7B-C8CAD16DA3C1}"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489EE8-01F2-430F-BD7D-F46758CE7D8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8EA06F-D2E1-41A8-9B7B-C8CAD16DA3C1}"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489EE8-01F2-430F-BD7D-F46758CE7D8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8EA06F-D2E1-41A8-9B7B-C8CAD16DA3C1}"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489EE8-01F2-430F-BD7D-F46758CE7D8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8EA06F-D2E1-41A8-9B7B-C8CAD16DA3C1}"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489EE8-01F2-430F-BD7D-F46758CE7D8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A8EA06F-D2E1-41A8-9B7B-C8CAD16DA3C1}" type="datetimeFigureOut">
              <a:rPr lang="en-US" smtClean="0"/>
              <a:t>11/25/2011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489EE8-01F2-430F-BD7D-F46758CE7D8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A8EA06F-D2E1-41A8-9B7B-C8CAD16DA3C1}" type="datetimeFigureOut">
              <a:rPr lang="en-US" smtClean="0"/>
              <a:t>11/25/2011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489EE8-01F2-430F-BD7D-F46758CE7D8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8EA06F-D2E1-41A8-9B7B-C8CAD16DA3C1}" type="datetimeFigureOut">
              <a:rPr lang="en-US" smtClean="0"/>
              <a:t>11/25/2011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489EE8-01F2-430F-BD7D-F46758CE7D8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8EA06F-D2E1-41A8-9B7B-C8CAD16DA3C1}" type="datetimeFigureOut">
              <a:rPr lang="en-US" smtClean="0"/>
              <a:t>11/25/2011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489EE8-01F2-430F-BD7D-F46758CE7D8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8EA06F-D2E1-41A8-9B7B-C8CAD16DA3C1}" type="datetimeFigureOut">
              <a:rPr lang="en-US" smtClean="0"/>
              <a:t>11/25/2011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489EE8-01F2-430F-BD7D-F46758CE7D8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8EA06F-D2E1-41A8-9B7B-C8CAD16DA3C1}" type="datetimeFigureOut">
              <a:rPr lang="en-US" smtClean="0"/>
              <a:t>11/25/2011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489EE8-01F2-430F-BD7D-F46758CE7D8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8EA06F-D2E1-41A8-9B7B-C8CAD16DA3C1}" type="datetimeFigureOut">
              <a:rPr lang="en-US" smtClean="0"/>
              <a:t>11/25/2011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489EE8-01F2-430F-BD7D-F46758CE7D8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b="1" dirty="0"/>
              <a:t>Topic </a:t>
            </a:r>
            <a:r>
              <a:rPr lang="en-US" sz="4000" b="1" dirty="0" smtClean="0"/>
              <a:t>Six</a:t>
            </a:r>
            <a:r>
              <a:rPr lang="en-US" sz="4000" b="1" dirty="0"/>
              <a:t/>
            </a:r>
            <a:br>
              <a:rPr lang="en-US" sz="4000" b="1" dirty="0"/>
            </a:br>
            <a:endParaRPr lang="en-US" sz="4000" dirty="0"/>
          </a:p>
        </p:txBody>
      </p:sp>
      <p:sp>
        <p:nvSpPr>
          <p:cNvPr id="3" name="Subtitle 2"/>
          <p:cNvSpPr>
            <a:spLocks noGrp="1"/>
          </p:cNvSpPr>
          <p:nvPr>
            <p:ph type="subTitle" idx="1"/>
          </p:nvPr>
        </p:nvSpPr>
        <p:spPr/>
        <p:txBody>
          <a:bodyPr/>
          <a:lstStyle/>
          <a:p>
            <a:r>
              <a:rPr lang="en-US" b="1" dirty="0" smtClean="0"/>
              <a:t>Extension Policy and Organizational Issues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sz="2400" dirty="0"/>
              <a:t>This emerging trend is toward a more pluralistic conception of extension, as found in many developing countries today. </a:t>
            </a:r>
            <a:endParaRPr lang="en-US" sz="2400" dirty="0" smtClean="0"/>
          </a:p>
          <a:p>
            <a:r>
              <a:rPr lang="en-US" sz="2400" dirty="0" smtClean="0"/>
              <a:t>For </a:t>
            </a:r>
            <a:r>
              <a:rPr lang="en-US" sz="2400" dirty="0"/>
              <a:t>policy makers, the implication of this trend would imply </a:t>
            </a:r>
            <a:r>
              <a:rPr lang="en-US" sz="2400" b="1" u="sng" dirty="0"/>
              <a:t>the recognition and licensing of both public and private agencies or organizations (including NGOs) to become part of the national agricultural extension system or network</a:t>
            </a:r>
            <a:r>
              <a:rPr lang="en-US" sz="2400" dirty="0"/>
              <a:t>. This approach implies the need for public and private sector cooperation to address the twin problems of poor extension coverage and resource limitations.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t>The Place of Extension Policy in SARD</a:t>
            </a:r>
            <a:r>
              <a:rPr lang="en-US" sz="2800" dirty="0" smtClean="0"/>
              <a:t> </a:t>
            </a:r>
            <a:br>
              <a:rPr lang="en-US" sz="2800" dirty="0" smtClean="0"/>
            </a:br>
            <a:endParaRPr lang="en-US" sz="2800" dirty="0"/>
          </a:p>
        </p:txBody>
      </p:sp>
      <p:sp>
        <p:nvSpPr>
          <p:cNvPr id="3" name="Content Placeholder 2"/>
          <p:cNvSpPr>
            <a:spLocks noGrp="1"/>
          </p:cNvSpPr>
          <p:nvPr>
            <p:ph sz="quarter" idx="1"/>
          </p:nvPr>
        </p:nvSpPr>
        <p:spPr/>
        <p:txBody>
          <a:bodyPr>
            <a:normAutofit/>
          </a:bodyPr>
          <a:lstStyle/>
          <a:p>
            <a:r>
              <a:rPr lang="en-US" sz="2400" dirty="0"/>
              <a:t>The first principle to recognize is that extension is one of the most strategically important </a:t>
            </a:r>
            <a:r>
              <a:rPr lang="en-US" sz="2400" b="1" u="sng" dirty="0"/>
              <a:t>policy instruments for achieving the twin goals of food security and SARD in developing countries. </a:t>
            </a:r>
            <a:endParaRPr lang="en-US" sz="2400" b="1" u="sng" dirty="0" smtClean="0"/>
          </a:p>
          <a:p>
            <a:r>
              <a:rPr lang="en-US" sz="2400" dirty="0"/>
              <a:t>In short, extension policy makers, with the participation of their various stakeholders, need to formulate extension policies that will address </a:t>
            </a:r>
            <a:r>
              <a:rPr lang="en-US" sz="2400" b="1" dirty="0"/>
              <a:t>both farmers' needs and environmental concerns </a:t>
            </a:r>
            <a:endParaRPr lang="en-US" sz="2400" b="1"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err="1" smtClean="0"/>
              <a:t>Ctd</a:t>
            </a:r>
            <a:r>
              <a:rPr lang="en-US" sz="2800" dirty="0" smtClean="0"/>
              <a:t>…</a:t>
            </a:r>
            <a:endParaRPr lang="en-US" sz="2800" dirty="0"/>
          </a:p>
        </p:txBody>
      </p:sp>
      <p:sp>
        <p:nvSpPr>
          <p:cNvPr id="3" name="Content Placeholder 2"/>
          <p:cNvSpPr>
            <a:spLocks noGrp="1"/>
          </p:cNvSpPr>
          <p:nvPr>
            <p:ph sz="quarter" idx="1"/>
          </p:nvPr>
        </p:nvSpPr>
        <p:spPr>
          <a:xfrm>
            <a:off x="381000" y="1295400"/>
            <a:ext cx="8305800" cy="4830763"/>
          </a:xfrm>
        </p:spPr>
        <p:txBody>
          <a:bodyPr>
            <a:normAutofit fontScale="77500" lnSpcReduction="20000"/>
          </a:bodyPr>
          <a:lstStyle/>
          <a:p>
            <a:r>
              <a:rPr lang="en-US" dirty="0"/>
              <a:t>The </a:t>
            </a:r>
            <a:r>
              <a:rPr lang="en-US" u="sng" dirty="0"/>
              <a:t>integration of the food, population, and environmental </a:t>
            </a:r>
            <a:r>
              <a:rPr lang="en-US" dirty="0"/>
              <a:t>nexus has led to a new platform of development</a:t>
            </a:r>
            <a:r>
              <a:rPr lang="en-US" dirty="0" smtClean="0"/>
              <a:t>,</a:t>
            </a:r>
          </a:p>
          <a:p>
            <a:r>
              <a:rPr lang="en-US" dirty="0" smtClean="0"/>
              <a:t>Farmers </a:t>
            </a:r>
            <a:r>
              <a:rPr lang="en-US" dirty="0"/>
              <a:t>are the single largest group of users and managers of land, water, and other biological resources throughout the world</a:t>
            </a:r>
            <a:r>
              <a:rPr lang="en-US" dirty="0" smtClean="0"/>
              <a:t>.</a:t>
            </a:r>
          </a:p>
          <a:p>
            <a:r>
              <a:rPr lang="en-US" dirty="0" smtClean="0"/>
              <a:t> </a:t>
            </a:r>
            <a:r>
              <a:rPr lang="en-US" dirty="0"/>
              <a:t>In 1970, about 790 million people were economically active in agriculture, and this number will increase to around 1.13 billion by the year 2000 and to 1.19 billion by 2010. </a:t>
            </a:r>
            <a:endParaRPr lang="en-US" dirty="0" smtClean="0"/>
          </a:p>
          <a:p>
            <a:r>
              <a:rPr lang="en-US" dirty="0" smtClean="0"/>
              <a:t>The </a:t>
            </a:r>
            <a:r>
              <a:rPr lang="en-US" dirty="0"/>
              <a:t>majority of these men, women, and young farmers will </a:t>
            </a:r>
            <a:r>
              <a:rPr lang="en-US" u="sng" dirty="0"/>
              <a:t>need useful information, appropriate technology, and sound technical advice not only to increase their agricultural productivity and incomes, but also to make farming and rural life richer and more sustainable</a:t>
            </a:r>
            <a:r>
              <a:rPr lang="en-US" dirty="0" smtClean="0"/>
              <a:t>.</a:t>
            </a:r>
          </a:p>
          <a:p>
            <a:pPr>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t>Scope of extension policy</a:t>
            </a:r>
            <a:br>
              <a:rPr lang="en-US" sz="3100" b="1" dirty="0" smtClean="0"/>
            </a:br>
            <a:endParaRPr lang="en-US" dirty="0"/>
          </a:p>
        </p:txBody>
      </p:sp>
      <p:sp>
        <p:nvSpPr>
          <p:cNvPr id="3" name="Content Placeholder 2"/>
          <p:cNvSpPr>
            <a:spLocks noGrp="1"/>
          </p:cNvSpPr>
          <p:nvPr>
            <p:ph sz="quarter" idx="1"/>
          </p:nvPr>
        </p:nvSpPr>
        <p:spPr>
          <a:xfrm>
            <a:off x="381000" y="1143000"/>
            <a:ext cx="8305800" cy="4983163"/>
          </a:xfrm>
        </p:spPr>
        <p:txBody>
          <a:bodyPr>
            <a:normAutofit fontScale="70000" lnSpcReduction="20000"/>
          </a:bodyPr>
          <a:lstStyle/>
          <a:p>
            <a:r>
              <a:rPr lang="en-US" dirty="0"/>
              <a:t>Agricultural extension policy is </a:t>
            </a:r>
            <a:r>
              <a:rPr lang="en-US" b="1" dirty="0"/>
              <a:t>a part of national development policy in general and of agricultural and rural development policy in particular. </a:t>
            </a:r>
            <a:endParaRPr lang="en-US" b="1" dirty="0" smtClean="0"/>
          </a:p>
          <a:p>
            <a:r>
              <a:rPr lang="en-US" dirty="0" smtClean="0"/>
              <a:t>Hence</a:t>
            </a:r>
            <a:r>
              <a:rPr lang="en-US" dirty="0"/>
              <a:t>, agricultural </a:t>
            </a:r>
            <a:r>
              <a:rPr lang="en-US" dirty="0" smtClean="0"/>
              <a:t>extension service </a:t>
            </a:r>
            <a:r>
              <a:rPr lang="en-US" dirty="0"/>
              <a:t>is </a:t>
            </a:r>
            <a:r>
              <a:rPr lang="en-US" u="sng" dirty="0"/>
              <a:t>one of the policy instruments which governments can use to stimulate agricultural development</a:t>
            </a:r>
            <a:r>
              <a:rPr lang="en-US" dirty="0" smtClean="0"/>
              <a:t>.</a:t>
            </a:r>
          </a:p>
          <a:p>
            <a:r>
              <a:rPr lang="en-US" dirty="0" smtClean="0"/>
              <a:t> </a:t>
            </a:r>
            <a:r>
              <a:rPr lang="en-US" dirty="0"/>
              <a:t>Extension is very much a part of what </a:t>
            </a:r>
            <a:r>
              <a:rPr lang="en-US" dirty="0" err="1"/>
              <a:t>Röling</a:t>
            </a:r>
            <a:r>
              <a:rPr lang="en-US" dirty="0"/>
              <a:t> refers to as the </a:t>
            </a:r>
            <a:r>
              <a:rPr lang="en-US" u="sng" dirty="0"/>
              <a:t>agricultural development mix</a:t>
            </a:r>
            <a:r>
              <a:rPr lang="en-US" dirty="0" smtClean="0"/>
              <a:t>.</a:t>
            </a:r>
          </a:p>
          <a:p>
            <a:r>
              <a:rPr lang="en-US" dirty="0" smtClean="0"/>
              <a:t> </a:t>
            </a:r>
            <a:r>
              <a:rPr lang="en-US" dirty="0"/>
              <a:t>He notes that extension is a </a:t>
            </a:r>
            <a:r>
              <a:rPr lang="en-US" b="1" u="sng" dirty="0"/>
              <a:t>weak instrument when it stands alone, but that it becomes powerful when combined with price incentives, input supply, credit, seed multiplication, and so forth</a:t>
            </a:r>
            <a:r>
              <a:rPr lang="en-US" b="1" u="sng" dirty="0" smtClean="0"/>
              <a:t>.</a:t>
            </a:r>
          </a:p>
          <a:p>
            <a:r>
              <a:rPr lang="en-US" dirty="0" smtClean="0"/>
              <a:t>The </a:t>
            </a:r>
            <a:r>
              <a:rPr lang="en-US" dirty="0"/>
              <a:t>Global Consultation on Agricultural Extension concluded that agricultural extension policy </a:t>
            </a:r>
            <a:r>
              <a:rPr lang="en-US" u="sng" dirty="0"/>
              <a:t>should be consistent with and supportive of national agricultural development policy and goals</a:t>
            </a:r>
            <a:r>
              <a:rPr lang="en-US" dirty="0"/>
              <a:t>. </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Ctd</a:t>
            </a:r>
            <a:r>
              <a:rPr lang="en-US" dirty="0" smtClean="0"/>
              <a:t>…</a:t>
            </a:r>
            <a:endParaRPr lang="en-US" dirty="0"/>
          </a:p>
        </p:txBody>
      </p:sp>
      <p:sp>
        <p:nvSpPr>
          <p:cNvPr id="3" name="Content Placeholder 2"/>
          <p:cNvSpPr>
            <a:spLocks noGrp="1"/>
          </p:cNvSpPr>
          <p:nvPr>
            <p:ph sz="quarter" idx="1"/>
          </p:nvPr>
        </p:nvSpPr>
        <p:spPr>
          <a:xfrm>
            <a:off x="457200" y="1600200"/>
            <a:ext cx="8382000" cy="4525963"/>
          </a:xfrm>
        </p:spPr>
        <p:txBody>
          <a:bodyPr>
            <a:normAutofit/>
          </a:bodyPr>
          <a:lstStyle/>
          <a:p>
            <a:r>
              <a:rPr lang="en-US" sz="2400" dirty="0"/>
              <a:t>Each country should have a </a:t>
            </a:r>
            <a:r>
              <a:rPr lang="en-US" sz="2400" b="1" u="sng" dirty="0"/>
              <a:t>comprehensive agricultural extension policy which provides for coordination with research, education, input supply, and credit and marketing systems, as well as some flexibility to reflect </a:t>
            </a:r>
            <a:r>
              <a:rPr lang="en-US" sz="2400" b="1" u="sng" dirty="0" smtClean="0"/>
              <a:t>the  </a:t>
            </a:r>
            <a:r>
              <a:rPr lang="en-US" sz="2400" b="1" u="sng" dirty="0"/>
              <a:t>dynamic nature of the agricultural sector</a:t>
            </a:r>
            <a:r>
              <a:rPr lang="en-US" sz="2400" b="1" u="sng" dirty="0" smtClean="0"/>
              <a:t>.</a:t>
            </a:r>
          </a:p>
          <a:p>
            <a:pPr>
              <a:buNone/>
            </a:pPr>
            <a:endParaRPr lang="en-US" sz="2400" b="1" u="sng" dirty="0" smtClean="0"/>
          </a:p>
          <a:p>
            <a:r>
              <a:rPr lang="en-US" sz="2400" dirty="0"/>
              <a:t>The policy should include </a:t>
            </a:r>
            <a:r>
              <a:rPr lang="en-US" sz="2400" u="sng" dirty="0"/>
              <a:t>the mission and goals for agricultural extension, the responsible agencies and personnel, the clientele to be served, the broad programmatic areas </a:t>
            </a:r>
            <a:r>
              <a:rPr lang="en-US" sz="2400" dirty="0"/>
              <a:t>to be addressed, and other relevant guidelines</a:t>
            </a:r>
            <a:r>
              <a:rPr lang="en-US" dirty="0"/>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t>Forms of extension policy</a:t>
            </a:r>
            <a:br>
              <a:rPr lang="en-US" sz="3100" b="1" dirty="0" smtClean="0"/>
            </a:br>
            <a:endParaRPr lang="en-US" dirty="0"/>
          </a:p>
        </p:txBody>
      </p:sp>
      <p:sp>
        <p:nvSpPr>
          <p:cNvPr id="3" name="Content Placeholder 2"/>
          <p:cNvSpPr>
            <a:spLocks noGrp="1"/>
          </p:cNvSpPr>
          <p:nvPr>
            <p:ph sz="quarter" idx="1"/>
          </p:nvPr>
        </p:nvSpPr>
        <p:spPr/>
        <p:txBody>
          <a:bodyPr>
            <a:normAutofit/>
          </a:bodyPr>
          <a:lstStyle/>
          <a:p>
            <a:r>
              <a:rPr lang="en-US" sz="2400" dirty="0" smtClean="0"/>
              <a:t>More </a:t>
            </a:r>
            <a:r>
              <a:rPr lang="en-US" sz="2400" dirty="0"/>
              <a:t>research is needed </a:t>
            </a:r>
            <a:r>
              <a:rPr lang="en-US" sz="2400" u="sng" dirty="0"/>
              <a:t>in classifying extension policies both in developed and developing countries</a:t>
            </a:r>
            <a:r>
              <a:rPr lang="en-US" sz="2400" dirty="0"/>
              <a:t>, as well as in those countries in transition. </a:t>
            </a:r>
            <a:endParaRPr lang="en-US" sz="2400" dirty="0" smtClean="0"/>
          </a:p>
          <a:p>
            <a:pPr>
              <a:buNone/>
            </a:pPr>
            <a:r>
              <a:rPr lang="en-US" sz="2400" dirty="0" smtClean="0"/>
              <a:t>Three </a:t>
            </a:r>
            <a:r>
              <a:rPr lang="en-US" sz="2400" dirty="0"/>
              <a:t>forms of extension policies will be </a:t>
            </a:r>
            <a:r>
              <a:rPr lang="en-US" sz="2400" dirty="0" smtClean="0"/>
              <a:t>discussed </a:t>
            </a:r>
          </a:p>
          <a:p>
            <a:pPr>
              <a:buNone/>
            </a:pPr>
            <a:r>
              <a:rPr lang="en-US" sz="2400" b="1" dirty="0"/>
              <a:t>Provisional Extension Policies</a:t>
            </a:r>
            <a:r>
              <a:rPr lang="en-US" sz="2400" dirty="0"/>
              <a:t> </a:t>
            </a:r>
          </a:p>
          <a:p>
            <a:r>
              <a:rPr lang="en-US" sz="2400" dirty="0"/>
              <a:t>This is the most common form of extension policy in most developing countries. </a:t>
            </a:r>
            <a:r>
              <a:rPr lang="en-US" sz="2400" u="sng" dirty="0"/>
              <a:t>In the absence of more formalized extension policies</a:t>
            </a:r>
            <a:r>
              <a:rPr lang="en-US" sz="2400" dirty="0"/>
              <a:t>, or at the time when the formally enacted policy has been suspended, </a:t>
            </a:r>
            <a:r>
              <a:rPr lang="en-US" sz="2400" u="sng" dirty="0"/>
              <a:t>a provisional or ad hoc policy comes into play</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smtClean="0"/>
              <a:t/>
            </a:r>
            <a:br>
              <a:rPr lang="en-US" sz="3100" dirty="0" smtClean="0"/>
            </a:br>
            <a:endParaRPr lang="en-US" dirty="0"/>
          </a:p>
        </p:txBody>
      </p:sp>
      <p:sp>
        <p:nvSpPr>
          <p:cNvPr id="3" name="Content Placeholder 2"/>
          <p:cNvSpPr>
            <a:spLocks noGrp="1"/>
          </p:cNvSpPr>
          <p:nvPr>
            <p:ph sz="quarter" idx="1"/>
          </p:nvPr>
        </p:nvSpPr>
        <p:spPr/>
        <p:txBody>
          <a:bodyPr>
            <a:normAutofit fontScale="92500"/>
          </a:bodyPr>
          <a:lstStyle/>
          <a:p>
            <a:r>
              <a:rPr lang="en-US" sz="2400" b="1" dirty="0" smtClean="0"/>
              <a:t> Proclamations</a:t>
            </a:r>
            <a:r>
              <a:rPr lang="en-US" sz="2400" dirty="0" smtClean="0"/>
              <a:t> Declaration and </a:t>
            </a:r>
            <a:r>
              <a:rPr lang="en-US" sz="2400" dirty="0"/>
              <a:t>proclamations are policies issued </a:t>
            </a:r>
            <a:r>
              <a:rPr lang="en-US" sz="2400" u="sng" dirty="0"/>
              <a:t>by the head of state or by the executive officer of government.</a:t>
            </a:r>
            <a:r>
              <a:rPr lang="en-US" sz="2400" dirty="0"/>
              <a:t> Generally, this approach does </a:t>
            </a:r>
            <a:r>
              <a:rPr lang="en-US" sz="2400" u="sng" dirty="0"/>
              <a:t>not go through the process of consultation and debate involving various stakeholders and beneficiaries</a:t>
            </a:r>
            <a:r>
              <a:rPr lang="en-US" sz="2400" u="sng" dirty="0" smtClean="0"/>
              <a:t>.</a:t>
            </a:r>
          </a:p>
          <a:p>
            <a:r>
              <a:rPr lang="en-US" sz="2400" b="1" dirty="0"/>
              <a:t>Legislated Extension Policies</a:t>
            </a:r>
            <a:r>
              <a:rPr lang="en-US" sz="2400" dirty="0"/>
              <a:t> </a:t>
            </a:r>
          </a:p>
          <a:p>
            <a:r>
              <a:rPr lang="en-US" sz="2400" dirty="0"/>
              <a:t>Extension policies embodied </a:t>
            </a:r>
            <a:r>
              <a:rPr lang="en-US" sz="2400" u="sng" dirty="0"/>
              <a:t>by the country's highest law-making authority (e.g., congress or parliament</a:t>
            </a:r>
            <a:r>
              <a:rPr lang="en-US" sz="2400" dirty="0"/>
              <a:t>) are common in many developing countries. </a:t>
            </a:r>
            <a:endParaRPr lang="en-US" sz="2400" dirty="0" smtClean="0"/>
          </a:p>
          <a:p>
            <a:r>
              <a:rPr lang="en-US" sz="2400" dirty="0" smtClean="0"/>
              <a:t>Countries </a:t>
            </a:r>
            <a:r>
              <a:rPr lang="en-US" sz="2400" dirty="0"/>
              <a:t>that have enacted extension policy through </a:t>
            </a:r>
            <a:r>
              <a:rPr lang="en-US" sz="2400" u="sng" dirty="0"/>
              <a:t>legislative action tend to have well-organized, financially stable extension systems that have sustained effectiveness and a cumulative impact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1219200"/>
            <a:ext cx="8305800" cy="4906963"/>
          </a:xfrm>
        </p:spPr>
        <p:txBody>
          <a:bodyPr>
            <a:normAutofit fontScale="70000" lnSpcReduction="20000"/>
          </a:bodyPr>
          <a:lstStyle/>
          <a:p>
            <a:pPr>
              <a:buNone/>
            </a:pPr>
            <a:r>
              <a:rPr lang="en-US" dirty="0" smtClean="0"/>
              <a:t>Examples</a:t>
            </a:r>
          </a:p>
          <a:p>
            <a:r>
              <a:rPr lang="en-US" dirty="0"/>
              <a:t>legislation that established the Cooperative Extension Service in the United States is known as the </a:t>
            </a:r>
            <a:r>
              <a:rPr lang="en-US" b="1" dirty="0"/>
              <a:t>Smith-Lever Act of May 8, </a:t>
            </a:r>
            <a:r>
              <a:rPr lang="en-US" b="1" dirty="0" smtClean="0"/>
              <a:t>1914</a:t>
            </a:r>
          </a:p>
          <a:p>
            <a:r>
              <a:rPr lang="en-US" dirty="0"/>
              <a:t>The </a:t>
            </a:r>
            <a:r>
              <a:rPr lang="en-US" b="1" dirty="0"/>
              <a:t>Japanese Agricultural Promotion Law of 1948 </a:t>
            </a:r>
            <a:r>
              <a:rPr lang="en-US" dirty="0"/>
              <a:t>created and provided funding for Japan's Cooperative Agricultural Extension Service. The same extension policy has guided the Japanese extension system from 1948 to the present </a:t>
            </a:r>
            <a:endParaRPr lang="en-US" dirty="0" smtClean="0"/>
          </a:p>
          <a:p>
            <a:r>
              <a:rPr lang="en-US" b="1" dirty="0" smtClean="0"/>
              <a:t>Agricultural</a:t>
            </a:r>
            <a:r>
              <a:rPr lang="en-US" dirty="0" smtClean="0"/>
              <a:t> </a:t>
            </a:r>
            <a:r>
              <a:rPr lang="en-US" b="1" u="sng" dirty="0"/>
              <a:t>Extension policy in South Korea today </a:t>
            </a:r>
            <a:r>
              <a:rPr lang="en-US" b="1" dirty="0"/>
              <a:t>i</a:t>
            </a:r>
            <a:r>
              <a:rPr lang="en-US" dirty="0"/>
              <a:t>s embodied in the </a:t>
            </a:r>
            <a:r>
              <a:rPr lang="en-US" b="1" dirty="0"/>
              <a:t>1957 Agricultural Extension Law and in the Rural Development Law of 1962</a:t>
            </a:r>
            <a:r>
              <a:rPr lang="en-US" dirty="0"/>
              <a:t>. </a:t>
            </a:r>
            <a:endParaRPr lang="en-US" dirty="0" smtClean="0"/>
          </a:p>
          <a:p>
            <a:r>
              <a:rPr lang="en-US" dirty="0" smtClean="0"/>
              <a:t>Thailand's </a:t>
            </a:r>
            <a:r>
              <a:rPr lang="en-US" dirty="0"/>
              <a:t>agricultural extension policy was codified in the 1956 law that created the Department of Agricultural Extension as one of nine departments of the Ministry of Agriculture and Cooperatives. </a:t>
            </a:r>
            <a:endParaRPr lang="en-US" dirty="0" smtClean="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sz="2400" dirty="0"/>
              <a:t>led the Global Consultation on Agricultural Extension to recommend that "</a:t>
            </a:r>
            <a:r>
              <a:rPr lang="en-US" sz="2400" b="1" u="sng" dirty="0"/>
              <a:t>where possible, agricultural extension policy should be formally enacted through legislative action to provide a stable policy foundation, an explicit mandate, and clear direction for developing and executing programmes</a:t>
            </a:r>
            <a:r>
              <a:rPr lang="en-US" sz="2400" dirty="0"/>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t>Extension Mission and Goals</a:t>
            </a:r>
            <a:r>
              <a:rPr lang="en-US" sz="3100" dirty="0" smtClean="0"/>
              <a:t> </a:t>
            </a:r>
            <a:br>
              <a:rPr lang="en-US" sz="3100" dirty="0" smtClean="0"/>
            </a:br>
            <a:endParaRPr lang="en-US" dirty="0"/>
          </a:p>
        </p:txBody>
      </p:sp>
      <p:sp>
        <p:nvSpPr>
          <p:cNvPr id="3" name="Content Placeholder 2"/>
          <p:cNvSpPr>
            <a:spLocks noGrp="1"/>
          </p:cNvSpPr>
          <p:nvPr>
            <p:ph sz="quarter" idx="1"/>
          </p:nvPr>
        </p:nvSpPr>
        <p:spPr>
          <a:xfrm>
            <a:off x="533400" y="1371600"/>
            <a:ext cx="8153400" cy="4754563"/>
          </a:xfrm>
        </p:spPr>
        <p:txBody>
          <a:bodyPr>
            <a:normAutofit/>
          </a:bodyPr>
          <a:lstStyle/>
          <a:p>
            <a:r>
              <a:rPr lang="en-US" sz="2400" dirty="0" smtClean="0"/>
              <a:t>Although </a:t>
            </a:r>
            <a:r>
              <a:rPr lang="en-US" sz="2400" dirty="0"/>
              <a:t>extension has a generic and universal meaning, its </a:t>
            </a:r>
            <a:r>
              <a:rPr lang="en-US" sz="2400" b="1" dirty="0"/>
              <a:t>mission and goals may need to be adjusted according to national objectives and the context and stage of agricultural and </a:t>
            </a:r>
            <a:r>
              <a:rPr lang="en-US" sz="2400" b="1" dirty="0" smtClean="0"/>
              <a:t>rural </a:t>
            </a:r>
            <a:r>
              <a:rPr lang="en-US" sz="2400" b="1" dirty="0"/>
              <a:t>development in a given country. </a:t>
            </a:r>
            <a:endParaRPr lang="en-US" sz="2400" b="1" dirty="0" smtClean="0"/>
          </a:p>
          <a:p>
            <a:r>
              <a:rPr lang="en-US" sz="2400" dirty="0"/>
              <a:t>The extension mission should be </a:t>
            </a:r>
            <a:r>
              <a:rPr lang="en-US" sz="2400" u="sng" dirty="0"/>
              <a:t>reflected in the name of the organization, </a:t>
            </a:r>
            <a:endParaRPr lang="en-US" sz="2400" u="sng" dirty="0" smtClean="0"/>
          </a:p>
          <a:p>
            <a:r>
              <a:rPr lang="en-US" sz="2400" dirty="0" smtClean="0"/>
              <a:t>This </a:t>
            </a:r>
            <a:r>
              <a:rPr lang="en-US" sz="2400" dirty="0"/>
              <a:t>mission then should be reflected </a:t>
            </a:r>
            <a:r>
              <a:rPr lang="en-US" sz="2400" u="sng" dirty="0"/>
              <a:t>in a statement of goals and objectives that are agreed upon and assigned to extension in a supporting policy document. </a:t>
            </a:r>
            <a:endParaRPr lang="en-US" sz="2400" u="sng" dirty="0" smtClean="0"/>
          </a:p>
          <a:p>
            <a:r>
              <a:rPr lang="en-US" sz="2400" dirty="0" smtClean="0"/>
              <a:t>This </a:t>
            </a:r>
            <a:r>
              <a:rPr lang="en-US" sz="2400" dirty="0"/>
              <a:t>document should be </a:t>
            </a:r>
            <a:r>
              <a:rPr lang="en-US" sz="2400" b="1" dirty="0"/>
              <a:t>periodically reviewed by policy makers and representatives from stakeholder groups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838200"/>
          </a:xfrm>
        </p:spPr>
        <p:txBody>
          <a:bodyPr>
            <a:normAutofit fontScale="90000"/>
          </a:bodyPr>
          <a:lstStyle/>
          <a:p>
            <a:r>
              <a:rPr lang="en-US" sz="2700" b="1" dirty="0" smtClean="0"/>
              <a:t>Formulating extension policy</a:t>
            </a:r>
            <a:r>
              <a:rPr lang="en-US" sz="3600" b="1" dirty="0" smtClean="0"/>
              <a:t/>
            </a:r>
            <a:br>
              <a:rPr lang="en-US" sz="3600" b="1" dirty="0" smtClean="0"/>
            </a:br>
            <a:endParaRPr lang="en-US" dirty="0"/>
          </a:p>
        </p:txBody>
      </p:sp>
      <p:sp>
        <p:nvSpPr>
          <p:cNvPr id="3" name="Content Placeholder 2"/>
          <p:cNvSpPr>
            <a:spLocks noGrp="1"/>
          </p:cNvSpPr>
          <p:nvPr>
            <p:ph sz="quarter" idx="1"/>
          </p:nvPr>
        </p:nvSpPr>
        <p:spPr>
          <a:xfrm>
            <a:off x="304800" y="1066800"/>
            <a:ext cx="8610600" cy="5257800"/>
          </a:xfrm>
        </p:spPr>
        <p:txBody>
          <a:bodyPr>
            <a:normAutofit fontScale="62500" lnSpcReduction="20000"/>
          </a:bodyPr>
          <a:lstStyle/>
          <a:p>
            <a:r>
              <a:rPr lang="en-US" dirty="0" smtClean="0"/>
              <a:t>In </a:t>
            </a:r>
            <a:r>
              <a:rPr lang="en-US" dirty="0"/>
              <a:t>many countries, the problems of establishing or </a:t>
            </a:r>
            <a:r>
              <a:rPr lang="en-US" u="sng" dirty="0"/>
              <a:t>maintaining an effective agricultural extension service </a:t>
            </a:r>
            <a:r>
              <a:rPr lang="en-US" dirty="0"/>
              <a:t>can be </a:t>
            </a:r>
            <a:r>
              <a:rPr lang="en-US" dirty="0" smtClean="0"/>
              <a:t>due to </a:t>
            </a:r>
            <a:r>
              <a:rPr lang="en-US" dirty="0"/>
              <a:t>the </a:t>
            </a:r>
            <a:r>
              <a:rPr lang="en-US" u="sng" dirty="0"/>
              <a:t>lack of a realistic policy or an unstable policy framework </a:t>
            </a:r>
            <a:r>
              <a:rPr lang="en-US" dirty="0"/>
              <a:t>for charting the mission of the extension system</a:t>
            </a:r>
            <a:r>
              <a:rPr lang="en-US" dirty="0" smtClean="0"/>
              <a:t>. </a:t>
            </a:r>
          </a:p>
          <a:p>
            <a:endParaRPr lang="en-US" dirty="0" smtClean="0"/>
          </a:p>
          <a:p>
            <a:pPr>
              <a:buNone/>
            </a:pPr>
            <a:r>
              <a:rPr lang="en-US" b="1" u="sng" dirty="0" smtClean="0"/>
              <a:t>The generic problems highlighting issue of extension policy :</a:t>
            </a:r>
          </a:p>
          <a:p>
            <a:pPr>
              <a:buNone/>
            </a:pPr>
            <a:endParaRPr lang="en-US" b="1" u="sng" dirty="0" smtClean="0"/>
          </a:p>
          <a:p>
            <a:r>
              <a:rPr lang="en-US" u="sng" dirty="0" smtClean="0"/>
              <a:t>Lack </a:t>
            </a:r>
            <a:r>
              <a:rPr lang="en-US" u="sng" dirty="0"/>
              <a:t>of agreement on the functions of extension, </a:t>
            </a:r>
            <a:endParaRPr lang="en-US" u="sng" dirty="0" smtClean="0"/>
          </a:p>
          <a:p>
            <a:r>
              <a:rPr lang="en-US" u="sng" dirty="0" smtClean="0"/>
              <a:t>the </a:t>
            </a:r>
            <a:r>
              <a:rPr lang="en-US" u="sng" dirty="0"/>
              <a:t>clientele to be served, </a:t>
            </a:r>
            <a:endParaRPr lang="en-US" u="sng" dirty="0" smtClean="0"/>
          </a:p>
          <a:p>
            <a:r>
              <a:rPr lang="en-US" u="sng" dirty="0" smtClean="0"/>
              <a:t>how </a:t>
            </a:r>
            <a:r>
              <a:rPr lang="en-US" u="sng" dirty="0"/>
              <a:t>extension will be financed, </a:t>
            </a:r>
            <a:endParaRPr lang="en-US" u="sng" dirty="0" smtClean="0"/>
          </a:p>
          <a:p>
            <a:r>
              <a:rPr lang="en-US" u="sng" dirty="0" smtClean="0"/>
              <a:t>frequent </a:t>
            </a:r>
            <a:r>
              <a:rPr lang="en-US" u="sng" dirty="0"/>
              <a:t>changes in organizational structure </a:t>
            </a:r>
            <a:endParaRPr lang="en-US" u="sng" dirty="0" smtClean="0"/>
          </a:p>
          <a:p>
            <a:r>
              <a:rPr lang="en-US" u="sng" dirty="0" smtClean="0"/>
              <a:t>and </a:t>
            </a:r>
            <a:r>
              <a:rPr lang="en-US" u="sng" dirty="0" err="1"/>
              <a:t>programme</a:t>
            </a:r>
            <a:r>
              <a:rPr lang="en-US" u="sng" dirty="0"/>
              <a:t> priorities, </a:t>
            </a:r>
            <a:endParaRPr lang="en-US" u="sng" dirty="0" smtClean="0"/>
          </a:p>
          <a:p>
            <a:r>
              <a:rPr lang="en-US" u="sng" dirty="0" smtClean="0"/>
              <a:t>rapid </a:t>
            </a:r>
            <a:r>
              <a:rPr lang="en-US" u="sng" dirty="0"/>
              <a:t>turnover of the </a:t>
            </a:r>
            <a:r>
              <a:rPr lang="en-US" u="sng" dirty="0" smtClean="0"/>
              <a:t> </a:t>
            </a:r>
            <a:r>
              <a:rPr lang="en-US" u="sng" dirty="0"/>
              <a:t>staff, </a:t>
            </a:r>
            <a:endParaRPr lang="en-US" u="sng" dirty="0" smtClean="0"/>
          </a:p>
          <a:p>
            <a:r>
              <a:rPr lang="en-US" u="sng" dirty="0" smtClean="0"/>
              <a:t>lack </a:t>
            </a:r>
            <a:r>
              <a:rPr lang="en-US" u="sng" dirty="0"/>
              <a:t>of coordination between different organizations that undertake extension </a:t>
            </a:r>
            <a:r>
              <a:rPr lang="en-US" u="sng" dirty="0" smtClean="0"/>
              <a:t>work</a:t>
            </a:r>
          </a:p>
          <a:p>
            <a:r>
              <a:rPr lang="en-US" u="sng" dirty="0" smtClean="0"/>
              <a:t>extension </a:t>
            </a:r>
            <a:r>
              <a:rPr lang="en-US" u="sng" dirty="0"/>
              <a:t>must be responsive to changes in the agricultural sector, </a:t>
            </a:r>
            <a:endParaRPr lang="en-US" u="sng" dirty="0" smtClean="0"/>
          </a:p>
          <a:p>
            <a:r>
              <a:rPr lang="en-US" u="sng" dirty="0" smtClean="0"/>
              <a:t>the </a:t>
            </a:r>
            <a:r>
              <a:rPr lang="en-US" u="sng" dirty="0"/>
              <a:t>drive toward market reforms, </a:t>
            </a:r>
            <a:endParaRPr lang="en-US" u="sng" dirty="0" smtClean="0"/>
          </a:p>
          <a:p>
            <a:r>
              <a:rPr lang="en-US" u="sng" dirty="0" smtClean="0"/>
              <a:t>and </a:t>
            </a:r>
            <a:r>
              <a:rPr lang="en-US" u="sng" dirty="0"/>
              <a:t>shrinking government budgets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1066800"/>
            <a:ext cx="8534400" cy="5059363"/>
          </a:xfrm>
        </p:spPr>
        <p:txBody>
          <a:bodyPr>
            <a:normAutofit fontScale="92500"/>
          </a:bodyPr>
          <a:lstStyle/>
          <a:p>
            <a:r>
              <a:rPr lang="en-US" sz="2400" b="1" dirty="0" smtClean="0"/>
              <a:t>Extension Approach and Functions</a:t>
            </a:r>
            <a:r>
              <a:rPr lang="en-US" sz="2400" dirty="0" smtClean="0"/>
              <a:t> </a:t>
            </a:r>
            <a:br>
              <a:rPr lang="en-US" sz="2400" dirty="0" smtClean="0"/>
            </a:br>
            <a:r>
              <a:rPr lang="en-US" sz="2400" b="1" u="sng" dirty="0" smtClean="0"/>
              <a:t>National </a:t>
            </a:r>
            <a:r>
              <a:rPr lang="en-US" sz="2400" b="1" u="sng" dirty="0"/>
              <a:t>extension systems can pursue one of several different extension approaches in implementing extension policy</a:t>
            </a:r>
            <a:r>
              <a:rPr lang="en-US" dirty="0" smtClean="0"/>
              <a:t>.</a:t>
            </a:r>
          </a:p>
          <a:p>
            <a:r>
              <a:rPr lang="en-US" sz="2400" dirty="0"/>
              <a:t>Therefore, the extension approach pursued by a country should </a:t>
            </a:r>
            <a:r>
              <a:rPr lang="en-US" sz="2400" u="sng" dirty="0"/>
              <a:t>reflect </a:t>
            </a:r>
            <a:r>
              <a:rPr lang="en-US" sz="2400" u="sng" dirty="0" smtClean="0"/>
              <a:t>the mission </a:t>
            </a:r>
            <a:r>
              <a:rPr lang="en-US" sz="2400" u="sng" dirty="0"/>
              <a:t>of extension, and it will define the functions, programmes, and tasks that will be carried out by </a:t>
            </a:r>
            <a:r>
              <a:rPr lang="en-US" sz="2400" u="sng" dirty="0" smtClean="0"/>
              <a:t>the extension staff</a:t>
            </a:r>
          </a:p>
          <a:p>
            <a:r>
              <a:rPr lang="en-US" sz="2400" b="1" dirty="0"/>
              <a:t>Subject-Matter Coverage of Extension</a:t>
            </a:r>
            <a:r>
              <a:rPr lang="en-US" sz="2400" dirty="0"/>
              <a:t> </a:t>
            </a:r>
          </a:p>
          <a:p>
            <a:r>
              <a:rPr lang="en-US" sz="2400" dirty="0"/>
              <a:t>Broadly speaking, </a:t>
            </a:r>
            <a:r>
              <a:rPr lang="en-US" sz="2400" u="sng" dirty="0"/>
              <a:t>the subject matter of extension is implied in the mission statement and even in the title of the extension service</a:t>
            </a:r>
            <a:r>
              <a:rPr lang="en-US" sz="2400" dirty="0"/>
              <a:t>. </a:t>
            </a:r>
            <a:endParaRPr lang="en-US" sz="2400" dirty="0" smtClean="0"/>
          </a:p>
          <a:p>
            <a:r>
              <a:rPr lang="en-US" sz="2400" dirty="0" smtClean="0"/>
              <a:t>the </a:t>
            </a:r>
            <a:r>
              <a:rPr lang="en-US" sz="2400" dirty="0"/>
              <a:t>subject matter that the extension service will include in its programmes and the target groups to be served among the rural population</a:t>
            </a:r>
            <a:r>
              <a:rPr lang="en-US" sz="2400" dirty="0" smtClean="0"/>
              <a:t>. </a:t>
            </a:r>
            <a:endParaRPr lang="en-US"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a:t>Geographical Coverage</a:t>
            </a:r>
            <a:r>
              <a:rPr lang="en-US" sz="3100" dirty="0"/>
              <a:t> </a:t>
            </a:r>
            <a:r>
              <a:rPr lang="en-US" dirty="0"/>
              <a:t/>
            </a:r>
            <a:br>
              <a:rPr lang="en-US" dirty="0"/>
            </a:br>
            <a:endParaRPr lang="en-US" dirty="0"/>
          </a:p>
        </p:txBody>
      </p:sp>
      <p:sp>
        <p:nvSpPr>
          <p:cNvPr id="3" name="Content Placeholder 2"/>
          <p:cNvSpPr>
            <a:spLocks noGrp="1"/>
          </p:cNvSpPr>
          <p:nvPr>
            <p:ph sz="quarter" idx="1"/>
          </p:nvPr>
        </p:nvSpPr>
        <p:spPr>
          <a:xfrm>
            <a:off x="457200" y="1219200"/>
            <a:ext cx="8229600" cy="4906963"/>
          </a:xfrm>
        </p:spPr>
        <p:txBody>
          <a:bodyPr>
            <a:normAutofit fontScale="70000" lnSpcReduction="20000"/>
          </a:bodyPr>
          <a:lstStyle/>
          <a:p>
            <a:r>
              <a:rPr lang="en-US" dirty="0"/>
              <a:t>some economists believe that agricultural extension should be concentrated in those agricultural areas that are </a:t>
            </a:r>
            <a:r>
              <a:rPr lang="en-US" u="sng" dirty="0"/>
              <a:t>well endowed in terms of both human and natural resources and where the rural infrastructure is already developed. </a:t>
            </a:r>
            <a:endParaRPr lang="en-US" u="sng" dirty="0" smtClean="0"/>
          </a:p>
          <a:p>
            <a:r>
              <a:rPr lang="en-US" dirty="0" smtClean="0"/>
              <a:t>However</a:t>
            </a:r>
            <a:r>
              <a:rPr lang="en-US" dirty="0"/>
              <a:t>, </a:t>
            </a:r>
            <a:r>
              <a:rPr lang="en-US" u="sng" dirty="0"/>
              <a:t>to concentrate extension resources on larger, better educated, commercial farmers who frequently control the best land resources in a country will not lead to broad-based agricultural development. </a:t>
            </a:r>
            <a:endParaRPr lang="en-US" u="sng" dirty="0" smtClean="0"/>
          </a:p>
          <a:p>
            <a:r>
              <a:rPr lang="en-US" dirty="0" smtClean="0"/>
              <a:t>Furthermore</a:t>
            </a:r>
            <a:r>
              <a:rPr lang="en-US" dirty="0"/>
              <a:t>, </a:t>
            </a:r>
            <a:r>
              <a:rPr lang="en-US" u="sng" dirty="0">
                <a:solidFill>
                  <a:srgbClr val="FF0000"/>
                </a:solidFill>
              </a:rPr>
              <a:t>the use of only economic criteria in allocating extension resources may result in further degradation of soil and water resources as resource poor farmers continue to exploit marginal land without using appropriate farming practices. </a:t>
            </a:r>
            <a:endParaRPr lang="en-US" u="sng" dirty="0" smtClean="0">
              <a:solidFill>
                <a:srgbClr val="FF0000"/>
              </a:solidFill>
            </a:endParaRPr>
          </a:p>
          <a:p>
            <a:r>
              <a:rPr lang="en-US" dirty="0" smtClean="0"/>
              <a:t>Finally</a:t>
            </a:r>
            <a:r>
              <a:rPr lang="en-US" dirty="0"/>
              <a:t>, investing in resource poor farm families may increase their technical, management, and leadership skills, thereby enabling them or their children to move into higher paying, nonfarm jobs.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t>Clientele or Target Beneficiaries</a:t>
            </a:r>
            <a:r>
              <a:rPr lang="en-US" sz="3100" dirty="0" smtClean="0"/>
              <a:t> </a:t>
            </a:r>
            <a:br>
              <a:rPr lang="en-US" sz="3100" dirty="0" smtClean="0"/>
            </a:br>
            <a:endParaRPr lang="en-US" dirty="0"/>
          </a:p>
        </p:txBody>
      </p:sp>
      <p:sp>
        <p:nvSpPr>
          <p:cNvPr id="3" name="Content Placeholder 2"/>
          <p:cNvSpPr>
            <a:spLocks noGrp="1"/>
          </p:cNvSpPr>
          <p:nvPr>
            <p:ph sz="quarter" idx="1"/>
          </p:nvPr>
        </p:nvSpPr>
        <p:spPr>
          <a:xfrm>
            <a:off x="304800" y="1143000"/>
            <a:ext cx="8610600" cy="4983163"/>
          </a:xfrm>
        </p:spPr>
        <p:txBody>
          <a:bodyPr>
            <a:normAutofit/>
          </a:bodyPr>
          <a:lstStyle/>
          <a:p>
            <a:r>
              <a:rPr lang="en-US" sz="2400" dirty="0"/>
              <a:t>A common criticism of extension services in developing countries is their neglect of the </a:t>
            </a:r>
            <a:r>
              <a:rPr lang="en-US" sz="2400" b="1" u="sng" dirty="0"/>
              <a:t>vast number of small-scale farmers in </a:t>
            </a:r>
            <a:r>
              <a:rPr lang="en-US" sz="2400" b="1" u="sng" dirty="0" err="1"/>
              <a:t>favour</a:t>
            </a:r>
            <a:r>
              <a:rPr lang="en-US" sz="2400" b="1" u="sng" dirty="0"/>
              <a:t> of fewer numbers of large farmers, or the very limited attention given to women farmers</a:t>
            </a:r>
            <a:r>
              <a:rPr lang="en-US" sz="2400" b="1" dirty="0"/>
              <a:t>. </a:t>
            </a:r>
            <a:endParaRPr lang="en-US" sz="2400" b="1" dirty="0" smtClean="0"/>
          </a:p>
          <a:p>
            <a:r>
              <a:rPr lang="en-US" sz="2400" dirty="0" smtClean="0"/>
              <a:t>This </a:t>
            </a:r>
            <a:r>
              <a:rPr lang="en-US" sz="2400" dirty="0"/>
              <a:t>is a policy issue because of its implications for the mission and goals of extension, the priorities for technology generation by research, the cost-effectiveness of extension, and the sociopolitical goals of growth with equity and poverty alleviation</a:t>
            </a:r>
            <a:r>
              <a:rPr lang="en-US" dirty="0"/>
              <a:t>. </a:t>
            </a:r>
            <a:endParaRPr lang="en-US" dirty="0" smtClean="0"/>
          </a:p>
          <a:p>
            <a:r>
              <a:rPr lang="en-US" sz="2400" dirty="0"/>
              <a:t>The </a:t>
            </a:r>
            <a:r>
              <a:rPr lang="en-US" sz="2400" b="1" u="sng" dirty="0"/>
              <a:t>inclusion of women and rural youth in agricultural extension programmes is generally recognized in terms of their numbers and contribution to farming</a:t>
            </a:r>
          </a:p>
          <a:p>
            <a:pPr>
              <a:buNone/>
            </a:pP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800" b="1" dirty="0" smtClean="0"/>
              <a:t>Organizational Issues </a:t>
            </a:r>
            <a:endParaRPr lang="en-US" sz="2800" b="1"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23</a:t>
            </a:fld>
            <a:endParaRPr lang="en-US"/>
          </a:p>
        </p:txBody>
      </p:sp>
      <p:sp>
        <p:nvSpPr>
          <p:cNvPr id="3" name="Content Placeholder 2"/>
          <p:cNvSpPr>
            <a:spLocks noGrp="1"/>
          </p:cNvSpPr>
          <p:nvPr>
            <p:ph sz="quarter" idx="1"/>
          </p:nvPr>
        </p:nvSpPr>
        <p:spPr>
          <a:xfrm>
            <a:off x="457200" y="1600201"/>
            <a:ext cx="8229600" cy="2895599"/>
          </a:xfrm>
        </p:spPr>
        <p:txBody>
          <a:bodyPr>
            <a:normAutofit fontScale="70000" lnSpcReduction="20000"/>
          </a:bodyPr>
          <a:lstStyle/>
          <a:p>
            <a:r>
              <a:rPr lang="en-US" dirty="0" smtClean="0"/>
              <a:t>The</a:t>
            </a:r>
            <a:r>
              <a:rPr lang="en-US" u="sng" dirty="0" smtClean="0"/>
              <a:t> </a:t>
            </a:r>
            <a:r>
              <a:rPr lang="en-US" dirty="0" smtClean="0"/>
              <a:t>extension organization embodies different aspects of an extension system, and it provides</a:t>
            </a:r>
            <a:r>
              <a:rPr lang="en-US" u="sng" dirty="0" smtClean="0"/>
              <a:t> </a:t>
            </a:r>
          </a:p>
          <a:p>
            <a:endParaRPr lang="en-US" u="sng" dirty="0" smtClean="0"/>
          </a:p>
          <a:p>
            <a:r>
              <a:rPr lang="en-US" dirty="0" smtClean="0"/>
              <a:t>the management framework for the extension service. </a:t>
            </a:r>
          </a:p>
          <a:p>
            <a:endParaRPr lang="en-US" dirty="0" smtClean="0"/>
          </a:p>
          <a:p>
            <a:r>
              <a:rPr lang="en-US" dirty="0" smtClean="0"/>
              <a:t>This is a policy issue because it affects the scope, magnitude, and structure of the extension system, including factors such as control, cost-effectiveness, and the impact of the extension service.</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3839E8B-B812-4AD4-9805-05D389D34FE9}" type="slidenum">
              <a:rPr lang="en-US" smtClean="0"/>
              <a:pPr/>
              <a:t>24</a:t>
            </a:fld>
            <a:endParaRPr lang="en-US"/>
          </a:p>
        </p:txBody>
      </p:sp>
      <p:sp>
        <p:nvSpPr>
          <p:cNvPr id="3" name="Content Placeholder 2"/>
          <p:cNvSpPr>
            <a:spLocks noGrp="1"/>
          </p:cNvSpPr>
          <p:nvPr>
            <p:ph sz="quarter" idx="1"/>
          </p:nvPr>
        </p:nvSpPr>
        <p:spPr>
          <a:xfrm>
            <a:off x="457200" y="1524000"/>
            <a:ext cx="8229600" cy="4038599"/>
          </a:xfrm>
        </p:spPr>
        <p:txBody>
          <a:bodyPr>
            <a:normAutofit fontScale="55000" lnSpcReduction="20000"/>
          </a:bodyPr>
          <a:lstStyle/>
          <a:p>
            <a:pPr>
              <a:buNone/>
            </a:pPr>
            <a:r>
              <a:rPr lang="en-US" b="1" i="1" dirty="0" smtClean="0"/>
              <a:t>Centralized organization</a:t>
            </a:r>
            <a:r>
              <a:rPr lang="en-US" i="1" dirty="0" smtClean="0"/>
              <a:t>.</a:t>
            </a:r>
            <a:r>
              <a:rPr lang="en-US" dirty="0" smtClean="0"/>
              <a:t> </a:t>
            </a:r>
          </a:p>
          <a:p>
            <a:r>
              <a:rPr lang="en-US" dirty="0" smtClean="0"/>
              <a:t>Examples include the Department of Agricultural Extension in Thailand and Bangladesh, the Agricultural Extension Bureau of South Korea, and AGRITEX in Zimbabwe.</a:t>
            </a:r>
          </a:p>
          <a:p>
            <a:pPr>
              <a:buNone/>
            </a:pPr>
            <a:endParaRPr lang="en-US" dirty="0" smtClean="0"/>
          </a:p>
          <a:p>
            <a:r>
              <a:rPr lang="en-US" dirty="0" smtClean="0"/>
              <a:t> </a:t>
            </a:r>
            <a:r>
              <a:rPr lang="en-US" b="1" dirty="0" smtClean="0"/>
              <a:t>In this form of </a:t>
            </a:r>
            <a:r>
              <a:rPr lang="en-US" dirty="0" smtClean="0"/>
              <a:t>organization, the national extension office manages and </a:t>
            </a:r>
            <a:r>
              <a:rPr lang="en-US" u="sng" dirty="0" smtClean="0"/>
              <a:t>controls extension </a:t>
            </a:r>
            <a:r>
              <a:rPr lang="en-US" u="sng" dirty="0" err="1" smtClean="0"/>
              <a:t>programme</a:t>
            </a:r>
            <a:r>
              <a:rPr lang="en-US" u="sng" dirty="0" smtClean="0"/>
              <a:t> activities and resources at the regional, district, </a:t>
            </a:r>
            <a:r>
              <a:rPr lang="en-US" u="sng" dirty="0" err="1" smtClean="0"/>
              <a:t>subdistrict</a:t>
            </a:r>
            <a:r>
              <a:rPr lang="en-US" u="sng" dirty="0" smtClean="0"/>
              <a:t>, and village level. Clientele participation and feedback in </a:t>
            </a:r>
            <a:r>
              <a:rPr lang="en-US" u="sng" dirty="0" err="1" smtClean="0"/>
              <a:t>programme</a:t>
            </a:r>
            <a:r>
              <a:rPr lang="en-US" u="sng" dirty="0" smtClean="0"/>
              <a:t> planning are generally limited. </a:t>
            </a:r>
          </a:p>
          <a:p>
            <a:pPr>
              <a:buNone/>
            </a:pPr>
            <a:endParaRPr lang="en-US" b="1" i="1" u="sng" dirty="0" smtClean="0"/>
          </a:p>
          <a:p>
            <a:pPr>
              <a:buNone/>
            </a:pPr>
            <a:r>
              <a:rPr lang="en-US" b="1" i="1" u="sng" dirty="0" smtClean="0"/>
              <a:t>Decentralized organization.</a:t>
            </a:r>
            <a:r>
              <a:rPr lang="en-US" b="1" u="sng" dirty="0" smtClean="0"/>
              <a:t> </a:t>
            </a:r>
            <a:endParaRPr lang="en-US" dirty="0" smtClean="0"/>
          </a:p>
          <a:p>
            <a:r>
              <a:rPr lang="en-US" dirty="0" smtClean="0"/>
              <a:t>Examples of this form of extension organization are the agricultural extension systems in Brazil, Canada, India, Nigeria, and the Philippines. </a:t>
            </a:r>
            <a:r>
              <a:rPr lang="en-US" u="sng" dirty="0" smtClean="0"/>
              <a:t>These systems have almost an invisible national or federal extension office, in that extension programming, management, and the control of activities and resources are vested with state or provincial governments.</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Cooperative type of extension organization and funding</a:t>
            </a:r>
            <a:endParaRPr lang="en-US" sz="2400"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25</a:t>
            </a:fld>
            <a:endParaRPr lang="en-US"/>
          </a:p>
        </p:txBody>
      </p:sp>
      <p:sp>
        <p:nvSpPr>
          <p:cNvPr id="3" name="Content Placeholder 2"/>
          <p:cNvSpPr>
            <a:spLocks noGrp="1"/>
          </p:cNvSpPr>
          <p:nvPr>
            <p:ph sz="quarter" idx="1"/>
          </p:nvPr>
        </p:nvSpPr>
        <p:spPr>
          <a:xfrm>
            <a:off x="457200" y="1295400"/>
            <a:ext cx="8229600" cy="5334000"/>
          </a:xfrm>
        </p:spPr>
        <p:txBody>
          <a:bodyPr>
            <a:normAutofit fontScale="62500" lnSpcReduction="20000"/>
          </a:bodyPr>
          <a:lstStyle/>
          <a:p>
            <a:pPr>
              <a:buNone/>
            </a:pPr>
            <a:endParaRPr lang="en-US" dirty="0" smtClean="0"/>
          </a:p>
          <a:p>
            <a:r>
              <a:rPr lang="en-US" b="1" dirty="0" smtClean="0"/>
              <a:t>The </a:t>
            </a:r>
            <a:r>
              <a:rPr lang="en-US" dirty="0" smtClean="0"/>
              <a:t>distinguishing feature of this form of extension organization is the </a:t>
            </a:r>
            <a:r>
              <a:rPr lang="en-US" u="sng" dirty="0" smtClean="0"/>
              <a:t>cooperation or partnership between the national, state or provincial, and local governments in funding, programming, and managing the activities and resources of extension. </a:t>
            </a:r>
            <a:endParaRPr lang="en-US" dirty="0" smtClean="0"/>
          </a:p>
          <a:p>
            <a:r>
              <a:rPr lang="en-US" dirty="0" smtClean="0"/>
              <a:t>In the United States, extension is a joint undertaking of the U.S. Department of Agriculture (Federal Extension Service), the state land-grant universities, and the county governments. </a:t>
            </a:r>
          </a:p>
          <a:p>
            <a:r>
              <a:rPr lang="en-US" dirty="0" smtClean="0"/>
              <a:t>In Japan, extension </a:t>
            </a:r>
            <a:r>
              <a:rPr lang="en-US" u="sng" dirty="0" smtClean="0"/>
              <a:t>is a joint undertaking of the national government and the prefectural government. </a:t>
            </a:r>
          </a:p>
          <a:p>
            <a:pPr>
              <a:buNone/>
            </a:pPr>
            <a:endParaRPr lang="en-US" dirty="0" smtClean="0"/>
          </a:p>
          <a:p>
            <a:r>
              <a:rPr lang="en-US" dirty="0" smtClean="0"/>
              <a:t>In China, agricultural </a:t>
            </a:r>
            <a:r>
              <a:rPr lang="en-US" u="sng" dirty="0" smtClean="0"/>
              <a:t>extension is a cooperative undertaking of the central, provincial, prefecture, and county governments. </a:t>
            </a:r>
          </a:p>
          <a:p>
            <a:pPr>
              <a:buNone/>
            </a:pPr>
            <a:endParaRPr lang="en-US" u="sng" dirty="0" smtClean="0"/>
          </a:p>
          <a:p>
            <a:r>
              <a:rPr lang="en-US" u="sng" dirty="0" smtClean="0"/>
              <a:t>Cooperative programming, management, and support are demonstrated at the County Agro-Technical Extension Centre (CATEC), where normally 20 per cent of funding comes from the central government, 30 per cent from the provincial government, and 50 per cent from the county government. </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Pluralistic forms of a national extension system</a:t>
            </a:r>
            <a:endParaRPr lang="en-US" sz="2400"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26</a:t>
            </a:fld>
            <a:endParaRPr lang="en-US"/>
          </a:p>
        </p:txBody>
      </p:sp>
      <p:sp>
        <p:nvSpPr>
          <p:cNvPr id="3" name="Content Placeholder 2"/>
          <p:cNvSpPr>
            <a:spLocks noGrp="1"/>
          </p:cNvSpPr>
          <p:nvPr>
            <p:ph sz="quarter" idx="1"/>
          </p:nvPr>
        </p:nvSpPr>
        <p:spPr>
          <a:xfrm>
            <a:off x="381000" y="1447800"/>
            <a:ext cx="8229600" cy="4525963"/>
          </a:xfrm>
        </p:spPr>
        <p:txBody>
          <a:bodyPr>
            <a:normAutofit fontScale="62500" lnSpcReduction="20000"/>
          </a:bodyPr>
          <a:lstStyle/>
          <a:p>
            <a:pPr>
              <a:buNone/>
            </a:pPr>
            <a:endParaRPr lang="en-US" dirty="0" smtClean="0"/>
          </a:p>
          <a:p>
            <a:r>
              <a:rPr lang="en-US" dirty="0" smtClean="0"/>
              <a:t>This is an emerging form of extension organization in many countries, but </a:t>
            </a:r>
            <a:r>
              <a:rPr lang="en-US" u="sng" dirty="0" smtClean="0"/>
              <a:t>it is not yet reflected in national extension policy</a:t>
            </a:r>
            <a:r>
              <a:rPr lang="en-US" dirty="0" smtClean="0"/>
              <a:t>. </a:t>
            </a:r>
          </a:p>
          <a:p>
            <a:r>
              <a:rPr lang="en-US" dirty="0" smtClean="0"/>
              <a:t>This structure appears to occur in those countries where the need for extension services is widespread and/or </a:t>
            </a:r>
            <a:r>
              <a:rPr lang="en-US" u="sng" dirty="0" smtClean="0"/>
              <a:t>where the public agricultural extension organization can no longer satisfy its clientele because of resource and management problems. </a:t>
            </a:r>
          </a:p>
          <a:p>
            <a:r>
              <a:rPr lang="en-US" dirty="0" smtClean="0"/>
              <a:t>As a consequence, </a:t>
            </a:r>
            <a:r>
              <a:rPr lang="en-US" u="sng" dirty="0" smtClean="0"/>
              <a:t>many publicly and/or privately funded organizations, including nongovernmental organizations (NGOs), are beginning to conduct agricultural extension </a:t>
            </a:r>
            <a:r>
              <a:rPr lang="en-US" u="sng" dirty="0" err="1" smtClean="0"/>
              <a:t>programmes</a:t>
            </a:r>
            <a:r>
              <a:rPr lang="en-US" dirty="0" smtClean="0"/>
              <a:t>.</a:t>
            </a:r>
          </a:p>
          <a:p>
            <a:r>
              <a:rPr lang="en-US" dirty="0" smtClean="0"/>
              <a:t> Publicly funded extension organizations may include the crop, livestock, and horticulture departments of the ministry of agriculture, state-funded agricultural colleges and universities, and commodity boards. </a:t>
            </a:r>
          </a:p>
          <a:p>
            <a:r>
              <a:rPr lang="en-US" u="sng" dirty="0" smtClean="0"/>
              <a:t>Privately funded organizations may include rural development-oriented NGOs, </a:t>
            </a:r>
            <a:r>
              <a:rPr lang="en-US" u="sng" dirty="0" err="1" smtClean="0"/>
              <a:t>agrobusiness</a:t>
            </a:r>
            <a:r>
              <a:rPr lang="en-US" u="sng" dirty="0" smtClean="0"/>
              <a:t> firms (contract extension), and farmer organizations, including cooperatives and commodity associations. </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pPr lvl="1" algn="ctr" rtl="0">
              <a:spcBef>
                <a:spcPct val="0"/>
              </a:spcBef>
            </a:pPr>
            <a:r>
              <a:rPr lang="en-US" b="1" dirty="0"/>
              <a:t>Extension Staffing Issues </a:t>
            </a:r>
            <a:r>
              <a:rPr lang="en-US" sz="2400" b="1" dirty="0"/>
              <a:t/>
            </a:r>
            <a:br>
              <a:rPr lang="en-US" sz="2400" b="1" dirty="0"/>
            </a:b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27</a:t>
            </a:fld>
            <a:endParaRPr lang="en-US" dirty="0"/>
          </a:p>
        </p:txBody>
      </p:sp>
      <p:sp>
        <p:nvSpPr>
          <p:cNvPr id="3" name="Content Placeholder 2"/>
          <p:cNvSpPr>
            <a:spLocks noGrp="1"/>
          </p:cNvSpPr>
          <p:nvPr>
            <p:ph sz="quarter" idx="1"/>
          </p:nvPr>
        </p:nvSpPr>
        <p:spPr>
          <a:xfrm>
            <a:off x="457200" y="1219200"/>
            <a:ext cx="8229600" cy="5181600"/>
          </a:xfrm>
        </p:spPr>
        <p:txBody>
          <a:bodyPr>
            <a:normAutofit fontScale="62500" lnSpcReduction="20000"/>
          </a:bodyPr>
          <a:lstStyle/>
          <a:p>
            <a:r>
              <a:rPr lang="en-US" dirty="0" smtClean="0"/>
              <a:t>By the nature of the mission and work that an extension system carries out, its worth to society </a:t>
            </a:r>
            <a:r>
              <a:rPr lang="en-US" u="sng" dirty="0" smtClean="0"/>
              <a:t>is largely reflected by the quality and number of the technical and professional staff in the organization.</a:t>
            </a:r>
          </a:p>
          <a:p>
            <a:pPr>
              <a:buNone/>
            </a:pPr>
            <a:endParaRPr lang="en-US" u="sng" dirty="0" smtClean="0"/>
          </a:p>
          <a:p>
            <a:r>
              <a:rPr lang="en-US" dirty="0" smtClean="0"/>
              <a:t> For a national </a:t>
            </a:r>
            <a:r>
              <a:rPr lang="en-US" dirty="0" err="1" smtClean="0"/>
              <a:t>programme</a:t>
            </a:r>
            <a:r>
              <a:rPr lang="en-US" dirty="0" smtClean="0"/>
              <a:t> of extension, the human resource question that policy makers and extension managers are confronted with is: </a:t>
            </a:r>
          </a:p>
          <a:p>
            <a:pPr>
              <a:buNone/>
            </a:pPr>
            <a:endParaRPr lang="en-US" dirty="0" smtClean="0"/>
          </a:p>
          <a:p>
            <a:r>
              <a:rPr lang="en-US" dirty="0" smtClean="0"/>
              <a:t>Given the mission, scope of the work, and available resources, </a:t>
            </a:r>
            <a:r>
              <a:rPr lang="en-US" u="sng" dirty="0" smtClean="0"/>
              <a:t>what type of qualifications and how many extension staff should be employed by the extension system?</a:t>
            </a:r>
            <a:r>
              <a:rPr lang="en-US" dirty="0" smtClean="0"/>
              <a:t> </a:t>
            </a:r>
          </a:p>
          <a:p>
            <a:pPr>
              <a:buNone/>
            </a:pPr>
            <a:endParaRPr lang="en-US" dirty="0" smtClean="0"/>
          </a:p>
          <a:p>
            <a:r>
              <a:rPr lang="en-US" dirty="0" smtClean="0"/>
              <a:t>Part of this staffing matrix </a:t>
            </a:r>
            <a:r>
              <a:rPr lang="en-US" dirty="0" err="1" smtClean="0"/>
              <a:t>incl</a:t>
            </a:r>
            <a:r>
              <a:rPr lang="en-US" u="sng" dirty="0" err="1" smtClean="0"/>
              <a:t>What</a:t>
            </a:r>
            <a:r>
              <a:rPr lang="en-US" u="sng" dirty="0" smtClean="0"/>
              <a:t> should be the proportion of subject-matter specialists to field extension workers? What should be the proportion of field extension personnel to the number of farmers, farm households, or other target groups?</a:t>
            </a:r>
            <a:r>
              <a:rPr lang="en-US" dirty="0" smtClean="0"/>
              <a:t> How should </a:t>
            </a:r>
            <a:r>
              <a:rPr lang="en-US" u="sng" dirty="0" smtClean="0"/>
              <a:t>extension staff be deployed, how often should they be transferred, and what incentives should be provided in order to ensure that they work closely with all groups of farmers? </a:t>
            </a:r>
          </a:p>
          <a:p>
            <a:r>
              <a:rPr lang="en-US" dirty="0" err="1" smtClean="0"/>
              <a:t>udes</a:t>
            </a:r>
            <a:r>
              <a:rPr lang="en-US" dirty="0" smtClean="0"/>
              <a:t> other questions: </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ctr" rtl="0">
              <a:spcBef>
                <a:spcPct val="0"/>
              </a:spcBef>
            </a:pPr>
            <a:r>
              <a:rPr lang="en-US" b="1" dirty="0" smtClean="0"/>
              <a:t>Extension Funding </a:t>
            </a:r>
            <a:r>
              <a:rPr lang="en-US" sz="3600" b="1" dirty="0" smtClean="0"/>
              <a:t/>
            </a:r>
            <a:br>
              <a:rPr lang="en-US" sz="3600" b="1" dirty="0" smtClean="0"/>
            </a:b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28</a:t>
            </a:fld>
            <a:endParaRPr lang="en-US"/>
          </a:p>
        </p:txBody>
      </p:sp>
      <p:sp>
        <p:nvSpPr>
          <p:cNvPr id="3" name="Content Placeholder 2"/>
          <p:cNvSpPr>
            <a:spLocks noGrp="1"/>
          </p:cNvSpPr>
          <p:nvPr>
            <p:ph sz="quarter" idx="1"/>
          </p:nvPr>
        </p:nvSpPr>
        <p:spPr>
          <a:xfrm>
            <a:off x="457200" y="1219200"/>
            <a:ext cx="8229600" cy="5410200"/>
          </a:xfrm>
        </p:spPr>
        <p:txBody>
          <a:bodyPr>
            <a:normAutofit fontScale="47500" lnSpcReduction="20000"/>
          </a:bodyPr>
          <a:lstStyle/>
          <a:p>
            <a:r>
              <a:rPr lang="en-US" dirty="0" smtClean="0"/>
              <a:t>The most difficult and challenging policy issue facing extension today </a:t>
            </a:r>
            <a:r>
              <a:rPr lang="en-US" u="sng" dirty="0" smtClean="0"/>
              <a:t>is to secure a stable source of funding. </a:t>
            </a:r>
          </a:p>
          <a:p>
            <a:r>
              <a:rPr lang="en-US" u="sng" dirty="0" smtClean="0"/>
              <a:t>With the widespread trend to cut government budgets, including structural adjustment </a:t>
            </a:r>
            <a:r>
              <a:rPr lang="en-US" u="sng" dirty="0" err="1" smtClean="0"/>
              <a:t>programmes</a:t>
            </a:r>
            <a:r>
              <a:rPr lang="en-US" u="sng" dirty="0" smtClean="0"/>
              <a:t>, many policy makers have the impression that public extension is both expensive and a drain on the government's limited resources. </a:t>
            </a:r>
          </a:p>
          <a:p>
            <a:pPr>
              <a:buNone/>
            </a:pPr>
            <a:endParaRPr lang="en-US" sz="3600" dirty="0" smtClean="0"/>
          </a:p>
          <a:p>
            <a:r>
              <a:rPr lang="en-US" dirty="0" smtClean="0"/>
              <a:t>At the same time, studies carried out in both developed and developing </a:t>
            </a:r>
            <a:r>
              <a:rPr lang="en-US" u="sng" dirty="0" smtClean="0"/>
              <a:t>countries </a:t>
            </a:r>
            <a:r>
              <a:rPr lang="en-US" b="1" u="sng" dirty="0" smtClean="0"/>
              <a:t>indicate that the returns to extension expenditures are high</a:t>
            </a:r>
            <a:r>
              <a:rPr lang="en-US" dirty="0" smtClean="0"/>
              <a:t>. Therefore, policy makers should examine this issue carefully in deciding what level of public funding is necessary to support extension in relation to the needs of farmers in the country. </a:t>
            </a:r>
          </a:p>
          <a:p>
            <a:pPr>
              <a:buNone/>
            </a:pPr>
            <a:endParaRPr lang="en-US" sz="3600" dirty="0" smtClean="0"/>
          </a:p>
          <a:p>
            <a:r>
              <a:rPr lang="en-US" dirty="0" smtClean="0"/>
              <a:t>While extension managers should look for </a:t>
            </a:r>
          </a:p>
          <a:p>
            <a:r>
              <a:rPr lang="en-US" u="sng" dirty="0" smtClean="0"/>
              <a:t>ways to improve the efficiency and to reduce the cost of public extension and, at the same time policy makers should look for ways to increase extension funding to adequate levels of support. </a:t>
            </a:r>
          </a:p>
          <a:p>
            <a:pPr>
              <a:buNone/>
            </a:pPr>
            <a:endParaRPr lang="en-US" sz="3600" dirty="0" smtClean="0"/>
          </a:p>
          <a:p>
            <a:r>
              <a:rPr lang="en-US" dirty="0" smtClean="0"/>
              <a:t>In most developing countries, particularly the </a:t>
            </a:r>
            <a:r>
              <a:rPr lang="en-US" b="1" u="sng" dirty="0" smtClean="0"/>
              <a:t>low-income, food-deficit countries, absolute levels of extension funding are very low.</a:t>
            </a:r>
            <a:r>
              <a:rPr lang="en-US" u="sng" dirty="0" smtClean="0"/>
              <a:t> </a:t>
            </a:r>
            <a:r>
              <a:rPr lang="en-US" dirty="0" smtClean="0"/>
              <a:t>The Global Consultation on Agricultural Extension noted that "the current level of </a:t>
            </a:r>
            <a:r>
              <a:rPr lang="en-US" u="sng" dirty="0" smtClean="0"/>
              <a:t>funding for extension in most developing countries is insufficient to provide adequate coverage for all groups of farmers, especially those who are resource poor and at the subsistence level.</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ctr" rtl="0">
              <a:spcBef>
                <a:spcPct val="0"/>
              </a:spcBef>
            </a:pPr>
            <a:r>
              <a:rPr lang="en-US" b="1" dirty="0" smtClean="0"/>
              <a:t>Stability </a:t>
            </a:r>
            <a:r>
              <a:rPr lang="en-US" sz="3600" b="1" dirty="0" smtClean="0"/>
              <a:t/>
            </a:r>
            <a:br>
              <a:rPr lang="en-US" sz="3600" b="1" dirty="0" smtClean="0"/>
            </a:b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29</a:t>
            </a:fld>
            <a:endParaRPr lang="en-US"/>
          </a:p>
        </p:txBody>
      </p:sp>
      <p:sp>
        <p:nvSpPr>
          <p:cNvPr id="3" name="Content Placeholder 2"/>
          <p:cNvSpPr>
            <a:spLocks noGrp="1"/>
          </p:cNvSpPr>
          <p:nvPr>
            <p:ph sz="quarter" idx="1"/>
          </p:nvPr>
        </p:nvSpPr>
        <p:spPr>
          <a:xfrm>
            <a:off x="457200" y="1219200"/>
            <a:ext cx="8229600" cy="5181600"/>
          </a:xfrm>
        </p:spPr>
        <p:txBody>
          <a:bodyPr>
            <a:normAutofit fontScale="55000" lnSpcReduction="20000"/>
          </a:bodyPr>
          <a:lstStyle/>
          <a:p>
            <a:r>
              <a:rPr lang="en-US" dirty="0" smtClean="0"/>
              <a:t>A good </a:t>
            </a:r>
            <a:r>
              <a:rPr lang="en-US" u="sng" dirty="0" smtClean="0"/>
              <a:t>extension policy promotes </a:t>
            </a:r>
            <a:r>
              <a:rPr lang="en-US" b="1" u="sng" dirty="0" smtClean="0"/>
              <a:t>extension system stability, yet allows sufficient flexibility to reflect the dynamic nature of the agricultural sector.</a:t>
            </a:r>
          </a:p>
          <a:p>
            <a:r>
              <a:rPr lang="en-US" u="sng" dirty="0" smtClean="0"/>
              <a:t> Extension should not be rigid; rather, "It should be responsive to all major groups of farm people and sufficiently inclusive to allow public, private, and non-governmental organizations to contribute fully to the agricultural development goals of the country". </a:t>
            </a:r>
          </a:p>
          <a:p>
            <a:pPr>
              <a:buNone/>
            </a:pPr>
            <a:endParaRPr lang="en-US" sz="3600" dirty="0" smtClean="0"/>
          </a:p>
          <a:p>
            <a:r>
              <a:rPr lang="en-US" u="sng" dirty="0" smtClean="0"/>
              <a:t>Frequent organizational changes within extension, such as being transferred from one government agency to another, directly impact the organization's effectiveness. Such instability is costly in that trained staff are poorly utilized and opportunities for improved productivity are forgone. </a:t>
            </a:r>
          </a:p>
          <a:p>
            <a:pPr>
              <a:buNone/>
            </a:pPr>
            <a:endParaRPr lang="en-US" sz="3600" dirty="0" smtClean="0"/>
          </a:p>
          <a:p>
            <a:r>
              <a:rPr lang="en-US" dirty="0" smtClean="0"/>
              <a:t>Extension policies in some countries have been successful in preventing disruptive and destabilizing change. </a:t>
            </a:r>
          </a:p>
          <a:p>
            <a:r>
              <a:rPr lang="en-US" u="sng" dirty="0" smtClean="0"/>
              <a:t>For more than 80 years, the U.S. has followed, with some flexibility, the 1914 Cooperative Extension Service law</a:t>
            </a:r>
            <a:r>
              <a:rPr lang="en-US" dirty="0" smtClean="0"/>
              <a:t>. </a:t>
            </a:r>
            <a:r>
              <a:rPr lang="en-US" u="sng" dirty="0" smtClean="0"/>
              <a:t>For almost 50 years, Japan has followed its extension policy, and Thailand has successfully followed its extension policy for the past 40 years</a:t>
            </a:r>
            <a:r>
              <a:rPr lang="en-US" dirty="0" smtClean="0"/>
              <a:t>. In these countries, agricultural extension is recognized as having </a:t>
            </a:r>
            <a:r>
              <a:rPr lang="en-US" u="sng" dirty="0" smtClean="0"/>
              <a:t>contributed significantly to increased agricultural productivity and development.</a:t>
            </a:r>
            <a:r>
              <a:rPr lang="en-US" dirty="0" smtClean="0"/>
              <a:t> </a:t>
            </a:r>
            <a:endParaRPr lang="en-US" sz="3600"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Ctd</a:t>
            </a:r>
            <a:r>
              <a:rPr lang="en-US" dirty="0" smtClean="0"/>
              <a:t>….</a:t>
            </a:r>
            <a:endParaRPr lang="en-US" dirty="0"/>
          </a:p>
        </p:txBody>
      </p:sp>
      <p:sp>
        <p:nvSpPr>
          <p:cNvPr id="3" name="Content Placeholder 2"/>
          <p:cNvSpPr>
            <a:spLocks noGrp="1"/>
          </p:cNvSpPr>
          <p:nvPr>
            <p:ph sz="quarter" idx="1"/>
          </p:nvPr>
        </p:nvSpPr>
        <p:spPr>
          <a:xfrm>
            <a:off x="381000" y="1600200"/>
            <a:ext cx="8305800" cy="4572000"/>
          </a:xfrm>
        </p:spPr>
        <p:txBody>
          <a:bodyPr>
            <a:normAutofit fontScale="92500"/>
          </a:bodyPr>
          <a:lstStyle/>
          <a:p>
            <a:r>
              <a:rPr lang="en-US" sz="2400" dirty="0"/>
              <a:t>The importance of extension policy was recognized by the FAO's Global Consultation on Agricultural Extension </a:t>
            </a:r>
            <a:endParaRPr lang="en-US" sz="2400" dirty="0" smtClean="0"/>
          </a:p>
          <a:p>
            <a:r>
              <a:rPr lang="en-US" sz="2400" dirty="0" smtClean="0"/>
              <a:t>it </a:t>
            </a:r>
            <a:r>
              <a:rPr lang="en-US" sz="2400" dirty="0"/>
              <a:t>recommended that "</a:t>
            </a:r>
            <a:r>
              <a:rPr lang="en-US" sz="2400" b="1" u="sng" dirty="0"/>
              <a:t>all national governments should develop and periodically review their agricultural extension policy. </a:t>
            </a:r>
            <a:endParaRPr lang="en-US" sz="2400" b="1" u="sng" dirty="0" smtClean="0"/>
          </a:p>
          <a:p>
            <a:pPr>
              <a:buNone/>
            </a:pPr>
            <a:r>
              <a:rPr lang="en-US" sz="2400" dirty="0" smtClean="0"/>
              <a:t>This </a:t>
            </a:r>
            <a:r>
              <a:rPr lang="en-US" sz="2400" dirty="0"/>
              <a:t>policy should include </a:t>
            </a:r>
            <a:r>
              <a:rPr lang="en-US" sz="2400" dirty="0" smtClean="0"/>
              <a:t>:</a:t>
            </a:r>
          </a:p>
          <a:p>
            <a:r>
              <a:rPr lang="en-US" sz="2400" dirty="0" smtClean="0"/>
              <a:t>the </a:t>
            </a:r>
            <a:r>
              <a:rPr lang="en-US" sz="2400" u="sng" dirty="0"/>
              <a:t>goals of agricultural extension, </a:t>
            </a:r>
            <a:endParaRPr lang="en-US" sz="2400" u="sng" dirty="0" smtClean="0"/>
          </a:p>
          <a:p>
            <a:r>
              <a:rPr lang="en-US" sz="2400" u="sng" dirty="0" smtClean="0"/>
              <a:t>the </a:t>
            </a:r>
            <a:r>
              <a:rPr lang="en-US" sz="2400" u="sng" dirty="0"/>
              <a:t>responsible agencies </a:t>
            </a:r>
            <a:endParaRPr lang="en-US" sz="2400" u="sng" dirty="0" smtClean="0"/>
          </a:p>
          <a:p>
            <a:r>
              <a:rPr lang="en-US" sz="2400" u="sng" dirty="0" smtClean="0"/>
              <a:t>and personnel</a:t>
            </a:r>
          </a:p>
          <a:p>
            <a:r>
              <a:rPr lang="en-US" sz="2400" u="sng" dirty="0" smtClean="0"/>
              <a:t>the </a:t>
            </a:r>
            <a:r>
              <a:rPr lang="en-US" sz="2400" u="sng" dirty="0"/>
              <a:t>clientele to be served, </a:t>
            </a:r>
            <a:endParaRPr lang="en-US" sz="2400" u="sng" dirty="0" smtClean="0"/>
          </a:p>
          <a:p>
            <a:r>
              <a:rPr lang="en-US" sz="2400" u="sng" dirty="0" smtClean="0"/>
              <a:t>the </a:t>
            </a:r>
            <a:r>
              <a:rPr lang="en-US" sz="2400" u="sng" dirty="0"/>
              <a:t>broad programmatic areas to be addressed, </a:t>
            </a:r>
            <a:endParaRPr lang="en-US" sz="2400" u="sng" dirty="0" smtClean="0"/>
          </a:p>
          <a:p>
            <a:r>
              <a:rPr lang="en-US" sz="2400" u="sng" dirty="0" smtClean="0"/>
              <a:t> </a:t>
            </a:r>
            <a:r>
              <a:rPr lang="en-US" sz="2400" u="sng" dirty="0"/>
              <a:t>other relevant </a:t>
            </a:r>
            <a:r>
              <a:rPr lang="en-US" sz="2400" u="sng" dirty="0" smtClean="0"/>
              <a:t>guidelines</a:t>
            </a:r>
            <a:endParaRPr lang="en-US" u="sng" dirty="0"/>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pPr lvl="1" algn="ctr" rtl="0">
              <a:spcBef>
                <a:spcPct val="0"/>
              </a:spcBef>
            </a:pPr>
            <a:r>
              <a:rPr lang="en-US" b="1" dirty="0" smtClean="0"/>
              <a:t>Extension policy formulation</a:t>
            </a:r>
            <a:r>
              <a:rPr lang="en-US" sz="3600" b="1" dirty="0" smtClean="0"/>
              <a:t/>
            </a:r>
            <a:br>
              <a:rPr lang="en-US" sz="3600" b="1" dirty="0" smtClean="0"/>
            </a:b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30</a:t>
            </a:fld>
            <a:endParaRPr lang="en-US" dirty="0"/>
          </a:p>
        </p:txBody>
      </p:sp>
      <p:sp>
        <p:nvSpPr>
          <p:cNvPr id="3" name="Content Placeholder 2"/>
          <p:cNvSpPr>
            <a:spLocks noGrp="1"/>
          </p:cNvSpPr>
          <p:nvPr>
            <p:ph sz="quarter" idx="1"/>
          </p:nvPr>
        </p:nvSpPr>
        <p:spPr>
          <a:xfrm>
            <a:off x="381000" y="990600"/>
            <a:ext cx="8305800" cy="5715000"/>
          </a:xfrm>
        </p:spPr>
        <p:txBody>
          <a:bodyPr>
            <a:normAutofit fontScale="47500" lnSpcReduction="20000"/>
          </a:bodyPr>
          <a:lstStyle/>
          <a:p>
            <a:r>
              <a:rPr lang="en-US" dirty="0" smtClean="0"/>
              <a:t>There is no standard formula to be used in formulating agricultural extension policies. It should be noted, however, </a:t>
            </a:r>
            <a:r>
              <a:rPr lang="en-US" u="sng" dirty="0" smtClean="0"/>
              <a:t>that most existing laws and policies on extension have been formulated by planners and policy makers in the ministry of agriculture and agriculture committees in the legislative branch of government.</a:t>
            </a:r>
            <a:r>
              <a:rPr lang="en-US" dirty="0" smtClean="0"/>
              <a:t> </a:t>
            </a:r>
          </a:p>
          <a:p>
            <a:endParaRPr lang="en-US" sz="3600" dirty="0" smtClean="0"/>
          </a:p>
          <a:p>
            <a:r>
              <a:rPr lang="en-US" dirty="0" smtClean="0"/>
              <a:t>Normally, </a:t>
            </a:r>
            <a:r>
              <a:rPr lang="en-US" u="sng" dirty="0" smtClean="0"/>
              <a:t>agricultural extension professionals from agricultural universities or from abroad are called on to provide advice and to assist in drafting extension legislation</a:t>
            </a:r>
            <a:r>
              <a:rPr lang="en-US" dirty="0" smtClean="0"/>
              <a:t>. A congressional hearing is normally conducted before extension legislation is finally enacted into law. </a:t>
            </a:r>
          </a:p>
          <a:p>
            <a:endParaRPr lang="en-US" sz="3600" dirty="0" smtClean="0"/>
          </a:p>
          <a:p>
            <a:r>
              <a:rPr lang="en-US" dirty="0" smtClean="0"/>
              <a:t>To be more relevant to </a:t>
            </a:r>
            <a:r>
              <a:rPr lang="en-US" u="sng" dirty="0" smtClean="0"/>
              <a:t>the needs of farmers and other clientele, extension policy should be reviewed and formulated through a participatory approach</a:t>
            </a:r>
            <a:r>
              <a:rPr lang="en-US" dirty="0" smtClean="0"/>
              <a:t>. </a:t>
            </a:r>
            <a:r>
              <a:rPr lang="en-US" u="sng" dirty="0" smtClean="0"/>
              <a:t>This process could be initiated by dedicated professionals from the public and private sectors</a:t>
            </a:r>
            <a:r>
              <a:rPr lang="en-US" dirty="0" smtClean="0"/>
              <a:t>, with the active participation of farmers themselves, the private sector, and local government representatives. </a:t>
            </a:r>
          </a:p>
          <a:p>
            <a:endParaRPr lang="en-US" sz="3600" dirty="0" smtClean="0"/>
          </a:p>
          <a:p>
            <a:r>
              <a:rPr lang="en-US" u="sng" dirty="0" smtClean="0"/>
              <a:t>A proposed draft extension policy that results from this participatory approach would have to be legitimized by the ministry of agriculture and then enacted into law by the congress or parliament.</a:t>
            </a:r>
            <a:r>
              <a:rPr lang="en-US" dirty="0" smtClean="0"/>
              <a:t> The advantage of this approach would be greater relevance to local conditions and acceptance by stakeholders at the field level.</a:t>
            </a:r>
            <a:r>
              <a:rPr lang="en-US" b="1" u="sng" dirty="0" smtClean="0"/>
              <a:t> </a:t>
            </a:r>
          </a:p>
          <a:p>
            <a:pPr>
              <a:buNone/>
            </a:pPr>
            <a:endParaRPr lang="en-US" b="1" u="sng" dirty="0" smtClean="0"/>
          </a:p>
          <a:p>
            <a:pPr>
              <a:buNone/>
            </a:pPr>
            <a:endParaRPr lang="en-US" sz="3600" dirty="0" smtClean="0"/>
          </a:p>
          <a:p>
            <a:r>
              <a:rPr lang="en-US" dirty="0" smtClean="0"/>
              <a:t>As the Global Consultation on Agricultural Extension noted: "</a:t>
            </a:r>
            <a:r>
              <a:rPr lang="en-US" u="sng" dirty="0" smtClean="0"/>
              <a:t>There are sometimes contradictions between national development policy and the interests of the vast majority of the rural poor who are engaged in agricultural production.</a:t>
            </a:r>
            <a:r>
              <a:rPr lang="en-US" dirty="0" smtClean="0"/>
              <a:t>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err="1" smtClean="0"/>
              <a:t>Ctd</a:t>
            </a:r>
            <a:r>
              <a:rPr lang="en-US" dirty="0" smtClean="0"/>
              <a:t>…</a:t>
            </a:r>
            <a:endParaRPr lang="en-US" dirty="0"/>
          </a:p>
        </p:txBody>
      </p:sp>
      <p:sp>
        <p:nvSpPr>
          <p:cNvPr id="3" name="Content Placeholder 2"/>
          <p:cNvSpPr>
            <a:spLocks noGrp="1"/>
          </p:cNvSpPr>
          <p:nvPr>
            <p:ph sz="quarter" idx="1"/>
          </p:nvPr>
        </p:nvSpPr>
        <p:spPr>
          <a:xfrm>
            <a:off x="304800" y="1295400"/>
            <a:ext cx="8382000" cy="5181600"/>
          </a:xfrm>
        </p:spPr>
        <p:txBody>
          <a:bodyPr>
            <a:normAutofit fontScale="62500" lnSpcReduction="20000"/>
          </a:bodyPr>
          <a:lstStyle/>
          <a:p>
            <a:r>
              <a:rPr lang="en-US" dirty="0"/>
              <a:t>Formulating and enacting a sound, comprehensive, and useful extension policy is a </a:t>
            </a:r>
            <a:r>
              <a:rPr lang="en-US" u="sng" dirty="0"/>
              <a:t>difficult undertaking</a:t>
            </a:r>
            <a:r>
              <a:rPr lang="en-US" dirty="0"/>
              <a:t>. </a:t>
            </a:r>
          </a:p>
          <a:p>
            <a:r>
              <a:rPr lang="en-US" dirty="0"/>
              <a:t>Lessons from the past can serve as a guide to the future in formulating relevant and useful extension policy in developing countries</a:t>
            </a:r>
            <a:r>
              <a:rPr lang="en-US" dirty="0" smtClean="0"/>
              <a:t>.</a:t>
            </a:r>
          </a:p>
          <a:p>
            <a:pPr>
              <a:buNone/>
            </a:pPr>
            <a:endParaRPr lang="en-US" dirty="0" smtClean="0"/>
          </a:p>
          <a:p>
            <a:pPr>
              <a:buNone/>
            </a:pPr>
            <a:r>
              <a:rPr lang="en-US" dirty="0" smtClean="0"/>
              <a:t> Extension </a:t>
            </a:r>
            <a:r>
              <a:rPr lang="en-US" dirty="0"/>
              <a:t>policy should include the following: </a:t>
            </a:r>
            <a:endParaRPr lang="en-US" dirty="0" smtClean="0"/>
          </a:p>
          <a:p>
            <a:pPr>
              <a:buNone/>
            </a:pPr>
            <a:r>
              <a:rPr lang="en-US" u="sng" dirty="0" smtClean="0"/>
              <a:t>(</a:t>
            </a:r>
            <a:r>
              <a:rPr lang="en-US" u="sng" dirty="0"/>
              <a:t>1) name of the extension system, </a:t>
            </a:r>
            <a:endParaRPr lang="en-US" u="sng" dirty="0" smtClean="0"/>
          </a:p>
          <a:p>
            <a:pPr>
              <a:buNone/>
            </a:pPr>
            <a:r>
              <a:rPr lang="en-US" u="sng" dirty="0" smtClean="0"/>
              <a:t>(</a:t>
            </a:r>
            <a:r>
              <a:rPr lang="en-US" u="sng" dirty="0"/>
              <a:t>2) mission and goals</a:t>
            </a:r>
            <a:r>
              <a:rPr lang="en-US" u="sng" dirty="0" smtClean="0"/>
              <a:t>,</a:t>
            </a:r>
          </a:p>
          <a:p>
            <a:pPr>
              <a:buNone/>
            </a:pPr>
            <a:r>
              <a:rPr lang="en-US" u="sng" dirty="0" smtClean="0"/>
              <a:t>(</a:t>
            </a:r>
            <a:r>
              <a:rPr lang="en-US" u="sng" dirty="0"/>
              <a:t>3) intended clientele</a:t>
            </a:r>
            <a:r>
              <a:rPr lang="en-US" u="sng" dirty="0" smtClean="0"/>
              <a:t>,</a:t>
            </a:r>
          </a:p>
          <a:p>
            <a:pPr>
              <a:buNone/>
            </a:pPr>
            <a:r>
              <a:rPr lang="en-US" u="sng" dirty="0" smtClean="0"/>
              <a:t>(</a:t>
            </a:r>
            <a:r>
              <a:rPr lang="en-US" u="sng" dirty="0"/>
              <a:t>4) geographic coverage, </a:t>
            </a:r>
            <a:endParaRPr lang="en-US" u="sng" dirty="0" smtClean="0"/>
          </a:p>
          <a:p>
            <a:pPr>
              <a:buNone/>
            </a:pPr>
            <a:r>
              <a:rPr lang="en-US" u="sng" dirty="0" smtClean="0"/>
              <a:t>(</a:t>
            </a:r>
            <a:r>
              <a:rPr lang="en-US" u="sng" dirty="0"/>
              <a:t>5) the dominant extension approach to be followed, </a:t>
            </a:r>
            <a:endParaRPr lang="en-US" u="sng" dirty="0" smtClean="0"/>
          </a:p>
          <a:p>
            <a:pPr>
              <a:buNone/>
            </a:pPr>
            <a:r>
              <a:rPr lang="en-US" u="sng" dirty="0" smtClean="0"/>
              <a:t>(</a:t>
            </a:r>
            <a:r>
              <a:rPr lang="en-US" u="sng" dirty="0"/>
              <a:t>6) general subject-matter coverage, </a:t>
            </a:r>
            <a:endParaRPr lang="en-US" u="sng" dirty="0" smtClean="0"/>
          </a:p>
          <a:p>
            <a:pPr>
              <a:buNone/>
            </a:pPr>
            <a:r>
              <a:rPr lang="en-US" u="sng" dirty="0" smtClean="0"/>
              <a:t>(</a:t>
            </a:r>
            <a:r>
              <a:rPr lang="en-US" u="sng" dirty="0"/>
              <a:t>7) institutional and organizational framework, </a:t>
            </a:r>
            <a:endParaRPr lang="en-US" u="sng" dirty="0" smtClean="0"/>
          </a:p>
          <a:p>
            <a:pPr>
              <a:buNone/>
            </a:pPr>
            <a:r>
              <a:rPr lang="en-US" u="sng" dirty="0" smtClean="0"/>
              <a:t>(</a:t>
            </a:r>
            <a:r>
              <a:rPr lang="en-US" u="sng" dirty="0"/>
              <a:t>8) how extension will be financed, </a:t>
            </a:r>
            <a:r>
              <a:rPr lang="en-US" u="sng" dirty="0" smtClean="0"/>
              <a:t>and</a:t>
            </a:r>
          </a:p>
          <a:p>
            <a:pPr>
              <a:buNone/>
            </a:pPr>
            <a:r>
              <a:rPr lang="en-US" u="sng" dirty="0" smtClean="0"/>
              <a:t>(</a:t>
            </a:r>
            <a:r>
              <a:rPr lang="en-US" u="sng" dirty="0"/>
              <a:t>9) provisions for review and accountability within the extension system</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Some issues to be considered </a:t>
            </a:r>
            <a:r>
              <a:rPr lang="en-US" sz="2400" dirty="0" smtClean="0"/>
              <a:t>…</a:t>
            </a:r>
            <a:endParaRPr lang="en-US" sz="2400" dirty="0"/>
          </a:p>
        </p:txBody>
      </p:sp>
      <p:sp>
        <p:nvSpPr>
          <p:cNvPr id="3" name="Content Placeholder 2"/>
          <p:cNvSpPr>
            <a:spLocks noGrp="1"/>
          </p:cNvSpPr>
          <p:nvPr>
            <p:ph sz="quarter" idx="1"/>
          </p:nvPr>
        </p:nvSpPr>
        <p:spPr>
          <a:xfrm>
            <a:off x="457200" y="1600201"/>
            <a:ext cx="8229600" cy="3276600"/>
          </a:xfrm>
        </p:spPr>
        <p:txBody>
          <a:bodyPr>
            <a:normAutofit/>
          </a:bodyPr>
          <a:lstStyle/>
          <a:p>
            <a:r>
              <a:rPr lang="en-US" sz="2400" dirty="0"/>
              <a:t>agricultural and rural development is no longer a matter of just increasing food and agriculture production; </a:t>
            </a:r>
            <a:endParaRPr lang="en-US" sz="2400" dirty="0" smtClean="0"/>
          </a:p>
          <a:p>
            <a:r>
              <a:rPr lang="en-US" sz="2400" dirty="0" smtClean="0"/>
              <a:t>other issues (factors) </a:t>
            </a:r>
            <a:r>
              <a:rPr lang="en-US" sz="2400" dirty="0"/>
              <a:t>must be addressed by policy </a:t>
            </a:r>
            <a:r>
              <a:rPr lang="en-US" sz="2400" dirty="0" smtClean="0"/>
              <a:t>makers</a:t>
            </a:r>
          </a:p>
          <a:p>
            <a:r>
              <a:rPr lang="en-US" sz="2400" u="sng" dirty="0" smtClean="0"/>
              <a:t>These </a:t>
            </a:r>
            <a:r>
              <a:rPr lang="en-US" sz="2400" u="sng" dirty="0"/>
              <a:t>issues include population and environmental concerns, </a:t>
            </a:r>
            <a:r>
              <a:rPr lang="en-US" sz="2400" u="sng" dirty="0" smtClean="0"/>
              <a:t>climate change </a:t>
            </a:r>
          </a:p>
          <a:p>
            <a:r>
              <a:rPr lang="en-US" sz="2400" u="sng" dirty="0" smtClean="0"/>
              <a:t>they </a:t>
            </a:r>
            <a:r>
              <a:rPr lang="en-US" sz="2400" u="sng" dirty="0"/>
              <a:t>have very strong implications for how key support services such as research and extension should be organized and financed. </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Ctd</a:t>
            </a:r>
            <a:r>
              <a:rPr lang="en-US" dirty="0" smtClean="0"/>
              <a:t>…</a:t>
            </a:r>
            <a:endParaRPr lang="en-US" dirty="0"/>
          </a:p>
        </p:txBody>
      </p:sp>
      <p:sp>
        <p:nvSpPr>
          <p:cNvPr id="3" name="Content Placeholder 2"/>
          <p:cNvSpPr>
            <a:spLocks noGrp="1"/>
          </p:cNvSpPr>
          <p:nvPr>
            <p:ph sz="quarter" idx="1"/>
          </p:nvPr>
        </p:nvSpPr>
        <p:spPr/>
        <p:txBody>
          <a:bodyPr>
            <a:normAutofit/>
          </a:bodyPr>
          <a:lstStyle/>
          <a:p>
            <a:r>
              <a:rPr lang="en-US" sz="2400" dirty="0"/>
              <a:t>population increases are occurring in developing countries, </a:t>
            </a:r>
            <a:r>
              <a:rPr lang="en-US" sz="2400" dirty="0" smtClean="0"/>
              <a:t>this implies</a:t>
            </a:r>
          </a:p>
          <a:p>
            <a:r>
              <a:rPr lang="en-US" sz="2400" b="1" u="sng" dirty="0" smtClean="0"/>
              <a:t>increase </a:t>
            </a:r>
            <a:r>
              <a:rPr lang="en-US" sz="2400" b="1" u="sng" dirty="0"/>
              <a:t>in the demand for food, </a:t>
            </a:r>
          </a:p>
          <a:p>
            <a:r>
              <a:rPr lang="en-US" sz="2400" b="1" u="sng" dirty="0" smtClean="0"/>
              <a:t> </a:t>
            </a:r>
            <a:r>
              <a:rPr lang="en-US" sz="2400" b="1" u="sng" dirty="0"/>
              <a:t>more pressure on fragile and marginal </a:t>
            </a:r>
            <a:r>
              <a:rPr lang="en-US" sz="2400" b="1" u="sng" dirty="0" smtClean="0"/>
              <a:t>lands</a:t>
            </a:r>
          </a:p>
          <a:p>
            <a:r>
              <a:rPr lang="en-US" sz="2400" b="1" u="sng" dirty="0" smtClean="0"/>
              <a:t> </a:t>
            </a:r>
            <a:r>
              <a:rPr lang="en-US" sz="2400" b="1" u="sng" dirty="0"/>
              <a:t>increased land </a:t>
            </a:r>
            <a:r>
              <a:rPr lang="en-US" sz="2400" b="1" u="sng" dirty="0" smtClean="0"/>
              <a:t>fragmentation</a:t>
            </a:r>
          </a:p>
          <a:p>
            <a:r>
              <a:rPr lang="en-US" sz="2400" b="1" u="sng" dirty="0" smtClean="0"/>
              <a:t> </a:t>
            </a:r>
            <a:r>
              <a:rPr lang="en-US" sz="2400" b="1" u="sng" dirty="0"/>
              <a:t>larger numbers of landless people in rural areas</a:t>
            </a:r>
            <a:r>
              <a:rPr lang="en-US" sz="2400" dirty="0"/>
              <a:t>. </a:t>
            </a:r>
            <a:endParaRPr lang="en-US" sz="2400" dirty="0" smtClean="0"/>
          </a:p>
          <a:p>
            <a:r>
              <a:rPr lang="en-US" sz="2400" dirty="0" smtClean="0"/>
              <a:t>These </a:t>
            </a:r>
            <a:r>
              <a:rPr lang="en-US" sz="2400" dirty="0"/>
              <a:t>problems point to the need for </a:t>
            </a:r>
            <a:r>
              <a:rPr lang="en-US" sz="2400" dirty="0">
                <a:solidFill>
                  <a:srgbClr val="FF0000"/>
                </a:solidFill>
              </a:rPr>
              <a:t>more education and technical support to farm </a:t>
            </a:r>
            <a:r>
              <a:rPr lang="en-US" sz="2400" dirty="0" smtClean="0">
                <a:solidFill>
                  <a:srgbClr val="FF0000"/>
                </a:solidFill>
              </a:rPr>
              <a:t>/pastoral households</a:t>
            </a:r>
            <a:r>
              <a:rPr lang="en-US" sz="2400" dirty="0">
                <a:solidFill>
                  <a:srgbClr val="FF0000"/>
                </a:solidFill>
              </a:rPr>
              <a:t>, both to increase productivity and to preserve natural resources</a:t>
            </a:r>
            <a:r>
              <a:rPr lang="en-US" dirty="0"/>
              <a:t>. </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err="1" smtClean="0"/>
              <a:t>ctd</a:t>
            </a:r>
            <a:r>
              <a:rPr lang="en-US" dirty="0" smtClean="0"/>
              <a:t>…</a:t>
            </a:r>
            <a:endParaRPr lang="en-US" dirty="0"/>
          </a:p>
        </p:txBody>
      </p:sp>
      <p:sp>
        <p:nvSpPr>
          <p:cNvPr id="3" name="Content Placeholder 2"/>
          <p:cNvSpPr>
            <a:spLocks noGrp="1"/>
          </p:cNvSpPr>
          <p:nvPr>
            <p:ph sz="quarter" idx="1"/>
          </p:nvPr>
        </p:nvSpPr>
        <p:spPr/>
        <p:txBody>
          <a:bodyPr>
            <a:normAutofit/>
          </a:bodyPr>
          <a:lstStyle/>
          <a:p>
            <a:r>
              <a:rPr lang="en-US" sz="2400" dirty="0"/>
              <a:t>Population pressure and the demand for increasing food output are now commonly associated </a:t>
            </a:r>
            <a:r>
              <a:rPr lang="en-US" sz="2400" b="1" u="sng" dirty="0"/>
              <a:t>with the degradation, depletion, and pollution of soil, water, and other natural resources. </a:t>
            </a:r>
            <a:endParaRPr lang="en-US" sz="2400" b="1" u="sng" dirty="0" smtClean="0"/>
          </a:p>
          <a:p>
            <a:r>
              <a:rPr lang="en-US" sz="2400" dirty="0" smtClean="0"/>
              <a:t>Numerous </a:t>
            </a:r>
            <a:r>
              <a:rPr lang="en-US" sz="2400" dirty="0"/>
              <a:t>actions are required for a society </a:t>
            </a:r>
            <a:r>
              <a:rPr lang="en-US" sz="2400" u="sng" dirty="0"/>
              <a:t>to conserve, protect, rehabilitate, and manage its land, water, and other natural resources; </a:t>
            </a:r>
            <a:endParaRPr lang="en-US" sz="2400" u="sng" dirty="0" smtClean="0"/>
          </a:p>
          <a:p>
            <a:r>
              <a:rPr lang="en-US" sz="2400" dirty="0" smtClean="0"/>
              <a:t>therefore</a:t>
            </a:r>
            <a:r>
              <a:rPr lang="en-US" sz="2400" dirty="0"/>
              <a:t>, extension has a central role to play in disseminating </a:t>
            </a:r>
            <a:r>
              <a:rPr lang="en-US" sz="2400" b="1" dirty="0"/>
              <a:t>sustainable agricultural technology</a:t>
            </a:r>
            <a:r>
              <a:rPr lang="en-US" b="1" dirty="0"/>
              <a:t>. </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8001000" cy="533400"/>
          </a:xfrm>
        </p:spPr>
        <p:txBody>
          <a:bodyPr>
            <a:normAutofit fontScale="90000"/>
          </a:bodyPr>
          <a:lstStyle/>
          <a:p>
            <a:r>
              <a:rPr lang="en-US" sz="2400" dirty="0" smtClean="0"/>
              <a:t>The Economics of Extension  as policy issue </a:t>
            </a:r>
            <a:br>
              <a:rPr lang="en-US" sz="2400" dirty="0" smtClean="0"/>
            </a:br>
            <a:endParaRPr lang="en-US" sz="2400" dirty="0"/>
          </a:p>
        </p:txBody>
      </p:sp>
      <p:sp>
        <p:nvSpPr>
          <p:cNvPr id="3" name="Content Placeholder 2"/>
          <p:cNvSpPr>
            <a:spLocks noGrp="1"/>
          </p:cNvSpPr>
          <p:nvPr>
            <p:ph sz="quarter" idx="1"/>
          </p:nvPr>
        </p:nvSpPr>
        <p:spPr>
          <a:xfrm>
            <a:off x="381000" y="914400"/>
            <a:ext cx="8458200" cy="5486400"/>
          </a:xfrm>
        </p:spPr>
        <p:txBody>
          <a:bodyPr>
            <a:normAutofit fontScale="62500" lnSpcReduction="20000"/>
          </a:bodyPr>
          <a:lstStyle/>
          <a:p>
            <a:r>
              <a:rPr lang="en-US" dirty="0" smtClean="0"/>
              <a:t>Since </a:t>
            </a:r>
            <a:r>
              <a:rPr lang="en-US" dirty="0"/>
              <a:t>the 1980s, </a:t>
            </a:r>
            <a:r>
              <a:rPr lang="en-US" u="sng" dirty="0"/>
              <a:t>funding of research and extension has become an increasingly important policy issue</a:t>
            </a:r>
            <a:r>
              <a:rPr lang="en-US" dirty="0"/>
              <a:t>, one that has given rise to a progressive decline in financial support for extension. </a:t>
            </a:r>
            <a:endParaRPr lang="en-US" dirty="0" smtClean="0"/>
          </a:p>
          <a:p>
            <a:r>
              <a:rPr lang="en-US" dirty="0" smtClean="0"/>
              <a:t>This </a:t>
            </a:r>
            <a:r>
              <a:rPr lang="en-US" u="sng" dirty="0"/>
              <a:t>decline is occurring in a situation where funding of extension has been chronically </a:t>
            </a:r>
            <a:r>
              <a:rPr lang="en-US" u="sng" dirty="0" smtClean="0"/>
              <a:t>inadequate.</a:t>
            </a:r>
          </a:p>
          <a:p>
            <a:r>
              <a:rPr lang="en-US" dirty="0" smtClean="0"/>
              <a:t>Many </a:t>
            </a:r>
            <a:r>
              <a:rPr lang="en-US" dirty="0"/>
              <a:t>economists and development planners believe that </a:t>
            </a:r>
            <a:r>
              <a:rPr lang="en-US" u="sng" dirty="0"/>
              <a:t>public funding of extension should be </a:t>
            </a:r>
            <a:r>
              <a:rPr lang="en-US" u="sng" dirty="0" smtClean="0"/>
              <a:t>higher</a:t>
            </a:r>
          </a:p>
          <a:p>
            <a:pPr>
              <a:buNone/>
            </a:pPr>
            <a:endParaRPr lang="en-US" b="1" dirty="0" smtClean="0"/>
          </a:p>
          <a:p>
            <a:pPr>
              <a:buNone/>
            </a:pPr>
            <a:r>
              <a:rPr lang="en-US" b="1" dirty="0" smtClean="0"/>
              <a:t> </a:t>
            </a:r>
            <a:r>
              <a:rPr lang="en-US" b="1" dirty="0"/>
              <a:t>FAO study on this </a:t>
            </a:r>
            <a:r>
              <a:rPr lang="en-US" b="1" dirty="0" smtClean="0"/>
              <a:t>issue</a:t>
            </a:r>
          </a:p>
          <a:p>
            <a:pPr>
              <a:buNone/>
            </a:pPr>
            <a:r>
              <a:rPr lang="en-US" dirty="0" smtClean="0"/>
              <a:t>        </a:t>
            </a:r>
            <a:r>
              <a:rPr lang="en-US" dirty="0"/>
              <a:t>involving 114 member countries, showed that in most developing countries government support to extension is generally low when compared to agriculture gross domestic product (about 0.5 per cent of AGDP). </a:t>
            </a:r>
            <a:endParaRPr lang="en-US" dirty="0" smtClean="0"/>
          </a:p>
          <a:p>
            <a:pPr>
              <a:buNone/>
            </a:pPr>
            <a:endParaRPr lang="en-US" dirty="0" smtClean="0"/>
          </a:p>
          <a:p>
            <a:r>
              <a:rPr lang="en-US" dirty="0" smtClean="0"/>
              <a:t>The </a:t>
            </a:r>
            <a:r>
              <a:rPr lang="en-US" dirty="0"/>
              <a:t>Global Consultation on Agricultural Extension recommended that "in countries where more than </a:t>
            </a:r>
            <a:r>
              <a:rPr lang="en-US" u="sng" dirty="0"/>
              <a:t>60 % of the economically active population are engaged in agricultural production, approximately 1 to 2 % of the </a:t>
            </a:r>
            <a:r>
              <a:rPr lang="en-US" u="sng" dirty="0" smtClean="0"/>
              <a:t>GDP  </a:t>
            </a:r>
            <a:r>
              <a:rPr lang="en-US" dirty="0"/>
              <a:t>should be considered </a:t>
            </a:r>
            <a:r>
              <a:rPr lang="en-US" u="sng" dirty="0"/>
              <a:t>the minimum level of financial investment to achieve both human resource development </a:t>
            </a:r>
            <a:r>
              <a:rPr lang="en-US" dirty="0"/>
              <a:t>and technology transfer goals of a public sector agricultural extension system" . </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457200" y="1600200"/>
            <a:ext cx="8382000" cy="4525963"/>
          </a:xfrm>
        </p:spPr>
        <p:txBody>
          <a:bodyPr>
            <a:normAutofit/>
          </a:bodyPr>
          <a:lstStyle/>
          <a:p>
            <a:r>
              <a:rPr lang="en-US" sz="2400" dirty="0"/>
              <a:t>This erosion in public support for extension may be explained, in part, by several factors, </a:t>
            </a:r>
            <a:endParaRPr lang="en-US" sz="2400" dirty="0" smtClean="0"/>
          </a:p>
          <a:p>
            <a:r>
              <a:rPr lang="en-US" sz="2400" dirty="0" smtClean="0"/>
              <a:t> </a:t>
            </a:r>
            <a:r>
              <a:rPr lang="en-US" sz="2400" dirty="0"/>
              <a:t>introduction of </a:t>
            </a:r>
            <a:r>
              <a:rPr lang="en-US" sz="2400" u="sng" dirty="0"/>
              <a:t>structural adjustment programmes in many developing countries</a:t>
            </a:r>
            <a:r>
              <a:rPr lang="en-US" sz="2400" dirty="0" smtClean="0"/>
              <a:t>.</a:t>
            </a:r>
          </a:p>
          <a:p>
            <a:r>
              <a:rPr lang="en-US" sz="2400" dirty="0" smtClean="0"/>
              <a:t>  </a:t>
            </a:r>
            <a:r>
              <a:rPr lang="en-US" sz="2400" dirty="0"/>
              <a:t>the pattern </a:t>
            </a:r>
            <a:r>
              <a:rPr lang="en-US" sz="2400" b="1" dirty="0"/>
              <a:t>found in industrially developed countries, where research and development (R&amp;D) and technology transfer are predominantly in the hands of the private sector</a:t>
            </a:r>
            <a:r>
              <a:rPr lang="en-US" sz="2400" dirty="0"/>
              <a:t>. </a:t>
            </a:r>
            <a:endParaRPr lang="en-US" sz="2400" dirty="0" smtClean="0"/>
          </a:p>
          <a:p>
            <a:r>
              <a:rPr lang="en-US" sz="2400" dirty="0" smtClean="0"/>
              <a:t>therefore</a:t>
            </a:r>
            <a:r>
              <a:rPr lang="en-US" sz="2400" dirty="0"/>
              <a:t>, the trend has been towards </a:t>
            </a:r>
            <a:r>
              <a:rPr lang="en-US" sz="2400" u="sng" dirty="0"/>
              <a:t>privatizing the extension function with a direct reduction of public funding for extension </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3271</Words>
  <Application>Microsoft Office PowerPoint</Application>
  <PresentationFormat>On-screen Show (4:3)</PresentationFormat>
  <Paragraphs>201</Paragraphs>
  <Slides>30</Slides>
  <Notes>1</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Topic Six </vt:lpstr>
      <vt:lpstr>Formulating extension policy </vt:lpstr>
      <vt:lpstr>Ctd….</vt:lpstr>
      <vt:lpstr>Ctd…</vt:lpstr>
      <vt:lpstr>Some issues to be considered …</vt:lpstr>
      <vt:lpstr>Ctd…</vt:lpstr>
      <vt:lpstr> ctd…</vt:lpstr>
      <vt:lpstr>The Economics of Extension  as policy issue  </vt:lpstr>
      <vt:lpstr>Slide 9</vt:lpstr>
      <vt:lpstr>Slide 10</vt:lpstr>
      <vt:lpstr>The Place of Extension Policy in SARD  </vt:lpstr>
      <vt:lpstr>Ctd…</vt:lpstr>
      <vt:lpstr>Scope of extension policy </vt:lpstr>
      <vt:lpstr>Ctd…</vt:lpstr>
      <vt:lpstr>Forms of extension policy </vt:lpstr>
      <vt:lpstr> </vt:lpstr>
      <vt:lpstr>Slide 17</vt:lpstr>
      <vt:lpstr>Slide 18</vt:lpstr>
      <vt:lpstr>Extension Mission and Goals  </vt:lpstr>
      <vt:lpstr>Slide 20</vt:lpstr>
      <vt:lpstr>Geographical Coverage  </vt:lpstr>
      <vt:lpstr>Clientele or Target Beneficiaries  </vt:lpstr>
      <vt:lpstr>Organizational Issues </vt:lpstr>
      <vt:lpstr>Slide 24</vt:lpstr>
      <vt:lpstr>Cooperative type of extension organization and funding</vt:lpstr>
      <vt:lpstr>Pluralistic forms of a national extension system</vt:lpstr>
      <vt:lpstr>Extension Staffing Issues  </vt:lpstr>
      <vt:lpstr>Extension Funding  </vt:lpstr>
      <vt:lpstr>Stability  </vt:lpstr>
      <vt:lpstr>Extension policy formulation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Six </dc:title>
  <dc:creator>danielt</dc:creator>
  <cp:lastModifiedBy>danielt</cp:lastModifiedBy>
  <cp:revision>1</cp:revision>
  <dcterms:created xsi:type="dcterms:W3CDTF">2011-11-25T16:11:32Z</dcterms:created>
  <dcterms:modified xsi:type="dcterms:W3CDTF">2011-11-25T16:18:00Z</dcterms:modified>
</cp:coreProperties>
</file>