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72" r:id="rId4"/>
    <p:sldId id="260" r:id="rId5"/>
    <p:sldId id="273" r:id="rId6"/>
    <p:sldId id="261" r:id="rId7"/>
    <p:sldId id="262" r:id="rId8"/>
    <p:sldId id="263" r:id="rId9"/>
    <p:sldId id="264" r:id="rId10"/>
    <p:sldId id="274" r:id="rId11"/>
    <p:sldId id="265" r:id="rId12"/>
    <p:sldId id="266" r:id="rId13"/>
    <p:sldId id="267" r:id="rId14"/>
    <p:sldId id="268" r:id="rId15"/>
    <p:sldId id="269" r:id="rId16"/>
    <p:sldId id="270" r:id="rId17"/>
    <p:sldId id="271"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0" d="100"/>
          <a:sy n="70" d="100"/>
        </p:scale>
        <p:origin x="-1080"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BE25704-3177-4E4D-8D23-5F7894799C01}" type="datetimeFigureOut">
              <a:rPr lang="en-US" smtClean="0"/>
              <a:t>11/25/2011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36F78B-2C8F-471D-B535-32A5FDA6BC63}"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BE25704-3177-4E4D-8D23-5F7894799C01}" type="datetimeFigureOut">
              <a:rPr lang="en-US" smtClean="0"/>
              <a:t>11/25/2011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36F78B-2C8F-471D-B535-32A5FDA6BC6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BE25704-3177-4E4D-8D23-5F7894799C01}" type="datetimeFigureOut">
              <a:rPr lang="en-US" smtClean="0"/>
              <a:t>11/25/2011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36F78B-2C8F-471D-B535-32A5FDA6BC6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BE25704-3177-4E4D-8D23-5F7894799C01}" type="datetimeFigureOut">
              <a:rPr lang="en-US" smtClean="0"/>
              <a:t>11/25/2011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36F78B-2C8F-471D-B535-32A5FDA6BC6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BE25704-3177-4E4D-8D23-5F7894799C01}" type="datetimeFigureOut">
              <a:rPr lang="en-US" smtClean="0"/>
              <a:t>11/25/2011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36F78B-2C8F-471D-B535-32A5FDA6BC63}"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BE25704-3177-4E4D-8D23-5F7894799C01}" type="datetimeFigureOut">
              <a:rPr lang="en-US" smtClean="0"/>
              <a:t>11/25/2011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36F78B-2C8F-471D-B535-32A5FDA6BC6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BE25704-3177-4E4D-8D23-5F7894799C01}" type="datetimeFigureOut">
              <a:rPr lang="en-US" smtClean="0"/>
              <a:t>11/25/2011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B36F78B-2C8F-471D-B535-32A5FDA6BC6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BE25704-3177-4E4D-8D23-5F7894799C01}" type="datetimeFigureOut">
              <a:rPr lang="en-US" smtClean="0"/>
              <a:t>11/25/2011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36F78B-2C8F-471D-B535-32A5FDA6BC6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E25704-3177-4E4D-8D23-5F7894799C01}" type="datetimeFigureOut">
              <a:rPr lang="en-US" smtClean="0"/>
              <a:t>11/25/2011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B36F78B-2C8F-471D-B535-32A5FDA6BC6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BE25704-3177-4E4D-8D23-5F7894799C01}" type="datetimeFigureOut">
              <a:rPr lang="en-US" smtClean="0"/>
              <a:t>11/25/2011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36F78B-2C8F-471D-B535-32A5FDA6BC6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BE25704-3177-4E4D-8D23-5F7894799C01}" type="datetimeFigureOut">
              <a:rPr lang="en-US" smtClean="0"/>
              <a:t>11/25/2011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36F78B-2C8F-471D-B535-32A5FDA6BC6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E25704-3177-4E4D-8D23-5F7894799C01}" type="datetimeFigureOut">
              <a:rPr lang="en-US" smtClean="0"/>
              <a:t>11/25/2011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36F78B-2C8F-471D-B535-32A5FDA6BC63}"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3601"/>
            <a:ext cx="7772400" cy="1066800"/>
          </a:xfrm>
        </p:spPr>
        <p:txBody>
          <a:bodyPr>
            <a:normAutofit fontScale="90000"/>
          </a:bodyPr>
          <a:lstStyle/>
          <a:p>
            <a:r>
              <a:rPr lang="en-US" sz="4000" b="1" dirty="0"/>
              <a:t>Topic </a:t>
            </a:r>
            <a:r>
              <a:rPr lang="en-US" sz="4000" b="1" dirty="0" smtClean="0"/>
              <a:t>Ten</a:t>
            </a:r>
            <a:r>
              <a:rPr lang="en-US" b="1" dirty="0" smtClean="0"/>
              <a:t> </a:t>
            </a:r>
            <a:r>
              <a:rPr lang="en-US" b="1" dirty="0"/>
              <a:t/>
            </a:r>
            <a:br>
              <a:rPr lang="en-US" b="1" dirty="0"/>
            </a:br>
            <a:endParaRPr lang="en-US" dirty="0"/>
          </a:p>
        </p:txBody>
      </p:sp>
      <p:sp>
        <p:nvSpPr>
          <p:cNvPr id="3" name="Subtitle 2"/>
          <p:cNvSpPr>
            <a:spLocks noGrp="1"/>
          </p:cNvSpPr>
          <p:nvPr>
            <p:ph type="subTitle" idx="1"/>
          </p:nvPr>
        </p:nvSpPr>
        <p:spPr/>
        <p:txBody>
          <a:bodyPr/>
          <a:lstStyle/>
          <a:p>
            <a:r>
              <a:rPr lang="en-US" sz="2800" b="1" dirty="0" smtClean="0"/>
              <a:t>Extension's role in sustainable agricultural development</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dirty="0" smtClean="0"/>
              <a:t>It is therefore crucial </a:t>
            </a:r>
            <a:r>
              <a:rPr lang="en-US" u="sng" dirty="0" smtClean="0"/>
              <a:t>to focus on more than one system level. At the farm level, there is the farm household.</a:t>
            </a:r>
          </a:p>
          <a:p>
            <a:endParaRPr lang="en-US" dirty="0" smtClean="0"/>
          </a:p>
          <a:p>
            <a:r>
              <a:rPr lang="en-US" dirty="0" smtClean="0"/>
              <a:t> At the above-farm level, </a:t>
            </a:r>
            <a:r>
              <a:rPr lang="en-US" u="sng" dirty="0" smtClean="0"/>
              <a:t>there are the collective stakeholders, who might or might not be organized for sustainable use of the whole resource unit. </a:t>
            </a:r>
          </a:p>
          <a:p>
            <a:pPr>
              <a:buNone/>
            </a:pPr>
            <a:endParaRPr lang="en-US" dirty="0" smtClean="0"/>
          </a:p>
          <a:p>
            <a:r>
              <a:rPr lang="en-US" u="sng" dirty="0" smtClean="0"/>
              <a:t>In an irrigation scheme, it is common for an irrigators' association collectively to manage water use at the scheme level</a:t>
            </a:r>
            <a:endParaRPr lang="en-US" dirty="0" smtClean="0"/>
          </a:p>
          <a:p>
            <a:r>
              <a:rPr lang="en-US" dirty="0" smtClean="0"/>
              <a:t>But when it comes to watersheds or other vulnerable resource units, it is usually impossible to identify an appropriate "platform" for decision making. </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3839E8B-B812-4AD4-9805-05D389D34FE9}" type="slidenum">
              <a:rPr lang="en-US" smtClean="0"/>
              <a:pPr/>
              <a:t>11</a:t>
            </a:fld>
            <a:endParaRPr lang="en-US"/>
          </a:p>
        </p:txBody>
      </p:sp>
      <p:sp>
        <p:nvSpPr>
          <p:cNvPr id="3" name="Content Placeholder 2"/>
          <p:cNvSpPr>
            <a:spLocks noGrp="1"/>
          </p:cNvSpPr>
          <p:nvPr>
            <p:ph sz="quarter" idx="1"/>
          </p:nvPr>
        </p:nvSpPr>
        <p:spPr>
          <a:xfrm>
            <a:off x="457200" y="1143000"/>
            <a:ext cx="8229600" cy="4648200"/>
          </a:xfrm>
        </p:spPr>
        <p:txBody>
          <a:bodyPr>
            <a:normAutofit fontScale="62500" lnSpcReduction="20000"/>
          </a:bodyPr>
          <a:lstStyle/>
          <a:p>
            <a:pPr lvl="1">
              <a:buNone/>
            </a:pPr>
            <a:r>
              <a:rPr lang="en-US" b="1" dirty="0" smtClean="0"/>
              <a:t>Resource-conserving technology development and transfer</a:t>
            </a:r>
          </a:p>
          <a:p>
            <a:pPr lvl="1">
              <a:buNone/>
            </a:pPr>
            <a:endParaRPr lang="en-US" sz="3600" b="1" dirty="0" smtClean="0"/>
          </a:p>
          <a:p>
            <a:r>
              <a:rPr lang="en-US" dirty="0" smtClean="0"/>
              <a:t>Although many resource-conserving technologies and practices have been widely proven on research stations </a:t>
            </a:r>
            <a:r>
              <a:rPr lang="en-US" u="sng" dirty="0" smtClean="0"/>
              <a:t>to be both productive and sustainable, the total number of farmers using them is still small. </a:t>
            </a:r>
          </a:p>
          <a:p>
            <a:pPr>
              <a:buNone/>
            </a:pPr>
            <a:endParaRPr lang="en-US" sz="3600" dirty="0" smtClean="0"/>
          </a:p>
          <a:p>
            <a:r>
              <a:rPr lang="en-US" u="sng" dirty="0" smtClean="0"/>
              <a:t>This is because these technologies involve the substitution of management skills, knowledge, and </a:t>
            </a:r>
            <a:r>
              <a:rPr lang="en-US" u="sng" dirty="0" err="1" smtClean="0"/>
              <a:t>labour</a:t>
            </a:r>
            <a:r>
              <a:rPr lang="en-US" u="sng" dirty="0" smtClean="0"/>
              <a:t> for external inputs.</a:t>
            </a:r>
            <a:r>
              <a:rPr lang="en-US" dirty="0" smtClean="0"/>
              <a:t> </a:t>
            </a:r>
          </a:p>
          <a:p>
            <a:endParaRPr lang="en-US" dirty="0" smtClean="0"/>
          </a:p>
          <a:p>
            <a:r>
              <a:rPr lang="en-US" dirty="0" smtClean="0"/>
              <a:t>The modern approach to agricultural research and extension, however, </a:t>
            </a:r>
            <a:r>
              <a:rPr lang="en-US" u="sng" dirty="0" smtClean="0"/>
              <a:t>has been to emphasize comprehensive packages of technologies</a:t>
            </a:r>
            <a:r>
              <a:rPr lang="en-US" dirty="0" smtClean="0"/>
              <a:t>. </a:t>
            </a:r>
          </a:p>
          <a:p>
            <a:pPr>
              <a:buNone/>
            </a:pPr>
            <a:endParaRPr lang="en-US" dirty="0" smtClean="0"/>
          </a:p>
          <a:p>
            <a:r>
              <a:rPr lang="en-US" dirty="0" smtClean="0"/>
              <a:t>Few farmers are able to adopt </a:t>
            </a:r>
            <a:r>
              <a:rPr lang="en-US" u="sng" dirty="0" smtClean="0"/>
              <a:t>the whole modem packages of production or conservation technologies without considerable adjustments. </a:t>
            </a:r>
            <a:endParaRPr lang="en-US" sz="3600" u="sng" dirty="0" smtClean="0"/>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3839E8B-B812-4AD4-9805-05D389D34FE9}" type="slidenum">
              <a:rPr lang="en-US" smtClean="0"/>
              <a:pPr/>
              <a:t>12</a:t>
            </a:fld>
            <a:endParaRPr lang="en-US"/>
          </a:p>
        </p:txBody>
      </p:sp>
      <p:sp>
        <p:nvSpPr>
          <p:cNvPr id="3" name="Content Placeholder 2"/>
          <p:cNvSpPr>
            <a:spLocks noGrp="1"/>
          </p:cNvSpPr>
          <p:nvPr>
            <p:ph sz="quarter" idx="1"/>
          </p:nvPr>
        </p:nvSpPr>
        <p:spPr>
          <a:xfrm>
            <a:off x="457200" y="990601"/>
            <a:ext cx="8229600" cy="4114800"/>
          </a:xfrm>
        </p:spPr>
        <p:txBody>
          <a:bodyPr>
            <a:normAutofit fontScale="55000" lnSpcReduction="20000"/>
          </a:bodyPr>
          <a:lstStyle/>
          <a:p>
            <a:r>
              <a:rPr lang="en-US" u="sng" dirty="0" smtClean="0"/>
              <a:t>Alley cropping, an agro-forestry system comprising rows of nitrogen-fixing trees or bushes </a:t>
            </a:r>
            <a:r>
              <a:rPr lang="en-US" dirty="0" smtClean="0"/>
              <a:t>separated by rows of cereals, has long been the focus of research. </a:t>
            </a:r>
          </a:p>
          <a:p>
            <a:r>
              <a:rPr lang="en-US" dirty="0" smtClean="0"/>
              <a:t>Many </a:t>
            </a:r>
            <a:r>
              <a:rPr lang="en-US" u="sng" dirty="0" smtClean="0"/>
              <a:t>productive and sustainable systems, needing few or no external inputs, have been developed. </a:t>
            </a:r>
          </a:p>
          <a:p>
            <a:pPr>
              <a:buNone/>
            </a:pPr>
            <a:endParaRPr lang="en-US" u="sng" dirty="0" smtClean="0"/>
          </a:p>
          <a:p>
            <a:r>
              <a:rPr lang="en-US" u="sng" dirty="0" smtClean="0"/>
              <a:t>They stop erosion, produce food and wood, and can be cropped over long periods. </a:t>
            </a:r>
          </a:p>
          <a:p>
            <a:r>
              <a:rPr lang="en-US" dirty="0" smtClean="0"/>
              <a:t>But the problem is that very few, if any, farmers have adopted these alley cropping systems as designed. </a:t>
            </a:r>
          </a:p>
          <a:p>
            <a:endParaRPr lang="en-US" dirty="0" smtClean="0"/>
          </a:p>
          <a:p>
            <a:r>
              <a:rPr lang="en-US" dirty="0" smtClean="0"/>
              <a:t>Despite millions of dollars of research expenditure over many years, systems that have been produced are suitable only for research stations. </a:t>
            </a:r>
          </a:p>
          <a:p>
            <a:pPr>
              <a:buNone/>
            </a:pPr>
            <a:endParaRPr lang="en-US" dirty="0" smtClean="0"/>
          </a:p>
          <a:p>
            <a:r>
              <a:rPr lang="en-US" dirty="0" smtClean="0"/>
              <a:t>Where these systems have had some success, however, farmers have taken one or two components of alley cropping and adapted them to their own farms</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3839E8B-B812-4AD4-9805-05D389D34FE9}" type="slidenum">
              <a:rPr lang="en-US" smtClean="0"/>
              <a:pPr/>
              <a:t>13</a:t>
            </a:fld>
            <a:endParaRPr lang="en-US"/>
          </a:p>
        </p:txBody>
      </p:sp>
      <p:sp>
        <p:nvSpPr>
          <p:cNvPr id="3" name="Content Placeholder 2"/>
          <p:cNvSpPr>
            <a:spLocks noGrp="1"/>
          </p:cNvSpPr>
          <p:nvPr>
            <p:ph sz="quarter" idx="1"/>
          </p:nvPr>
        </p:nvSpPr>
        <p:spPr>
          <a:xfrm>
            <a:off x="457200" y="1066800"/>
            <a:ext cx="8229600" cy="5486400"/>
          </a:xfrm>
        </p:spPr>
        <p:txBody>
          <a:bodyPr>
            <a:normAutofit fontScale="55000" lnSpcReduction="20000"/>
          </a:bodyPr>
          <a:lstStyle/>
          <a:p>
            <a:pPr lvl="1"/>
            <a:r>
              <a:rPr lang="en-US" b="1" dirty="0" smtClean="0"/>
              <a:t>Incorporating farmer experimentation</a:t>
            </a:r>
          </a:p>
          <a:p>
            <a:pPr lvl="1">
              <a:buNone/>
            </a:pPr>
            <a:endParaRPr lang="en-US" sz="3600" b="1" dirty="0" smtClean="0"/>
          </a:p>
          <a:p>
            <a:r>
              <a:rPr lang="en-US" dirty="0" smtClean="0"/>
              <a:t>The problem with agricultural science and extension is that it has poorly understood </a:t>
            </a:r>
            <a:r>
              <a:rPr lang="en-US" u="sng" dirty="0" smtClean="0"/>
              <a:t>the nature of "indigenous" and rural people's knowledge. </a:t>
            </a:r>
          </a:p>
          <a:p>
            <a:pPr>
              <a:buNone/>
            </a:pPr>
            <a:endParaRPr lang="en-US" dirty="0" smtClean="0"/>
          </a:p>
          <a:p>
            <a:r>
              <a:rPr lang="en-US" dirty="0" smtClean="0"/>
              <a:t>For many, what </a:t>
            </a:r>
            <a:r>
              <a:rPr lang="en-US" u="sng" dirty="0" smtClean="0"/>
              <a:t>rural people know is assumed to be "primitive," "unscientific," or overtaken by development, and so formal research and extension must "transform" what they know so as to "develop" them. </a:t>
            </a:r>
          </a:p>
          <a:p>
            <a:pPr>
              <a:buNone/>
            </a:pPr>
            <a:endParaRPr lang="en-US" sz="3600" dirty="0" smtClean="0"/>
          </a:p>
          <a:p>
            <a:r>
              <a:rPr lang="en-US" dirty="0" smtClean="0"/>
              <a:t>An alternative </a:t>
            </a:r>
            <a:r>
              <a:rPr lang="en-US" u="sng" dirty="0" smtClean="0"/>
              <a:t>view is that local knowledge is a valuable and underused resource, which can be studied, collected, and incorporated into development activities.</a:t>
            </a:r>
            <a:r>
              <a:rPr lang="en-US" dirty="0" smtClean="0"/>
              <a:t> </a:t>
            </a:r>
          </a:p>
          <a:p>
            <a:pPr>
              <a:buNone/>
            </a:pPr>
            <a:endParaRPr lang="en-US" sz="3600" dirty="0" smtClean="0"/>
          </a:p>
          <a:p>
            <a:r>
              <a:rPr lang="en-US" dirty="0" smtClean="0"/>
              <a:t>Neither of these views, though, is entirely satisfactory because of the static view of knowledge implied .</a:t>
            </a:r>
          </a:p>
          <a:p>
            <a:r>
              <a:rPr lang="en-US" u="sng" dirty="0" smtClean="0"/>
              <a:t>It is more important to recognize that local people are always involved in active learning, in (re)inventing technologies, in adapting their farming systems and livelihood strategies. </a:t>
            </a:r>
          </a:p>
          <a:p>
            <a:pPr>
              <a:buNone/>
            </a:pPr>
            <a:endParaRPr lang="en-US" sz="3600" dirty="0" smtClean="0"/>
          </a:p>
          <a:p>
            <a:r>
              <a:rPr lang="en-US" dirty="0" smtClean="0"/>
              <a:t>Understanding and supporting these processes of agricultural innovation and experimentation have become an important focus in facilitating more sustainable agriculture with its strong locality-specific nature. </a:t>
            </a:r>
            <a:endParaRPr lang="en-US" sz="3600" dirty="0" smtClean="0"/>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3839E8B-B812-4AD4-9805-05D389D34FE9}" type="slidenum">
              <a:rPr lang="en-US" smtClean="0"/>
              <a:pPr/>
              <a:t>14</a:t>
            </a:fld>
            <a:endParaRPr lang="en-US"/>
          </a:p>
        </p:txBody>
      </p:sp>
      <p:sp>
        <p:nvSpPr>
          <p:cNvPr id="3" name="Content Placeholder 2"/>
          <p:cNvSpPr>
            <a:spLocks noGrp="1"/>
          </p:cNvSpPr>
          <p:nvPr>
            <p:ph sz="quarter" idx="1"/>
          </p:nvPr>
        </p:nvSpPr>
        <p:spPr/>
        <p:txBody>
          <a:bodyPr>
            <a:normAutofit fontScale="62500" lnSpcReduction="20000"/>
          </a:bodyPr>
          <a:lstStyle/>
          <a:p>
            <a:r>
              <a:rPr lang="en-US" dirty="0" smtClean="0"/>
              <a:t>The problem with modem agricultural science is that technologies are finalized before farmers get to see them. </a:t>
            </a:r>
          </a:p>
          <a:p>
            <a:pPr>
              <a:buNone/>
            </a:pPr>
            <a:endParaRPr lang="en-US" dirty="0" smtClean="0"/>
          </a:p>
          <a:p>
            <a:r>
              <a:rPr lang="en-US" dirty="0" smtClean="0"/>
              <a:t>If new technologies are appropriate and fit a particular farmer's conditions or needs, then they stand a good chance of being adopted. </a:t>
            </a:r>
          </a:p>
          <a:p>
            <a:pPr>
              <a:buNone/>
            </a:pPr>
            <a:endParaRPr lang="en-US" dirty="0" smtClean="0"/>
          </a:p>
          <a:p>
            <a:r>
              <a:rPr lang="en-US" dirty="0" smtClean="0"/>
              <a:t>But if they do not fit and if farmers are unable to make changes, then they have only the one choice. They have to adapt to the technology, or reject it entirely. </a:t>
            </a:r>
          </a:p>
          <a:p>
            <a:pPr>
              <a:buNone/>
            </a:pPr>
            <a:endParaRPr lang="en-US" dirty="0" smtClean="0"/>
          </a:p>
          <a:p>
            <a:r>
              <a:rPr lang="en-US" dirty="0" smtClean="0"/>
              <a:t>The alternative is to seek and encourage the involvement of farmers in adapting technologies to their conditions.</a:t>
            </a:r>
          </a:p>
          <a:p>
            <a:pPr>
              <a:buNone/>
            </a:pPr>
            <a:r>
              <a:rPr lang="en-US" dirty="0" smtClean="0"/>
              <a:t> </a:t>
            </a:r>
          </a:p>
          <a:p>
            <a:r>
              <a:rPr lang="en-US" dirty="0" smtClean="0"/>
              <a:t>This constitutes a radical reversal of the normal modes of research and technology generation, because it requires interactive participation between professionals and farmers. </a:t>
            </a:r>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3839E8B-B812-4AD4-9805-05D389D34FE9}" type="slidenum">
              <a:rPr lang="en-US" smtClean="0"/>
              <a:pPr/>
              <a:t>15</a:t>
            </a:fld>
            <a:endParaRPr lang="en-US"/>
          </a:p>
        </p:txBody>
      </p:sp>
      <p:sp>
        <p:nvSpPr>
          <p:cNvPr id="3" name="Content Placeholder 2"/>
          <p:cNvSpPr>
            <a:spLocks noGrp="1"/>
          </p:cNvSpPr>
          <p:nvPr>
            <p:ph sz="quarter" idx="1"/>
          </p:nvPr>
        </p:nvSpPr>
        <p:spPr>
          <a:xfrm>
            <a:off x="457200" y="685800"/>
            <a:ext cx="8229600" cy="5791200"/>
          </a:xfrm>
        </p:spPr>
        <p:txBody>
          <a:bodyPr>
            <a:normAutofit fontScale="55000" lnSpcReduction="20000"/>
          </a:bodyPr>
          <a:lstStyle/>
          <a:p>
            <a:r>
              <a:rPr lang="en-US" u="sng" dirty="0" smtClean="0"/>
              <a:t>Participatory technology development (PTD</a:t>
            </a:r>
            <a:r>
              <a:rPr lang="en-US" dirty="0" smtClean="0"/>
              <a:t>) is the process in </a:t>
            </a:r>
            <a:r>
              <a:rPr lang="en-US" u="sng" dirty="0" smtClean="0"/>
              <a:t>which the knowledge and research capacities of farmers are joined with those of scientific institutions, whilst at the same time strengthening local capacities to experiment and innovate</a:t>
            </a:r>
            <a:r>
              <a:rPr lang="en-US" dirty="0" smtClean="0"/>
              <a:t>.</a:t>
            </a:r>
          </a:p>
          <a:p>
            <a:pPr>
              <a:buNone/>
            </a:pPr>
            <a:endParaRPr lang="en-US" dirty="0" smtClean="0"/>
          </a:p>
          <a:p>
            <a:r>
              <a:rPr lang="en-US" dirty="0" smtClean="0"/>
              <a:t> Farmers </a:t>
            </a:r>
            <a:r>
              <a:rPr lang="en-US" u="sng" dirty="0" smtClean="0"/>
              <a:t>are encouraged to generate and evaluate indigenous technologies and to choose and adapt external ones on the basis of their own knowledge and value systems. </a:t>
            </a:r>
          </a:p>
          <a:p>
            <a:pPr>
              <a:buNone/>
            </a:pPr>
            <a:endParaRPr lang="en-US" u="sng" dirty="0" smtClean="0"/>
          </a:p>
          <a:p>
            <a:r>
              <a:rPr lang="en-US" dirty="0" smtClean="0"/>
              <a:t>But, of course, </a:t>
            </a:r>
            <a:r>
              <a:rPr lang="en-US" u="sng" dirty="0" smtClean="0"/>
              <a:t>researchers and farmers participate in different ways, depending on the degree of control each actor has over the research process</a:t>
            </a:r>
          </a:p>
          <a:p>
            <a:endParaRPr lang="en-US" dirty="0" smtClean="0"/>
          </a:p>
          <a:p>
            <a:r>
              <a:rPr lang="en-US" dirty="0" smtClean="0"/>
              <a:t> </a:t>
            </a:r>
            <a:r>
              <a:rPr lang="en-US" u="sng" dirty="0" smtClean="0"/>
              <a:t>The most common form of "participatory" research is researcher designed and implemented, even though it might be conducted on farmers' fields.</a:t>
            </a:r>
          </a:p>
          <a:p>
            <a:pPr>
              <a:buNone/>
            </a:pPr>
            <a:endParaRPr lang="en-US" dirty="0" smtClean="0"/>
          </a:p>
          <a:p>
            <a:r>
              <a:rPr lang="en-US" dirty="0" smtClean="0"/>
              <a:t> Many on-farm trials and demonstration plots represent nothing better than passive participation.</a:t>
            </a:r>
          </a:p>
          <a:p>
            <a:endParaRPr lang="en-US" dirty="0" smtClean="0"/>
          </a:p>
          <a:p>
            <a:r>
              <a:rPr lang="en-US" dirty="0" smtClean="0"/>
              <a:t>.Less commonly, farmers may implement trials designed by researchers. But greater roles for farmers are even rarer.</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4" name="Slide Number Placeholder 3"/>
          <p:cNvSpPr>
            <a:spLocks noGrp="1"/>
          </p:cNvSpPr>
          <p:nvPr>
            <p:ph type="sldNum" sz="quarter" idx="12"/>
          </p:nvPr>
        </p:nvSpPr>
        <p:spPr/>
        <p:txBody>
          <a:bodyPr/>
          <a:lstStyle/>
          <a:p>
            <a:fld id="{F3839E8B-B812-4AD4-9805-05D389D34FE9}" type="slidenum">
              <a:rPr lang="en-US" smtClean="0"/>
              <a:pPr/>
              <a:t>16</a:t>
            </a:fld>
            <a:endParaRPr lang="en-US"/>
          </a:p>
        </p:txBody>
      </p:sp>
      <p:sp>
        <p:nvSpPr>
          <p:cNvPr id="3" name="Content Placeholder 2"/>
          <p:cNvSpPr>
            <a:spLocks noGrp="1"/>
          </p:cNvSpPr>
          <p:nvPr>
            <p:ph sz="quarter" idx="1"/>
          </p:nvPr>
        </p:nvSpPr>
        <p:spPr>
          <a:xfrm>
            <a:off x="457200" y="1600200"/>
            <a:ext cx="8229600" cy="4876800"/>
          </a:xfrm>
        </p:spPr>
        <p:txBody>
          <a:bodyPr>
            <a:normAutofit fontScale="55000" lnSpcReduction="20000"/>
          </a:bodyPr>
          <a:lstStyle/>
          <a:p>
            <a:r>
              <a:rPr lang="en-US" dirty="0" smtClean="0"/>
              <a:t>Even though farmers "participated" in im</a:t>
            </a:r>
            <a:r>
              <a:rPr lang="en-US" u="sng" dirty="0" smtClean="0"/>
              <a:t>plementing  trials, there was widespread uncertainty about what researchers were actually trying to achieve. </a:t>
            </a:r>
          </a:p>
          <a:p>
            <a:pPr>
              <a:buNone/>
            </a:pPr>
            <a:endParaRPr lang="en-US" u="sng" dirty="0" smtClean="0"/>
          </a:p>
          <a:p>
            <a:r>
              <a:rPr lang="en-US" dirty="0" smtClean="0"/>
              <a:t>Farmers </a:t>
            </a:r>
            <a:r>
              <a:rPr lang="en-US" u="sng" dirty="0" smtClean="0"/>
              <a:t>misunderstood experiments and rejected the new technologies." </a:t>
            </a:r>
          </a:p>
          <a:p>
            <a:endParaRPr lang="en-US" u="sng" dirty="0" smtClean="0"/>
          </a:p>
          <a:p>
            <a:r>
              <a:rPr lang="en-US" u="sng" dirty="0" smtClean="0"/>
              <a:t>Although technology development must involve farmers, it does not mean that scientific research has no place</a:t>
            </a:r>
            <a:r>
              <a:rPr lang="en-US" dirty="0" smtClean="0"/>
              <a:t>. </a:t>
            </a:r>
          </a:p>
          <a:p>
            <a:pPr>
              <a:buNone/>
            </a:pPr>
            <a:endParaRPr lang="en-US" dirty="0" smtClean="0"/>
          </a:p>
          <a:p>
            <a:r>
              <a:rPr lang="en-US" dirty="0" smtClean="0"/>
              <a:t>Research will have to contribute on many fronts, such as in the development of resistant cultivars, knowledge about the life cycles of pests, biological control methods, suitable crops for erosion control, and processes in nitrogen fixation. </a:t>
            </a:r>
          </a:p>
          <a:p>
            <a:pPr>
              <a:buNone/>
            </a:pPr>
            <a:endParaRPr lang="en-US" dirty="0" smtClean="0"/>
          </a:p>
          <a:p>
            <a:r>
              <a:rPr lang="en-US" dirty="0" smtClean="0"/>
              <a:t>Such research also gives insight into complex processes such as the movement of nutrients in the soil and their accessibility for plants.</a:t>
            </a:r>
          </a:p>
          <a:p>
            <a:endParaRPr lang="en-US" dirty="0" smtClean="0"/>
          </a:p>
          <a:p>
            <a:r>
              <a:rPr lang="en-US" dirty="0" smtClean="0"/>
              <a:t> But all these contributions must be seen as providing choices for farmers as they make farm-specific decisions and move the whole farm towards greater sustainability. </a:t>
            </a:r>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pPr lvl="1" algn="ctr" rtl="0">
              <a:spcBef>
                <a:spcPct val="0"/>
              </a:spcBef>
            </a:pPr>
            <a:r>
              <a:rPr lang="en-US" b="1" dirty="0"/>
              <a:t>Learning process and develop a new professionalism</a:t>
            </a:r>
            <a:r>
              <a:rPr lang="en-US" sz="2400" b="1" dirty="0"/>
              <a:t/>
            </a:r>
            <a:br>
              <a:rPr lang="en-US" sz="2400" b="1" dirty="0"/>
            </a:br>
            <a:endParaRPr lang="en-US" dirty="0"/>
          </a:p>
        </p:txBody>
      </p:sp>
      <p:sp>
        <p:nvSpPr>
          <p:cNvPr id="4" name="Slide Number Placeholder 3"/>
          <p:cNvSpPr>
            <a:spLocks noGrp="1"/>
          </p:cNvSpPr>
          <p:nvPr>
            <p:ph type="sldNum" sz="quarter" idx="12"/>
          </p:nvPr>
        </p:nvSpPr>
        <p:spPr/>
        <p:txBody>
          <a:bodyPr/>
          <a:lstStyle/>
          <a:p>
            <a:fld id="{F3839E8B-B812-4AD4-9805-05D389D34FE9}" type="slidenum">
              <a:rPr lang="en-US" smtClean="0"/>
              <a:pPr/>
              <a:t>17</a:t>
            </a:fld>
            <a:endParaRPr lang="en-US"/>
          </a:p>
        </p:txBody>
      </p:sp>
      <p:sp>
        <p:nvSpPr>
          <p:cNvPr id="3" name="Content Placeholder 2"/>
          <p:cNvSpPr>
            <a:spLocks noGrp="1"/>
          </p:cNvSpPr>
          <p:nvPr>
            <p:ph sz="quarter" idx="1"/>
          </p:nvPr>
        </p:nvSpPr>
        <p:spPr>
          <a:xfrm>
            <a:off x="457200" y="1600201"/>
            <a:ext cx="8229600" cy="2819400"/>
          </a:xfrm>
        </p:spPr>
        <p:txBody>
          <a:bodyPr/>
          <a:lstStyle/>
          <a:p>
            <a:r>
              <a:rPr lang="en-US" dirty="0" smtClean="0"/>
              <a:t>The central principle of sustainable  ways enable agriculture is that it must enshrine new of learning about the world. But learning should not be confused with teaching. </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Slide Number Placeholder 3"/>
          <p:cNvSpPr>
            <a:spLocks noGrp="1"/>
          </p:cNvSpPr>
          <p:nvPr>
            <p:ph type="sldNum" sz="quarter" idx="12"/>
          </p:nvPr>
        </p:nvSpPr>
        <p:spPr/>
        <p:txBody>
          <a:bodyPr/>
          <a:lstStyle/>
          <a:p>
            <a:fld id="{F3839E8B-B812-4AD4-9805-05D389D34FE9}" type="slidenum">
              <a:rPr lang="en-US" smtClean="0"/>
              <a:pPr/>
              <a:t>2</a:t>
            </a:fld>
            <a:endParaRPr lang="en-US"/>
          </a:p>
        </p:txBody>
      </p:sp>
      <p:sp>
        <p:nvSpPr>
          <p:cNvPr id="3" name="Content Placeholder 2"/>
          <p:cNvSpPr>
            <a:spLocks noGrp="1"/>
          </p:cNvSpPr>
          <p:nvPr>
            <p:ph sz="quarter" idx="1"/>
          </p:nvPr>
        </p:nvSpPr>
        <p:spPr/>
        <p:txBody>
          <a:bodyPr>
            <a:normAutofit fontScale="70000" lnSpcReduction="20000"/>
          </a:bodyPr>
          <a:lstStyle/>
          <a:p>
            <a:r>
              <a:rPr lang="en-US" dirty="0" smtClean="0"/>
              <a:t>During the past </a:t>
            </a:r>
            <a:r>
              <a:rPr lang="en-US" u="sng" dirty="0" smtClean="0"/>
              <a:t>fifty years, agricultural development policies have been remarkably successful at emphasizing external inputs as the means to increase food production. This has led to growth in global consumption of pesticides, inorganic fertilizer, animal feed-stuffs, and tractors and other machinery. </a:t>
            </a:r>
            <a:endParaRPr lang="en-US" dirty="0" smtClean="0"/>
          </a:p>
          <a:p>
            <a:r>
              <a:rPr lang="en-US" u="sng" dirty="0" smtClean="0"/>
              <a:t>These external inputs have, however, substituted for natural processes and resources, rendering them less powerful. Pesticides have replaced biological, cultural, and mechanical methods for controlling pests, weeds, and diseases; inorganic fertilizers have substituted for livestock manures, composts, and nitrogen-fixing crops; information for management decisions comes from input suppliers, researchers, and </a:t>
            </a:r>
            <a:r>
              <a:rPr lang="en-US" u="sng" dirty="0" err="1" smtClean="0"/>
              <a:t>extensionists</a:t>
            </a:r>
            <a:r>
              <a:rPr lang="en-US" u="sng" dirty="0" smtClean="0"/>
              <a:t> rather than from local sources; and fossil fuels have substituted for locally generated energy sources. </a:t>
            </a:r>
            <a:endParaRPr lang="en-US" dirty="0" smtClean="0"/>
          </a:p>
          <a:p>
            <a:r>
              <a:rPr lang="en-US" u="sng" dirty="0" smtClean="0"/>
              <a:t>. </a:t>
            </a:r>
            <a:endParaRPr lang="en-US" dirty="0" smtClean="0"/>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basic challenge for sustainable agriculture is </a:t>
            </a:r>
            <a:r>
              <a:rPr lang="en-US" u="sng" dirty="0" smtClean="0"/>
              <a:t>to make better use of these internal resources. This can be done by minimizing the external inputs used, by regenerating internal resources more effectively, or by combinations of both</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Slide Number Placeholder 3"/>
          <p:cNvSpPr>
            <a:spLocks noGrp="1"/>
          </p:cNvSpPr>
          <p:nvPr>
            <p:ph type="sldNum" sz="quarter" idx="12"/>
          </p:nvPr>
        </p:nvSpPr>
        <p:spPr/>
        <p:txBody>
          <a:bodyPr/>
          <a:lstStyle/>
          <a:p>
            <a:fld id="{F3839E8B-B812-4AD4-9805-05D389D34FE9}" type="slidenum">
              <a:rPr lang="en-US" smtClean="0"/>
              <a:pPr/>
              <a:t>4</a:t>
            </a:fld>
            <a:endParaRPr lang="en-US"/>
          </a:p>
        </p:txBody>
      </p:sp>
      <p:sp>
        <p:nvSpPr>
          <p:cNvPr id="3" name="Content Placeholder 2"/>
          <p:cNvSpPr>
            <a:spLocks noGrp="1"/>
          </p:cNvSpPr>
          <p:nvPr>
            <p:ph sz="quarter" idx="1"/>
          </p:nvPr>
        </p:nvSpPr>
        <p:spPr/>
        <p:txBody>
          <a:bodyPr>
            <a:normAutofit fontScale="85000" lnSpcReduction="20000"/>
          </a:bodyPr>
          <a:lstStyle/>
          <a:p>
            <a:r>
              <a:rPr lang="en-US" dirty="0" smtClean="0"/>
              <a:t>Evidence is </a:t>
            </a:r>
            <a:r>
              <a:rPr lang="en-US" u="sng" dirty="0" smtClean="0"/>
              <a:t>now emerging that regenerative and resource-conserving technologies and practices can bring both environmental and economic benefits for farmers, communities, and nations. </a:t>
            </a:r>
            <a:endParaRPr lang="en-US" dirty="0" smtClean="0"/>
          </a:p>
          <a:p>
            <a:r>
              <a:rPr lang="en-US" dirty="0" smtClean="0"/>
              <a:t>The best evidence comes from countries of Africa, Asia, and Latin America, </a:t>
            </a:r>
            <a:r>
              <a:rPr lang="en-US" u="sng" dirty="0" smtClean="0"/>
              <a:t>where the concern is to increase food production in the areas where fanning has been largely untouched by the modem packages of externally supplied technologies.</a:t>
            </a:r>
            <a:r>
              <a:rPr lang="en-US" dirty="0" smtClean="0"/>
              <a:t> In these complex and remote lands, some farmers and communities adopting regenerative technologies have substantially improved agricultural yields, often using only few or no external inputs.</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But these are not the only sites for successful sustainable agriculture. </a:t>
            </a:r>
            <a:r>
              <a:rPr lang="en-US" u="sng" dirty="0" smtClean="0"/>
              <a:t>In the high-input and generally irrigated lands, farmers adopting regenerative technologies have maintained yields whilst substantially reducing their use of inputs. And in the very high-input lands of the industrialized countries, farmers have been able to maintain profitability even though input use has been cut dramatically, such as in Europe.</a:t>
            </a:r>
            <a:endParaRPr lang="en-US"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Slide Number Placeholder 3"/>
          <p:cNvSpPr>
            <a:spLocks noGrp="1"/>
          </p:cNvSpPr>
          <p:nvPr>
            <p:ph type="sldNum" sz="quarter" idx="12"/>
          </p:nvPr>
        </p:nvSpPr>
        <p:spPr/>
        <p:txBody>
          <a:bodyPr/>
          <a:lstStyle/>
          <a:p>
            <a:fld id="{F3839E8B-B812-4AD4-9805-05D389D34FE9}" type="slidenum">
              <a:rPr lang="en-US" smtClean="0"/>
              <a:pPr/>
              <a:t>6</a:t>
            </a:fld>
            <a:endParaRPr lang="en-US"/>
          </a:p>
        </p:txBody>
      </p:sp>
      <p:sp>
        <p:nvSpPr>
          <p:cNvPr id="3" name="Content Placeholder 2"/>
          <p:cNvSpPr>
            <a:spLocks noGrp="1"/>
          </p:cNvSpPr>
          <p:nvPr>
            <p:ph sz="quarter" idx="1"/>
          </p:nvPr>
        </p:nvSpPr>
        <p:spPr>
          <a:xfrm>
            <a:off x="457200" y="1600201"/>
            <a:ext cx="8229600" cy="4114800"/>
          </a:xfrm>
        </p:spPr>
        <p:txBody>
          <a:bodyPr>
            <a:normAutofit fontScale="77500" lnSpcReduction="20000"/>
          </a:bodyPr>
          <a:lstStyle/>
          <a:p>
            <a:r>
              <a:rPr lang="en-US" dirty="0" smtClean="0"/>
              <a:t>All of these successes have three elements in common. </a:t>
            </a:r>
            <a:r>
              <a:rPr lang="en-US" u="sng" dirty="0" smtClean="0"/>
              <a:t>They have made use of resource-conserving technologies such as integrated pest management, soil and water conservation, nutrient recycling, multiple cropping, water harvesting, and waste recycling.</a:t>
            </a:r>
          </a:p>
          <a:p>
            <a:r>
              <a:rPr lang="en-US" u="sng" dirty="0" smtClean="0"/>
              <a:t>Most successes, though, are still localized. They are simply islands of success. </a:t>
            </a:r>
          </a:p>
          <a:p>
            <a:r>
              <a:rPr lang="en-US" u="sng" dirty="0" smtClean="0"/>
              <a:t>This is because an overarching element, a </a:t>
            </a:r>
            <a:r>
              <a:rPr lang="en-US" u="sng" dirty="0" err="1" smtClean="0"/>
              <a:t>favourable</a:t>
            </a:r>
            <a:r>
              <a:rPr lang="en-US" u="sng" dirty="0" smtClean="0"/>
              <a:t> policy environment, is missing. Most policies still actively encourage fanning that is dependent on external inputs and technologies. It is these policy frameworks that are one of the principal barriers to a more sustainable agriculture. </a:t>
            </a:r>
            <a:endParaRPr lang="en-US" dirty="0" smtClean="0"/>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Slide Number Placeholder 3"/>
          <p:cNvSpPr>
            <a:spLocks noGrp="1"/>
          </p:cNvSpPr>
          <p:nvPr>
            <p:ph type="sldNum" sz="quarter" idx="12"/>
          </p:nvPr>
        </p:nvSpPr>
        <p:spPr/>
        <p:txBody>
          <a:bodyPr/>
          <a:lstStyle/>
          <a:p>
            <a:fld id="{F3839E8B-B812-4AD4-9805-05D389D34FE9}" type="slidenum">
              <a:rPr lang="en-US" smtClean="0"/>
              <a:pPr/>
              <a:t>7</a:t>
            </a:fld>
            <a:endParaRPr lang="en-US"/>
          </a:p>
        </p:txBody>
      </p:sp>
      <p:sp>
        <p:nvSpPr>
          <p:cNvPr id="3" name="Content Placeholder 2"/>
          <p:cNvSpPr>
            <a:spLocks noGrp="1"/>
          </p:cNvSpPr>
          <p:nvPr>
            <p:ph sz="quarter" idx="1"/>
          </p:nvPr>
        </p:nvSpPr>
        <p:spPr/>
        <p:txBody>
          <a:bodyPr>
            <a:normAutofit fontScale="70000" lnSpcReduction="20000"/>
          </a:bodyPr>
          <a:lstStyle/>
          <a:p>
            <a:pPr lvl="1"/>
            <a:r>
              <a:rPr lang="en-US" b="1" dirty="0" smtClean="0"/>
              <a:t>Sustainability and levels of action</a:t>
            </a:r>
            <a:endParaRPr lang="en-US" sz="3600" b="1" dirty="0" smtClean="0"/>
          </a:p>
          <a:p>
            <a:r>
              <a:rPr lang="en-US" dirty="0" smtClean="0"/>
              <a:t>A necessary condition </a:t>
            </a:r>
            <a:r>
              <a:rPr lang="en-US" u="sng" dirty="0" smtClean="0"/>
              <a:t>for sustainable agriculture is that large numbers of farming households must be motivated to use coordinated resource management.</a:t>
            </a:r>
          </a:p>
          <a:p>
            <a:r>
              <a:rPr lang="en-US" u="sng" dirty="0" smtClean="0"/>
              <a:t>The problem is that, in most places, platforms for collective decision making have not been established to manage such resources</a:t>
            </a:r>
          </a:p>
          <a:p>
            <a:r>
              <a:rPr lang="en-US" dirty="0" smtClean="0"/>
              <a:t>The success of sustainable agriculture therefore </a:t>
            </a:r>
            <a:r>
              <a:rPr lang="en-US" u="sng" dirty="0" smtClean="0"/>
              <a:t>depends not just on the motivations, skills, and knowledge of individual farmers, but on action taken by groups or communities as a whole. This makes the task more challenging. </a:t>
            </a:r>
          </a:p>
          <a:p>
            <a:r>
              <a:rPr lang="en-US" u="sng" dirty="0" smtClean="0"/>
              <a:t>Simple extension of the message that sustainable agriculture can match conventional agriculture for profits, as well as produce extra benefits for society as a whole, will not suffice. </a:t>
            </a:r>
            <a:endParaRPr lang="en-US" dirty="0" smtClean="0"/>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3839E8B-B812-4AD4-9805-05D389D34FE9}" type="slidenum">
              <a:rPr lang="en-US" smtClean="0"/>
              <a:pPr/>
              <a:t>8</a:t>
            </a:fld>
            <a:endParaRPr lang="en-US"/>
          </a:p>
        </p:txBody>
      </p:sp>
      <p:sp>
        <p:nvSpPr>
          <p:cNvPr id="3" name="Content Placeholder 2"/>
          <p:cNvSpPr>
            <a:spLocks noGrp="1"/>
          </p:cNvSpPr>
          <p:nvPr>
            <p:ph sz="quarter" idx="1"/>
          </p:nvPr>
        </p:nvSpPr>
        <p:spPr>
          <a:xfrm>
            <a:off x="457200" y="1600200"/>
            <a:ext cx="8229600" cy="2895600"/>
          </a:xfrm>
        </p:spPr>
        <p:txBody>
          <a:bodyPr>
            <a:normAutofit fontScale="85000" lnSpcReduction="20000"/>
          </a:bodyPr>
          <a:lstStyle/>
          <a:p>
            <a:r>
              <a:rPr lang="en-US" dirty="0" smtClean="0"/>
              <a:t>Rather, Sustainability is a quality that emerges when people individually or </a:t>
            </a:r>
            <a:r>
              <a:rPr lang="en-US" u="sng" dirty="0" smtClean="0"/>
              <a:t>collectively apply their intelligence to maintain the long-term productivity of the natural resources on which they depend </a:t>
            </a:r>
            <a:r>
              <a:rPr lang="en-US" dirty="0" smtClean="0"/>
              <a:t>(</a:t>
            </a:r>
            <a:r>
              <a:rPr lang="en-US" dirty="0" err="1" smtClean="0"/>
              <a:t>Sriskandarajah</a:t>
            </a:r>
            <a:r>
              <a:rPr lang="en-US" dirty="0" smtClean="0"/>
              <a:t>, </a:t>
            </a:r>
            <a:r>
              <a:rPr lang="en-US" dirty="0" err="1" smtClean="0"/>
              <a:t>Bawden</a:t>
            </a:r>
            <a:r>
              <a:rPr lang="en-US" dirty="0" smtClean="0"/>
              <a:t>, &amp; </a:t>
            </a:r>
            <a:r>
              <a:rPr lang="en-US" dirty="0" err="1" smtClean="0"/>
              <a:t>Packham</a:t>
            </a:r>
            <a:r>
              <a:rPr lang="en-US" dirty="0" smtClean="0"/>
              <a:t>, 1989). </a:t>
            </a:r>
          </a:p>
          <a:p>
            <a:r>
              <a:rPr lang="en-US" dirty="0" smtClean="0"/>
              <a:t>In other words, Sustainability </a:t>
            </a:r>
            <a:r>
              <a:rPr lang="en-US" u="sng" dirty="0" smtClean="0"/>
              <a:t>emerges out of shared human experiences, objectives, knowledge, decisions, technology, and organization. </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3839E8B-B812-4AD4-9805-05D389D34FE9}" type="slidenum">
              <a:rPr lang="en-US" smtClean="0"/>
              <a:pPr/>
              <a:t>9</a:t>
            </a:fld>
            <a:endParaRPr lang="en-US"/>
          </a:p>
        </p:txBody>
      </p:sp>
      <p:sp>
        <p:nvSpPr>
          <p:cNvPr id="3" name="Content Placeholder 2"/>
          <p:cNvSpPr>
            <a:spLocks noGrp="1"/>
          </p:cNvSpPr>
          <p:nvPr>
            <p:ph sz="quarter" idx="1"/>
          </p:nvPr>
        </p:nvSpPr>
        <p:spPr>
          <a:xfrm>
            <a:off x="457200" y="1066800"/>
            <a:ext cx="8229600" cy="5486400"/>
          </a:xfrm>
        </p:spPr>
        <p:txBody>
          <a:bodyPr>
            <a:normAutofit fontScale="92500" lnSpcReduction="10000"/>
          </a:bodyPr>
          <a:lstStyle/>
          <a:p>
            <a:r>
              <a:rPr lang="en-US" dirty="0" smtClean="0"/>
              <a:t>Agriculture becomes sustainable </a:t>
            </a:r>
            <a:r>
              <a:rPr lang="en-US" u="sng" dirty="0" smtClean="0"/>
              <a:t>only when people have reason to make it so. They can learn and negotiate their way towards Sustainability.</a:t>
            </a:r>
          </a:p>
          <a:p>
            <a:pPr>
              <a:buNone/>
            </a:pPr>
            <a:endParaRPr lang="en-US" dirty="0" smtClean="0"/>
          </a:p>
          <a:p>
            <a:r>
              <a:rPr lang="en-US" dirty="0" smtClean="0"/>
              <a:t> In any discussions of </a:t>
            </a:r>
            <a:r>
              <a:rPr lang="en-US" u="sng" dirty="0" smtClean="0"/>
              <a:t>Sustainability, it is important to clarify what is being sustained, for how long, for whose benefit and at whose cost, over what area, and measured by what criteria. </a:t>
            </a:r>
          </a:p>
          <a:p>
            <a:pPr>
              <a:buNone/>
            </a:pPr>
            <a:endParaRPr lang="en-US" dirty="0" smtClean="0"/>
          </a:p>
          <a:p>
            <a:r>
              <a:rPr lang="en-US" dirty="0" smtClean="0"/>
              <a:t>Answering these questions is difficult, because </a:t>
            </a:r>
            <a:r>
              <a:rPr lang="en-US" u="sng" dirty="0" smtClean="0"/>
              <a:t>it means assessing and trading off values and beliefs. </a:t>
            </a:r>
          </a:p>
          <a:p>
            <a:pPr>
              <a:buNone/>
            </a:pPr>
            <a:endParaRPr lang="en-US" dirty="0" smtClean="0"/>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1675</Words>
  <Application>Microsoft Office PowerPoint</Application>
  <PresentationFormat>On-screen Show (4:3)</PresentationFormat>
  <Paragraphs>106</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Topic Ten  </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Learning process and develop a new professionalism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Ten  </dc:title>
  <dc:creator>danielt</dc:creator>
  <cp:lastModifiedBy>danielt</cp:lastModifiedBy>
  <cp:revision>1</cp:revision>
  <dcterms:created xsi:type="dcterms:W3CDTF">2011-11-25T16:41:15Z</dcterms:created>
  <dcterms:modified xsi:type="dcterms:W3CDTF">2011-11-25T16:45:26Z</dcterms:modified>
</cp:coreProperties>
</file>