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9"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B6B226-4417-4585-A6DC-6C1D5B78FE9C}"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5038E-F1FF-4343-8B61-1A36B09F028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B6B226-4417-4585-A6DC-6C1D5B78FE9C}"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5038E-F1FF-4343-8B61-1A36B09F02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B6B226-4417-4585-A6DC-6C1D5B78FE9C}"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5038E-F1FF-4343-8B61-1A36B09F02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B6B226-4417-4585-A6DC-6C1D5B78FE9C}"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5038E-F1FF-4343-8B61-1A36B09F028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B6B226-4417-4585-A6DC-6C1D5B78FE9C}"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5038E-F1FF-4343-8B61-1A36B09F028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B6B226-4417-4585-A6DC-6C1D5B78FE9C}"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5038E-F1FF-4343-8B61-1A36B09F028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B6B226-4417-4585-A6DC-6C1D5B78FE9C}" type="datetimeFigureOut">
              <a:rPr lang="en-US" smtClean="0"/>
              <a:t>11/25/2011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45038E-F1FF-4343-8B61-1A36B09F028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B6B226-4417-4585-A6DC-6C1D5B78FE9C}" type="datetimeFigureOut">
              <a:rPr lang="en-US" smtClean="0"/>
              <a:t>11/25/2011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5038E-F1FF-4343-8B61-1A36B09F028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B6B226-4417-4585-A6DC-6C1D5B78FE9C}" type="datetimeFigureOut">
              <a:rPr lang="en-US" smtClean="0"/>
              <a:t>11/25/2011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45038E-F1FF-4343-8B61-1A36B09F02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B6B226-4417-4585-A6DC-6C1D5B78FE9C}"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5038E-F1FF-4343-8B61-1A36B09F028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B6B226-4417-4585-A6DC-6C1D5B78FE9C}"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5038E-F1FF-4343-8B61-1A36B09F028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6B226-4417-4585-A6DC-6C1D5B78FE9C}" type="datetimeFigureOut">
              <a:rPr lang="en-US" smtClean="0"/>
              <a:t>11/25/2011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5038E-F1FF-4343-8B61-1A36B09F028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Topic </a:t>
            </a:r>
            <a:r>
              <a:rPr lang="en-US" b="1" dirty="0" smtClean="0"/>
              <a:t>two  </a:t>
            </a:r>
            <a:r>
              <a:rPr lang="en-US" b="1" dirty="0"/>
              <a:t/>
            </a:r>
            <a:br>
              <a:rPr lang="en-US" b="1" dirty="0"/>
            </a:br>
            <a:endParaRPr lang="en-US" dirty="0"/>
          </a:p>
        </p:txBody>
      </p:sp>
      <p:sp>
        <p:nvSpPr>
          <p:cNvPr id="3" name="Subtitle 2"/>
          <p:cNvSpPr>
            <a:spLocks noGrp="1"/>
          </p:cNvSpPr>
          <p:nvPr>
            <p:ph type="subTitle" idx="1"/>
          </p:nvPr>
        </p:nvSpPr>
        <p:spPr/>
        <p:txBody>
          <a:bodyPr/>
          <a:lstStyle/>
          <a:p>
            <a:r>
              <a:rPr lang="en-US" b="1" dirty="0" smtClean="0"/>
              <a:t>Genesis of Extension Education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92162"/>
          </a:xfrm>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10</a:t>
            </a:fld>
            <a:endParaRPr lang="en-US"/>
          </a:p>
        </p:txBody>
      </p:sp>
      <p:sp>
        <p:nvSpPr>
          <p:cNvPr id="3" name="Content Placeholder 2"/>
          <p:cNvSpPr>
            <a:spLocks noGrp="1"/>
          </p:cNvSpPr>
          <p:nvPr>
            <p:ph sz="quarter" idx="1"/>
          </p:nvPr>
        </p:nvSpPr>
        <p:spPr>
          <a:xfrm>
            <a:off x="304800" y="1295401"/>
            <a:ext cx="8458200" cy="4038600"/>
          </a:xfrm>
        </p:spPr>
        <p:txBody>
          <a:bodyPr>
            <a:noAutofit/>
          </a:bodyPr>
          <a:lstStyle/>
          <a:p>
            <a:r>
              <a:rPr lang="en-US" sz="2000" b="1" dirty="0" smtClean="0"/>
              <a:t>In addition, several other kinds of organizations have developed comparable work: </a:t>
            </a:r>
          </a:p>
          <a:p>
            <a:pPr>
              <a:buNone/>
            </a:pPr>
            <a:endParaRPr lang="en-US" sz="2000" b="1" dirty="0" smtClean="0"/>
          </a:p>
          <a:p>
            <a:r>
              <a:rPr lang="en-US" sz="2000" b="1" dirty="0" smtClean="0"/>
              <a:t>agriculture-related </a:t>
            </a:r>
            <a:r>
              <a:rPr lang="en-US" sz="2000" b="1" u="sng" dirty="0" smtClean="0"/>
              <a:t>commercial companies; </a:t>
            </a:r>
          </a:p>
          <a:p>
            <a:r>
              <a:rPr lang="en-US" sz="2000" b="1" u="sng" dirty="0" smtClean="0"/>
              <a:t>agricultural commodity marketing boards, </a:t>
            </a:r>
          </a:p>
          <a:p>
            <a:r>
              <a:rPr lang="en-US" sz="2000" b="1" u="sng" dirty="0" smtClean="0"/>
              <a:t>concerned to assure the supply and quality of their specific product; agricultural development projects,</a:t>
            </a:r>
          </a:p>
          <a:p>
            <a:r>
              <a:rPr lang="en-US" sz="2000" b="1" u="sng" dirty="0" smtClean="0"/>
              <a:t> and a variety of nongovernmental organizations (especially religious and charitable</a:t>
            </a:r>
            <a:r>
              <a:rPr lang="en-US" sz="2000" b="1" dirty="0" smtClean="0"/>
              <a:t>) involved in agricultural and rural development</a:t>
            </a:r>
          </a:p>
          <a:p>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11</a:t>
            </a:fld>
            <a:endParaRPr lang="en-US"/>
          </a:p>
        </p:txBody>
      </p:sp>
      <p:sp>
        <p:nvSpPr>
          <p:cNvPr id="3" name="Content Placeholder 2"/>
          <p:cNvSpPr>
            <a:spLocks noGrp="1"/>
          </p:cNvSpPr>
          <p:nvPr>
            <p:ph sz="quarter" idx="1"/>
          </p:nvPr>
        </p:nvSpPr>
        <p:spPr>
          <a:xfrm>
            <a:off x="533400" y="990600"/>
            <a:ext cx="8153400" cy="5334000"/>
          </a:xfrm>
        </p:spPr>
        <p:txBody>
          <a:bodyPr>
            <a:normAutofit fontScale="70000" lnSpcReduction="20000"/>
          </a:bodyPr>
          <a:lstStyle/>
          <a:p>
            <a:pPr marL="514350" indent="-514350">
              <a:buAutoNum type="arabicPeriod" startAt="2"/>
            </a:pPr>
            <a:r>
              <a:rPr lang="en-US" dirty="0" smtClean="0"/>
              <a:t>As </a:t>
            </a:r>
            <a:r>
              <a:rPr lang="en-US" dirty="0"/>
              <a:t>agricultural extension organizations </a:t>
            </a:r>
            <a:r>
              <a:rPr lang="en-US" b="1" u="sng" dirty="0"/>
              <a:t>have grown and changed, they have invariably become more bureaucratic with distinct hierarchical structures. </a:t>
            </a:r>
            <a:endParaRPr lang="en-US" b="1" u="sng" dirty="0" smtClean="0"/>
          </a:p>
          <a:p>
            <a:pPr marL="514350" indent="-514350">
              <a:buNone/>
            </a:pPr>
            <a:endParaRPr lang="en-US" b="1" u="sng" dirty="0" smtClean="0"/>
          </a:p>
          <a:p>
            <a:r>
              <a:rPr lang="en-US" u="sng" dirty="0" smtClean="0"/>
              <a:t> Government funding has become relatively more important, their objectives have become broader,</a:t>
            </a:r>
          </a:p>
          <a:p>
            <a:pPr>
              <a:buNone/>
            </a:pPr>
            <a:endParaRPr lang="en-US" u="sng" dirty="0" smtClean="0"/>
          </a:p>
          <a:p>
            <a:r>
              <a:rPr lang="en-US" dirty="0" smtClean="0"/>
              <a:t>the extension workers have become </a:t>
            </a:r>
            <a:r>
              <a:rPr lang="en-US" u="sng" dirty="0" smtClean="0"/>
              <a:t>better trained </a:t>
            </a:r>
            <a:r>
              <a:rPr lang="en-US" dirty="0" smtClean="0"/>
              <a:t>and more professional </a:t>
            </a:r>
          </a:p>
          <a:p>
            <a:pPr>
              <a:buNone/>
            </a:pPr>
            <a:endParaRPr lang="en-US" dirty="0" smtClean="0"/>
          </a:p>
          <a:p>
            <a:r>
              <a:rPr lang="en-US" dirty="0" smtClean="0"/>
              <a:t>The </a:t>
            </a:r>
            <a:r>
              <a:rPr lang="en-US" dirty="0"/>
              <a:t>work of dispersed extension workers had to be </a:t>
            </a:r>
            <a:r>
              <a:rPr lang="en-US" u="sng" dirty="0"/>
              <a:t>administered and controlled so that one or more levels of intermediary structure </a:t>
            </a:r>
            <a:endParaRPr lang="en-US" u="sng" dirty="0" smtClean="0"/>
          </a:p>
          <a:p>
            <a:endParaRPr lang="en-US" u="sng" dirty="0" smtClean="0"/>
          </a:p>
          <a:p>
            <a:r>
              <a:rPr lang="en-US" u="sng" dirty="0" smtClean="0"/>
              <a:t>(</a:t>
            </a:r>
            <a:r>
              <a:rPr lang="en-US" u="sng" dirty="0"/>
              <a:t>for example, district, region) have been created between the field-level agents and their headquarters. </a:t>
            </a:r>
            <a:endParaRPr lang="en-US" u="sng" dirty="0" smtClean="0"/>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12</a:t>
            </a:fld>
            <a:endParaRPr lang="en-US"/>
          </a:p>
        </p:txBody>
      </p:sp>
      <p:sp>
        <p:nvSpPr>
          <p:cNvPr id="3" name="Content Placeholder 2"/>
          <p:cNvSpPr>
            <a:spLocks noGrp="1"/>
          </p:cNvSpPr>
          <p:nvPr>
            <p:ph sz="quarter" idx="1"/>
          </p:nvPr>
        </p:nvSpPr>
        <p:spPr>
          <a:xfrm>
            <a:off x="228600" y="1371600"/>
            <a:ext cx="8458200" cy="4876800"/>
          </a:xfrm>
        </p:spPr>
        <p:txBody>
          <a:bodyPr>
            <a:normAutofit fontScale="47500" lnSpcReduction="20000"/>
          </a:bodyPr>
          <a:lstStyle/>
          <a:p>
            <a:r>
              <a:rPr lang="en-US" sz="3800" b="1" dirty="0"/>
              <a:t>During the past quarter century, the work of extension services has often become more diversified. </a:t>
            </a:r>
            <a:endParaRPr lang="en-US" sz="3800" b="1" dirty="0" smtClean="0"/>
          </a:p>
          <a:p>
            <a:endParaRPr lang="en-US" sz="3800" b="1" dirty="0" smtClean="0"/>
          </a:p>
          <a:p>
            <a:r>
              <a:rPr lang="en-US" sz="3800" b="1" dirty="0" smtClean="0">
                <a:solidFill>
                  <a:srgbClr val="FF0000"/>
                </a:solidFill>
              </a:rPr>
              <a:t> </a:t>
            </a:r>
            <a:r>
              <a:rPr lang="en-US" sz="3800" b="1" dirty="0">
                <a:solidFill>
                  <a:srgbClr val="FF0000"/>
                </a:solidFill>
              </a:rPr>
              <a:t>the main focus remains on </a:t>
            </a:r>
            <a:r>
              <a:rPr lang="en-US" sz="3800" b="1" u="sng" dirty="0">
                <a:solidFill>
                  <a:srgbClr val="FF0000"/>
                </a:solidFill>
              </a:rPr>
              <a:t>agricultural (mainly food) production, but there has been a growing recognition of the need to reach, influence, and benefit the multitudes of small, resource-poor farmers</a:t>
            </a:r>
            <a:r>
              <a:rPr lang="en-US" sz="3800" b="1" dirty="0">
                <a:solidFill>
                  <a:srgbClr val="FF0000"/>
                </a:solidFill>
              </a:rPr>
              <a:t>. </a:t>
            </a:r>
            <a:endParaRPr lang="en-US" sz="3800" b="1" dirty="0" smtClean="0">
              <a:solidFill>
                <a:srgbClr val="FF0000"/>
              </a:solidFill>
            </a:endParaRPr>
          </a:p>
          <a:p>
            <a:pPr>
              <a:buNone/>
            </a:pPr>
            <a:endParaRPr lang="en-US" sz="3800" b="1" dirty="0" smtClean="0">
              <a:solidFill>
                <a:srgbClr val="FF0000"/>
              </a:solidFill>
            </a:endParaRPr>
          </a:p>
          <a:p>
            <a:r>
              <a:rPr lang="en-US" sz="3800" b="1" dirty="0" smtClean="0"/>
              <a:t>Strong </a:t>
            </a:r>
            <a:r>
              <a:rPr lang="en-US" sz="3800" b="1" dirty="0"/>
              <a:t>efforts have been made in this direction, </a:t>
            </a:r>
            <a:r>
              <a:rPr lang="en-US" sz="3800" b="1" dirty="0" smtClean="0"/>
              <a:t>through </a:t>
            </a:r>
            <a:r>
              <a:rPr lang="en-US" sz="3800" b="1" dirty="0"/>
              <a:t>the </a:t>
            </a:r>
            <a:r>
              <a:rPr lang="en-US" sz="3800" b="1" u="sng" dirty="0"/>
              <a:t>training and visit system</a:t>
            </a:r>
            <a:r>
              <a:rPr lang="en-US" sz="3800" b="1" dirty="0"/>
              <a:t>. </a:t>
            </a:r>
            <a:endParaRPr lang="en-US" sz="3800" b="1" dirty="0" smtClean="0"/>
          </a:p>
          <a:p>
            <a:pPr>
              <a:buNone/>
            </a:pPr>
            <a:endParaRPr lang="en-US" sz="3800" b="1" dirty="0" smtClean="0"/>
          </a:p>
          <a:p>
            <a:r>
              <a:rPr lang="en-US" sz="3800" b="1" dirty="0" smtClean="0"/>
              <a:t>Among </a:t>
            </a:r>
            <a:r>
              <a:rPr lang="en-US" sz="3800" b="1" dirty="0"/>
              <a:t>the commercial farmers of the </a:t>
            </a:r>
            <a:r>
              <a:rPr lang="en-US" sz="3800" b="1" dirty="0" smtClean="0"/>
              <a:t> developed countries , </a:t>
            </a:r>
            <a:r>
              <a:rPr lang="en-US" sz="3800" b="1" dirty="0"/>
              <a:t>a major </a:t>
            </a:r>
            <a:r>
              <a:rPr lang="en-US" sz="3800" b="1" u="sng" dirty="0"/>
              <a:t>problem has become surplus production, with farmers facing economic and policy pressures to restrict it</a:t>
            </a:r>
            <a:r>
              <a:rPr lang="en-US" sz="3800" b="1" u="sng" dirty="0" smtClean="0"/>
              <a:t>.</a:t>
            </a:r>
          </a:p>
          <a:p>
            <a:pPr>
              <a:buNone/>
            </a:pPr>
            <a:endParaRPr lang="en-US" sz="3800" b="1" u="sng" dirty="0" smtClean="0"/>
          </a:p>
          <a:p>
            <a:r>
              <a:rPr lang="en-US" sz="3800" b="1" dirty="0" smtClean="0"/>
              <a:t> </a:t>
            </a:r>
            <a:r>
              <a:rPr lang="en-US" sz="3800" b="1" dirty="0"/>
              <a:t>Associated </a:t>
            </a:r>
            <a:r>
              <a:rPr lang="en-US" sz="3800" b="1" i="1" u="sng" dirty="0"/>
              <a:t>with intensive production methods, many issues and problems regarding environmental deterioration </a:t>
            </a:r>
            <a:r>
              <a:rPr lang="en-US" sz="3800" b="1" dirty="0"/>
              <a:t>and livestock welfare have also arisen. </a:t>
            </a:r>
            <a:endParaRPr lang="en-US" sz="3800" b="1" dirty="0" smtClean="0"/>
          </a:p>
          <a:p>
            <a:endParaRPr lang="en-US" b="1" dirty="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13</a:t>
            </a:fld>
            <a:endParaRPr lang="en-US"/>
          </a:p>
        </p:txBody>
      </p:sp>
      <p:sp>
        <p:nvSpPr>
          <p:cNvPr id="3" name="Content Placeholder 2"/>
          <p:cNvSpPr>
            <a:spLocks noGrp="1"/>
          </p:cNvSpPr>
          <p:nvPr>
            <p:ph sz="quarter" idx="1"/>
          </p:nvPr>
        </p:nvSpPr>
        <p:spPr/>
        <p:txBody>
          <a:bodyPr>
            <a:normAutofit/>
          </a:bodyPr>
          <a:lstStyle/>
          <a:p>
            <a:r>
              <a:rPr lang="en-US" sz="2400" dirty="0" smtClean="0"/>
              <a:t>Thus these have become important aspects of extension work, </a:t>
            </a:r>
            <a:r>
              <a:rPr lang="en-US" sz="2400" u="sng" dirty="0" smtClean="0">
                <a:solidFill>
                  <a:srgbClr val="FF0000"/>
                </a:solidFill>
              </a:rPr>
              <a:t>particularly socioeconomic guidance which focuses both on means by which farmers might maintain their income levels from their resources </a:t>
            </a:r>
          </a:p>
          <a:p>
            <a:pPr>
              <a:buNone/>
            </a:pPr>
            <a:endParaRPr lang="en-US" sz="2400" u="sng" dirty="0" smtClean="0">
              <a:solidFill>
                <a:srgbClr val="FF0000"/>
              </a:solidFill>
            </a:endParaRPr>
          </a:p>
          <a:p>
            <a:r>
              <a:rPr lang="en-US" sz="2400" dirty="0" smtClean="0"/>
              <a:t> </a:t>
            </a:r>
            <a:r>
              <a:rPr lang="en-US" sz="2400" u="sng" dirty="0" smtClean="0"/>
              <a:t>Agricultural </a:t>
            </a:r>
            <a:r>
              <a:rPr lang="en-US" sz="2400" u="sng" dirty="0" smtClean="0"/>
              <a:t>extension services are thus adding a strong social dimension to their activities</a:t>
            </a:r>
            <a:endParaRPr lang="en-US" sz="2400" u="sng"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recent </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14</a:t>
            </a:fld>
            <a:endParaRPr lang="en-US"/>
          </a:p>
        </p:txBody>
      </p:sp>
      <p:sp>
        <p:nvSpPr>
          <p:cNvPr id="3" name="Content Placeholder 2"/>
          <p:cNvSpPr>
            <a:spLocks noGrp="1"/>
          </p:cNvSpPr>
          <p:nvPr>
            <p:ph sz="quarter" idx="1"/>
          </p:nvPr>
        </p:nvSpPr>
        <p:spPr>
          <a:xfrm>
            <a:off x="381000" y="1600200"/>
            <a:ext cx="8305800" cy="4724400"/>
          </a:xfrm>
        </p:spPr>
        <p:txBody>
          <a:bodyPr>
            <a:normAutofit fontScale="62500" lnSpcReduction="20000"/>
          </a:bodyPr>
          <a:lstStyle/>
          <a:p>
            <a:r>
              <a:rPr lang="en-US" b="1" dirty="0"/>
              <a:t>Agricultural extension has now become </a:t>
            </a:r>
            <a:r>
              <a:rPr lang="en-US" b="1" dirty="0" smtClean="0"/>
              <a:t>recognized </a:t>
            </a:r>
            <a:r>
              <a:rPr lang="en-US" b="1" dirty="0"/>
              <a:t>as an essential mechanism for delivering information and advice as an "input" into modem farming. </a:t>
            </a:r>
            <a:endParaRPr lang="en-US" b="1" dirty="0" smtClean="0"/>
          </a:p>
          <a:p>
            <a:endParaRPr lang="en-US" b="1" dirty="0" smtClean="0"/>
          </a:p>
          <a:p>
            <a:r>
              <a:rPr lang="en-US" b="1" dirty="0" smtClean="0"/>
              <a:t>Since commercial </a:t>
            </a:r>
            <a:r>
              <a:rPr lang="en-US" b="1" dirty="0"/>
              <a:t>farmers can derive </a:t>
            </a:r>
            <a:r>
              <a:rPr lang="en-US" b="1" dirty="0">
                <a:solidFill>
                  <a:srgbClr val="FF0000"/>
                </a:solidFill>
              </a:rPr>
              <a:t>direct financial benefits from these inputs, there is a trend towards the privatization of the extension organizations, </a:t>
            </a:r>
            <a:endParaRPr lang="en-US" b="1" dirty="0" smtClean="0">
              <a:solidFill>
                <a:srgbClr val="FF0000"/>
              </a:solidFill>
            </a:endParaRPr>
          </a:p>
          <a:p>
            <a:pPr>
              <a:buNone/>
            </a:pPr>
            <a:endParaRPr lang="en-US" b="1" dirty="0" smtClean="0">
              <a:solidFill>
                <a:srgbClr val="FF0000"/>
              </a:solidFill>
            </a:endParaRPr>
          </a:p>
          <a:p>
            <a:r>
              <a:rPr lang="en-US" b="1" dirty="0" smtClean="0"/>
              <a:t>often </a:t>
            </a:r>
            <a:r>
              <a:rPr lang="en-US" b="1" dirty="0"/>
              <a:t>as parastatal or </a:t>
            </a:r>
            <a:r>
              <a:rPr lang="en-US" b="1" dirty="0" smtClean="0"/>
              <a:t>quasi governmental </a:t>
            </a:r>
            <a:r>
              <a:rPr lang="en-US" b="1" dirty="0"/>
              <a:t>agencies, </a:t>
            </a:r>
            <a:r>
              <a:rPr lang="en-US" b="1" u="sng" dirty="0"/>
              <a:t>with farmers being required to pay for services which they had previously received free of charge. </a:t>
            </a:r>
            <a:endParaRPr lang="en-US" b="1" u="sng" dirty="0" smtClean="0"/>
          </a:p>
          <a:p>
            <a:pPr>
              <a:buNone/>
            </a:pPr>
            <a:endParaRPr lang="en-US" b="1" u="sng" dirty="0" smtClean="0"/>
          </a:p>
          <a:p>
            <a:r>
              <a:rPr lang="en-US" b="1" dirty="0" smtClean="0"/>
              <a:t>This </a:t>
            </a:r>
            <a:r>
              <a:rPr lang="en-US" b="1" dirty="0"/>
              <a:t>trend is </a:t>
            </a:r>
            <a:r>
              <a:rPr lang="en-US" b="1" u="sng" dirty="0"/>
              <a:t>strong in the </a:t>
            </a:r>
            <a:r>
              <a:rPr lang="en-US" b="1" u="sng" dirty="0" smtClean="0"/>
              <a:t>developed countries</a:t>
            </a:r>
            <a:r>
              <a:rPr lang="en-US" b="1" dirty="0" smtClean="0"/>
              <a:t>, </a:t>
            </a:r>
            <a:r>
              <a:rPr lang="en-US" b="1" dirty="0"/>
              <a:t>and there are examples of it beginning in the </a:t>
            </a:r>
            <a:r>
              <a:rPr lang="en-US" b="1" dirty="0" smtClean="0"/>
              <a:t>developing countries</a:t>
            </a:r>
          </a:p>
          <a:p>
            <a:pPr>
              <a:buNone/>
            </a:pPr>
            <a:endParaRPr lang="en-US" b="1" dirty="0"/>
          </a:p>
          <a:p>
            <a:r>
              <a:rPr lang="en-US" b="1" dirty="0"/>
              <a:t>The pace of change in the </a:t>
            </a:r>
            <a:r>
              <a:rPr lang="en-US" b="1" u="sng" dirty="0"/>
              <a:t>organization, functions, strategies, and approaches of agricultural extension is clearly accelerating.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467600" cy="1020762"/>
          </a:xfrm>
        </p:spPr>
        <p:txBody>
          <a:bodyPr>
            <a:normAutofit/>
          </a:bodyPr>
          <a:lstStyle/>
          <a:p>
            <a:r>
              <a:rPr lang="en-US" sz="2400" b="1" dirty="0" smtClean="0"/>
              <a:t>The future</a:t>
            </a:r>
            <a:r>
              <a:rPr lang="en-US" sz="2400" dirty="0" smtClean="0"/>
              <a:t/>
            </a:r>
            <a:br>
              <a:rPr lang="en-US" sz="2400" dirty="0" smtClean="0"/>
            </a:br>
            <a:endParaRPr lang="en-US" sz="24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15</a:t>
            </a:fld>
            <a:endParaRPr lang="en-US"/>
          </a:p>
        </p:txBody>
      </p:sp>
      <p:sp>
        <p:nvSpPr>
          <p:cNvPr id="3" name="Content Placeholder 2"/>
          <p:cNvSpPr>
            <a:spLocks noGrp="1"/>
          </p:cNvSpPr>
          <p:nvPr>
            <p:ph sz="quarter" idx="1"/>
          </p:nvPr>
        </p:nvSpPr>
        <p:spPr>
          <a:xfrm>
            <a:off x="304800" y="1066800"/>
            <a:ext cx="8382000" cy="4114800"/>
          </a:xfrm>
        </p:spPr>
        <p:txBody>
          <a:bodyPr>
            <a:normAutofit/>
          </a:bodyPr>
          <a:lstStyle/>
          <a:p>
            <a:r>
              <a:rPr lang="en-US" sz="2600" dirty="0" smtClean="0">
                <a:solidFill>
                  <a:srgbClr val="FF0000"/>
                </a:solidFill>
              </a:rPr>
              <a:t>Issues like population and environment  come in the picture </a:t>
            </a:r>
          </a:p>
          <a:p>
            <a:r>
              <a:rPr lang="en-US" sz="2600" dirty="0" smtClean="0">
                <a:solidFill>
                  <a:srgbClr val="FF0000"/>
                </a:solidFill>
              </a:rPr>
              <a:t>the </a:t>
            </a:r>
            <a:r>
              <a:rPr lang="en-US" sz="2600" dirty="0">
                <a:solidFill>
                  <a:srgbClr val="FF0000"/>
                </a:solidFill>
              </a:rPr>
              <a:t>challenge of </a:t>
            </a:r>
            <a:r>
              <a:rPr lang="en-US" sz="2600" u="sng" dirty="0">
                <a:solidFill>
                  <a:srgbClr val="FF0000"/>
                </a:solidFill>
              </a:rPr>
              <a:t>keeping pace with rapidly increasing population </a:t>
            </a:r>
            <a:r>
              <a:rPr lang="en-US" sz="2600" dirty="0">
                <a:solidFill>
                  <a:srgbClr val="FF0000"/>
                </a:solidFill>
              </a:rPr>
              <a:t>with few reserves of potentially cultivable land. </a:t>
            </a:r>
            <a:endParaRPr lang="en-US" sz="2600" dirty="0" smtClean="0">
              <a:solidFill>
                <a:srgbClr val="FF0000"/>
              </a:solidFill>
            </a:endParaRPr>
          </a:p>
          <a:p>
            <a:r>
              <a:rPr lang="en-US" sz="2600" dirty="0" smtClean="0"/>
              <a:t>Farmers  </a:t>
            </a:r>
            <a:r>
              <a:rPr lang="en-US" sz="2600" dirty="0"/>
              <a:t>have to </a:t>
            </a:r>
            <a:r>
              <a:rPr lang="en-US" sz="2600" u="sng" dirty="0"/>
              <a:t>become more efficient and specialized</a:t>
            </a:r>
            <a:r>
              <a:rPr lang="en-US" sz="2600" dirty="0"/>
              <a:t>. </a:t>
            </a:r>
            <a:endParaRPr lang="en-US" sz="2600" dirty="0" smtClean="0"/>
          </a:p>
          <a:p>
            <a:r>
              <a:rPr lang="en-US" sz="2600" u="sng" dirty="0" smtClean="0"/>
              <a:t>extension </a:t>
            </a:r>
            <a:r>
              <a:rPr lang="en-US" sz="2600" u="sng" dirty="0"/>
              <a:t>will remain a key policy tool for promoting </a:t>
            </a:r>
            <a:r>
              <a:rPr lang="en-US" sz="2600" u="sng" dirty="0" smtClean="0"/>
              <a:t>food production ,ecologically </a:t>
            </a:r>
            <a:r>
              <a:rPr lang="en-US" sz="2600" u="sng" dirty="0"/>
              <a:t>and socially sustainable farming practices. </a:t>
            </a:r>
            <a:endParaRPr lang="en-US" sz="2600" u="sng" dirty="0" smtClean="0"/>
          </a:p>
          <a:p>
            <a:pPr>
              <a:buNone/>
            </a:pPr>
            <a:endParaRPr lang="en-US" u="sng" dirty="0"/>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16</a:t>
            </a:fld>
            <a:endParaRPr lang="en-US"/>
          </a:p>
        </p:txBody>
      </p:sp>
      <p:sp>
        <p:nvSpPr>
          <p:cNvPr id="3" name="Content Placeholder 2"/>
          <p:cNvSpPr>
            <a:spLocks noGrp="1"/>
          </p:cNvSpPr>
          <p:nvPr>
            <p:ph sz="quarter" idx="1"/>
          </p:nvPr>
        </p:nvSpPr>
        <p:spPr>
          <a:xfrm>
            <a:off x="228600" y="1447800"/>
            <a:ext cx="8458200" cy="4419600"/>
          </a:xfrm>
        </p:spPr>
        <p:txBody>
          <a:bodyPr>
            <a:normAutofit fontScale="70000" lnSpcReduction="20000"/>
          </a:bodyPr>
          <a:lstStyle/>
          <a:p>
            <a:r>
              <a:rPr lang="en-US" dirty="0" smtClean="0"/>
              <a:t>The growth of </a:t>
            </a:r>
            <a:r>
              <a:rPr lang="en-US" u="sng" dirty="0" smtClean="0"/>
              <a:t>innovative approaches, participatory</a:t>
            </a:r>
            <a:r>
              <a:rPr lang="en-US" dirty="0" smtClean="0"/>
              <a:t> tools such as PRA,ACTION REASERCH etc  </a:t>
            </a:r>
            <a:r>
              <a:rPr lang="en-US" u="sng" dirty="0" smtClean="0"/>
              <a:t>are the respective roles of extension agent and clients</a:t>
            </a:r>
            <a:r>
              <a:rPr lang="en-US" dirty="0" smtClean="0"/>
              <a:t>. </a:t>
            </a:r>
          </a:p>
          <a:p>
            <a:pPr>
              <a:buNone/>
            </a:pPr>
            <a:endParaRPr lang="en-US" dirty="0" smtClean="0"/>
          </a:p>
          <a:p>
            <a:r>
              <a:rPr lang="en-US" dirty="0" smtClean="0"/>
              <a:t>The agent is no longer seen as the expert who has all the useful information and technical solutions</a:t>
            </a:r>
          </a:p>
          <a:p>
            <a:pPr>
              <a:buNone/>
            </a:pPr>
            <a:endParaRPr lang="en-US" dirty="0" smtClean="0"/>
          </a:p>
          <a:p>
            <a:r>
              <a:rPr lang="en-US" dirty="0" smtClean="0">
                <a:solidFill>
                  <a:srgbClr val="FF0000"/>
                </a:solidFill>
              </a:rPr>
              <a:t>solutions to local problems are to be developed in partnership </a:t>
            </a:r>
            <a:r>
              <a:rPr lang="en-US" dirty="0" smtClean="0"/>
              <a:t>between agent and clients. </a:t>
            </a:r>
          </a:p>
          <a:p>
            <a:pPr>
              <a:buNone/>
            </a:pPr>
            <a:endParaRPr lang="en-US" dirty="0" smtClean="0"/>
          </a:p>
          <a:p>
            <a:r>
              <a:rPr lang="en-US" dirty="0" smtClean="0"/>
              <a:t>Since the scale at which extension support is required is thus often larger than the individual farm, extension workers </a:t>
            </a:r>
            <a:r>
              <a:rPr lang="en-US" u="sng" dirty="0" smtClean="0"/>
              <a:t>need new skills of negotiation, conflict resolution, and the nurturing of emerging community organizations .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17</a:t>
            </a:fld>
            <a:endParaRPr lang="en-US" dirty="0"/>
          </a:p>
        </p:txBody>
      </p:sp>
      <p:sp>
        <p:nvSpPr>
          <p:cNvPr id="3" name="Content Placeholder 2"/>
          <p:cNvSpPr>
            <a:spLocks noGrp="1"/>
          </p:cNvSpPr>
          <p:nvPr>
            <p:ph sz="quarter" idx="1"/>
          </p:nvPr>
        </p:nvSpPr>
        <p:spPr>
          <a:xfrm>
            <a:off x="457200" y="1600200"/>
            <a:ext cx="8458200" cy="4525963"/>
          </a:xfrm>
        </p:spPr>
        <p:txBody>
          <a:bodyPr>
            <a:normAutofit/>
          </a:bodyPr>
          <a:lstStyle/>
          <a:p>
            <a:r>
              <a:rPr lang="en-US" sz="2400" dirty="0" smtClean="0"/>
              <a:t>A </a:t>
            </a:r>
            <a:r>
              <a:rPr lang="en-US" sz="2400" dirty="0"/>
              <a:t>reversal of recent trends towards bureaucratization within hierarchical extension services and a reduction in their levels of public funding. </a:t>
            </a:r>
            <a:endParaRPr lang="en-US" sz="2400" dirty="0" smtClean="0"/>
          </a:p>
          <a:p>
            <a:r>
              <a:rPr lang="en-US" sz="2400" dirty="0" smtClean="0"/>
              <a:t>Moreover</a:t>
            </a:r>
            <a:r>
              <a:rPr lang="en-US" sz="2400" dirty="0"/>
              <a:t>, a rapid increase can be expected in the use of information technology in support of extension. </a:t>
            </a:r>
            <a:endParaRPr lang="en-US" sz="2400" dirty="0" smtClean="0"/>
          </a:p>
          <a:p>
            <a:r>
              <a:rPr lang="en-US" sz="2400" dirty="0" smtClean="0"/>
              <a:t>The </a:t>
            </a:r>
            <a:r>
              <a:rPr lang="en-US" sz="2400" dirty="0"/>
              <a:t>forces for change in these areas  will come from </a:t>
            </a:r>
            <a:r>
              <a:rPr lang="en-US" sz="2400" dirty="0" smtClean="0"/>
              <a:t>five </a:t>
            </a:r>
            <a:r>
              <a:rPr lang="en-US" sz="2400" dirty="0"/>
              <a:t>main directions. </a:t>
            </a:r>
            <a:endParaRPr lang="en-US" sz="2400" dirty="0" smtClean="0"/>
          </a:p>
          <a:p>
            <a:endParaRPr lang="en-US" sz="2400" dirty="0"/>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Economic and Policy Climate </a:t>
            </a:r>
            <a:r>
              <a:rPr lang="en-US" sz="2800" dirty="0" smtClean="0"/>
              <a:t/>
            </a:r>
            <a:br>
              <a:rPr lang="en-US" sz="2800" dirty="0" smtClean="0"/>
            </a:br>
            <a:endParaRPr lang="en-US" sz="28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18</a:t>
            </a:fld>
            <a:endParaRPr lang="en-US"/>
          </a:p>
        </p:txBody>
      </p:sp>
      <p:sp>
        <p:nvSpPr>
          <p:cNvPr id="3" name="Content Placeholder 2"/>
          <p:cNvSpPr>
            <a:spLocks noGrp="1"/>
          </p:cNvSpPr>
          <p:nvPr>
            <p:ph sz="quarter" idx="1"/>
          </p:nvPr>
        </p:nvSpPr>
        <p:spPr>
          <a:xfrm>
            <a:off x="381000" y="1295400"/>
            <a:ext cx="8305800" cy="5257800"/>
          </a:xfrm>
        </p:spPr>
        <p:txBody>
          <a:bodyPr>
            <a:normAutofit fontScale="70000" lnSpcReduction="20000"/>
          </a:bodyPr>
          <a:lstStyle/>
          <a:p>
            <a:pPr>
              <a:buNone/>
            </a:pPr>
            <a:endParaRPr lang="en-US" dirty="0" smtClean="0"/>
          </a:p>
          <a:p>
            <a:pPr algn="just"/>
            <a:r>
              <a:rPr lang="en-US" dirty="0" smtClean="0"/>
              <a:t>Thus </a:t>
            </a:r>
            <a:r>
              <a:rPr lang="en-US" dirty="0"/>
              <a:t>government extension services </a:t>
            </a:r>
            <a:r>
              <a:rPr lang="en-US" u="sng" dirty="0" smtClean="0"/>
              <a:t>will </a:t>
            </a:r>
            <a:r>
              <a:rPr lang="en-US" u="sng" dirty="0"/>
              <a:t>continue to be, under pressure to become more efficient, to reduce their expenditure and staff, and to pass on (some of) the costs of provision to their clients who directly benefit financially</a:t>
            </a:r>
            <a:r>
              <a:rPr lang="en-US" dirty="0"/>
              <a:t>. </a:t>
            </a:r>
            <a:endParaRPr lang="en-US" dirty="0" smtClean="0"/>
          </a:p>
          <a:p>
            <a:pPr>
              <a:buNone/>
            </a:pPr>
            <a:endParaRPr lang="en-US" dirty="0" smtClean="0"/>
          </a:p>
          <a:p>
            <a:r>
              <a:rPr lang="en-US" dirty="0" smtClean="0"/>
              <a:t>This </a:t>
            </a:r>
            <a:r>
              <a:rPr lang="en-US" dirty="0"/>
              <a:t>is particularly the case in countries where the farm population forms a small minority and agricultural production is in surplus. </a:t>
            </a:r>
            <a:endParaRPr lang="en-US" dirty="0" smtClean="0"/>
          </a:p>
          <a:p>
            <a:pPr>
              <a:buNone/>
            </a:pPr>
            <a:endParaRPr lang="en-US" dirty="0" smtClean="0"/>
          </a:p>
          <a:p>
            <a:r>
              <a:rPr lang="en-US" dirty="0" smtClean="0"/>
              <a:t>The </a:t>
            </a:r>
            <a:r>
              <a:rPr lang="en-US" dirty="0"/>
              <a:t>case is weaker, but not absent, in less developed countries where farming households form a high proportion of the total population and where increasing food production is still important. </a:t>
            </a:r>
            <a:endParaRPr lang="en-US" dirty="0" smtClean="0"/>
          </a:p>
          <a:p>
            <a:pPr>
              <a:buNone/>
            </a:pPr>
            <a:endParaRPr lang="en-US" dirty="0" smtClean="0"/>
          </a:p>
          <a:p>
            <a:r>
              <a:rPr lang="en-US" u="sng" dirty="0" smtClean="0"/>
              <a:t>Thus </a:t>
            </a:r>
            <a:r>
              <a:rPr lang="en-US" u="sng" dirty="0"/>
              <a:t>charging clients for services is likely to become more widespread, while governments will find it attractive to contract out the operation of services to the private or the voluntary sector.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CTD…..</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19</a:t>
            </a:fld>
            <a:endParaRPr lang="en-US"/>
          </a:p>
        </p:txBody>
      </p:sp>
      <p:sp>
        <p:nvSpPr>
          <p:cNvPr id="3" name="Content Placeholder 2"/>
          <p:cNvSpPr>
            <a:spLocks noGrp="1"/>
          </p:cNvSpPr>
          <p:nvPr>
            <p:ph sz="quarter" idx="1"/>
          </p:nvPr>
        </p:nvSpPr>
        <p:spPr>
          <a:xfrm>
            <a:off x="381000" y="1371600"/>
            <a:ext cx="8305800" cy="4754563"/>
          </a:xfrm>
        </p:spPr>
        <p:txBody>
          <a:bodyPr>
            <a:normAutofit/>
          </a:bodyPr>
          <a:lstStyle/>
          <a:p>
            <a:r>
              <a:rPr lang="en-US" sz="2400" dirty="0" smtClean="0"/>
              <a:t>This is particularly the case in </a:t>
            </a:r>
            <a:r>
              <a:rPr lang="en-US" sz="2400" u="sng" dirty="0" smtClean="0"/>
              <a:t>countries where the farm population forms a small minority and agricultural production is in surplus. </a:t>
            </a:r>
          </a:p>
          <a:p>
            <a:r>
              <a:rPr lang="en-US" sz="2400" dirty="0" smtClean="0"/>
              <a:t>The case is </a:t>
            </a:r>
            <a:r>
              <a:rPr lang="en-US" sz="2400" u="sng" dirty="0" smtClean="0"/>
              <a:t>weaker, but not absent, in less developed countries where farming households form a high proportion of the total population and where increasing food production is still important</a:t>
            </a:r>
            <a:r>
              <a:rPr lang="en-US" sz="2400" dirty="0" smtClean="0"/>
              <a:t>. </a:t>
            </a:r>
          </a:p>
          <a:p>
            <a:r>
              <a:rPr lang="en-US" sz="2400" dirty="0" smtClean="0"/>
              <a:t>Thus </a:t>
            </a:r>
            <a:r>
              <a:rPr lang="en-US" sz="2400" u="sng" dirty="0" smtClean="0"/>
              <a:t>charging clients for services is likely to become more widespread,</a:t>
            </a:r>
            <a:r>
              <a:rPr lang="en-US" sz="2400" dirty="0" smtClean="0"/>
              <a:t> while governments will find it attractive to contract out the operation of services to the private or the voluntary sector. </a:t>
            </a:r>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715962"/>
          </a:xfrm>
        </p:spPr>
        <p:txBody>
          <a:bodyPr>
            <a:normAutofit fontScale="90000"/>
          </a:bodyPr>
          <a:lstStyle/>
          <a:p>
            <a:r>
              <a:rPr lang="en-US" sz="2800" b="1" dirty="0" smtClean="0"/>
              <a:t>The History of Extension </a:t>
            </a:r>
            <a:r>
              <a:rPr lang="en-US" sz="2800" dirty="0" smtClean="0"/>
              <a:t/>
            </a:r>
            <a:br>
              <a:rPr lang="en-US" sz="2800" dirty="0" smtClean="0"/>
            </a:br>
            <a:endParaRPr lang="en-US" sz="28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a:t>
            </a:fld>
            <a:endParaRPr lang="en-US"/>
          </a:p>
        </p:txBody>
      </p:sp>
      <p:sp>
        <p:nvSpPr>
          <p:cNvPr id="3" name="Content Placeholder 2"/>
          <p:cNvSpPr>
            <a:spLocks noGrp="1"/>
          </p:cNvSpPr>
          <p:nvPr>
            <p:ph sz="quarter" idx="1"/>
          </p:nvPr>
        </p:nvSpPr>
        <p:spPr>
          <a:xfrm>
            <a:off x="304800" y="990600"/>
            <a:ext cx="8382000" cy="5257800"/>
          </a:xfrm>
        </p:spPr>
        <p:txBody>
          <a:bodyPr>
            <a:normAutofit fontScale="70000" lnSpcReduction="20000"/>
          </a:bodyPr>
          <a:lstStyle/>
          <a:p>
            <a:r>
              <a:rPr lang="en-US" dirty="0" smtClean="0"/>
              <a:t>Agricultural </a:t>
            </a:r>
            <a:r>
              <a:rPr lang="en-US" dirty="0"/>
              <a:t>extension work has a </a:t>
            </a:r>
            <a:r>
              <a:rPr lang="en-US" u="sng" dirty="0" smtClean="0"/>
              <a:t> </a:t>
            </a:r>
            <a:r>
              <a:rPr lang="en-US" u="sng" dirty="0"/>
              <a:t>largely unrecorded,</a:t>
            </a:r>
            <a:r>
              <a:rPr lang="en-US" dirty="0"/>
              <a:t> history</a:t>
            </a:r>
            <a:r>
              <a:rPr lang="en-US" dirty="0" smtClean="0"/>
              <a:t>.</a:t>
            </a:r>
          </a:p>
          <a:p>
            <a:pPr>
              <a:buNone/>
            </a:pPr>
            <a:endParaRPr lang="en-US" dirty="0" smtClean="0"/>
          </a:p>
          <a:p>
            <a:r>
              <a:rPr lang="en-US" dirty="0" smtClean="0"/>
              <a:t> </a:t>
            </a:r>
            <a:r>
              <a:rPr lang="en-US" dirty="0"/>
              <a:t>It is a significant </a:t>
            </a:r>
            <a:r>
              <a:rPr lang="en-US" u="sng" dirty="0">
                <a:solidFill>
                  <a:srgbClr val="FF0000"/>
                </a:solidFill>
              </a:rPr>
              <a:t>social innovation, an important force in agricultural </a:t>
            </a:r>
            <a:r>
              <a:rPr lang="en-US" u="sng" dirty="0" smtClean="0">
                <a:solidFill>
                  <a:srgbClr val="FF0000"/>
                </a:solidFill>
              </a:rPr>
              <a:t>change</a:t>
            </a:r>
          </a:p>
          <a:p>
            <a:pPr>
              <a:buNone/>
            </a:pPr>
            <a:endParaRPr lang="en-US" dirty="0" smtClean="0"/>
          </a:p>
          <a:p>
            <a:r>
              <a:rPr lang="en-US" dirty="0" smtClean="0"/>
              <a:t>created </a:t>
            </a:r>
            <a:r>
              <a:rPr lang="en-US" dirty="0"/>
              <a:t>and recreated, adapted and developed over the centuries</a:t>
            </a:r>
            <a:r>
              <a:rPr lang="en-US" dirty="0" smtClean="0"/>
              <a:t>.</a:t>
            </a:r>
          </a:p>
          <a:p>
            <a:pPr>
              <a:buNone/>
            </a:pPr>
            <a:endParaRPr lang="en-US" dirty="0" smtClean="0"/>
          </a:p>
          <a:p>
            <a:r>
              <a:rPr lang="en-US" dirty="0" smtClean="0"/>
              <a:t> </a:t>
            </a:r>
            <a:r>
              <a:rPr lang="en-US" dirty="0"/>
              <a:t>Its </a:t>
            </a:r>
            <a:r>
              <a:rPr lang="en-US" dirty="0">
                <a:solidFill>
                  <a:srgbClr val="FF0000"/>
                </a:solidFill>
              </a:rPr>
              <a:t>evolution extends over nearly four thousand years, although its modem forms are largely a product of the past two </a:t>
            </a:r>
            <a:r>
              <a:rPr lang="en-US" dirty="0" smtClean="0">
                <a:solidFill>
                  <a:srgbClr val="FF0000"/>
                </a:solidFill>
              </a:rPr>
              <a:t>centuries</a:t>
            </a:r>
            <a:endParaRPr lang="en-US" u="sng" dirty="0" smtClean="0">
              <a:solidFill>
                <a:srgbClr val="FF0000"/>
              </a:solidFill>
            </a:endParaRPr>
          </a:p>
          <a:p>
            <a:pPr>
              <a:buNone/>
            </a:pPr>
            <a:endParaRPr lang="en-US" u="sng" dirty="0" smtClean="0">
              <a:solidFill>
                <a:srgbClr val="FF0000"/>
              </a:solidFill>
            </a:endParaRPr>
          </a:p>
          <a:p>
            <a:r>
              <a:rPr lang="en-US" dirty="0" smtClean="0"/>
              <a:t>Today</a:t>
            </a:r>
            <a:r>
              <a:rPr lang="en-US" dirty="0"/>
              <a:t>, the organizations and personnel engaged in agricultural extension encompass </a:t>
            </a:r>
            <a:r>
              <a:rPr lang="en-US" u="sng" dirty="0"/>
              <a:t>a diverse range of socially sanctioned and legitimate activities </a:t>
            </a:r>
            <a:endParaRPr lang="en-US" u="sng"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Social Context in Rural Areas </a:t>
            </a:r>
            <a:r>
              <a:rPr lang="en-US" sz="2800" dirty="0" smtClean="0"/>
              <a:t/>
            </a:r>
            <a:br>
              <a:rPr lang="en-US" sz="2800" dirty="0" smtClean="0"/>
            </a:br>
            <a:endParaRPr lang="en-US" sz="28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20</a:t>
            </a:fld>
            <a:endParaRPr lang="en-US"/>
          </a:p>
        </p:txBody>
      </p:sp>
      <p:sp>
        <p:nvSpPr>
          <p:cNvPr id="3" name="Content Placeholder 2"/>
          <p:cNvSpPr>
            <a:spLocks noGrp="1"/>
          </p:cNvSpPr>
          <p:nvPr>
            <p:ph sz="quarter" idx="1"/>
          </p:nvPr>
        </p:nvSpPr>
        <p:spPr>
          <a:xfrm>
            <a:off x="381000" y="1219200"/>
            <a:ext cx="8305800" cy="5181600"/>
          </a:xfrm>
        </p:spPr>
        <p:txBody>
          <a:bodyPr>
            <a:normAutofit fontScale="92500"/>
          </a:bodyPr>
          <a:lstStyle/>
          <a:p>
            <a:r>
              <a:rPr lang="en-US" sz="2600" dirty="0" smtClean="0"/>
              <a:t>In </a:t>
            </a:r>
            <a:r>
              <a:rPr lang="en-US" sz="2600" dirty="0"/>
              <a:t>the future, rural populations will undoubtedly be </a:t>
            </a:r>
            <a:r>
              <a:rPr lang="en-US" sz="2600" dirty="0">
                <a:solidFill>
                  <a:srgbClr val="FF0000"/>
                </a:solidFill>
              </a:rPr>
              <a:t>progressively better educated</a:t>
            </a:r>
            <a:r>
              <a:rPr lang="en-US" sz="2600" dirty="0" smtClean="0"/>
              <a:t>,</a:t>
            </a:r>
          </a:p>
          <a:p>
            <a:r>
              <a:rPr lang="en-US" sz="2600" dirty="0" smtClean="0"/>
              <a:t> </a:t>
            </a:r>
            <a:r>
              <a:rPr lang="en-US" sz="2600" dirty="0"/>
              <a:t>while their </a:t>
            </a:r>
            <a:r>
              <a:rPr lang="en-US" sz="2600" u="sng" dirty="0"/>
              <a:t>exposure to the mass media will continue to reduce their isolation and detachment from information, ideas, and an awareness of their situation within a national and international context</a:t>
            </a:r>
            <a:r>
              <a:rPr lang="en-US" sz="2600" dirty="0"/>
              <a:t>. </a:t>
            </a:r>
            <a:endParaRPr lang="en-US" sz="2600" dirty="0" smtClean="0"/>
          </a:p>
          <a:p>
            <a:r>
              <a:rPr lang="en-US" sz="2600" dirty="0" smtClean="0"/>
              <a:t>However</a:t>
            </a:r>
            <a:r>
              <a:rPr lang="en-US" sz="2600" dirty="0"/>
              <a:t>, this exposure will not reduce the need for extension</a:t>
            </a:r>
            <a:r>
              <a:rPr lang="en-US" sz="2600" dirty="0" smtClean="0"/>
              <a:t>.</a:t>
            </a:r>
          </a:p>
          <a:p>
            <a:r>
              <a:rPr lang="en-US" sz="2600" dirty="0" smtClean="0"/>
              <a:t> </a:t>
            </a:r>
            <a:r>
              <a:rPr lang="en-US" sz="2600" dirty="0"/>
              <a:t>Rather, given </a:t>
            </a:r>
            <a:r>
              <a:rPr lang="en-US" sz="2600" u="sng" dirty="0"/>
              <a:t>the changing demands on agricultural producers from population growth, increasing urbanization, legislative changes, and market requirements, the more knowledgeable farming population will require different kinds of extension services. </a:t>
            </a:r>
            <a:endParaRPr lang="en-US" sz="2600" u="sng"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21</a:t>
            </a:fld>
            <a:endParaRPr lang="en-US"/>
          </a:p>
        </p:txBody>
      </p:sp>
      <p:sp>
        <p:nvSpPr>
          <p:cNvPr id="3" name="Content Placeholder 2"/>
          <p:cNvSpPr>
            <a:spLocks noGrp="1"/>
          </p:cNvSpPr>
          <p:nvPr>
            <p:ph sz="quarter" idx="1"/>
          </p:nvPr>
        </p:nvSpPr>
        <p:spPr>
          <a:xfrm>
            <a:off x="381000" y="1600200"/>
            <a:ext cx="8305800" cy="4724400"/>
          </a:xfrm>
        </p:spPr>
        <p:txBody>
          <a:bodyPr>
            <a:normAutofit/>
          </a:bodyPr>
          <a:lstStyle/>
          <a:p>
            <a:r>
              <a:rPr lang="en-US" sz="2400" dirty="0" smtClean="0"/>
              <a:t>Social and economic trends within rural areas will therefore necessitate </a:t>
            </a:r>
            <a:r>
              <a:rPr lang="en-US" sz="2400" u="sng" dirty="0" smtClean="0"/>
              <a:t>more highly trained, specialized, and technically competent workers, who also know where to obtain relevant information and problem </a:t>
            </a:r>
            <a:r>
              <a:rPr lang="en-US" sz="2400" dirty="0" smtClean="0"/>
              <a:t>solutions and various provision and organizational forms to replace huge  government extension agencies. </a:t>
            </a:r>
          </a:p>
          <a:p>
            <a:r>
              <a:rPr lang="en-US" sz="2400" dirty="0" smtClean="0"/>
              <a:t>These agencies will need to </a:t>
            </a:r>
            <a:r>
              <a:rPr lang="en-US" sz="2400" u="sng" dirty="0" smtClean="0"/>
              <a:t>recognize and serve different types of clients defined not in terms of "adopter categories" but of access to markets, degree of commercialization, and relative dependence on agriculture for family income and welfare. </a:t>
            </a:r>
          </a:p>
          <a:p>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01000" cy="868362"/>
          </a:xfrm>
        </p:spPr>
        <p:txBody>
          <a:bodyPr>
            <a:normAutofit fontScale="90000"/>
          </a:bodyPr>
          <a:lstStyle/>
          <a:p>
            <a:r>
              <a:rPr lang="en-US" sz="3100" b="1" dirty="0" smtClean="0"/>
              <a:t>Systems</a:t>
            </a:r>
            <a:r>
              <a:rPr lang="en-US" b="1" dirty="0" smtClean="0"/>
              <a:t> </a:t>
            </a:r>
            <a:r>
              <a:rPr lang="en-US" sz="3100" b="1" dirty="0" smtClean="0"/>
              <a:t>Knowledge </a:t>
            </a:r>
            <a:r>
              <a:rPr lang="en-US" sz="3100" dirty="0" smtClean="0"/>
              <a:t/>
            </a:r>
            <a:br>
              <a:rPr lang="en-US" sz="3100" dirty="0" smtClean="0"/>
            </a:br>
            <a:endParaRPr lang="en-US" sz="31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22</a:t>
            </a:fld>
            <a:endParaRPr lang="en-US"/>
          </a:p>
        </p:txBody>
      </p:sp>
      <p:sp>
        <p:nvSpPr>
          <p:cNvPr id="3" name="Content Placeholder 2"/>
          <p:cNvSpPr>
            <a:spLocks noGrp="1"/>
          </p:cNvSpPr>
          <p:nvPr>
            <p:ph sz="quarter" idx="1"/>
          </p:nvPr>
        </p:nvSpPr>
        <p:spPr>
          <a:xfrm>
            <a:off x="381000" y="1219200"/>
            <a:ext cx="8458200" cy="5105400"/>
          </a:xfrm>
        </p:spPr>
        <p:txBody>
          <a:bodyPr>
            <a:normAutofit/>
          </a:bodyPr>
          <a:lstStyle/>
          <a:p>
            <a:r>
              <a:rPr lang="en-US" sz="2400" dirty="0" smtClean="0"/>
              <a:t>Recognition </a:t>
            </a:r>
            <a:r>
              <a:rPr lang="en-US" sz="2400" dirty="0"/>
              <a:t>of the </a:t>
            </a:r>
            <a:r>
              <a:rPr lang="en-US" sz="2400" u="sng" dirty="0"/>
              <a:t>locale-specific nature of farming systems and the agricultural information systems </a:t>
            </a:r>
            <a:r>
              <a:rPr lang="en-US" sz="2400" dirty="0" smtClean="0"/>
              <a:t>support pressure </a:t>
            </a:r>
            <a:r>
              <a:rPr lang="en-US" sz="2400" dirty="0"/>
              <a:t>towards the </a:t>
            </a:r>
            <a:r>
              <a:rPr lang="en-US" sz="2400" dirty="0" smtClean="0"/>
              <a:t>de-bureaucratization </a:t>
            </a:r>
            <a:r>
              <a:rPr lang="en-US" sz="2400" dirty="0"/>
              <a:t>and devolution of extension services. </a:t>
            </a:r>
            <a:endParaRPr lang="en-US" sz="2400" dirty="0" smtClean="0"/>
          </a:p>
          <a:p>
            <a:r>
              <a:rPr lang="en-US" sz="2400" dirty="0" smtClean="0"/>
              <a:t>This </a:t>
            </a:r>
            <a:r>
              <a:rPr lang="en-US" sz="2400" dirty="0"/>
              <a:t>recognition also implies that </a:t>
            </a:r>
            <a:r>
              <a:rPr lang="en-US" sz="2400" u="sng" dirty="0"/>
              <a:t>extension workers and farmers be jointly involved in the verification and adaptation of new technology, </a:t>
            </a:r>
            <a:endParaRPr lang="en-US" sz="2400" u="sng" dirty="0" smtClean="0"/>
          </a:p>
          <a:p>
            <a:r>
              <a:rPr lang="en-US" sz="2400" dirty="0" smtClean="0"/>
              <a:t>and the </a:t>
            </a:r>
            <a:r>
              <a:rPr lang="en-US" sz="2400" dirty="0"/>
              <a:t>extension workers respect </a:t>
            </a:r>
            <a:r>
              <a:rPr lang="en-US" sz="2400" u="sng" dirty="0"/>
              <a:t>farmers as experimenters, developers, and adapters of technology and devote more energy on communication wit</a:t>
            </a:r>
            <a:r>
              <a:rPr lang="en-US" sz="2400" dirty="0"/>
              <a:t>hin their local areas</a:t>
            </a:r>
            <a:r>
              <a:rPr lang="en-US" sz="2800" dirty="0"/>
              <a:t>. </a:t>
            </a:r>
            <a:endParaRPr lang="en-US" sz="2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smtClean="0"/>
              <a:t>Information Technology </a:t>
            </a:r>
            <a:r>
              <a:rPr lang="en-US" sz="2800" smtClean="0"/>
              <a:t/>
            </a:r>
            <a:br>
              <a:rPr lang="en-US" sz="2800" smtClean="0"/>
            </a:br>
            <a:endParaRPr lang="en-US" sz="2800"/>
          </a:p>
        </p:txBody>
      </p:sp>
      <p:sp>
        <p:nvSpPr>
          <p:cNvPr id="4" name="Slide Number Placeholder 3"/>
          <p:cNvSpPr>
            <a:spLocks noGrp="1"/>
          </p:cNvSpPr>
          <p:nvPr>
            <p:ph type="sldNum" sz="quarter" idx="12"/>
          </p:nvPr>
        </p:nvSpPr>
        <p:spPr/>
        <p:txBody>
          <a:bodyPr/>
          <a:lstStyle/>
          <a:p>
            <a:fld id="{F3839E8B-B812-4AD4-9805-05D389D34FE9}" type="slidenum">
              <a:rPr lang="en-US" smtClean="0"/>
              <a:pPr/>
              <a:t>23</a:t>
            </a:fld>
            <a:endParaRPr lang="en-US"/>
          </a:p>
        </p:txBody>
      </p:sp>
      <p:sp>
        <p:nvSpPr>
          <p:cNvPr id="3" name="Content Placeholder 2"/>
          <p:cNvSpPr>
            <a:spLocks noGrp="1"/>
          </p:cNvSpPr>
          <p:nvPr>
            <p:ph sz="quarter" idx="1"/>
          </p:nvPr>
        </p:nvSpPr>
        <p:spPr>
          <a:xfrm>
            <a:off x="381000" y="1219200"/>
            <a:ext cx="8305800" cy="4906963"/>
          </a:xfrm>
        </p:spPr>
        <p:txBody>
          <a:bodyPr>
            <a:normAutofit/>
          </a:bodyPr>
          <a:lstStyle/>
          <a:p>
            <a:r>
              <a:rPr lang="en-US" sz="2600" dirty="0" smtClean="0"/>
              <a:t>The </a:t>
            </a:r>
            <a:r>
              <a:rPr lang="en-US" sz="2600" dirty="0"/>
              <a:t>continuing rapid development of telecommunications and computer-based information technology (IT) is probably the biggest factor for change in extension, </a:t>
            </a:r>
            <a:endParaRPr lang="en-US" sz="2600" dirty="0" smtClean="0"/>
          </a:p>
          <a:p>
            <a:r>
              <a:rPr lang="en-US" sz="2600" dirty="0" smtClean="0"/>
              <a:t>one </a:t>
            </a:r>
            <a:r>
              <a:rPr lang="en-US" sz="2600" dirty="0"/>
              <a:t>which will facilitate and reinforce other changes. There are many possibilities for the potential applications of the technology in agricultural extension . </a:t>
            </a:r>
            <a:endParaRPr lang="en-US" sz="2600" dirty="0" smtClean="0"/>
          </a:p>
          <a:p>
            <a:r>
              <a:rPr lang="en-US" sz="2600" dirty="0" smtClean="0"/>
              <a:t>IT </a:t>
            </a:r>
            <a:r>
              <a:rPr lang="en-US" sz="2600" dirty="0"/>
              <a:t>will bring new information services to rural areas over which farmers, as users, will have much greater control than over current information channels</a:t>
            </a:r>
            <a:r>
              <a:rPr lang="en-US" sz="2600" dirty="0" smtClean="0"/>
              <a:t>.</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24</a:t>
            </a:fld>
            <a:endParaRPr lang="en-US"/>
          </a:p>
        </p:txBody>
      </p:sp>
      <p:sp>
        <p:nvSpPr>
          <p:cNvPr id="3" name="Content Placeholder 2"/>
          <p:cNvSpPr>
            <a:spLocks noGrp="1"/>
          </p:cNvSpPr>
          <p:nvPr>
            <p:ph sz="quarter" idx="1"/>
          </p:nvPr>
        </p:nvSpPr>
        <p:spPr/>
        <p:txBody>
          <a:bodyPr>
            <a:normAutofit/>
          </a:bodyPr>
          <a:lstStyle/>
          <a:p>
            <a:pPr algn="just"/>
            <a:r>
              <a:rPr lang="en-US" sz="2400" dirty="0" smtClean="0"/>
              <a:t>Even if every farmer does not have a computer terminal, these could become readily available at local information resource </a:t>
            </a:r>
            <a:r>
              <a:rPr lang="en-US" sz="2400" dirty="0" err="1" smtClean="0"/>
              <a:t>centres</a:t>
            </a:r>
            <a:r>
              <a:rPr lang="en-US" sz="2400" dirty="0" smtClean="0"/>
              <a:t>, with computers carrying expert systems to help farmers to make decisions.</a:t>
            </a:r>
          </a:p>
          <a:p>
            <a:pPr algn="just"/>
            <a:r>
              <a:rPr lang="en-US" sz="2400" dirty="0" smtClean="0"/>
              <a:t> However, it will not make extension workers redundant. Rather, they will be able to concentrate on tasks and services where human interaction is essential in helping farmers individually and in small groups to diagnose problems, to interpret data, and to apply their meaning.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25</a:t>
            </a:fld>
            <a:endParaRPr lang="en-US"/>
          </a:p>
        </p:txBody>
      </p:sp>
      <p:sp>
        <p:nvSpPr>
          <p:cNvPr id="3" name="Content Placeholder 2"/>
          <p:cNvSpPr>
            <a:spLocks noGrp="1"/>
          </p:cNvSpPr>
          <p:nvPr>
            <p:ph sz="quarter" idx="1"/>
          </p:nvPr>
        </p:nvSpPr>
        <p:spPr>
          <a:xfrm>
            <a:off x="381000" y="1600200"/>
            <a:ext cx="8305800" cy="4648200"/>
          </a:xfrm>
        </p:spPr>
        <p:txBody>
          <a:bodyPr>
            <a:normAutofit/>
          </a:bodyPr>
          <a:lstStyle/>
          <a:p>
            <a:r>
              <a:rPr lang="en-US" sz="2600" dirty="0" smtClean="0"/>
              <a:t>The future will call for more able, more independent, more client-oriented extension workers. </a:t>
            </a:r>
          </a:p>
          <a:p>
            <a:r>
              <a:rPr lang="en-US" sz="2600" dirty="0" smtClean="0"/>
              <a:t>The emphasis will be on the quality of interaction/networking, and partnership  between actors and client rather than on the movement of "messages" through a hierarchical system. </a:t>
            </a:r>
          </a:p>
          <a:p>
            <a:r>
              <a:rPr lang="en-US" sz="2600" dirty="0" smtClean="0"/>
              <a:t>the computer-carrying extension workers who are at ease helping farmers to identify the information they need in order to realize the potential of their farming operations</a:t>
            </a: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lvl="2" algn="ctr" rtl="0">
              <a:spcBef>
                <a:spcPct val="0"/>
              </a:spcBef>
            </a:pPr>
            <a:r>
              <a:rPr lang="en-US" b="1" dirty="0"/>
              <a:t>The changing context for agricultural development</a:t>
            </a:r>
            <a:r>
              <a:rPr lang="en-US" sz="2400" b="1" dirty="0"/>
              <a:t/>
            </a:r>
            <a:br>
              <a:rPr lang="en-US" sz="2400" b="1" dirty="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26</a:t>
            </a:fld>
            <a:endParaRPr lang="en-US"/>
          </a:p>
        </p:txBody>
      </p:sp>
      <p:sp>
        <p:nvSpPr>
          <p:cNvPr id="3" name="Content Placeholder 2"/>
          <p:cNvSpPr>
            <a:spLocks noGrp="1"/>
          </p:cNvSpPr>
          <p:nvPr>
            <p:ph sz="quarter" idx="1"/>
          </p:nvPr>
        </p:nvSpPr>
        <p:spPr>
          <a:xfrm>
            <a:off x="381000" y="1066800"/>
            <a:ext cx="8382000" cy="4724400"/>
          </a:xfrm>
        </p:spPr>
        <p:txBody>
          <a:bodyPr>
            <a:noAutofit/>
          </a:bodyPr>
          <a:lstStyle/>
          <a:p>
            <a:pPr algn="just"/>
            <a:r>
              <a:rPr lang="en-US" sz="2000" dirty="0" smtClean="0"/>
              <a:t>The production, trade, and consumption environment for agriculture and agricultural products is </a:t>
            </a:r>
            <a:r>
              <a:rPr lang="en-US" sz="2000" b="1" dirty="0" smtClean="0"/>
              <a:t>increasingly dynamic and evolving in unpredictable ways. </a:t>
            </a:r>
          </a:p>
          <a:p>
            <a:pPr algn="just"/>
            <a:r>
              <a:rPr lang="en-US" sz="2000" dirty="0" smtClean="0"/>
              <a:t>If farmers and companies are </a:t>
            </a:r>
            <a:r>
              <a:rPr lang="en-US" sz="2000" u="sng" dirty="0" smtClean="0"/>
              <a:t>to cope, compete, and survive in contemporary agriculture, they need to innovate continuously </a:t>
            </a:r>
          </a:p>
          <a:p>
            <a:pPr algn="just"/>
            <a:r>
              <a:rPr lang="en-US" sz="2000" dirty="0" smtClean="0"/>
              <a:t>the need to examine how innovation occurs in the agricultural sector. </a:t>
            </a:r>
          </a:p>
          <a:p>
            <a:pPr algn="just"/>
            <a:r>
              <a:rPr lang="en-US" sz="2000" dirty="0" smtClean="0"/>
              <a:t>It is the </a:t>
            </a:r>
            <a:r>
              <a:rPr lang="en-US" sz="2000" u="sng" dirty="0" smtClean="0"/>
              <a:t>markets—not production—which </a:t>
            </a:r>
            <a:r>
              <a:rPr lang="en-US" sz="2000" dirty="0" smtClean="0"/>
              <a:t>drives agricultural development. </a:t>
            </a:r>
          </a:p>
          <a:p>
            <a:pPr algn="just"/>
            <a:r>
              <a:rPr lang="en-US" sz="2000" dirty="0" smtClean="0"/>
              <a:t>major progress in agricultural development was inextricably linked to major improvements in the productivity of staple food crops, but this situation is changing. </a:t>
            </a:r>
          </a:p>
          <a:p>
            <a:pPr algn="just"/>
            <a:r>
              <a:rPr lang="en-US" sz="2000" dirty="0" smtClean="0"/>
              <a:t>With </a:t>
            </a:r>
            <a:r>
              <a:rPr lang="en-US" sz="2000" u="sng" dirty="0" smtClean="0"/>
              <a:t>falling staple food prices and rising urban incomes, the pay-off has shifted to strategies that enhance agricultural diversification and increase the value added of agricultural production</a:t>
            </a:r>
            <a:endParaRPr lang="en-US" sz="2000" u="sng"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27</a:t>
            </a:fld>
            <a:endParaRPr lang="en-US"/>
          </a:p>
        </p:txBody>
      </p:sp>
      <p:sp>
        <p:nvSpPr>
          <p:cNvPr id="3" name="Content Placeholder 2"/>
          <p:cNvSpPr>
            <a:spLocks noGrp="1"/>
          </p:cNvSpPr>
          <p:nvPr>
            <p:ph sz="quarter" idx="1"/>
          </p:nvPr>
        </p:nvSpPr>
        <p:spPr>
          <a:xfrm>
            <a:off x="457200" y="1600200"/>
            <a:ext cx="8229600" cy="3886200"/>
          </a:xfrm>
        </p:spPr>
        <p:txBody>
          <a:bodyPr>
            <a:normAutofit fontScale="77500" lnSpcReduction="20000"/>
          </a:bodyPr>
          <a:lstStyle/>
          <a:p>
            <a:pPr lvl="0"/>
            <a:r>
              <a:rPr lang="en-US" dirty="0" smtClean="0"/>
              <a:t> </a:t>
            </a:r>
            <a:r>
              <a:rPr lang="en-US" sz="2800" u="sng" dirty="0" smtClean="0"/>
              <a:t>Drivers for innovation include</a:t>
            </a:r>
            <a:r>
              <a:rPr lang="en-US" sz="2800" dirty="0" smtClean="0"/>
              <a:t>, for example, emerging health and disease problems; </a:t>
            </a:r>
          </a:p>
          <a:p>
            <a:pPr lvl="0">
              <a:buNone/>
            </a:pPr>
            <a:endParaRPr lang="en-US" sz="2800" dirty="0" smtClean="0"/>
          </a:p>
          <a:p>
            <a:pPr lvl="0"/>
            <a:r>
              <a:rPr lang="en-US" sz="2800" u="sng" dirty="0" smtClean="0"/>
              <a:t>changing patterns of competition in local particularly in global markets; </a:t>
            </a:r>
          </a:p>
          <a:p>
            <a:pPr lvl="0">
              <a:buNone/>
            </a:pPr>
            <a:endParaRPr lang="en-US" sz="2800" dirty="0" smtClean="0"/>
          </a:p>
          <a:p>
            <a:pPr lvl="0"/>
            <a:r>
              <a:rPr lang="en-US" sz="2800" dirty="0" smtClean="0"/>
              <a:t>changing </a:t>
            </a:r>
            <a:r>
              <a:rPr lang="en-US" sz="2800" u="sng" dirty="0" smtClean="0"/>
              <a:t>trade rules and the need for continuous upgrading to comply with them; </a:t>
            </a:r>
          </a:p>
          <a:p>
            <a:pPr lvl="0">
              <a:buNone/>
            </a:pPr>
            <a:endParaRPr lang="en-US" sz="2800" u="sng" dirty="0" smtClean="0"/>
          </a:p>
          <a:p>
            <a:pPr lvl="0"/>
            <a:r>
              <a:rPr lang="en-US" sz="2800" u="sng" dirty="0" smtClean="0"/>
              <a:t>and changing technological paradigms, such as biotechnology and information </a:t>
            </a:r>
            <a:r>
              <a:rPr lang="en-US" sz="2800" dirty="0" smtClean="0"/>
              <a:t>technology and the opportunities and challenges that they present</a:t>
            </a:r>
            <a:r>
              <a:rPr lang="en-US" dirty="0" smtClean="0"/>
              <a:t>.</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28</a:t>
            </a:fld>
            <a:endParaRPr lang="en-US"/>
          </a:p>
        </p:txBody>
      </p:sp>
      <p:sp>
        <p:nvSpPr>
          <p:cNvPr id="3" name="Content Placeholder 2"/>
          <p:cNvSpPr>
            <a:spLocks noGrp="1"/>
          </p:cNvSpPr>
          <p:nvPr>
            <p:ph sz="quarter" idx="1"/>
          </p:nvPr>
        </p:nvSpPr>
        <p:spPr>
          <a:xfrm>
            <a:off x="457200" y="1600200"/>
            <a:ext cx="8229600" cy="3276600"/>
          </a:xfrm>
        </p:spPr>
        <p:txBody>
          <a:bodyPr>
            <a:normAutofit fontScale="70000" lnSpcReduction="20000"/>
          </a:bodyPr>
          <a:lstStyle/>
          <a:p>
            <a:pPr lvl="0"/>
            <a:r>
              <a:rPr lang="en-US" u="sng" dirty="0" smtClean="0"/>
              <a:t>Knowledge, information, and technology are increasingly generated, diffused, an applied through the private sector. </a:t>
            </a:r>
          </a:p>
          <a:p>
            <a:pPr lvl="0">
              <a:buNone/>
            </a:pPr>
            <a:endParaRPr lang="en-US" dirty="0" smtClean="0"/>
          </a:p>
          <a:p>
            <a:pPr lvl="0"/>
            <a:r>
              <a:rPr lang="en-US" dirty="0" smtClean="0"/>
              <a:t>Private businesses </a:t>
            </a:r>
            <a:r>
              <a:rPr lang="en-US" u="sng" dirty="0" smtClean="0"/>
              <a:t>develop and supply a substantial number of the technologies that farmers use or introduce </a:t>
            </a:r>
            <a:r>
              <a:rPr lang="en-US" dirty="0" smtClean="0"/>
              <a:t>(examples include seed, fertilizer, pesticides, and machinery). </a:t>
            </a:r>
          </a:p>
          <a:p>
            <a:pPr lvl="0">
              <a:buNone/>
            </a:pPr>
            <a:endParaRPr lang="en-US" dirty="0" smtClean="0"/>
          </a:p>
          <a:p>
            <a:pPr lvl="0"/>
            <a:r>
              <a:rPr lang="en-US" u="sng" dirty="0" smtClean="0"/>
              <a:t>The role of the private sector is expected to grow with the increasing intensification of agriculture</a:t>
            </a:r>
            <a:r>
              <a:rPr lang="en-US" dirty="0" smtClean="0"/>
              <a:t>.</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29</a:t>
            </a:fld>
            <a:endParaRPr lang="en-US"/>
          </a:p>
        </p:txBody>
      </p:sp>
      <p:sp>
        <p:nvSpPr>
          <p:cNvPr id="3" name="Content Placeholder 2"/>
          <p:cNvSpPr>
            <a:spLocks noGrp="1"/>
          </p:cNvSpPr>
          <p:nvPr>
            <p:ph sz="quarter" idx="1"/>
          </p:nvPr>
        </p:nvSpPr>
        <p:spPr>
          <a:xfrm>
            <a:off x="457200" y="1600200"/>
            <a:ext cx="8229600" cy="4648200"/>
          </a:xfrm>
        </p:spPr>
        <p:txBody>
          <a:bodyPr>
            <a:normAutofit fontScale="70000" lnSpcReduction="20000"/>
          </a:bodyPr>
          <a:lstStyle/>
          <a:p>
            <a:pPr lvl="0"/>
            <a:r>
              <a:rPr lang="en-US" dirty="0" smtClean="0"/>
              <a:t> Exponential growth in information and communications technology (ICT), especially the Internet, </a:t>
            </a:r>
            <a:r>
              <a:rPr lang="en-US" u="sng" dirty="0" smtClean="0"/>
              <a:t>has transformed the ability to take advantage of knowledge developed in other places or for other purposes. </a:t>
            </a:r>
          </a:p>
          <a:p>
            <a:pPr lvl="0">
              <a:buNone/>
            </a:pPr>
            <a:endParaRPr lang="en-US" dirty="0" smtClean="0"/>
          </a:p>
          <a:p>
            <a:pPr lvl="0"/>
            <a:r>
              <a:rPr lang="en-US" dirty="0" smtClean="0"/>
              <a:t>Both the </a:t>
            </a:r>
            <a:r>
              <a:rPr lang="en-US" u="sng" dirty="0" smtClean="0"/>
              <a:t>ICT and the biotechnology revolutions have driven  the fact that many innovations within the agricultural sector. </a:t>
            </a:r>
          </a:p>
          <a:p>
            <a:pPr lvl="0">
              <a:buNone/>
            </a:pPr>
            <a:endParaRPr lang="en-US" dirty="0" smtClean="0"/>
          </a:p>
          <a:p>
            <a:pPr lvl="0"/>
            <a:r>
              <a:rPr lang="en-US" dirty="0" smtClean="0"/>
              <a:t>Examples include </a:t>
            </a:r>
            <a:r>
              <a:rPr lang="en-US" u="sng" dirty="0" smtClean="0"/>
              <a:t>geographic information systems, global positioning systems, and bioinformatics—are based on knowledge generated in other sectors. </a:t>
            </a:r>
          </a:p>
          <a:p>
            <a:pPr lvl="0">
              <a:buNone/>
            </a:pPr>
            <a:endParaRPr lang="en-US" dirty="0" smtClean="0"/>
          </a:p>
          <a:p>
            <a:pPr lvl="0"/>
            <a:r>
              <a:rPr lang="en-US" dirty="0" smtClean="0"/>
              <a:t>The question of </a:t>
            </a:r>
            <a:r>
              <a:rPr lang="en-US" u="sng" dirty="0" smtClean="0"/>
              <a:t>how to take advantage of new knowledge has become just as urgent as the question of how to generate and diffuse new knowledge.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77200" cy="1020762"/>
          </a:xfrm>
        </p:spPr>
        <p:txBody>
          <a:bodyPr>
            <a:normAutofit/>
          </a:bodyPr>
          <a:lstStyle/>
          <a:p>
            <a:r>
              <a:rPr lang="en-US" sz="2800" b="1" dirty="0" smtClean="0"/>
              <a:t>The birth of modern agricultural extension services</a:t>
            </a:r>
            <a:br>
              <a:rPr lang="en-US" sz="2800" b="1" dirty="0" smtClean="0"/>
            </a:br>
            <a:endParaRPr lang="en-US" sz="28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a:t>
            </a:fld>
            <a:endParaRPr lang="en-US"/>
          </a:p>
        </p:txBody>
      </p:sp>
      <p:sp>
        <p:nvSpPr>
          <p:cNvPr id="3" name="Content Placeholder 2"/>
          <p:cNvSpPr>
            <a:spLocks noGrp="1"/>
          </p:cNvSpPr>
          <p:nvPr>
            <p:ph sz="quarter" idx="1"/>
          </p:nvPr>
        </p:nvSpPr>
        <p:spPr>
          <a:xfrm>
            <a:off x="609600" y="1524000"/>
            <a:ext cx="8077200" cy="4114800"/>
          </a:xfrm>
        </p:spPr>
        <p:txBody>
          <a:bodyPr>
            <a:normAutofit/>
          </a:bodyPr>
          <a:lstStyle/>
          <a:p>
            <a:r>
              <a:rPr lang="en-US" sz="2400" dirty="0" smtClean="0"/>
              <a:t>The </a:t>
            </a:r>
            <a:r>
              <a:rPr lang="en-US" sz="2400" dirty="0"/>
              <a:t>first agricultural extension service of a modern kind came into existence as the </a:t>
            </a:r>
            <a:r>
              <a:rPr lang="en-US" sz="2400" dirty="0" smtClean="0"/>
              <a:t>result  of the crisis,</a:t>
            </a:r>
          </a:p>
          <a:p>
            <a:r>
              <a:rPr lang="en-US" sz="2400" dirty="0" smtClean="0"/>
              <a:t>which  </a:t>
            </a:r>
            <a:r>
              <a:rPr lang="en-US" sz="2400" dirty="0"/>
              <a:t>was the </a:t>
            </a:r>
            <a:r>
              <a:rPr lang="en-US" sz="2400" b="1" u="sng" dirty="0">
                <a:solidFill>
                  <a:srgbClr val="FF0000"/>
                </a:solidFill>
              </a:rPr>
              <a:t>outbreak of potato blight in Europe in 1845</a:t>
            </a:r>
            <a:r>
              <a:rPr lang="en-US" sz="2400" b="1" u="sng" dirty="0" smtClean="0">
                <a:solidFill>
                  <a:srgbClr val="FF0000"/>
                </a:solidFill>
              </a:rPr>
              <a:t>. "the potato famine" persisted until 1851</a:t>
            </a:r>
          </a:p>
          <a:p>
            <a:pPr>
              <a:buNone/>
            </a:pPr>
            <a:endParaRPr lang="en-US" sz="2400" b="1" u="sng" dirty="0" smtClean="0">
              <a:solidFill>
                <a:srgbClr val="FF0000"/>
              </a:solidFill>
            </a:endParaRPr>
          </a:p>
          <a:p>
            <a:r>
              <a:rPr lang="en-US" sz="2400" dirty="0" smtClean="0"/>
              <a:t>In </a:t>
            </a:r>
            <a:r>
              <a:rPr lang="en-US" sz="2400" dirty="0"/>
              <a:t>Ireland its effects were particularly severe because the </a:t>
            </a:r>
            <a:r>
              <a:rPr lang="en-US" sz="2400" u="sng" dirty="0"/>
              <a:t>predominantly peasant population relied on potatoes in their </a:t>
            </a:r>
            <a:r>
              <a:rPr lang="en-US" sz="2400" u="sng" dirty="0" smtClean="0"/>
              <a:t>diet</a:t>
            </a:r>
            <a:endParaRPr lang="en-US" sz="2400" u="sng" dirty="0"/>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30</a:t>
            </a:fld>
            <a:endParaRPr lang="en-US"/>
          </a:p>
        </p:txBody>
      </p:sp>
      <p:sp>
        <p:nvSpPr>
          <p:cNvPr id="3" name="Content Placeholder 2"/>
          <p:cNvSpPr>
            <a:spLocks noGrp="1"/>
          </p:cNvSpPr>
          <p:nvPr>
            <p:ph sz="quarter" idx="1"/>
          </p:nvPr>
        </p:nvSpPr>
        <p:spPr>
          <a:xfrm>
            <a:off x="457200" y="1600200"/>
            <a:ext cx="8229600" cy="4495800"/>
          </a:xfrm>
        </p:spPr>
        <p:txBody>
          <a:bodyPr>
            <a:normAutofit fontScale="70000" lnSpcReduction="20000"/>
          </a:bodyPr>
          <a:lstStyle/>
          <a:p>
            <a:r>
              <a:rPr lang="en-US" dirty="0" smtClean="0"/>
              <a:t>The knowledge structure of the agricultural sector in many countries is changing markedly. </a:t>
            </a:r>
          </a:p>
          <a:p>
            <a:pPr>
              <a:buNone/>
            </a:pPr>
            <a:endParaRPr lang="en-US" dirty="0" smtClean="0"/>
          </a:p>
          <a:p>
            <a:r>
              <a:rPr lang="en-US" u="sng" dirty="0" smtClean="0"/>
              <a:t>Overall and agricultural education levels have increased in many countries</a:t>
            </a:r>
            <a:r>
              <a:rPr lang="en-US" dirty="0" smtClean="0"/>
              <a:t>. </a:t>
            </a:r>
          </a:p>
          <a:p>
            <a:pPr>
              <a:buNone/>
            </a:pPr>
            <a:endParaRPr lang="en-US" dirty="0" smtClean="0"/>
          </a:p>
          <a:p>
            <a:r>
              <a:rPr lang="en-US" dirty="0" smtClean="0"/>
              <a:t>Greater numbers of experienced and </a:t>
            </a:r>
            <a:r>
              <a:rPr lang="en-US" u="sng" dirty="0" smtClean="0"/>
              <a:t>educated people—in the farm community, the private sector, and in nongovernmental organizations (NGOs)—now interact to generate new ideas or develop responses to changing conditions. </a:t>
            </a:r>
          </a:p>
          <a:p>
            <a:pPr>
              <a:buNone/>
            </a:pPr>
            <a:endParaRPr lang="en-US" dirty="0" smtClean="0"/>
          </a:p>
          <a:p>
            <a:r>
              <a:rPr lang="en-US" u="sng" dirty="0" smtClean="0"/>
              <a:t>Technical change and innovation have become much more interactive processes, which can be led by many different types of actors.</a:t>
            </a:r>
            <a:endParaRPr lang="en-US" u="sng"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rmAutofit fontScale="90000"/>
          </a:bodyPr>
          <a:lstStyle/>
          <a:p>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31</a:t>
            </a:fld>
            <a:endParaRPr lang="en-US"/>
          </a:p>
        </p:txBody>
      </p:sp>
      <p:sp>
        <p:nvSpPr>
          <p:cNvPr id="3" name="Content Placeholder 2"/>
          <p:cNvSpPr>
            <a:spLocks noGrp="1"/>
          </p:cNvSpPr>
          <p:nvPr>
            <p:ph sz="quarter" idx="1"/>
          </p:nvPr>
        </p:nvSpPr>
        <p:spPr>
          <a:xfrm>
            <a:off x="457200" y="1219200"/>
            <a:ext cx="8229600" cy="5410200"/>
          </a:xfrm>
        </p:spPr>
        <p:txBody>
          <a:bodyPr>
            <a:normAutofit fontScale="62500" lnSpcReduction="20000"/>
          </a:bodyPr>
          <a:lstStyle/>
          <a:p>
            <a:pPr lvl="0"/>
            <a:r>
              <a:rPr lang="en-US" dirty="0" smtClean="0"/>
              <a:t>Agricultural development </a:t>
            </a:r>
            <a:r>
              <a:rPr lang="en-US" u="sng" dirty="0" smtClean="0"/>
              <a:t>increasingly takes place in a globalized setting</a:t>
            </a:r>
            <a:r>
              <a:rPr lang="en-US" i="1" u="sng" dirty="0" smtClean="0"/>
              <a:t>. </a:t>
            </a:r>
          </a:p>
          <a:p>
            <a:pPr lvl="0"/>
            <a:r>
              <a:rPr lang="en-US" u="sng" dirty="0" smtClean="0"/>
              <a:t>This change affects all of the changes mentioned previously: the domestic market is not the only market that defines demand; </a:t>
            </a:r>
          </a:p>
          <a:p>
            <a:pPr lvl="0">
              <a:buNone/>
            </a:pPr>
            <a:endParaRPr lang="en-US" dirty="0" smtClean="0"/>
          </a:p>
          <a:p>
            <a:pPr lvl="0"/>
            <a:r>
              <a:rPr lang="en-US" dirty="0" smtClean="0"/>
              <a:t>environmental and health issues cross the borders of any country; knowledge from abroad may be more important than domestically generated knowledge; and ICT allows information to spread through internationally organized networks of practitioners. </a:t>
            </a:r>
          </a:p>
          <a:p>
            <a:pPr lvl="0">
              <a:buNone/>
            </a:pPr>
            <a:endParaRPr lang="en-US" dirty="0" smtClean="0"/>
          </a:p>
          <a:p>
            <a:pPr lvl="0"/>
            <a:r>
              <a:rPr lang="en-US" dirty="0" smtClean="0"/>
              <a:t>Globalization causes quality standards to be defined increasingly by international markets and leads small sectors suddenly to confront huge potential demand. It raises the stakes in agricultural development: </a:t>
            </a:r>
          </a:p>
          <a:p>
            <a:pPr lvl="0">
              <a:buNone/>
            </a:pPr>
            <a:endParaRPr lang="en-US" dirty="0" smtClean="0"/>
          </a:p>
          <a:p>
            <a:pPr lvl="0"/>
            <a:r>
              <a:rPr lang="en-US" dirty="0" smtClean="0"/>
              <a:t>success, for example in the export of nontraditional products, may assume larger dimensions than in a more narrow world, </a:t>
            </a:r>
          </a:p>
          <a:p>
            <a:pPr lvl="0"/>
            <a:endParaRPr lang="en-US" dirty="0" smtClean="0"/>
          </a:p>
          <a:p>
            <a:pPr lvl="0"/>
            <a:r>
              <a:rPr lang="en-US" u="sng" dirty="0" smtClean="0"/>
              <a:t> failure to adapt to new conditions will also have larger consequences and may cause traditional trade patterns to erode rapidly.</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848600" cy="1173162"/>
          </a:xfrm>
        </p:spPr>
        <p:txBody>
          <a:bodyPr>
            <a:normAutofit/>
          </a:bodyPr>
          <a:lstStyle/>
          <a:p>
            <a:r>
              <a:rPr lang="en-US" sz="2800" b="1" dirty="0" smtClean="0"/>
              <a:t>Subject matter of Agricultural Extension education </a:t>
            </a:r>
            <a:r>
              <a:rPr lang="en-US" sz="2800" dirty="0" smtClean="0"/>
              <a:t/>
            </a:r>
            <a:br>
              <a:rPr lang="en-US" sz="2800" dirty="0" smtClean="0"/>
            </a:br>
            <a:endParaRPr lang="en-US" sz="28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32</a:t>
            </a:fld>
            <a:endParaRPr lang="en-US"/>
          </a:p>
        </p:txBody>
      </p:sp>
      <p:sp>
        <p:nvSpPr>
          <p:cNvPr id="3" name="Content Placeholder 2"/>
          <p:cNvSpPr>
            <a:spLocks noGrp="1"/>
          </p:cNvSpPr>
          <p:nvPr>
            <p:ph sz="quarter" idx="1"/>
          </p:nvPr>
        </p:nvSpPr>
        <p:spPr>
          <a:xfrm>
            <a:off x="381000" y="1143000"/>
            <a:ext cx="8305800" cy="4983163"/>
          </a:xfrm>
        </p:spPr>
        <p:txBody>
          <a:bodyPr>
            <a:normAutofit fontScale="70000" lnSpcReduction="20000"/>
          </a:bodyPr>
          <a:lstStyle/>
          <a:p>
            <a:pPr>
              <a:buNone/>
            </a:pPr>
            <a:endParaRPr lang="en-US" dirty="0"/>
          </a:p>
          <a:p>
            <a:pPr algn="just"/>
            <a:r>
              <a:rPr lang="en-US" dirty="0"/>
              <a:t>Extension education is </a:t>
            </a:r>
            <a:r>
              <a:rPr lang="en-US" u="sng" dirty="0"/>
              <a:t>an applied behavioral science, the knowledge of which is applied to bring about desirable changes in the behavioral complex of human beings</a:t>
            </a:r>
            <a:r>
              <a:rPr lang="en-US" dirty="0"/>
              <a:t> usually through various strategies &amp; programmes of change &amp; by applying the latest scientific &amp; technological innovations</a:t>
            </a:r>
            <a:r>
              <a:rPr lang="en-US" dirty="0" smtClean="0"/>
              <a:t>.</a:t>
            </a:r>
          </a:p>
          <a:p>
            <a:pPr algn="just">
              <a:buNone/>
            </a:pPr>
            <a:endParaRPr lang="en-US" dirty="0"/>
          </a:p>
          <a:p>
            <a:pPr algn="just"/>
            <a:r>
              <a:rPr lang="en-US" dirty="0"/>
              <a:t>Extension education has now developed as a </a:t>
            </a:r>
            <a:r>
              <a:rPr lang="en-US" u="sng" dirty="0"/>
              <a:t>full-fledged discipline, having its own philosophy, objectives, principles, methods &amp; techniques which must be understood by every extension </a:t>
            </a:r>
            <a:r>
              <a:rPr lang="en-US" u="sng" dirty="0" smtClean="0"/>
              <a:t>&amp;  </a:t>
            </a:r>
            <a:r>
              <a:rPr lang="en-US" u="sng" dirty="0"/>
              <a:t>rural </a:t>
            </a:r>
            <a:r>
              <a:rPr lang="en-US" u="sng" dirty="0" smtClean="0"/>
              <a:t>development worker .</a:t>
            </a:r>
          </a:p>
          <a:p>
            <a:pPr algn="just">
              <a:buNone/>
            </a:pPr>
            <a:endParaRPr lang="en-US" dirty="0" smtClean="0"/>
          </a:p>
          <a:p>
            <a:pPr algn="just"/>
            <a:r>
              <a:rPr lang="en-US" dirty="0" smtClean="0"/>
              <a:t> </a:t>
            </a:r>
            <a:r>
              <a:rPr lang="en-US" dirty="0"/>
              <a:t>It might be mentioned here that extension education, </a:t>
            </a:r>
            <a:r>
              <a:rPr lang="en-US" u="sng" dirty="0"/>
              <a:t>its principles, methods &amp; techniques are applicable not only to agriculture </a:t>
            </a:r>
            <a:r>
              <a:rPr lang="en-US" dirty="0"/>
              <a:t>but also to veterinary &amp; animal husbandry, dairying, home science, health, family planning, etc</a:t>
            </a:r>
            <a:r>
              <a:rPr lang="en-US" dirty="0" smtClean="0"/>
              <a:t>.</a:t>
            </a:r>
          </a:p>
          <a:p>
            <a:endParaRPr lang="en-US" dirty="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924800" cy="868362"/>
          </a:xfrm>
        </p:spPr>
        <p:txBody>
          <a:bodyPr>
            <a:normAutofit fontScale="90000"/>
          </a:bodyPr>
          <a:lstStyle/>
          <a:p>
            <a:r>
              <a:rPr lang="en-US" sz="3100" b="1" dirty="0" smtClean="0"/>
              <a:t>Operational principles of Extension</a:t>
            </a:r>
            <a:r>
              <a:rPr lang="en-US" sz="3100" dirty="0" smtClean="0"/>
              <a:t/>
            </a:r>
            <a:br>
              <a:rPr lang="en-US" sz="3100"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33</a:t>
            </a:fld>
            <a:endParaRPr lang="en-US"/>
          </a:p>
        </p:txBody>
      </p:sp>
      <p:sp>
        <p:nvSpPr>
          <p:cNvPr id="3" name="Content Placeholder 2"/>
          <p:cNvSpPr>
            <a:spLocks noGrp="1"/>
          </p:cNvSpPr>
          <p:nvPr>
            <p:ph sz="quarter" idx="1"/>
          </p:nvPr>
        </p:nvSpPr>
        <p:spPr>
          <a:xfrm>
            <a:off x="381000" y="1219200"/>
            <a:ext cx="8305800" cy="5029200"/>
          </a:xfrm>
        </p:spPr>
        <p:txBody>
          <a:bodyPr>
            <a:normAutofit fontScale="70000" lnSpcReduction="20000"/>
          </a:bodyPr>
          <a:lstStyle/>
          <a:p>
            <a:pPr lvl="0"/>
            <a:r>
              <a:rPr lang="en-US" i="1" dirty="0" smtClean="0"/>
              <a:t>Extension helps people with </a:t>
            </a:r>
            <a:r>
              <a:rPr lang="en-US" i="1" u="sng" dirty="0" smtClean="0"/>
              <a:t>self-development by helping them apply educational resources </a:t>
            </a:r>
            <a:r>
              <a:rPr lang="en-US" i="1" dirty="0" smtClean="0"/>
              <a:t>to their own needs and desires. </a:t>
            </a:r>
          </a:p>
          <a:p>
            <a:pPr lvl="0"/>
            <a:r>
              <a:rPr lang="en-US" i="1" dirty="0" smtClean="0"/>
              <a:t>Extension helps people </a:t>
            </a:r>
            <a:r>
              <a:rPr lang="en-US" i="1" u="sng" dirty="0" smtClean="0"/>
              <a:t>manage change in the social, economic and political arenas. </a:t>
            </a:r>
          </a:p>
          <a:p>
            <a:pPr lvl="0"/>
            <a:r>
              <a:rPr lang="en-US" i="1" dirty="0" smtClean="0"/>
              <a:t>Extension develops programs and activities that </a:t>
            </a:r>
            <a:r>
              <a:rPr lang="en-US" i="1" u="sng" dirty="0" smtClean="0"/>
              <a:t>address people's needs and the priorities agreed </a:t>
            </a:r>
            <a:r>
              <a:rPr lang="en-US" i="1" dirty="0" smtClean="0"/>
              <a:t>upon by the government at different levels and local partners. </a:t>
            </a:r>
            <a:endParaRPr lang="en-US" dirty="0" smtClean="0"/>
          </a:p>
          <a:p>
            <a:pPr lvl="0"/>
            <a:r>
              <a:rPr lang="en-US" i="1" dirty="0" smtClean="0"/>
              <a:t>Extension </a:t>
            </a:r>
            <a:r>
              <a:rPr lang="en-US" i="1" u="sng" dirty="0" smtClean="0"/>
              <a:t>works with groups </a:t>
            </a:r>
            <a:r>
              <a:rPr lang="en-US" i="1" dirty="0" smtClean="0"/>
              <a:t>for cost-effectiveness, greater creativity and the encouragement and strengthening of </a:t>
            </a:r>
            <a:r>
              <a:rPr lang="en-US" i="1" u="sng" dirty="0" smtClean="0"/>
              <a:t>democratic processes</a:t>
            </a:r>
            <a:r>
              <a:rPr lang="en-US" i="1" dirty="0" smtClean="0"/>
              <a:t>. </a:t>
            </a:r>
          </a:p>
          <a:p>
            <a:pPr lvl="0"/>
            <a:r>
              <a:rPr lang="en-US" i="1" dirty="0" smtClean="0"/>
              <a:t>Extension helps people become educators by </a:t>
            </a:r>
            <a:r>
              <a:rPr lang="en-US" i="1" u="sng" dirty="0" smtClean="0"/>
              <a:t>encouraging them to participate in development of the learning activities</a:t>
            </a:r>
            <a:r>
              <a:rPr lang="en-US" i="1" dirty="0" smtClean="0"/>
              <a:t>. </a:t>
            </a:r>
            <a:endParaRPr lang="en-US" dirty="0" smtClean="0"/>
          </a:p>
          <a:p>
            <a:pPr lvl="0"/>
            <a:r>
              <a:rPr lang="en-US" i="1" dirty="0" smtClean="0"/>
              <a:t>Extension is </a:t>
            </a:r>
            <a:r>
              <a:rPr lang="en-US" i="1" u="sng" dirty="0" smtClean="0"/>
              <a:t>flexible and innovative in program </a:t>
            </a:r>
            <a:r>
              <a:rPr lang="en-US" i="1" dirty="0" smtClean="0"/>
              <a:t>approaches. </a:t>
            </a:r>
            <a:endParaRPr lang="en-US" dirty="0" smtClean="0"/>
          </a:p>
          <a:p>
            <a:pPr lvl="0"/>
            <a:r>
              <a:rPr lang="en-US" i="1" dirty="0" smtClean="0"/>
              <a:t>Extension uses </a:t>
            </a:r>
            <a:r>
              <a:rPr lang="en-US" i="1" u="sng" dirty="0" smtClean="0"/>
              <a:t>a team approach </a:t>
            </a:r>
            <a:r>
              <a:rPr lang="en-US" i="1" dirty="0" smtClean="0"/>
              <a:t>to program development, priority setting and problem solving.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4</a:t>
            </a:fld>
            <a:endParaRPr lang="en-US"/>
          </a:p>
        </p:txBody>
      </p:sp>
      <p:sp>
        <p:nvSpPr>
          <p:cNvPr id="3" name="Content Placeholder 2"/>
          <p:cNvSpPr>
            <a:spLocks noGrp="1"/>
          </p:cNvSpPr>
          <p:nvPr>
            <p:ph sz="quarter" idx="1"/>
          </p:nvPr>
        </p:nvSpPr>
        <p:spPr>
          <a:xfrm>
            <a:off x="457200" y="1447800"/>
            <a:ext cx="8229600" cy="4724400"/>
          </a:xfrm>
        </p:spPr>
        <p:txBody>
          <a:bodyPr>
            <a:normAutofit/>
          </a:bodyPr>
          <a:lstStyle/>
          <a:p>
            <a:r>
              <a:rPr lang="en-US" sz="2400" b="1" dirty="0">
                <a:solidFill>
                  <a:srgbClr val="FF0000"/>
                </a:solidFill>
              </a:rPr>
              <a:t>S</a:t>
            </a:r>
            <a:r>
              <a:rPr lang="en-US" sz="2400" b="1" dirty="0" smtClean="0">
                <a:solidFill>
                  <a:srgbClr val="FF0000"/>
                </a:solidFill>
              </a:rPr>
              <a:t>econd </a:t>
            </a:r>
            <a:r>
              <a:rPr lang="en-US" sz="2400" b="1" dirty="0">
                <a:solidFill>
                  <a:srgbClr val="FF0000"/>
                </a:solidFill>
              </a:rPr>
              <a:t>Morrill Act </a:t>
            </a:r>
            <a:r>
              <a:rPr lang="en-US" sz="2400" dirty="0"/>
              <a:t>granted federal </a:t>
            </a:r>
            <a:r>
              <a:rPr lang="en-US" sz="2400" b="1" dirty="0"/>
              <a:t>funds for the </a:t>
            </a:r>
            <a:r>
              <a:rPr lang="en-US" sz="2400" b="1" dirty="0">
                <a:solidFill>
                  <a:srgbClr val="FF0000"/>
                </a:solidFill>
              </a:rPr>
              <a:t>establishment of agricultural colleges</a:t>
            </a:r>
            <a:r>
              <a:rPr lang="en-US" sz="2400" dirty="0">
                <a:solidFill>
                  <a:srgbClr val="FF0000"/>
                </a:solidFill>
              </a:rPr>
              <a:t> i</a:t>
            </a:r>
            <a:r>
              <a:rPr lang="en-US" sz="2400" dirty="0"/>
              <a:t>n the remainder of the United States</a:t>
            </a:r>
            <a:r>
              <a:rPr lang="en-US" sz="2400" dirty="0" smtClean="0"/>
              <a:t>,</a:t>
            </a:r>
          </a:p>
          <a:p>
            <a:r>
              <a:rPr lang="en-US" sz="2400" dirty="0" smtClean="0"/>
              <a:t>further </a:t>
            </a:r>
            <a:r>
              <a:rPr lang="en-US" sz="2400" dirty="0"/>
              <a:t>stimulated by the formal establishment of </a:t>
            </a:r>
            <a:r>
              <a:rPr lang="en-US" sz="2400" b="1" u="sng" dirty="0">
                <a:solidFill>
                  <a:srgbClr val="FF0000"/>
                </a:solidFill>
              </a:rPr>
              <a:t>experimental work at the state colleges of agriculture under the 1887 Hatch Act</a:t>
            </a:r>
            <a:r>
              <a:rPr lang="en-US" sz="2400" b="1" u="sng" dirty="0" smtClean="0">
                <a:solidFill>
                  <a:srgbClr val="FF0000"/>
                </a:solidFill>
              </a:rPr>
              <a:t>.</a:t>
            </a:r>
          </a:p>
          <a:p>
            <a:r>
              <a:rPr lang="en-US" sz="2400" dirty="0" smtClean="0"/>
              <a:t>Comparable </a:t>
            </a:r>
            <a:r>
              <a:rPr lang="en-US" sz="2400" dirty="0"/>
              <a:t>development of </a:t>
            </a:r>
            <a:r>
              <a:rPr lang="en-US" sz="2400" b="1" dirty="0">
                <a:solidFill>
                  <a:srgbClr val="FF0000"/>
                </a:solidFill>
              </a:rPr>
              <a:t>farmers' institutes began in Ontario, </a:t>
            </a:r>
            <a:r>
              <a:rPr lang="en-US" sz="2400" b="1" u="sng" dirty="0">
                <a:solidFill>
                  <a:srgbClr val="FF0000"/>
                </a:solidFill>
              </a:rPr>
              <a:t>Canada, in 1885</a:t>
            </a:r>
          </a:p>
          <a:p>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868362"/>
          </a:xfrm>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5</a:t>
            </a:fld>
            <a:endParaRPr lang="en-US"/>
          </a:p>
        </p:txBody>
      </p:sp>
      <p:sp>
        <p:nvSpPr>
          <p:cNvPr id="3" name="Content Placeholder 2"/>
          <p:cNvSpPr>
            <a:spLocks noGrp="1"/>
          </p:cNvSpPr>
          <p:nvPr>
            <p:ph sz="quarter" idx="1"/>
          </p:nvPr>
        </p:nvSpPr>
        <p:spPr>
          <a:xfrm>
            <a:off x="457200" y="1143000"/>
            <a:ext cx="8382000" cy="4419600"/>
          </a:xfrm>
        </p:spPr>
        <p:txBody>
          <a:bodyPr>
            <a:noAutofit/>
          </a:bodyPr>
          <a:lstStyle/>
          <a:p>
            <a:pPr>
              <a:buNone/>
            </a:pPr>
            <a:endParaRPr lang="en-US" sz="2400" dirty="0" smtClean="0"/>
          </a:p>
          <a:p>
            <a:r>
              <a:rPr lang="en-US" sz="2400" dirty="0" smtClean="0"/>
              <a:t>This </a:t>
            </a:r>
            <a:r>
              <a:rPr lang="en-US" sz="2400" dirty="0"/>
              <a:t>culminated </a:t>
            </a:r>
            <a:r>
              <a:rPr lang="en-US" sz="2400" b="1" dirty="0">
                <a:solidFill>
                  <a:srgbClr val="FF0000"/>
                </a:solidFill>
              </a:rPr>
              <a:t>in 1914 with the passage </a:t>
            </a:r>
            <a:r>
              <a:rPr lang="en-US" sz="2400" b="1" dirty="0" smtClean="0">
                <a:solidFill>
                  <a:srgbClr val="FF0000"/>
                </a:solidFill>
              </a:rPr>
              <a:t>of the </a:t>
            </a:r>
            <a:r>
              <a:rPr lang="en-US" sz="2400" b="1" dirty="0">
                <a:solidFill>
                  <a:srgbClr val="FF0000"/>
                </a:solidFill>
              </a:rPr>
              <a:t>Smith-Lever Act, establishing the Cooperative Extension Service </a:t>
            </a:r>
            <a:r>
              <a:rPr lang="en-US" sz="2400" b="1" dirty="0" smtClean="0">
                <a:solidFill>
                  <a:srgbClr val="FF0000"/>
                </a:solidFill>
              </a:rPr>
              <a:t>– </a:t>
            </a:r>
          </a:p>
          <a:p>
            <a:pPr>
              <a:buNone/>
            </a:pPr>
            <a:endParaRPr lang="en-US" sz="2400" b="1" dirty="0" smtClean="0">
              <a:solidFill>
                <a:srgbClr val="FF0000"/>
              </a:solidFill>
            </a:endParaRPr>
          </a:p>
          <a:p>
            <a:r>
              <a:rPr lang="en-US" sz="2400" dirty="0" smtClean="0"/>
              <a:t>a </a:t>
            </a:r>
            <a:r>
              <a:rPr lang="en-US" sz="2400" dirty="0"/>
              <a:t>tripartite cooperation of federal, state, and local county governments, with the </a:t>
            </a:r>
            <a:r>
              <a:rPr lang="en-US" sz="2400" b="1" u="sng" dirty="0"/>
              <a:t>state college as the extension </a:t>
            </a:r>
            <a:r>
              <a:rPr lang="en-US" sz="2400" b="1" u="sng" dirty="0" smtClean="0"/>
              <a:t>agency</a:t>
            </a:r>
          </a:p>
          <a:p>
            <a:pPr>
              <a:buNone/>
            </a:pPr>
            <a:r>
              <a:rPr lang="en-US" sz="2400" b="1" u="sng" dirty="0" smtClean="0"/>
              <a:t> </a:t>
            </a:r>
          </a:p>
          <a:p>
            <a:r>
              <a:rPr lang="en-US" sz="2400" dirty="0" smtClean="0"/>
              <a:t>in </a:t>
            </a:r>
            <a:r>
              <a:rPr lang="en-US" sz="2400" dirty="0"/>
              <a:t>order to aid </a:t>
            </a:r>
            <a:r>
              <a:rPr lang="en-US" sz="2400" u="sng" dirty="0"/>
              <a:t>in diffusing among the people of the United States useful and practical information </a:t>
            </a:r>
            <a:r>
              <a:rPr lang="en-US" sz="2400" dirty="0"/>
              <a:t>on subjects relating to </a:t>
            </a:r>
            <a:r>
              <a:rPr lang="en-US" sz="2400" b="1" u="sng" dirty="0"/>
              <a:t>agriculture and home </a:t>
            </a:r>
            <a:r>
              <a:rPr lang="en-US" sz="2400" b="1" u="sng" dirty="0" smtClean="0"/>
              <a:t>economics</a:t>
            </a:r>
            <a:endParaRPr lang="en-US" sz="2400" dirty="0"/>
          </a:p>
          <a:p>
            <a:pPr>
              <a:buNone/>
            </a:pP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868362"/>
          </a:xfrm>
        </p:spPr>
        <p:txBody>
          <a:bodyPr>
            <a:normAutofit/>
          </a:bodyPr>
          <a:lstStyle/>
          <a:p>
            <a:r>
              <a:rPr lang="en-US" sz="3200" b="1" dirty="0" smtClean="0"/>
              <a:t>In other part of the world</a:t>
            </a:r>
            <a:endParaRPr lang="en-US" sz="3200" b="1"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6</a:t>
            </a:fld>
            <a:endParaRPr lang="en-US"/>
          </a:p>
        </p:txBody>
      </p:sp>
      <p:sp>
        <p:nvSpPr>
          <p:cNvPr id="3" name="Content Placeholder 2"/>
          <p:cNvSpPr>
            <a:spLocks noGrp="1"/>
          </p:cNvSpPr>
          <p:nvPr>
            <p:ph sz="quarter" idx="1"/>
          </p:nvPr>
        </p:nvSpPr>
        <p:spPr>
          <a:xfrm>
            <a:off x="381000" y="1219200"/>
            <a:ext cx="8305800" cy="4343399"/>
          </a:xfrm>
        </p:spPr>
        <p:txBody>
          <a:bodyPr>
            <a:normAutofit fontScale="92500" lnSpcReduction="10000"/>
          </a:bodyPr>
          <a:lstStyle/>
          <a:p>
            <a:r>
              <a:rPr lang="en-US" sz="2600" dirty="0"/>
              <a:t>Extension work also became established along the wide coastal belts of </a:t>
            </a:r>
            <a:r>
              <a:rPr lang="en-US" sz="2600" b="1" u="sng" dirty="0">
                <a:solidFill>
                  <a:srgbClr val="FF0000"/>
                </a:solidFill>
              </a:rPr>
              <a:t>southern and eastern Australia. </a:t>
            </a:r>
            <a:endParaRPr lang="en-US" sz="2600" b="1" u="sng" dirty="0" smtClean="0">
              <a:solidFill>
                <a:srgbClr val="FF0000"/>
              </a:solidFill>
            </a:endParaRPr>
          </a:p>
          <a:p>
            <a:pPr>
              <a:buNone/>
            </a:pPr>
            <a:endParaRPr lang="en-US" sz="2600" b="1" u="sng" dirty="0" smtClean="0"/>
          </a:p>
          <a:p>
            <a:r>
              <a:rPr lang="en-US" sz="2600" b="1" u="sng" dirty="0"/>
              <a:t>Agricultural extension work had also started before </a:t>
            </a:r>
            <a:r>
              <a:rPr lang="en-US" sz="2600" b="1" u="sng" dirty="0">
                <a:solidFill>
                  <a:srgbClr val="FF0000"/>
                </a:solidFill>
              </a:rPr>
              <a:t>1900 in Japan</a:t>
            </a:r>
            <a:r>
              <a:rPr lang="en-US" sz="2600" dirty="0"/>
              <a:t>. </a:t>
            </a:r>
            <a:endParaRPr lang="en-US" sz="2600" dirty="0" smtClean="0"/>
          </a:p>
          <a:p>
            <a:pPr>
              <a:buNone/>
            </a:pPr>
            <a:endParaRPr lang="en-US" sz="2600" dirty="0" smtClean="0"/>
          </a:p>
          <a:p>
            <a:r>
              <a:rPr lang="en-US" sz="2600" dirty="0" smtClean="0"/>
              <a:t>Following </a:t>
            </a:r>
            <a:r>
              <a:rPr lang="en-US" sz="2600" dirty="0"/>
              <a:t>the </a:t>
            </a:r>
            <a:r>
              <a:rPr lang="en-US" sz="2600" u="sng" dirty="0"/>
              <a:t>Meiji Restoration in 1868,</a:t>
            </a:r>
            <a:r>
              <a:rPr lang="en-US" sz="2600" dirty="0"/>
              <a:t> new administrative structures and various modernizing policies were adopted. </a:t>
            </a:r>
            <a:endParaRPr lang="en-US" sz="2600" dirty="0" smtClean="0"/>
          </a:p>
          <a:p>
            <a:pPr>
              <a:buNone/>
            </a:pPr>
            <a:endParaRPr lang="en-US" sz="2600" dirty="0" smtClean="0"/>
          </a:p>
          <a:p>
            <a:r>
              <a:rPr lang="en-US" sz="2600" b="1" dirty="0" smtClean="0"/>
              <a:t>Two </a:t>
            </a:r>
            <a:r>
              <a:rPr lang="en-US" sz="2600" b="1" dirty="0"/>
              <a:t>agricultural colleges were established in the mid-1870s</a:t>
            </a:r>
            <a:r>
              <a:rPr lang="en-US" sz="2600" dirty="0"/>
              <a:t>, staffed by Western (mainly European) teachers.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7</a:t>
            </a:fld>
            <a:endParaRPr lang="en-US"/>
          </a:p>
        </p:txBody>
      </p:sp>
      <p:sp>
        <p:nvSpPr>
          <p:cNvPr id="3" name="Content Placeholder 2"/>
          <p:cNvSpPr>
            <a:spLocks noGrp="1"/>
          </p:cNvSpPr>
          <p:nvPr>
            <p:ph sz="quarter" idx="1"/>
          </p:nvPr>
        </p:nvSpPr>
        <p:spPr>
          <a:xfrm>
            <a:off x="381000" y="1143000"/>
            <a:ext cx="8305800" cy="4983163"/>
          </a:xfrm>
        </p:spPr>
        <p:txBody>
          <a:bodyPr>
            <a:normAutofit fontScale="62500" lnSpcReduction="20000"/>
          </a:bodyPr>
          <a:lstStyle/>
          <a:p>
            <a:r>
              <a:rPr lang="en-US" dirty="0"/>
              <a:t>A central department of agriculture was established in </a:t>
            </a:r>
            <a:r>
              <a:rPr lang="en-US" b="1" dirty="0">
                <a:solidFill>
                  <a:srgbClr val="FF0000"/>
                </a:solidFill>
              </a:rPr>
              <a:t>India after the 1866 Orissa famine, and the government of India </a:t>
            </a:r>
            <a:r>
              <a:rPr lang="en-US" b="1" dirty="0" smtClean="0"/>
              <a:t>established </a:t>
            </a:r>
            <a:r>
              <a:rPr lang="en-US" b="1" dirty="0"/>
              <a:t>departments in each province. </a:t>
            </a:r>
            <a:endParaRPr lang="en-US" b="1" dirty="0" smtClean="0"/>
          </a:p>
          <a:p>
            <a:pPr>
              <a:buNone/>
            </a:pPr>
            <a:endParaRPr lang="en-US" b="1" dirty="0" smtClean="0"/>
          </a:p>
          <a:p>
            <a:r>
              <a:rPr lang="en-US" dirty="0" smtClean="0"/>
              <a:t>However</a:t>
            </a:r>
            <a:r>
              <a:rPr lang="en-US" dirty="0"/>
              <a:t>, </a:t>
            </a:r>
            <a:r>
              <a:rPr lang="en-US" u="sng" dirty="0">
                <a:solidFill>
                  <a:srgbClr val="FF0000"/>
                </a:solidFill>
              </a:rPr>
              <a:t>it was 1905 </a:t>
            </a:r>
            <a:r>
              <a:rPr lang="en-US" u="sng" dirty="0" smtClean="0">
                <a:solidFill>
                  <a:srgbClr val="FF0000"/>
                </a:solidFill>
              </a:rPr>
              <a:t>a </a:t>
            </a:r>
            <a:r>
              <a:rPr lang="en-US" u="sng" dirty="0">
                <a:solidFill>
                  <a:srgbClr val="FF0000"/>
                </a:solidFill>
              </a:rPr>
              <a:t>central government </a:t>
            </a:r>
            <a:r>
              <a:rPr lang="en-US" u="sng" dirty="0" smtClean="0">
                <a:solidFill>
                  <a:srgbClr val="FF0000"/>
                </a:solidFill>
              </a:rPr>
              <a:t>ordered </a:t>
            </a:r>
            <a:r>
              <a:rPr lang="en-US" u="sng" dirty="0">
                <a:solidFill>
                  <a:srgbClr val="FF0000"/>
                </a:solidFill>
              </a:rPr>
              <a:t>every province to appoint a full time director of agriculture </a:t>
            </a:r>
            <a:r>
              <a:rPr lang="en-US" dirty="0"/>
              <a:t>who should organize agricultural research and demonstration farms with staff who could advise farmers</a:t>
            </a:r>
            <a:r>
              <a:rPr lang="en-US" dirty="0" smtClean="0"/>
              <a:t>.</a:t>
            </a:r>
          </a:p>
          <a:p>
            <a:pPr>
              <a:buNone/>
            </a:pPr>
            <a:endParaRPr lang="en-US" dirty="0" smtClean="0"/>
          </a:p>
          <a:p>
            <a:r>
              <a:rPr lang="en-US" dirty="0" smtClean="0"/>
              <a:t> </a:t>
            </a:r>
            <a:r>
              <a:rPr lang="en-US" dirty="0"/>
              <a:t>The first British colony to appoint a director of agriculture was </a:t>
            </a:r>
            <a:r>
              <a:rPr lang="en-US" b="1" u="sng" dirty="0">
                <a:solidFill>
                  <a:srgbClr val="FF0000"/>
                </a:solidFill>
              </a:rPr>
              <a:t>Zanzibar in 1896</a:t>
            </a:r>
            <a:r>
              <a:rPr lang="en-US" b="1" dirty="0">
                <a:solidFill>
                  <a:srgbClr val="FF0000"/>
                </a:solidFill>
              </a:rPr>
              <a:t>. </a:t>
            </a:r>
            <a:endParaRPr lang="en-US" b="1" dirty="0" smtClean="0">
              <a:solidFill>
                <a:srgbClr val="FF0000"/>
              </a:solidFill>
            </a:endParaRPr>
          </a:p>
          <a:p>
            <a:r>
              <a:rPr lang="en-US" dirty="0" smtClean="0"/>
              <a:t>Of </a:t>
            </a:r>
            <a:r>
              <a:rPr lang="en-US" dirty="0"/>
              <a:t>more significance, however, was </a:t>
            </a:r>
            <a:r>
              <a:rPr lang="en-US" u="sng" dirty="0">
                <a:solidFill>
                  <a:srgbClr val="FF0000"/>
                </a:solidFill>
              </a:rPr>
              <a:t>the creation in 1898 of the Imperial Department of Agriculture for the West Indies, with headquarters in Barbados. </a:t>
            </a:r>
            <a:endParaRPr lang="en-US" u="sng" dirty="0" smtClean="0">
              <a:solidFill>
                <a:srgbClr val="FF0000"/>
              </a:solidFill>
            </a:endParaRPr>
          </a:p>
          <a:p>
            <a:pPr>
              <a:buNone/>
            </a:pPr>
            <a:endParaRPr lang="en-US" u="sng" dirty="0" smtClean="0">
              <a:solidFill>
                <a:srgbClr val="FF0000"/>
              </a:solidFill>
            </a:endParaRPr>
          </a:p>
          <a:p>
            <a:r>
              <a:rPr lang="en-US" dirty="0" smtClean="0"/>
              <a:t>Before </a:t>
            </a:r>
            <a:r>
              <a:rPr lang="en-US" dirty="0"/>
              <a:t>1914, such departments of agriculture had been created in </a:t>
            </a:r>
            <a:r>
              <a:rPr lang="en-US" u="sng" dirty="0">
                <a:solidFill>
                  <a:srgbClr val="FF0000"/>
                </a:solidFill>
              </a:rPr>
              <a:t>several African and Southeast Asian territories, as well as in several Caribbean islands</a:t>
            </a:r>
            <a:r>
              <a:rPr lang="en-US" dirty="0">
                <a:solidFill>
                  <a:srgbClr val="FF0000"/>
                </a:solidFill>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8</a:t>
            </a:fld>
            <a:endParaRPr lang="en-US"/>
          </a:p>
        </p:txBody>
      </p:sp>
      <p:sp>
        <p:nvSpPr>
          <p:cNvPr id="3" name="Content Placeholder 2"/>
          <p:cNvSpPr>
            <a:spLocks noGrp="1"/>
          </p:cNvSpPr>
          <p:nvPr>
            <p:ph sz="quarter" idx="1"/>
          </p:nvPr>
        </p:nvSpPr>
        <p:spPr>
          <a:xfrm>
            <a:off x="457200" y="1219200"/>
            <a:ext cx="8153400" cy="4114800"/>
          </a:xfrm>
        </p:spPr>
        <p:txBody>
          <a:bodyPr>
            <a:normAutofit lnSpcReduction="10000"/>
          </a:bodyPr>
          <a:lstStyle/>
          <a:p>
            <a:r>
              <a:rPr lang="en-US" sz="2400" b="1" dirty="0" smtClean="0"/>
              <a:t>In  </a:t>
            </a:r>
            <a:r>
              <a:rPr lang="en-US" sz="2400" b="1" dirty="0"/>
              <a:t>1914</a:t>
            </a:r>
            <a:r>
              <a:rPr lang="en-US" sz="2400" dirty="0" smtClean="0"/>
              <a:t>, </a:t>
            </a:r>
            <a:r>
              <a:rPr lang="en-US" sz="2400" dirty="0"/>
              <a:t>agricultural instruction was given in most government-assisted schools and at four agricultural stations </a:t>
            </a:r>
            <a:r>
              <a:rPr lang="en-US" sz="2400" b="1" u="sng" dirty="0">
                <a:solidFill>
                  <a:srgbClr val="FF0000"/>
                </a:solidFill>
              </a:rPr>
              <a:t>in </a:t>
            </a:r>
            <a:r>
              <a:rPr lang="en-US" sz="2400" b="1" u="sng" dirty="0" smtClean="0">
                <a:solidFill>
                  <a:srgbClr val="FF0000"/>
                </a:solidFill>
              </a:rPr>
              <a:t>Ghana </a:t>
            </a:r>
            <a:r>
              <a:rPr lang="en-US" sz="2400" b="1" u="sng" dirty="0">
                <a:solidFill>
                  <a:srgbClr val="FF0000"/>
                </a:solidFill>
              </a:rPr>
              <a:t>. </a:t>
            </a:r>
            <a:endParaRPr lang="en-US" sz="2400" b="1" u="sng" dirty="0" smtClean="0">
              <a:solidFill>
                <a:srgbClr val="FF0000"/>
              </a:solidFill>
            </a:endParaRPr>
          </a:p>
          <a:p>
            <a:pPr>
              <a:buNone/>
            </a:pPr>
            <a:endParaRPr lang="en-US" sz="2400" b="1" u="sng" dirty="0" smtClean="0">
              <a:solidFill>
                <a:srgbClr val="FF0000"/>
              </a:solidFill>
            </a:endParaRPr>
          </a:p>
          <a:p>
            <a:r>
              <a:rPr lang="en-US" sz="2400" dirty="0" smtClean="0"/>
              <a:t>In </a:t>
            </a:r>
            <a:r>
              <a:rPr lang="en-US" sz="2400" dirty="0"/>
              <a:t>addition, </a:t>
            </a:r>
            <a:r>
              <a:rPr lang="en-US" sz="2400" b="1" u="sng" dirty="0">
                <a:solidFill>
                  <a:srgbClr val="FF0000"/>
                </a:solidFill>
              </a:rPr>
              <a:t>missionaries</a:t>
            </a:r>
            <a:r>
              <a:rPr lang="en-US" sz="2400" b="1" u="sng" dirty="0"/>
              <a:t> </a:t>
            </a:r>
            <a:r>
              <a:rPr lang="en-US" sz="2400" dirty="0"/>
              <a:t>often undertook agricultural education, with demonstration and improvement activities, alongside their religious work. </a:t>
            </a:r>
            <a:endParaRPr lang="en-US" sz="2400" dirty="0" smtClean="0"/>
          </a:p>
          <a:p>
            <a:pPr>
              <a:buNone/>
            </a:pPr>
            <a:endParaRPr lang="en-US" sz="2400" dirty="0" smtClean="0"/>
          </a:p>
          <a:p>
            <a:r>
              <a:rPr lang="en-US" sz="2400" dirty="0" smtClean="0"/>
              <a:t>The </a:t>
            </a:r>
            <a:r>
              <a:rPr lang="en-US" sz="2400" dirty="0"/>
              <a:t>church farms </a:t>
            </a:r>
            <a:r>
              <a:rPr lang="en-US" sz="2400" dirty="0" smtClean="0"/>
              <a:t> </a:t>
            </a:r>
            <a:r>
              <a:rPr lang="en-US" sz="2400" dirty="0"/>
              <a:t>begun in </a:t>
            </a:r>
            <a:r>
              <a:rPr lang="en-US" sz="2400" b="1" dirty="0"/>
              <a:t>1895</a:t>
            </a:r>
            <a:r>
              <a:rPr lang="en-US" sz="2400" dirty="0"/>
              <a:t> by Jesuits in the then </a:t>
            </a:r>
            <a:r>
              <a:rPr lang="en-US" sz="2400" b="1" u="sng" dirty="0">
                <a:solidFill>
                  <a:srgbClr val="FF0000"/>
                </a:solidFill>
              </a:rPr>
              <a:t>Belgian Congo  </a:t>
            </a:r>
            <a:r>
              <a:rPr lang="en-US" sz="2400" dirty="0"/>
              <a:t>were copied by missionaries of other persuasions in many other areas. </a:t>
            </a:r>
            <a:endParaRPr lang="en-US" sz="2400" dirty="0" smtClean="0"/>
          </a:p>
          <a:p>
            <a:endParaRPr lang="en-US" sz="2400" dirty="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Development of Modern agricultural extension</a:t>
            </a:r>
            <a:r>
              <a:rPr lang="en-US" sz="2800" dirty="0" smtClean="0"/>
              <a:t/>
            </a:r>
            <a:br>
              <a:rPr lang="en-US" sz="2800" dirty="0" smtClean="0"/>
            </a:br>
            <a:endParaRPr lang="en-US" sz="28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9</a:t>
            </a:fld>
            <a:endParaRPr lang="en-US"/>
          </a:p>
        </p:txBody>
      </p:sp>
      <p:sp>
        <p:nvSpPr>
          <p:cNvPr id="3" name="Content Placeholder 2"/>
          <p:cNvSpPr>
            <a:spLocks noGrp="1"/>
          </p:cNvSpPr>
          <p:nvPr>
            <p:ph sz="quarter" idx="1"/>
          </p:nvPr>
        </p:nvSpPr>
        <p:spPr>
          <a:xfrm>
            <a:off x="457200" y="1143000"/>
            <a:ext cx="8229600" cy="4267200"/>
          </a:xfrm>
        </p:spPr>
        <p:txBody>
          <a:bodyPr>
            <a:normAutofit fontScale="92500" lnSpcReduction="20000"/>
          </a:bodyPr>
          <a:lstStyle/>
          <a:p>
            <a:pPr marL="514350" indent="-514350">
              <a:buFont typeface="+mj-lt"/>
              <a:buAutoNum type="arabicPeriod"/>
            </a:pPr>
            <a:r>
              <a:rPr lang="en-US" sz="2800" dirty="0" smtClean="0"/>
              <a:t>In </a:t>
            </a:r>
            <a:r>
              <a:rPr lang="en-US" sz="2800" u="sng" dirty="0"/>
              <a:t>the early years of this century</a:t>
            </a:r>
            <a:r>
              <a:rPr lang="en-US" sz="2800" dirty="0"/>
              <a:t>, extension services were in their formative stage; they were relatively </a:t>
            </a:r>
            <a:r>
              <a:rPr lang="en-US" sz="2800" b="1" u="sng" dirty="0"/>
              <a:t>small in scale and limited in the </a:t>
            </a:r>
            <a:r>
              <a:rPr lang="en-US" sz="2800" b="1" u="sng" dirty="0" smtClean="0"/>
              <a:t>scope </a:t>
            </a:r>
            <a:r>
              <a:rPr lang="en-US" sz="2800" dirty="0" smtClean="0"/>
              <a:t>organization </a:t>
            </a:r>
            <a:r>
              <a:rPr lang="en-US" sz="2800" dirty="0"/>
              <a:t>was often somewhat </a:t>
            </a:r>
            <a:r>
              <a:rPr lang="en-US" sz="2800" dirty="0" smtClean="0"/>
              <a:t>random </a:t>
            </a:r>
            <a:r>
              <a:rPr lang="en-US" sz="2800" dirty="0" err="1" smtClean="0"/>
              <a:t>unorganazed</a:t>
            </a:r>
            <a:r>
              <a:rPr lang="en-US" sz="2800" dirty="0" smtClean="0"/>
              <a:t> even </a:t>
            </a:r>
            <a:r>
              <a:rPr lang="en-US" sz="2800" dirty="0"/>
              <a:t>though based on legislation. </a:t>
            </a:r>
            <a:endParaRPr lang="en-US" sz="2800" dirty="0" smtClean="0"/>
          </a:p>
          <a:p>
            <a:pPr marL="514350" indent="-514350">
              <a:buNone/>
            </a:pPr>
            <a:endParaRPr lang="en-US" sz="2800" dirty="0" smtClean="0"/>
          </a:p>
          <a:p>
            <a:pPr>
              <a:buNone/>
            </a:pPr>
            <a:r>
              <a:rPr lang="en-US" sz="2800" dirty="0" smtClean="0"/>
              <a:t>They </a:t>
            </a:r>
            <a:r>
              <a:rPr lang="en-US" sz="2800" dirty="0"/>
              <a:t>were organized predominantly either </a:t>
            </a:r>
            <a:endParaRPr lang="en-US" sz="2800" dirty="0" smtClean="0"/>
          </a:p>
          <a:p>
            <a:r>
              <a:rPr lang="en-US" sz="2800" u="sng" dirty="0" smtClean="0"/>
              <a:t>by </a:t>
            </a:r>
            <a:r>
              <a:rPr lang="en-US" sz="2800" u="sng" dirty="0"/>
              <a:t>central or local governments, or by agricultural colleges, usually in close association with experiment stations, or by farmers' organizations (agricultural societies, cooperatives, farmers' unions, or chambers of agriculture), or combinations of these parent bodies. </a:t>
            </a:r>
            <a:endParaRPr lang="en-US" sz="2800" u="sng"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2844</Words>
  <Application>Microsoft Office PowerPoint</Application>
  <PresentationFormat>On-screen Show (4:3)</PresentationFormat>
  <Paragraphs>240</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Topic two   </vt:lpstr>
      <vt:lpstr>The History of Extension  </vt:lpstr>
      <vt:lpstr>The birth of modern agricultural extension services </vt:lpstr>
      <vt:lpstr>Ctd..</vt:lpstr>
      <vt:lpstr>Ctd…</vt:lpstr>
      <vt:lpstr>In other part of the world</vt:lpstr>
      <vt:lpstr>Ctd….</vt:lpstr>
      <vt:lpstr>Ctd…</vt:lpstr>
      <vt:lpstr>Development of Modern agricultural extension </vt:lpstr>
      <vt:lpstr>Ctd….</vt:lpstr>
      <vt:lpstr>Ctd…</vt:lpstr>
      <vt:lpstr>Ctd…</vt:lpstr>
      <vt:lpstr>Ctd…</vt:lpstr>
      <vt:lpstr>The recent </vt:lpstr>
      <vt:lpstr>The future </vt:lpstr>
      <vt:lpstr>CTd….</vt:lpstr>
      <vt:lpstr>Ctd…</vt:lpstr>
      <vt:lpstr>Economic and Policy Climate  </vt:lpstr>
      <vt:lpstr>CTD…..</vt:lpstr>
      <vt:lpstr>Social Context in Rural Areas  </vt:lpstr>
      <vt:lpstr>Ctd…</vt:lpstr>
      <vt:lpstr>Systems Knowledge  </vt:lpstr>
      <vt:lpstr>Information Technology  </vt:lpstr>
      <vt:lpstr>Ctd…</vt:lpstr>
      <vt:lpstr>Ctd…</vt:lpstr>
      <vt:lpstr>The changing context for agricultural development </vt:lpstr>
      <vt:lpstr>Slide 27</vt:lpstr>
      <vt:lpstr>Slide 28</vt:lpstr>
      <vt:lpstr>Slide 29</vt:lpstr>
      <vt:lpstr>Slide 30</vt:lpstr>
      <vt:lpstr>Slide 31</vt:lpstr>
      <vt:lpstr>Subject matter of Agricultural Extension education  </vt:lpstr>
      <vt:lpstr>Operational principles of Extension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two   </dc:title>
  <dc:creator>danielt</dc:creator>
  <cp:lastModifiedBy>danielt</cp:lastModifiedBy>
  <cp:revision>2</cp:revision>
  <dcterms:created xsi:type="dcterms:W3CDTF">2011-11-25T15:40:04Z</dcterms:created>
  <dcterms:modified xsi:type="dcterms:W3CDTF">2011-11-25T15:52:19Z</dcterms:modified>
</cp:coreProperties>
</file>