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handoutMasterIdLst>
    <p:handoutMasterId r:id="rId2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7315200" cy="9601200"/>
  <p:defaultTextStyle>
    <a:defPPr>
      <a:defRPr lang="en-US"/>
    </a:defPPr>
    <a:lvl1pPr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1pPr>
    <a:lvl2pPr marL="4572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2pPr>
    <a:lvl3pPr marL="9144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3pPr>
    <a:lvl4pPr marL="13716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4pPr>
    <a:lvl5pPr marL="18288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3300"/>
    <a:srgbClr val="FFFFFF"/>
    <a:srgbClr val="FFFF66"/>
    <a:srgbClr val="0000FF"/>
    <a:srgbClr val="00FF99"/>
    <a:srgbClr val="6600CC"/>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07" autoAdjust="0"/>
  </p:normalViewPr>
  <p:slideViewPr>
    <p:cSldViewPr>
      <p:cViewPr varScale="1">
        <p:scale>
          <a:sx n="96" d="100"/>
          <a:sy n="96" d="100"/>
        </p:scale>
        <p:origin x="-414" y="-9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41" d="100"/>
          <a:sy n="41" d="100"/>
        </p:scale>
        <p:origin x="-852" y="-12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5"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110596"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7"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C80038C7-BBEE-4131-B53E-2FE404433E2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099"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103"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4173DEC3-61F5-42AA-B8C3-4076F6CB68A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ZA" smtClean="0"/>
          </a:p>
        </p:txBody>
      </p:sp>
      <p:sp>
        <p:nvSpPr>
          <p:cNvPr id="20484" name="Slide Number Placeholder 3"/>
          <p:cNvSpPr>
            <a:spLocks noGrp="1"/>
          </p:cNvSpPr>
          <p:nvPr>
            <p:ph type="sldNum" sz="quarter" idx="5"/>
          </p:nvPr>
        </p:nvSpPr>
        <p:spPr>
          <a:noFill/>
        </p:spPr>
        <p:txBody>
          <a:bodyPr/>
          <a:lstStyle/>
          <a:p>
            <a:fld id="{7B7884AC-0C74-4267-B679-DEEE2309D691}"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ZA" smtClean="0"/>
          </a:p>
        </p:txBody>
      </p:sp>
      <p:sp>
        <p:nvSpPr>
          <p:cNvPr id="29700" name="Slide Number Placeholder 3"/>
          <p:cNvSpPr>
            <a:spLocks noGrp="1"/>
          </p:cNvSpPr>
          <p:nvPr>
            <p:ph type="sldNum" sz="quarter" idx="5"/>
          </p:nvPr>
        </p:nvSpPr>
        <p:spPr>
          <a:noFill/>
        </p:spPr>
        <p:txBody>
          <a:bodyPr/>
          <a:lstStyle/>
          <a:p>
            <a:fld id="{932EEB1F-3560-4DE9-883D-F9FE9ECDA79E}"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ZA" smtClean="0"/>
          </a:p>
        </p:txBody>
      </p:sp>
      <p:sp>
        <p:nvSpPr>
          <p:cNvPr id="30724" name="Slide Number Placeholder 3"/>
          <p:cNvSpPr>
            <a:spLocks noGrp="1"/>
          </p:cNvSpPr>
          <p:nvPr>
            <p:ph type="sldNum" sz="quarter" idx="5"/>
          </p:nvPr>
        </p:nvSpPr>
        <p:spPr>
          <a:noFill/>
        </p:spPr>
        <p:txBody>
          <a:bodyPr/>
          <a:lstStyle/>
          <a:p>
            <a:fld id="{C50AFB0E-ED22-4686-B3F4-B6270281950C}"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ZA" smtClean="0"/>
          </a:p>
        </p:txBody>
      </p:sp>
      <p:sp>
        <p:nvSpPr>
          <p:cNvPr id="31748" name="Slide Number Placeholder 3"/>
          <p:cNvSpPr>
            <a:spLocks noGrp="1"/>
          </p:cNvSpPr>
          <p:nvPr>
            <p:ph type="sldNum" sz="quarter" idx="5"/>
          </p:nvPr>
        </p:nvSpPr>
        <p:spPr>
          <a:noFill/>
        </p:spPr>
        <p:txBody>
          <a:bodyPr/>
          <a:lstStyle/>
          <a:p>
            <a:fld id="{7BED30B8-AE1E-43A8-A33C-E66866321206}"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ZA" smtClean="0"/>
          </a:p>
        </p:txBody>
      </p:sp>
      <p:sp>
        <p:nvSpPr>
          <p:cNvPr id="32772" name="Slide Number Placeholder 3"/>
          <p:cNvSpPr>
            <a:spLocks noGrp="1"/>
          </p:cNvSpPr>
          <p:nvPr>
            <p:ph type="sldNum" sz="quarter" idx="5"/>
          </p:nvPr>
        </p:nvSpPr>
        <p:spPr>
          <a:noFill/>
        </p:spPr>
        <p:txBody>
          <a:bodyPr/>
          <a:lstStyle/>
          <a:p>
            <a:fld id="{3DB58F10-664B-420B-9DDF-BFD0548FA1E5}"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ZA" smtClean="0"/>
          </a:p>
        </p:txBody>
      </p:sp>
      <p:sp>
        <p:nvSpPr>
          <p:cNvPr id="33796" name="Slide Number Placeholder 3"/>
          <p:cNvSpPr>
            <a:spLocks noGrp="1"/>
          </p:cNvSpPr>
          <p:nvPr>
            <p:ph type="sldNum" sz="quarter" idx="5"/>
          </p:nvPr>
        </p:nvSpPr>
        <p:spPr>
          <a:noFill/>
        </p:spPr>
        <p:txBody>
          <a:bodyPr/>
          <a:lstStyle/>
          <a:p>
            <a:fld id="{1F1B23CA-F422-40A8-A4C8-54117ED9E679}"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ZA" smtClean="0"/>
          </a:p>
        </p:txBody>
      </p:sp>
      <p:sp>
        <p:nvSpPr>
          <p:cNvPr id="34820" name="Slide Number Placeholder 3"/>
          <p:cNvSpPr>
            <a:spLocks noGrp="1"/>
          </p:cNvSpPr>
          <p:nvPr>
            <p:ph type="sldNum" sz="quarter" idx="5"/>
          </p:nvPr>
        </p:nvSpPr>
        <p:spPr>
          <a:noFill/>
        </p:spPr>
        <p:txBody>
          <a:bodyPr/>
          <a:lstStyle/>
          <a:p>
            <a:fld id="{113F8ADB-00A0-4DF1-B099-75FC7F056756}"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ZA" smtClean="0"/>
          </a:p>
        </p:txBody>
      </p:sp>
      <p:sp>
        <p:nvSpPr>
          <p:cNvPr id="35844" name="Slide Number Placeholder 3"/>
          <p:cNvSpPr>
            <a:spLocks noGrp="1"/>
          </p:cNvSpPr>
          <p:nvPr>
            <p:ph type="sldNum" sz="quarter" idx="5"/>
          </p:nvPr>
        </p:nvSpPr>
        <p:spPr>
          <a:noFill/>
        </p:spPr>
        <p:txBody>
          <a:bodyPr/>
          <a:lstStyle/>
          <a:p>
            <a:fld id="{4CE16F34-52C6-41FD-BD44-2F2659D1751E}"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4173DEC3-61F5-42AA-B8C3-4076F6CB68AD}"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ZA" smtClean="0"/>
          </a:p>
        </p:txBody>
      </p:sp>
      <p:sp>
        <p:nvSpPr>
          <p:cNvPr id="21508" name="Slide Number Placeholder 3"/>
          <p:cNvSpPr>
            <a:spLocks noGrp="1"/>
          </p:cNvSpPr>
          <p:nvPr>
            <p:ph type="sldNum" sz="quarter" idx="5"/>
          </p:nvPr>
        </p:nvSpPr>
        <p:spPr>
          <a:noFill/>
        </p:spPr>
        <p:txBody>
          <a:bodyPr/>
          <a:lstStyle/>
          <a:p>
            <a:fld id="{987D12AD-B195-4C02-8903-7CC679566D86}"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ZA" smtClean="0"/>
          </a:p>
        </p:txBody>
      </p:sp>
      <p:sp>
        <p:nvSpPr>
          <p:cNvPr id="22532" name="Slide Number Placeholder 3"/>
          <p:cNvSpPr>
            <a:spLocks noGrp="1"/>
          </p:cNvSpPr>
          <p:nvPr>
            <p:ph type="sldNum" sz="quarter" idx="5"/>
          </p:nvPr>
        </p:nvSpPr>
        <p:spPr>
          <a:noFill/>
        </p:spPr>
        <p:txBody>
          <a:bodyPr/>
          <a:lstStyle/>
          <a:p>
            <a:fld id="{A54C4ACB-D085-4171-951F-47ACD958F272}"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ZA" smtClean="0"/>
          </a:p>
        </p:txBody>
      </p:sp>
      <p:sp>
        <p:nvSpPr>
          <p:cNvPr id="23556" name="Slide Number Placeholder 3"/>
          <p:cNvSpPr>
            <a:spLocks noGrp="1"/>
          </p:cNvSpPr>
          <p:nvPr>
            <p:ph type="sldNum" sz="quarter" idx="5"/>
          </p:nvPr>
        </p:nvSpPr>
        <p:spPr>
          <a:noFill/>
        </p:spPr>
        <p:txBody>
          <a:bodyPr/>
          <a:lstStyle/>
          <a:p>
            <a:fld id="{05816515-1727-4C52-9C9B-3B5BE2D48F70}"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ZA" smtClean="0"/>
          </a:p>
        </p:txBody>
      </p:sp>
      <p:sp>
        <p:nvSpPr>
          <p:cNvPr id="24580" name="Slide Number Placeholder 3"/>
          <p:cNvSpPr>
            <a:spLocks noGrp="1"/>
          </p:cNvSpPr>
          <p:nvPr>
            <p:ph type="sldNum" sz="quarter" idx="5"/>
          </p:nvPr>
        </p:nvSpPr>
        <p:spPr>
          <a:noFill/>
        </p:spPr>
        <p:txBody>
          <a:bodyPr/>
          <a:lstStyle/>
          <a:p>
            <a:fld id="{C9375A3D-1E3D-4675-9D9C-AD5157AC276D}"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ZA" smtClean="0"/>
          </a:p>
        </p:txBody>
      </p:sp>
      <p:sp>
        <p:nvSpPr>
          <p:cNvPr id="25604" name="Slide Number Placeholder 3"/>
          <p:cNvSpPr>
            <a:spLocks noGrp="1"/>
          </p:cNvSpPr>
          <p:nvPr>
            <p:ph type="sldNum" sz="quarter" idx="5"/>
          </p:nvPr>
        </p:nvSpPr>
        <p:spPr>
          <a:noFill/>
        </p:spPr>
        <p:txBody>
          <a:bodyPr/>
          <a:lstStyle/>
          <a:p>
            <a:fld id="{38F94992-055D-4132-B6C8-BF1818C91FC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ZA" smtClean="0"/>
          </a:p>
        </p:txBody>
      </p:sp>
      <p:sp>
        <p:nvSpPr>
          <p:cNvPr id="26628" name="Slide Number Placeholder 3"/>
          <p:cNvSpPr>
            <a:spLocks noGrp="1"/>
          </p:cNvSpPr>
          <p:nvPr>
            <p:ph type="sldNum" sz="quarter" idx="5"/>
          </p:nvPr>
        </p:nvSpPr>
        <p:spPr>
          <a:noFill/>
        </p:spPr>
        <p:txBody>
          <a:bodyPr/>
          <a:lstStyle/>
          <a:p>
            <a:fld id="{DF9DF358-A994-48FD-8A1C-D29276DDADAB}"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ZA" smtClean="0"/>
          </a:p>
        </p:txBody>
      </p:sp>
      <p:sp>
        <p:nvSpPr>
          <p:cNvPr id="27652" name="Slide Number Placeholder 3"/>
          <p:cNvSpPr>
            <a:spLocks noGrp="1"/>
          </p:cNvSpPr>
          <p:nvPr>
            <p:ph type="sldNum" sz="quarter" idx="5"/>
          </p:nvPr>
        </p:nvSpPr>
        <p:spPr>
          <a:noFill/>
        </p:spPr>
        <p:txBody>
          <a:bodyPr/>
          <a:lstStyle/>
          <a:p>
            <a:fld id="{E7ED365D-4C8A-475B-9D4F-884AC38CF516}"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ZA" smtClean="0"/>
          </a:p>
        </p:txBody>
      </p:sp>
      <p:sp>
        <p:nvSpPr>
          <p:cNvPr id="28676" name="Slide Number Placeholder 3"/>
          <p:cNvSpPr>
            <a:spLocks noGrp="1"/>
          </p:cNvSpPr>
          <p:nvPr>
            <p:ph type="sldNum" sz="quarter" idx="5"/>
          </p:nvPr>
        </p:nvSpPr>
        <p:spPr>
          <a:noFill/>
        </p:spPr>
        <p:txBody>
          <a:bodyPr/>
          <a:lstStyle/>
          <a:p>
            <a:fld id="{16C09DA2-1955-422E-9FD7-3E53CF3B316B}"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chemeClr val="bg1"/>
                </a:solidFill>
                <a:effectLst>
                  <a:innerShdw blurRad="50800" dist="25400" dir="13500000">
                    <a:srgbClr val="000000">
                      <a:alpha val="70000"/>
                    </a:srgbClr>
                  </a:innerShdw>
                </a:effectLst>
              </a:defRPr>
            </a:lvl1pPr>
          </a:lstStyle>
          <a:p>
            <a:r>
              <a:rPr lang="en-US" dirty="0" smtClean="0"/>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endParaRPr lang="en-US"/>
          </a:p>
        </p:txBody>
      </p:sp>
      <p:sp>
        <p:nvSpPr>
          <p:cNvPr id="8" name="Slide Number Placeholder 15"/>
          <p:cNvSpPr>
            <a:spLocks noGrp="1"/>
          </p:cNvSpPr>
          <p:nvPr>
            <p:ph type="sldNum" sz="quarter" idx="11"/>
          </p:nvPr>
        </p:nvSpPr>
        <p:spPr/>
        <p:txBody>
          <a:bodyPr/>
          <a:lstStyle>
            <a:lvl1pPr>
              <a:defRPr/>
            </a:lvl1pPr>
          </a:lstStyle>
          <a:p>
            <a:pPr>
              <a:defRPr/>
            </a:pPr>
            <a:fld id="{74B95348-742C-4CE3-A0D2-04C6534400EC}"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E09D6C3-CB27-4E5C-9C54-5C04C29684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194B047-5A1F-41E2-9E45-FC8D53C969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16"/>
          <p:cNvSpPr>
            <a:spLocks noGrp="1"/>
          </p:cNvSpPr>
          <p:nvPr>
            <p:ph type="title"/>
          </p:nvPr>
        </p:nvSpPr>
        <p:spPr/>
        <p:txBody>
          <a:bodyPr rtlCol="0"/>
          <a:lstStyle>
            <a:lvl1pPr>
              <a:defRPr>
                <a:solidFill>
                  <a:schemeClr val="bg1"/>
                </a:solidFill>
              </a:defRPr>
            </a:lvl1pPr>
          </a:lstStyle>
          <a:p>
            <a:r>
              <a:rPr lang="en-US" dirty="0" smtClean="0"/>
              <a:t>Click to edit Master title style</a:t>
            </a:r>
            <a:endParaRPr lang="en-US" dirty="0"/>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F2906ED-B9EC-414E-A7F5-D37B4C1451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chemeClr val="bg1"/>
                </a:solidFill>
                <a:effectLst>
                  <a:innerShdw blurRad="38100" dist="25400" dir="13500000">
                    <a:prstClr val="black">
                      <a:alpha val="70000"/>
                    </a:prstClr>
                  </a:inn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CE45BD-D54E-48F3-B032-848CC1BF7E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6A6F8591-8E90-451A-B6FD-79A8C1E0F1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57888672-0F35-4BF1-843B-183B825F428E}"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81802ABF-7DA0-4D02-B162-68F972AE77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DBE14312-922D-4F2A-A4A9-DA400052560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A6A29F4C-1E83-4DB0-B9E1-CBA690047B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90A8E3C8-6FDA-4B11-8EE8-4F0A58FCBF6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2000"/>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2050"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smtClean="0">
                <a:solidFill>
                  <a:schemeClr val="tx2"/>
                </a:solidFill>
              </a:defRPr>
            </a:lvl1pPr>
          </a:lstStyle>
          <a:p>
            <a:pPr>
              <a:defRPr/>
            </a:pPr>
            <a:fld id="{15433097-0ED1-4FD4-B8FF-956D02B54D17}"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dirty="0"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31" r:id="rId1"/>
    <p:sldLayoutId id="2147483730" r:id="rId2"/>
    <p:sldLayoutId id="2147483732" r:id="rId3"/>
    <p:sldLayoutId id="2147483729" r:id="rId4"/>
    <p:sldLayoutId id="2147483733" r:id="rId5"/>
    <p:sldLayoutId id="2147483728" r:id="rId6"/>
    <p:sldLayoutId id="2147483727" r:id="rId7"/>
    <p:sldLayoutId id="2147483726" r:id="rId8"/>
    <p:sldLayoutId id="2147483725" r:id="rId9"/>
    <p:sldLayoutId id="2147483724" r:id="rId10"/>
    <p:sldLayoutId id="2147483723"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bg1"/>
          </a:solidFill>
          <a:latin typeface="+mn-lt"/>
          <a:ea typeface="+mn-ea"/>
          <a:cs typeface="+mn-cs"/>
        </a:defRPr>
      </a:lvl1pPr>
      <a:lvl2pPr marL="639763" indent="-273050" algn="l" rtl="0" fontAlgn="base">
        <a:spcBef>
          <a:spcPts val="300"/>
        </a:spcBef>
        <a:spcAft>
          <a:spcPct val="0"/>
        </a:spcAft>
        <a:buClr>
          <a:srgbClr val="D6903D"/>
        </a:buClr>
        <a:buSzPct val="85000"/>
        <a:buFont typeface="Courier New" pitchFamily="49" charset="0"/>
        <a:buChar char="o"/>
        <a:defRPr sz="2400" kern="1200">
          <a:solidFill>
            <a:schemeClr val="bg1"/>
          </a:solidFill>
          <a:latin typeface="+mn-lt"/>
          <a:ea typeface="+mn-ea"/>
          <a:cs typeface="+mn-cs"/>
        </a:defRPr>
      </a:lvl2pPr>
      <a:lvl3pPr marL="1004888" indent="-228600" algn="l" rtl="0" fontAlgn="base">
        <a:spcBef>
          <a:spcPts val="300"/>
        </a:spcBef>
        <a:spcAft>
          <a:spcPct val="0"/>
        </a:spcAft>
        <a:buClr>
          <a:srgbClr val="B37732"/>
        </a:buClr>
        <a:buSzPct val="85000"/>
        <a:buFont typeface="Arial" pitchFamily="34" charset="0"/>
        <a:buChar char="•"/>
        <a:defRPr sz="2100" kern="1200">
          <a:solidFill>
            <a:schemeClr val="bg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bg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bg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kawamode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pPr>
              <a:defRPr/>
            </a:pPr>
            <a:r>
              <a:rPr lang="en-ZA" sz="4400" dirty="0" err="1" smtClean="0"/>
              <a:t>Kawa</a:t>
            </a:r>
            <a:r>
              <a:rPr lang="en-ZA" sz="4400" dirty="0" smtClean="0"/>
              <a:t> (</a:t>
            </a:r>
            <a:r>
              <a:rPr lang="en-ZA" sz="4400" i="1" dirty="0" smtClean="0"/>
              <a:t>River) </a:t>
            </a:r>
            <a:r>
              <a:rPr lang="en-ZA" sz="4400" dirty="0" smtClean="0"/>
              <a:t>Model</a:t>
            </a:r>
            <a:br>
              <a:rPr lang="en-ZA" sz="4400" dirty="0" smtClean="0"/>
            </a:br>
            <a:r>
              <a:rPr lang="en-ZA" sz="1600" dirty="0" smtClean="0"/>
              <a:t>Lim &amp; </a:t>
            </a:r>
            <a:r>
              <a:rPr lang="en-ZA" sz="1600" dirty="0" err="1" smtClean="0"/>
              <a:t>Iwama</a:t>
            </a:r>
            <a:r>
              <a:rPr lang="en-ZA" sz="1600" dirty="0" smtClean="0"/>
              <a:t>, 2006</a:t>
            </a:r>
          </a:p>
        </p:txBody>
      </p:sp>
      <p:sp>
        <p:nvSpPr>
          <p:cNvPr id="3" name="Subtitle 2"/>
          <p:cNvSpPr>
            <a:spLocks noGrp="1"/>
          </p:cNvSpPr>
          <p:nvPr>
            <p:ph type="subTitle" sz="quarter" idx="1"/>
          </p:nvPr>
        </p:nvSpPr>
        <p:spPr>
          <a:xfrm>
            <a:off x="357158" y="4643446"/>
            <a:ext cx="8305800" cy="1143000"/>
          </a:xfrm>
        </p:spPr>
        <p:txBody>
          <a:bodyPr/>
          <a:lstStyle/>
          <a:p>
            <a:pPr eaLnBrk="1" hangingPunct="1">
              <a:defRPr/>
            </a:pPr>
            <a:r>
              <a:rPr lang="en-US" sz="1800" b="1" dirty="0" smtClean="0">
                <a:effectLst>
                  <a:outerShdw blurRad="38100" dist="38100" dir="2700000" algn="tl">
                    <a:srgbClr val="C0C0C0"/>
                  </a:outerShdw>
                </a:effectLst>
              </a:rPr>
              <a:t>Occupational Therapy Division</a:t>
            </a:r>
            <a:br>
              <a:rPr lang="en-US" sz="1800" b="1" dirty="0" smtClean="0">
                <a:effectLst>
                  <a:outerShdw blurRad="38100" dist="38100" dir="2700000" algn="tl">
                    <a:srgbClr val="C0C0C0"/>
                  </a:outerShdw>
                </a:effectLst>
              </a:rPr>
            </a:br>
            <a:r>
              <a:rPr lang="en-US" sz="1800" b="1" dirty="0" smtClean="0">
                <a:effectLst>
                  <a:outerShdw blurRad="38100" dist="38100" dir="2700000" algn="tl">
                    <a:srgbClr val="C0C0C0"/>
                  </a:outerShdw>
                </a:effectLst>
              </a:rPr>
              <a:t>University of Cape Town</a:t>
            </a:r>
            <a:br>
              <a:rPr lang="en-US" sz="1800" b="1" dirty="0" smtClean="0">
                <a:effectLst>
                  <a:outerShdw blurRad="38100" dist="38100" dir="2700000" algn="tl">
                    <a:srgbClr val="C0C0C0"/>
                  </a:outerShdw>
                </a:effectLst>
              </a:rPr>
            </a:br>
            <a:r>
              <a:rPr lang="en-US" sz="1800" b="1" dirty="0" smtClean="0">
                <a:effectLst>
                  <a:outerShdw blurRad="38100" dist="38100" dir="2700000" algn="tl">
                    <a:srgbClr val="C0C0C0"/>
                  </a:outerShdw>
                </a:effectLst>
              </a:rPr>
              <a:t>‘</a:t>
            </a:r>
            <a:r>
              <a:rPr lang="en-US" sz="1800" b="1" dirty="0" err="1" smtClean="0">
                <a:effectLst>
                  <a:outerShdw blurRad="38100" dist="38100" dir="2700000" algn="tl">
                    <a:srgbClr val="C0C0C0"/>
                  </a:outerShdw>
                </a:effectLst>
              </a:rPr>
              <a:t>Matumo</a:t>
            </a:r>
            <a:r>
              <a:rPr lang="en-US" sz="1800" b="1" dirty="0" smtClean="0">
                <a:effectLst>
                  <a:outerShdw blurRad="38100" dist="38100" dir="2700000" algn="tl">
                    <a:srgbClr val="C0C0C0"/>
                  </a:outerShdw>
                </a:effectLst>
              </a:rPr>
              <a:t> </a:t>
            </a:r>
            <a:r>
              <a:rPr lang="en-US" sz="1800" b="1" dirty="0" err="1" smtClean="0">
                <a:effectLst>
                  <a:outerShdw blurRad="38100" dist="38100" dir="2700000" algn="tl">
                    <a:srgbClr val="C0C0C0"/>
                  </a:outerShdw>
                </a:effectLst>
              </a:rPr>
              <a:t>Ramafikeng</a:t>
            </a:r>
            <a:endParaRPr lang="en-ZA" sz="1800" dirty="0" smtClean="0"/>
          </a:p>
        </p:txBody>
      </p:sp>
      <p:graphicFrame>
        <p:nvGraphicFramePr>
          <p:cNvPr id="28674" name="Object 4"/>
          <p:cNvGraphicFramePr>
            <a:graphicFrameLocks noChangeAspect="1"/>
          </p:cNvGraphicFramePr>
          <p:nvPr/>
        </p:nvGraphicFramePr>
        <p:xfrm>
          <a:off x="755650" y="4508500"/>
          <a:ext cx="1071563" cy="1295400"/>
        </p:xfrm>
        <a:graphic>
          <a:graphicData uri="http://schemas.openxmlformats.org/presentationml/2006/ole">
            <p:oleObj spid="_x0000_s28674" name="Document" r:id="rId4" imgW="715304" imgH="1029124" progId="Word.Document.8">
              <p:embed/>
            </p:oleObj>
          </a:graphicData>
        </a:graphic>
      </p:graphicFrame>
      <p:pic>
        <p:nvPicPr>
          <p:cNvPr id="5" name="Picture 5" descr="OCCULOGO"/>
          <p:cNvPicPr>
            <a:picLocks noChangeAspect="1" noChangeArrowheads="1"/>
          </p:cNvPicPr>
          <p:nvPr/>
        </p:nvPicPr>
        <p:blipFill>
          <a:blip r:embed="rId5" cstate="print"/>
          <a:srcRect/>
          <a:stretch>
            <a:fillRect/>
          </a:stretch>
        </p:blipFill>
        <p:spPr bwMode="auto">
          <a:xfrm>
            <a:off x="7092950" y="4511675"/>
            <a:ext cx="1293813" cy="1284288"/>
          </a:xfrm>
          <a:prstGeom prst="rect">
            <a:avLst/>
          </a:prstGeom>
          <a:solidFill>
            <a:srgbClr val="FFFF99"/>
          </a:solidFill>
          <a:ln w="9525">
            <a:noFill/>
            <a:miter lim="800000"/>
            <a:headEnd/>
            <a:tailEnd/>
          </a:ln>
        </p:spPr>
      </p:pic>
      <p:pic>
        <p:nvPicPr>
          <p:cNvPr id="6" name="Picture 5" descr="88x31.png"/>
          <p:cNvPicPr>
            <a:picLocks noChangeAspect="1"/>
          </p:cNvPicPr>
          <p:nvPr/>
        </p:nvPicPr>
        <p:blipFill>
          <a:blip r:embed="rId6" cstate="print"/>
          <a:stretch>
            <a:fillRect/>
          </a:stretch>
        </p:blipFill>
        <p:spPr>
          <a:xfrm>
            <a:off x="4000496" y="5786454"/>
            <a:ext cx="1117460" cy="39365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1979613" y="765175"/>
            <a:ext cx="5238750" cy="4627563"/>
            <a:chOff x="1247" y="346"/>
            <a:chExt cx="3300" cy="2915"/>
          </a:xfrm>
        </p:grpSpPr>
        <p:sp>
          <p:nvSpPr>
            <p:cNvPr id="13318" name="Rectangle 6"/>
            <p:cNvSpPr>
              <a:spLocks noChangeArrowheads="1"/>
            </p:cNvSpPr>
            <p:nvPr/>
          </p:nvSpPr>
          <p:spPr bwMode="auto">
            <a:xfrm>
              <a:off x="1281" y="346"/>
              <a:ext cx="3254" cy="2903"/>
            </a:xfrm>
            <a:prstGeom prst="rect">
              <a:avLst/>
            </a:prstGeom>
            <a:solidFill>
              <a:srgbClr val="A3C7FB"/>
            </a:solidFill>
            <a:ln w="9525">
              <a:solidFill>
                <a:schemeClr val="bg1"/>
              </a:solidFill>
              <a:miter lim="800000"/>
              <a:headEnd/>
              <a:tailEnd/>
            </a:ln>
          </p:spPr>
          <p:txBody>
            <a:bodyPr wrap="none" anchor="ctr"/>
            <a:lstStyle/>
            <a:p>
              <a:endParaRPr lang="en-ZA"/>
            </a:p>
          </p:txBody>
        </p:sp>
        <p:sp>
          <p:nvSpPr>
            <p:cNvPr id="13319" name="Freeform 7"/>
            <p:cNvSpPr>
              <a:spLocks/>
            </p:cNvSpPr>
            <p:nvPr/>
          </p:nvSpPr>
          <p:spPr bwMode="auto">
            <a:xfrm>
              <a:off x="1569" y="891"/>
              <a:ext cx="2796" cy="2040"/>
            </a:xfrm>
            <a:custGeom>
              <a:avLst/>
              <a:gdLst>
                <a:gd name="T0" fmla="*/ 0 w 2767"/>
                <a:gd name="T1" fmla="*/ 59 h 2008"/>
                <a:gd name="T2" fmla="*/ 0 w 2767"/>
                <a:gd name="T3" fmla="*/ 2073 h 2008"/>
                <a:gd name="T4" fmla="*/ 2825 w 2767"/>
                <a:gd name="T5" fmla="*/ 2073 h 2008"/>
                <a:gd name="T6" fmla="*/ 2825 w 2767"/>
                <a:gd name="T7" fmla="*/ 12 h 2008"/>
                <a:gd name="T8" fmla="*/ 2711 w 2767"/>
                <a:gd name="T9" fmla="*/ 50 h 2008"/>
                <a:gd name="T10" fmla="*/ 2619 w 2767"/>
                <a:gd name="T11" fmla="*/ 86 h 2008"/>
                <a:gd name="T12" fmla="*/ 2564 w 2767"/>
                <a:gd name="T13" fmla="*/ 124 h 2008"/>
                <a:gd name="T14" fmla="*/ 2527 w 2767"/>
                <a:gd name="T15" fmla="*/ 148 h 2008"/>
                <a:gd name="T16" fmla="*/ 2472 w 2767"/>
                <a:gd name="T17" fmla="*/ 236 h 2008"/>
                <a:gd name="T18" fmla="*/ 2411 w 2767"/>
                <a:gd name="T19" fmla="*/ 304 h 2008"/>
                <a:gd name="T20" fmla="*/ 2361 w 2767"/>
                <a:gd name="T21" fmla="*/ 402 h 2008"/>
                <a:gd name="T22" fmla="*/ 2337 w 2767"/>
                <a:gd name="T23" fmla="*/ 476 h 2008"/>
                <a:gd name="T24" fmla="*/ 2301 w 2767"/>
                <a:gd name="T25" fmla="*/ 532 h 2008"/>
                <a:gd name="T26" fmla="*/ 2263 w 2767"/>
                <a:gd name="T27" fmla="*/ 564 h 2008"/>
                <a:gd name="T28" fmla="*/ 2105 w 2767"/>
                <a:gd name="T29" fmla="*/ 688 h 2008"/>
                <a:gd name="T30" fmla="*/ 2025 w 2767"/>
                <a:gd name="T31" fmla="*/ 730 h 2008"/>
                <a:gd name="T32" fmla="*/ 1896 w 2767"/>
                <a:gd name="T33" fmla="*/ 854 h 2008"/>
                <a:gd name="T34" fmla="*/ 1841 w 2767"/>
                <a:gd name="T35" fmla="*/ 892 h 2008"/>
                <a:gd name="T36" fmla="*/ 1792 w 2767"/>
                <a:gd name="T37" fmla="*/ 972 h 2008"/>
                <a:gd name="T38" fmla="*/ 1767 w 2767"/>
                <a:gd name="T39" fmla="*/ 1010 h 2008"/>
                <a:gd name="T40" fmla="*/ 1565 w 2767"/>
                <a:gd name="T41" fmla="*/ 1338 h 2008"/>
                <a:gd name="T42" fmla="*/ 1511 w 2767"/>
                <a:gd name="T43" fmla="*/ 1368 h 2008"/>
                <a:gd name="T44" fmla="*/ 1381 w 2767"/>
                <a:gd name="T45" fmla="*/ 1350 h 2008"/>
                <a:gd name="T46" fmla="*/ 1327 w 2767"/>
                <a:gd name="T47" fmla="*/ 1288 h 2008"/>
                <a:gd name="T48" fmla="*/ 1235 w 2767"/>
                <a:gd name="T49" fmla="*/ 1214 h 2008"/>
                <a:gd name="T50" fmla="*/ 1161 w 2767"/>
                <a:gd name="T51" fmla="*/ 1164 h 2008"/>
                <a:gd name="T52" fmla="*/ 1051 w 2767"/>
                <a:gd name="T53" fmla="*/ 1059 h 2008"/>
                <a:gd name="T54" fmla="*/ 843 w 2767"/>
                <a:gd name="T55" fmla="*/ 991 h 2008"/>
                <a:gd name="T56" fmla="*/ 775 w 2767"/>
                <a:gd name="T57" fmla="*/ 954 h 2008"/>
                <a:gd name="T58" fmla="*/ 677 w 2767"/>
                <a:gd name="T59" fmla="*/ 886 h 2008"/>
                <a:gd name="T60" fmla="*/ 621 w 2767"/>
                <a:gd name="T61" fmla="*/ 830 h 2008"/>
                <a:gd name="T62" fmla="*/ 573 w 2767"/>
                <a:gd name="T63" fmla="*/ 768 h 2008"/>
                <a:gd name="T64" fmla="*/ 517 w 2767"/>
                <a:gd name="T65" fmla="*/ 668 h 2008"/>
                <a:gd name="T66" fmla="*/ 431 w 2767"/>
                <a:gd name="T67" fmla="*/ 366 h 2008"/>
                <a:gd name="T68" fmla="*/ 407 w 2767"/>
                <a:gd name="T69" fmla="*/ 328 h 2008"/>
                <a:gd name="T70" fmla="*/ 371 w 2767"/>
                <a:gd name="T71" fmla="*/ 236 h 2008"/>
                <a:gd name="T72" fmla="*/ 261 w 2767"/>
                <a:gd name="T73" fmla="*/ 100 h 2008"/>
                <a:gd name="T74" fmla="*/ 223 w 2767"/>
                <a:gd name="T75" fmla="*/ 74 h 2008"/>
                <a:gd name="T76" fmla="*/ 151 w 2767"/>
                <a:gd name="T77" fmla="*/ 44 h 2008"/>
                <a:gd name="T78" fmla="*/ 131 w 2767"/>
                <a:gd name="T79" fmla="*/ 38 h 2008"/>
                <a:gd name="T80" fmla="*/ 0 w 2767"/>
                <a:gd name="T81" fmla="*/ 59 h 200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67"/>
                <a:gd name="T124" fmla="*/ 0 h 2008"/>
                <a:gd name="T125" fmla="*/ 2767 w 2767"/>
                <a:gd name="T126" fmla="*/ 2008 h 200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67" h="2008">
                  <a:moveTo>
                    <a:pt x="0" y="57"/>
                  </a:moveTo>
                  <a:lnTo>
                    <a:pt x="0" y="2008"/>
                  </a:lnTo>
                  <a:lnTo>
                    <a:pt x="2767" y="2008"/>
                  </a:lnTo>
                  <a:lnTo>
                    <a:pt x="2767" y="12"/>
                  </a:lnTo>
                  <a:cubicBezTo>
                    <a:pt x="2724" y="0"/>
                    <a:pt x="2689" y="25"/>
                    <a:pt x="2655" y="48"/>
                  </a:cubicBezTo>
                  <a:cubicBezTo>
                    <a:pt x="2631" y="64"/>
                    <a:pt x="2591" y="70"/>
                    <a:pt x="2565" y="84"/>
                  </a:cubicBezTo>
                  <a:cubicBezTo>
                    <a:pt x="2546" y="95"/>
                    <a:pt x="2529" y="108"/>
                    <a:pt x="2511" y="120"/>
                  </a:cubicBezTo>
                  <a:cubicBezTo>
                    <a:pt x="2499" y="128"/>
                    <a:pt x="2475" y="144"/>
                    <a:pt x="2475" y="144"/>
                  </a:cubicBezTo>
                  <a:cubicBezTo>
                    <a:pt x="2464" y="165"/>
                    <a:pt x="2440" y="216"/>
                    <a:pt x="2421" y="228"/>
                  </a:cubicBezTo>
                  <a:cubicBezTo>
                    <a:pt x="2395" y="246"/>
                    <a:pt x="2376" y="265"/>
                    <a:pt x="2361" y="294"/>
                  </a:cubicBezTo>
                  <a:cubicBezTo>
                    <a:pt x="2345" y="326"/>
                    <a:pt x="2327" y="358"/>
                    <a:pt x="2313" y="390"/>
                  </a:cubicBezTo>
                  <a:cubicBezTo>
                    <a:pt x="2305" y="409"/>
                    <a:pt x="2301" y="444"/>
                    <a:pt x="2289" y="462"/>
                  </a:cubicBezTo>
                  <a:cubicBezTo>
                    <a:pt x="2277" y="480"/>
                    <a:pt x="2271" y="504"/>
                    <a:pt x="2253" y="516"/>
                  </a:cubicBezTo>
                  <a:cubicBezTo>
                    <a:pt x="2235" y="528"/>
                    <a:pt x="2231" y="529"/>
                    <a:pt x="2217" y="546"/>
                  </a:cubicBezTo>
                  <a:cubicBezTo>
                    <a:pt x="2171" y="601"/>
                    <a:pt x="2133" y="648"/>
                    <a:pt x="2061" y="666"/>
                  </a:cubicBezTo>
                  <a:cubicBezTo>
                    <a:pt x="2037" y="682"/>
                    <a:pt x="2006" y="690"/>
                    <a:pt x="1983" y="708"/>
                  </a:cubicBezTo>
                  <a:cubicBezTo>
                    <a:pt x="1937" y="745"/>
                    <a:pt x="1903" y="792"/>
                    <a:pt x="1857" y="828"/>
                  </a:cubicBezTo>
                  <a:cubicBezTo>
                    <a:pt x="1840" y="841"/>
                    <a:pt x="1816" y="847"/>
                    <a:pt x="1803" y="864"/>
                  </a:cubicBezTo>
                  <a:cubicBezTo>
                    <a:pt x="1784" y="889"/>
                    <a:pt x="1770" y="915"/>
                    <a:pt x="1755" y="942"/>
                  </a:cubicBezTo>
                  <a:cubicBezTo>
                    <a:pt x="1748" y="955"/>
                    <a:pt x="1736" y="964"/>
                    <a:pt x="1731" y="978"/>
                  </a:cubicBezTo>
                  <a:cubicBezTo>
                    <a:pt x="1695" y="1087"/>
                    <a:pt x="1663" y="1264"/>
                    <a:pt x="1533" y="1296"/>
                  </a:cubicBezTo>
                  <a:cubicBezTo>
                    <a:pt x="1492" y="1324"/>
                    <a:pt x="1511" y="1315"/>
                    <a:pt x="1479" y="1326"/>
                  </a:cubicBezTo>
                  <a:cubicBezTo>
                    <a:pt x="1437" y="1322"/>
                    <a:pt x="1393" y="1321"/>
                    <a:pt x="1353" y="1308"/>
                  </a:cubicBezTo>
                  <a:cubicBezTo>
                    <a:pt x="1333" y="1288"/>
                    <a:pt x="1320" y="1266"/>
                    <a:pt x="1299" y="1248"/>
                  </a:cubicBezTo>
                  <a:cubicBezTo>
                    <a:pt x="1270" y="1223"/>
                    <a:pt x="1238" y="1201"/>
                    <a:pt x="1209" y="1176"/>
                  </a:cubicBezTo>
                  <a:cubicBezTo>
                    <a:pt x="1186" y="1156"/>
                    <a:pt x="1166" y="1138"/>
                    <a:pt x="1137" y="1128"/>
                  </a:cubicBezTo>
                  <a:cubicBezTo>
                    <a:pt x="1097" y="1098"/>
                    <a:pt x="1075" y="1052"/>
                    <a:pt x="1029" y="1026"/>
                  </a:cubicBezTo>
                  <a:cubicBezTo>
                    <a:pt x="966" y="990"/>
                    <a:pt x="891" y="988"/>
                    <a:pt x="825" y="960"/>
                  </a:cubicBezTo>
                  <a:cubicBezTo>
                    <a:pt x="802" y="950"/>
                    <a:pt x="781" y="936"/>
                    <a:pt x="759" y="924"/>
                  </a:cubicBezTo>
                  <a:cubicBezTo>
                    <a:pt x="726" y="906"/>
                    <a:pt x="692" y="882"/>
                    <a:pt x="663" y="858"/>
                  </a:cubicBezTo>
                  <a:cubicBezTo>
                    <a:pt x="643" y="840"/>
                    <a:pt x="632" y="819"/>
                    <a:pt x="609" y="804"/>
                  </a:cubicBezTo>
                  <a:cubicBezTo>
                    <a:pt x="589" y="765"/>
                    <a:pt x="603" y="786"/>
                    <a:pt x="561" y="744"/>
                  </a:cubicBezTo>
                  <a:cubicBezTo>
                    <a:pt x="540" y="723"/>
                    <a:pt x="518" y="675"/>
                    <a:pt x="507" y="648"/>
                  </a:cubicBezTo>
                  <a:cubicBezTo>
                    <a:pt x="469" y="553"/>
                    <a:pt x="448" y="452"/>
                    <a:pt x="423" y="354"/>
                  </a:cubicBezTo>
                  <a:cubicBezTo>
                    <a:pt x="420" y="340"/>
                    <a:pt x="404" y="332"/>
                    <a:pt x="399" y="318"/>
                  </a:cubicBezTo>
                  <a:cubicBezTo>
                    <a:pt x="389" y="287"/>
                    <a:pt x="379" y="257"/>
                    <a:pt x="363" y="228"/>
                  </a:cubicBezTo>
                  <a:cubicBezTo>
                    <a:pt x="334" y="176"/>
                    <a:pt x="308" y="125"/>
                    <a:pt x="255" y="96"/>
                  </a:cubicBezTo>
                  <a:cubicBezTo>
                    <a:pt x="242" y="89"/>
                    <a:pt x="233" y="77"/>
                    <a:pt x="219" y="72"/>
                  </a:cubicBezTo>
                  <a:cubicBezTo>
                    <a:pt x="193" y="63"/>
                    <a:pt x="173" y="51"/>
                    <a:pt x="147" y="42"/>
                  </a:cubicBezTo>
                  <a:cubicBezTo>
                    <a:pt x="141" y="40"/>
                    <a:pt x="129" y="36"/>
                    <a:pt x="129" y="36"/>
                  </a:cubicBezTo>
                  <a:cubicBezTo>
                    <a:pt x="88" y="42"/>
                    <a:pt x="41" y="63"/>
                    <a:pt x="0" y="57"/>
                  </a:cubicBezTo>
                  <a:close/>
                </a:path>
              </a:pathLst>
            </a:custGeom>
            <a:solidFill>
              <a:srgbClr val="9A7038"/>
            </a:solidFill>
            <a:ln w="9525">
              <a:solidFill>
                <a:schemeClr val="bg1"/>
              </a:solidFill>
              <a:round/>
              <a:headEnd/>
              <a:tailEnd/>
            </a:ln>
          </p:spPr>
          <p:txBody>
            <a:bodyPr/>
            <a:lstStyle/>
            <a:p>
              <a:endParaRPr lang="en-US"/>
            </a:p>
          </p:txBody>
        </p:sp>
        <p:sp>
          <p:nvSpPr>
            <p:cNvPr id="13320" name="Freeform 8"/>
            <p:cNvSpPr>
              <a:spLocks/>
            </p:cNvSpPr>
            <p:nvPr/>
          </p:nvSpPr>
          <p:spPr bwMode="auto">
            <a:xfrm>
              <a:off x="1292" y="845"/>
              <a:ext cx="3255" cy="2416"/>
            </a:xfrm>
            <a:custGeom>
              <a:avLst/>
              <a:gdLst>
                <a:gd name="T0" fmla="*/ 0 w 3221"/>
                <a:gd name="T1" fmla="*/ 18 h 2379"/>
                <a:gd name="T2" fmla="*/ 190 w 3221"/>
                <a:gd name="T3" fmla="*/ 38 h 2379"/>
                <a:gd name="T4" fmla="*/ 246 w 3221"/>
                <a:gd name="T5" fmla="*/ 68 h 2379"/>
                <a:gd name="T6" fmla="*/ 282 w 3221"/>
                <a:gd name="T7" fmla="*/ 92 h 2379"/>
                <a:gd name="T8" fmla="*/ 330 w 3221"/>
                <a:gd name="T9" fmla="*/ 148 h 2379"/>
                <a:gd name="T10" fmla="*/ 380 w 3221"/>
                <a:gd name="T11" fmla="*/ 328 h 2379"/>
                <a:gd name="T12" fmla="*/ 460 w 3221"/>
                <a:gd name="T13" fmla="*/ 526 h 2379"/>
                <a:gd name="T14" fmla="*/ 508 w 3221"/>
                <a:gd name="T15" fmla="*/ 866 h 2379"/>
                <a:gd name="T16" fmla="*/ 552 w 3221"/>
                <a:gd name="T17" fmla="*/ 978 h 2379"/>
                <a:gd name="T18" fmla="*/ 570 w 3221"/>
                <a:gd name="T19" fmla="*/ 1213 h 2379"/>
                <a:gd name="T20" fmla="*/ 625 w 3221"/>
                <a:gd name="T21" fmla="*/ 1380 h 2379"/>
                <a:gd name="T22" fmla="*/ 692 w 3221"/>
                <a:gd name="T23" fmla="*/ 1609 h 2379"/>
                <a:gd name="T24" fmla="*/ 716 w 3221"/>
                <a:gd name="T25" fmla="*/ 1628 h 2379"/>
                <a:gd name="T26" fmla="*/ 858 w 3221"/>
                <a:gd name="T27" fmla="*/ 1733 h 2379"/>
                <a:gd name="T28" fmla="*/ 1330 w 3221"/>
                <a:gd name="T29" fmla="*/ 1807 h 2379"/>
                <a:gd name="T30" fmla="*/ 1568 w 3221"/>
                <a:gd name="T31" fmla="*/ 1850 h 2379"/>
                <a:gd name="T32" fmla="*/ 1722 w 3221"/>
                <a:gd name="T33" fmla="*/ 1999 h 2379"/>
                <a:gd name="T34" fmla="*/ 1900 w 3221"/>
                <a:gd name="T35" fmla="*/ 1986 h 2379"/>
                <a:gd name="T36" fmla="*/ 1948 w 3221"/>
                <a:gd name="T37" fmla="*/ 1974 h 2379"/>
                <a:gd name="T38" fmla="*/ 1973 w 3221"/>
                <a:gd name="T39" fmla="*/ 1968 h 2379"/>
                <a:gd name="T40" fmla="*/ 2059 w 3221"/>
                <a:gd name="T41" fmla="*/ 1912 h 2379"/>
                <a:gd name="T42" fmla="*/ 2090 w 3221"/>
                <a:gd name="T43" fmla="*/ 1826 h 2379"/>
                <a:gd name="T44" fmla="*/ 2200 w 3221"/>
                <a:gd name="T45" fmla="*/ 1714 h 2379"/>
                <a:gd name="T46" fmla="*/ 2230 w 3221"/>
                <a:gd name="T47" fmla="*/ 1677 h 2379"/>
                <a:gd name="T48" fmla="*/ 2242 w 3221"/>
                <a:gd name="T49" fmla="*/ 1640 h 2379"/>
                <a:gd name="T50" fmla="*/ 2292 w 3221"/>
                <a:gd name="T51" fmla="*/ 1417 h 2379"/>
                <a:gd name="T52" fmla="*/ 2340 w 3221"/>
                <a:gd name="T53" fmla="*/ 1312 h 2379"/>
                <a:gd name="T54" fmla="*/ 2408 w 3221"/>
                <a:gd name="T55" fmla="*/ 1232 h 2379"/>
                <a:gd name="T56" fmla="*/ 2451 w 3221"/>
                <a:gd name="T57" fmla="*/ 1213 h 2379"/>
                <a:gd name="T58" fmla="*/ 2586 w 3221"/>
                <a:gd name="T59" fmla="*/ 1182 h 2379"/>
                <a:gd name="T60" fmla="*/ 2678 w 3221"/>
                <a:gd name="T61" fmla="*/ 1145 h 2379"/>
                <a:gd name="T62" fmla="*/ 2770 w 3221"/>
                <a:gd name="T63" fmla="*/ 1046 h 2379"/>
                <a:gd name="T64" fmla="*/ 2818 w 3221"/>
                <a:gd name="T65" fmla="*/ 928 h 2379"/>
                <a:gd name="T66" fmla="*/ 2923 w 3221"/>
                <a:gd name="T67" fmla="*/ 632 h 2379"/>
                <a:gd name="T68" fmla="*/ 2935 w 3221"/>
                <a:gd name="T69" fmla="*/ 514 h 2379"/>
                <a:gd name="T70" fmla="*/ 2996 w 3221"/>
                <a:gd name="T71" fmla="*/ 260 h 2379"/>
                <a:gd name="T72" fmla="*/ 3027 w 3221"/>
                <a:gd name="T73" fmla="*/ 154 h 2379"/>
                <a:gd name="T74" fmla="*/ 3045 w 3221"/>
                <a:gd name="T75" fmla="*/ 38 h 2379"/>
                <a:gd name="T76" fmla="*/ 3150 w 3221"/>
                <a:gd name="T77" fmla="*/ 30 h 2379"/>
                <a:gd name="T78" fmla="*/ 3278 w 3221"/>
                <a:gd name="T79" fmla="*/ 18 h 2379"/>
                <a:gd name="T80" fmla="*/ 3289 w 3221"/>
                <a:gd name="T81" fmla="*/ 2454 h 2379"/>
                <a:gd name="T82" fmla="*/ 1 w 3221"/>
                <a:gd name="T83" fmla="*/ 2454 h 2379"/>
                <a:gd name="T84" fmla="*/ 0 w 3221"/>
                <a:gd name="T85" fmla="*/ 18 h 23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1"/>
                <a:gd name="T130" fmla="*/ 0 h 2379"/>
                <a:gd name="T131" fmla="*/ 3221 w 3221"/>
                <a:gd name="T132" fmla="*/ 2379 h 23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1" h="2379">
                  <a:moveTo>
                    <a:pt x="0" y="18"/>
                  </a:moveTo>
                  <a:cubicBezTo>
                    <a:pt x="55" y="0"/>
                    <a:pt x="129" y="28"/>
                    <a:pt x="186" y="36"/>
                  </a:cubicBezTo>
                  <a:cubicBezTo>
                    <a:pt x="250" y="57"/>
                    <a:pt x="200" y="35"/>
                    <a:pt x="240" y="66"/>
                  </a:cubicBezTo>
                  <a:cubicBezTo>
                    <a:pt x="251" y="75"/>
                    <a:pt x="276" y="90"/>
                    <a:pt x="276" y="90"/>
                  </a:cubicBezTo>
                  <a:cubicBezTo>
                    <a:pt x="289" y="110"/>
                    <a:pt x="324" y="144"/>
                    <a:pt x="324" y="144"/>
                  </a:cubicBezTo>
                  <a:cubicBezTo>
                    <a:pt x="343" y="201"/>
                    <a:pt x="351" y="262"/>
                    <a:pt x="372" y="318"/>
                  </a:cubicBezTo>
                  <a:cubicBezTo>
                    <a:pt x="397" y="384"/>
                    <a:pt x="433" y="441"/>
                    <a:pt x="450" y="510"/>
                  </a:cubicBezTo>
                  <a:cubicBezTo>
                    <a:pt x="455" y="622"/>
                    <a:pt x="462" y="733"/>
                    <a:pt x="498" y="840"/>
                  </a:cubicBezTo>
                  <a:cubicBezTo>
                    <a:pt x="510" y="877"/>
                    <a:pt x="531" y="910"/>
                    <a:pt x="540" y="948"/>
                  </a:cubicBezTo>
                  <a:cubicBezTo>
                    <a:pt x="543" y="1020"/>
                    <a:pt x="540" y="1104"/>
                    <a:pt x="558" y="1176"/>
                  </a:cubicBezTo>
                  <a:cubicBezTo>
                    <a:pt x="572" y="1231"/>
                    <a:pt x="598" y="1282"/>
                    <a:pt x="612" y="1338"/>
                  </a:cubicBezTo>
                  <a:cubicBezTo>
                    <a:pt x="617" y="1404"/>
                    <a:pt x="625" y="1507"/>
                    <a:pt x="678" y="1560"/>
                  </a:cubicBezTo>
                  <a:cubicBezTo>
                    <a:pt x="685" y="1567"/>
                    <a:pt x="695" y="1571"/>
                    <a:pt x="702" y="1578"/>
                  </a:cubicBezTo>
                  <a:cubicBezTo>
                    <a:pt x="744" y="1620"/>
                    <a:pt x="779" y="1668"/>
                    <a:pt x="840" y="1680"/>
                  </a:cubicBezTo>
                  <a:cubicBezTo>
                    <a:pt x="990" y="1755"/>
                    <a:pt x="1131" y="1748"/>
                    <a:pt x="1302" y="1752"/>
                  </a:cubicBezTo>
                  <a:cubicBezTo>
                    <a:pt x="1379" y="1771"/>
                    <a:pt x="1459" y="1775"/>
                    <a:pt x="1536" y="1794"/>
                  </a:cubicBezTo>
                  <a:cubicBezTo>
                    <a:pt x="1584" y="1866"/>
                    <a:pt x="1609" y="1899"/>
                    <a:pt x="1686" y="1938"/>
                  </a:cubicBezTo>
                  <a:cubicBezTo>
                    <a:pt x="1750" y="1935"/>
                    <a:pt x="1801" y="1939"/>
                    <a:pt x="1860" y="1926"/>
                  </a:cubicBezTo>
                  <a:cubicBezTo>
                    <a:pt x="1876" y="1923"/>
                    <a:pt x="1892" y="1918"/>
                    <a:pt x="1908" y="1914"/>
                  </a:cubicBezTo>
                  <a:cubicBezTo>
                    <a:pt x="1916" y="1912"/>
                    <a:pt x="1932" y="1908"/>
                    <a:pt x="1932" y="1908"/>
                  </a:cubicBezTo>
                  <a:cubicBezTo>
                    <a:pt x="1977" y="1863"/>
                    <a:pt x="1966" y="1871"/>
                    <a:pt x="2016" y="1854"/>
                  </a:cubicBezTo>
                  <a:cubicBezTo>
                    <a:pt x="2034" y="1828"/>
                    <a:pt x="2029" y="1796"/>
                    <a:pt x="2046" y="1770"/>
                  </a:cubicBezTo>
                  <a:cubicBezTo>
                    <a:pt x="2073" y="1730"/>
                    <a:pt x="2107" y="1678"/>
                    <a:pt x="2154" y="1662"/>
                  </a:cubicBezTo>
                  <a:cubicBezTo>
                    <a:pt x="2165" y="1651"/>
                    <a:pt x="2177" y="1641"/>
                    <a:pt x="2184" y="1626"/>
                  </a:cubicBezTo>
                  <a:cubicBezTo>
                    <a:pt x="2189" y="1614"/>
                    <a:pt x="2196" y="1590"/>
                    <a:pt x="2196" y="1590"/>
                  </a:cubicBezTo>
                  <a:cubicBezTo>
                    <a:pt x="2203" y="1503"/>
                    <a:pt x="2217" y="1454"/>
                    <a:pt x="2244" y="1374"/>
                  </a:cubicBezTo>
                  <a:cubicBezTo>
                    <a:pt x="2259" y="1329"/>
                    <a:pt x="2262" y="1308"/>
                    <a:pt x="2292" y="1272"/>
                  </a:cubicBezTo>
                  <a:cubicBezTo>
                    <a:pt x="2310" y="1250"/>
                    <a:pt x="2330" y="1203"/>
                    <a:pt x="2358" y="1194"/>
                  </a:cubicBezTo>
                  <a:cubicBezTo>
                    <a:pt x="2372" y="1189"/>
                    <a:pt x="2386" y="1181"/>
                    <a:pt x="2400" y="1176"/>
                  </a:cubicBezTo>
                  <a:cubicBezTo>
                    <a:pt x="2442" y="1162"/>
                    <a:pt x="2489" y="1159"/>
                    <a:pt x="2532" y="1146"/>
                  </a:cubicBezTo>
                  <a:cubicBezTo>
                    <a:pt x="2565" y="1136"/>
                    <a:pt x="2591" y="1120"/>
                    <a:pt x="2622" y="1110"/>
                  </a:cubicBezTo>
                  <a:cubicBezTo>
                    <a:pt x="2653" y="1079"/>
                    <a:pt x="2688" y="1051"/>
                    <a:pt x="2712" y="1014"/>
                  </a:cubicBezTo>
                  <a:cubicBezTo>
                    <a:pt x="2736" y="976"/>
                    <a:pt x="2736" y="936"/>
                    <a:pt x="2760" y="900"/>
                  </a:cubicBezTo>
                  <a:cubicBezTo>
                    <a:pt x="2785" y="801"/>
                    <a:pt x="2843" y="714"/>
                    <a:pt x="2862" y="612"/>
                  </a:cubicBezTo>
                  <a:cubicBezTo>
                    <a:pt x="2874" y="547"/>
                    <a:pt x="2863" y="583"/>
                    <a:pt x="2874" y="498"/>
                  </a:cubicBezTo>
                  <a:cubicBezTo>
                    <a:pt x="2885" y="415"/>
                    <a:pt x="2914" y="333"/>
                    <a:pt x="2934" y="252"/>
                  </a:cubicBezTo>
                  <a:cubicBezTo>
                    <a:pt x="2941" y="225"/>
                    <a:pt x="2948" y="174"/>
                    <a:pt x="2964" y="150"/>
                  </a:cubicBezTo>
                  <a:cubicBezTo>
                    <a:pt x="2980" y="126"/>
                    <a:pt x="2966" y="60"/>
                    <a:pt x="2982" y="36"/>
                  </a:cubicBezTo>
                  <a:cubicBezTo>
                    <a:pt x="2992" y="22"/>
                    <a:pt x="3067" y="42"/>
                    <a:pt x="3084" y="30"/>
                  </a:cubicBezTo>
                  <a:cubicBezTo>
                    <a:pt x="3114" y="10"/>
                    <a:pt x="3178" y="18"/>
                    <a:pt x="3210" y="18"/>
                  </a:cubicBezTo>
                  <a:lnTo>
                    <a:pt x="3221" y="2379"/>
                  </a:lnTo>
                  <a:lnTo>
                    <a:pt x="1" y="2379"/>
                  </a:lnTo>
                  <a:lnTo>
                    <a:pt x="0" y="18"/>
                  </a:lnTo>
                  <a:close/>
                </a:path>
              </a:pathLst>
            </a:custGeom>
            <a:gradFill rotWithShape="1">
              <a:gsLst>
                <a:gs pos="0">
                  <a:srgbClr val="9D876D"/>
                </a:gs>
                <a:gs pos="100000">
                  <a:srgbClr val="493E32"/>
                </a:gs>
              </a:gsLst>
              <a:lin ang="5400000" scaled="1"/>
            </a:gradFill>
            <a:ln w="9525">
              <a:solidFill>
                <a:schemeClr val="bg1"/>
              </a:solidFill>
              <a:round/>
              <a:headEnd/>
              <a:tailEnd/>
            </a:ln>
          </p:spPr>
          <p:txBody>
            <a:bodyPr/>
            <a:lstStyle/>
            <a:p>
              <a:endParaRPr lang="en-US"/>
            </a:p>
          </p:txBody>
        </p:sp>
        <p:sp>
          <p:nvSpPr>
            <p:cNvPr id="13321" name="Freeform 9"/>
            <p:cNvSpPr>
              <a:spLocks/>
            </p:cNvSpPr>
            <p:nvPr/>
          </p:nvSpPr>
          <p:spPr bwMode="auto">
            <a:xfrm>
              <a:off x="1247" y="347"/>
              <a:ext cx="3288" cy="644"/>
            </a:xfrm>
            <a:custGeom>
              <a:avLst/>
              <a:gdLst>
                <a:gd name="T0" fmla="*/ 27 w 3254"/>
                <a:gd name="T1" fmla="*/ 522 h 617"/>
                <a:gd name="T2" fmla="*/ 131 w 3254"/>
                <a:gd name="T3" fmla="*/ 542 h 617"/>
                <a:gd name="T4" fmla="*/ 321 w 3254"/>
                <a:gd name="T5" fmla="*/ 614 h 617"/>
                <a:gd name="T6" fmla="*/ 371 w 3254"/>
                <a:gd name="T7" fmla="*/ 652 h 617"/>
                <a:gd name="T8" fmla="*/ 653 w 3254"/>
                <a:gd name="T9" fmla="*/ 626 h 617"/>
                <a:gd name="T10" fmla="*/ 811 w 3254"/>
                <a:gd name="T11" fmla="*/ 646 h 617"/>
                <a:gd name="T12" fmla="*/ 849 w 3254"/>
                <a:gd name="T13" fmla="*/ 659 h 617"/>
                <a:gd name="T14" fmla="*/ 867 w 3254"/>
                <a:gd name="T15" fmla="*/ 666 h 617"/>
                <a:gd name="T16" fmla="*/ 1007 w 3254"/>
                <a:gd name="T17" fmla="*/ 659 h 617"/>
                <a:gd name="T18" fmla="*/ 1057 w 3254"/>
                <a:gd name="T19" fmla="*/ 646 h 617"/>
                <a:gd name="T20" fmla="*/ 1081 w 3254"/>
                <a:gd name="T21" fmla="*/ 640 h 617"/>
                <a:gd name="T22" fmla="*/ 1143 w 3254"/>
                <a:gd name="T23" fmla="*/ 614 h 617"/>
                <a:gd name="T24" fmla="*/ 1277 w 3254"/>
                <a:gd name="T25" fmla="*/ 626 h 617"/>
                <a:gd name="T26" fmla="*/ 1399 w 3254"/>
                <a:gd name="T27" fmla="*/ 659 h 617"/>
                <a:gd name="T28" fmla="*/ 1497 w 3254"/>
                <a:gd name="T29" fmla="*/ 652 h 617"/>
                <a:gd name="T30" fmla="*/ 1577 w 3254"/>
                <a:gd name="T31" fmla="*/ 626 h 617"/>
                <a:gd name="T32" fmla="*/ 1657 w 3254"/>
                <a:gd name="T33" fmla="*/ 614 h 617"/>
                <a:gd name="T34" fmla="*/ 1823 w 3254"/>
                <a:gd name="T35" fmla="*/ 640 h 617"/>
                <a:gd name="T36" fmla="*/ 1896 w 3254"/>
                <a:gd name="T37" fmla="*/ 659 h 617"/>
                <a:gd name="T38" fmla="*/ 2000 w 3254"/>
                <a:gd name="T39" fmla="*/ 646 h 617"/>
                <a:gd name="T40" fmla="*/ 2049 w 3254"/>
                <a:gd name="T41" fmla="*/ 633 h 617"/>
                <a:gd name="T42" fmla="*/ 2086 w 3254"/>
                <a:gd name="T43" fmla="*/ 620 h 617"/>
                <a:gd name="T44" fmla="*/ 2239 w 3254"/>
                <a:gd name="T45" fmla="*/ 626 h 617"/>
                <a:gd name="T46" fmla="*/ 2380 w 3254"/>
                <a:gd name="T47" fmla="*/ 672 h 617"/>
                <a:gd name="T48" fmla="*/ 2668 w 3254"/>
                <a:gd name="T49" fmla="*/ 614 h 617"/>
                <a:gd name="T50" fmla="*/ 2882 w 3254"/>
                <a:gd name="T51" fmla="*/ 672 h 617"/>
                <a:gd name="T52" fmla="*/ 3041 w 3254"/>
                <a:gd name="T53" fmla="*/ 640 h 617"/>
                <a:gd name="T54" fmla="*/ 3127 w 3254"/>
                <a:gd name="T55" fmla="*/ 620 h 617"/>
                <a:gd name="T56" fmla="*/ 3121 w 3254"/>
                <a:gd name="T57" fmla="*/ 600 h 617"/>
                <a:gd name="T58" fmla="*/ 3139 w 3254"/>
                <a:gd name="T59" fmla="*/ 588 h 617"/>
                <a:gd name="T60" fmla="*/ 3213 w 3254"/>
                <a:gd name="T61" fmla="*/ 554 h 617"/>
                <a:gd name="T62" fmla="*/ 3250 w 3254"/>
                <a:gd name="T63" fmla="*/ 542 h 617"/>
                <a:gd name="T64" fmla="*/ 3311 w 3254"/>
                <a:gd name="T65" fmla="*/ 548 h 617"/>
                <a:gd name="T66" fmla="*/ 3322 w 3254"/>
                <a:gd name="T67" fmla="*/ 0 h 617"/>
                <a:gd name="T68" fmla="*/ 34 w 3254"/>
                <a:gd name="T69" fmla="*/ 0 h 617"/>
                <a:gd name="T70" fmla="*/ 27 w 3254"/>
                <a:gd name="T71" fmla="*/ 522 h 6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54"/>
                <a:gd name="T109" fmla="*/ 0 h 617"/>
                <a:gd name="T110" fmla="*/ 3254 w 3254"/>
                <a:gd name="T111" fmla="*/ 617 h 6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54" h="617">
                  <a:moveTo>
                    <a:pt x="27" y="479"/>
                  </a:moveTo>
                  <a:cubicBezTo>
                    <a:pt x="80" y="497"/>
                    <a:pt x="0" y="471"/>
                    <a:pt x="129" y="497"/>
                  </a:cubicBezTo>
                  <a:cubicBezTo>
                    <a:pt x="195" y="510"/>
                    <a:pt x="259" y="526"/>
                    <a:pt x="315" y="563"/>
                  </a:cubicBezTo>
                  <a:cubicBezTo>
                    <a:pt x="329" y="584"/>
                    <a:pt x="339" y="591"/>
                    <a:pt x="363" y="599"/>
                  </a:cubicBezTo>
                  <a:cubicBezTo>
                    <a:pt x="455" y="592"/>
                    <a:pt x="547" y="583"/>
                    <a:pt x="639" y="575"/>
                  </a:cubicBezTo>
                  <a:cubicBezTo>
                    <a:pt x="692" y="564"/>
                    <a:pt x="744" y="576"/>
                    <a:pt x="795" y="593"/>
                  </a:cubicBezTo>
                  <a:cubicBezTo>
                    <a:pt x="807" y="597"/>
                    <a:pt x="819" y="601"/>
                    <a:pt x="831" y="605"/>
                  </a:cubicBezTo>
                  <a:cubicBezTo>
                    <a:pt x="837" y="607"/>
                    <a:pt x="849" y="611"/>
                    <a:pt x="849" y="611"/>
                  </a:cubicBezTo>
                  <a:cubicBezTo>
                    <a:pt x="895" y="609"/>
                    <a:pt x="941" y="609"/>
                    <a:pt x="987" y="605"/>
                  </a:cubicBezTo>
                  <a:cubicBezTo>
                    <a:pt x="1003" y="603"/>
                    <a:pt x="1019" y="597"/>
                    <a:pt x="1035" y="593"/>
                  </a:cubicBezTo>
                  <a:cubicBezTo>
                    <a:pt x="1043" y="591"/>
                    <a:pt x="1059" y="587"/>
                    <a:pt x="1059" y="587"/>
                  </a:cubicBezTo>
                  <a:cubicBezTo>
                    <a:pt x="1079" y="574"/>
                    <a:pt x="1097" y="570"/>
                    <a:pt x="1119" y="563"/>
                  </a:cubicBezTo>
                  <a:cubicBezTo>
                    <a:pt x="1171" y="566"/>
                    <a:pt x="1205" y="565"/>
                    <a:pt x="1251" y="575"/>
                  </a:cubicBezTo>
                  <a:cubicBezTo>
                    <a:pt x="1292" y="584"/>
                    <a:pt x="1330" y="598"/>
                    <a:pt x="1371" y="605"/>
                  </a:cubicBezTo>
                  <a:cubicBezTo>
                    <a:pt x="1403" y="603"/>
                    <a:pt x="1435" y="602"/>
                    <a:pt x="1467" y="599"/>
                  </a:cubicBezTo>
                  <a:cubicBezTo>
                    <a:pt x="1494" y="596"/>
                    <a:pt x="1520" y="583"/>
                    <a:pt x="1545" y="575"/>
                  </a:cubicBezTo>
                  <a:cubicBezTo>
                    <a:pt x="1561" y="570"/>
                    <a:pt x="1611" y="564"/>
                    <a:pt x="1623" y="563"/>
                  </a:cubicBezTo>
                  <a:cubicBezTo>
                    <a:pt x="1678" y="568"/>
                    <a:pt x="1731" y="579"/>
                    <a:pt x="1785" y="587"/>
                  </a:cubicBezTo>
                  <a:cubicBezTo>
                    <a:pt x="1833" y="603"/>
                    <a:pt x="1809" y="597"/>
                    <a:pt x="1857" y="605"/>
                  </a:cubicBezTo>
                  <a:cubicBezTo>
                    <a:pt x="1881" y="603"/>
                    <a:pt x="1932" y="598"/>
                    <a:pt x="1959" y="593"/>
                  </a:cubicBezTo>
                  <a:cubicBezTo>
                    <a:pt x="1975" y="590"/>
                    <a:pt x="1991" y="586"/>
                    <a:pt x="2007" y="581"/>
                  </a:cubicBezTo>
                  <a:cubicBezTo>
                    <a:pt x="2019" y="577"/>
                    <a:pt x="2043" y="569"/>
                    <a:pt x="2043" y="569"/>
                  </a:cubicBezTo>
                  <a:cubicBezTo>
                    <a:pt x="2093" y="571"/>
                    <a:pt x="2143" y="572"/>
                    <a:pt x="2193" y="575"/>
                  </a:cubicBezTo>
                  <a:cubicBezTo>
                    <a:pt x="2238" y="578"/>
                    <a:pt x="2287" y="606"/>
                    <a:pt x="2331" y="617"/>
                  </a:cubicBezTo>
                  <a:cubicBezTo>
                    <a:pt x="2425" y="608"/>
                    <a:pt x="2523" y="593"/>
                    <a:pt x="2613" y="563"/>
                  </a:cubicBezTo>
                  <a:cubicBezTo>
                    <a:pt x="2688" y="572"/>
                    <a:pt x="2749" y="608"/>
                    <a:pt x="2823" y="617"/>
                  </a:cubicBezTo>
                  <a:cubicBezTo>
                    <a:pt x="2875" y="607"/>
                    <a:pt x="2927" y="596"/>
                    <a:pt x="2979" y="587"/>
                  </a:cubicBezTo>
                  <a:cubicBezTo>
                    <a:pt x="3014" y="599"/>
                    <a:pt x="3032" y="579"/>
                    <a:pt x="3063" y="569"/>
                  </a:cubicBezTo>
                  <a:cubicBezTo>
                    <a:pt x="3061" y="563"/>
                    <a:pt x="3055" y="557"/>
                    <a:pt x="3057" y="551"/>
                  </a:cubicBezTo>
                  <a:cubicBezTo>
                    <a:pt x="3060" y="544"/>
                    <a:pt x="3068" y="542"/>
                    <a:pt x="3075" y="539"/>
                  </a:cubicBezTo>
                  <a:cubicBezTo>
                    <a:pt x="3099" y="528"/>
                    <a:pt x="3124" y="519"/>
                    <a:pt x="3147" y="509"/>
                  </a:cubicBezTo>
                  <a:cubicBezTo>
                    <a:pt x="3159" y="504"/>
                    <a:pt x="3183" y="497"/>
                    <a:pt x="3183" y="497"/>
                  </a:cubicBezTo>
                  <a:cubicBezTo>
                    <a:pt x="3203" y="499"/>
                    <a:pt x="3243" y="503"/>
                    <a:pt x="3243" y="503"/>
                  </a:cubicBezTo>
                  <a:lnTo>
                    <a:pt x="3254" y="0"/>
                  </a:lnTo>
                  <a:lnTo>
                    <a:pt x="34" y="0"/>
                  </a:lnTo>
                  <a:lnTo>
                    <a:pt x="27" y="479"/>
                  </a:lnTo>
                  <a:close/>
                </a:path>
              </a:pathLst>
            </a:custGeom>
            <a:solidFill>
              <a:srgbClr val="E7F4F5"/>
            </a:solidFill>
            <a:ln w="9525">
              <a:solidFill>
                <a:schemeClr val="bg1"/>
              </a:solidFill>
              <a:round/>
              <a:headEnd/>
              <a:tailEnd/>
            </a:ln>
          </p:spPr>
          <p:txBody>
            <a:bodyPr/>
            <a:lstStyle/>
            <a:p>
              <a:endParaRPr lang="en-US"/>
            </a:p>
          </p:txBody>
        </p:sp>
        <p:grpSp>
          <p:nvGrpSpPr>
            <p:cNvPr id="4" name="Group 10"/>
            <p:cNvGrpSpPr>
              <a:grpSpLocks/>
            </p:cNvGrpSpPr>
            <p:nvPr/>
          </p:nvGrpSpPr>
          <p:grpSpPr bwMode="auto">
            <a:xfrm rot="2207717">
              <a:off x="2075" y="1349"/>
              <a:ext cx="575" cy="456"/>
              <a:chOff x="3696" y="2904"/>
              <a:chExt cx="574" cy="306"/>
            </a:xfrm>
          </p:grpSpPr>
          <p:sp>
            <p:nvSpPr>
              <p:cNvPr id="13355" name="Freeform 11"/>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3356" name="Oval 12"/>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3357" name="Freeform 13"/>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3358" name="Freeform 14"/>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3359" name="Freeform 15"/>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3360" name="Freeform 16"/>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3323" name="Freeform 17"/>
            <p:cNvSpPr>
              <a:spLocks/>
            </p:cNvSpPr>
            <p:nvPr/>
          </p:nvSpPr>
          <p:spPr bwMode="auto">
            <a:xfrm>
              <a:off x="2415" y="845"/>
              <a:ext cx="805" cy="1224"/>
            </a:xfrm>
            <a:custGeom>
              <a:avLst/>
              <a:gdLst>
                <a:gd name="T0" fmla="*/ 242 w 579"/>
                <a:gd name="T1" fmla="*/ 2249 h 621"/>
                <a:gd name="T2" fmla="*/ 90 w 579"/>
                <a:gd name="T3" fmla="*/ 1993 h 621"/>
                <a:gd name="T4" fmla="*/ 56 w 579"/>
                <a:gd name="T5" fmla="*/ 1924 h 621"/>
                <a:gd name="T6" fmla="*/ 33 w 579"/>
                <a:gd name="T7" fmla="*/ 1784 h 621"/>
                <a:gd name="T8" fmla="*/ 21 w 579"/>
                <a:gd name="T9" fmla="*/ 1713 h 621"/>
                <a:gd name="T10" fmla="*/ 33 w 579"/>
                <a:gd name="T11" fmla="*/ 1409 h 621"/>
                <a:gd name="T12" fmla="*/ 68 w 579"/>
                <a:gd name="T13" fmla="*/ 1271 h 621"/>
                <a:gd name="T14" fmla="*/ 129 w 579"/>
                <a:gd name="T15" fmla="*/ 392 h 621"/>
                <a:gd name="T16" fmla="*/ 442 w 579"/>
                <a:gd name="T17" fmla="*/ 67 h 621"/>
                <a:gd name="T18" fmla="*/ 813 w 579"/>
                <a:gd name="T19" fmla="*/ 89 h 621"/>
                <a:gd name="T20" fmla="*/ 965 w 579"/>
                <a:gd name="T21" fmla="*/ 485 h 621"/>
                <a:gd name="T22" fmla="*/ 1093 w 579"/>
                <a:gd name="T23" fmla="*/ 836 h 621"/>
                <a:gd name="T24" fmla="*/ 1115 w 579"/>
                <a:gd name="T25" fmla="*/ 1139 h 621"/>
                <a:gd name="T26" fmla="*/ 1104 w 579"/>
                <a:gd name="T27" fmla="*/ 1277 h 621"/>
                <a:gd name="T28" fmla="*/ 1065 w 579"/>
                <a:gd name="T29" fmla="*/ 1372 h 621"/>
                <a:gd name="T30" fmla="*/ 1050 w 579"/>
                <a:gd name="T31" fmla="*/ 1409 h 621"/>
                <a:gd name="T32" fmla="*/ 972 w 579"/>
                <a:gd name="T33" fmla="*/ 1597 h 621"/>
                <a:gd name="T34" fmla="*/ 813 w 579"/>
                <a:gd name="T35" fmla="*/ 2188 h 621"/>
                <a:gd name="T36" fmla="*/ 635 w 579"/>
                <a:gd name="T37" fmla="*/ 2365 h 621"/>
                <a:gd name="T38" fmla="*/ 566 w 579"/>
                <a:gd name="T39" fmla="*/ 2413 h 621"/>
                <a:gd name="T40" fmla="*/ 335 w 579"/>
                <a:gd name="T41" fmla="*/ 2320 h 621"/>
                <a:gd name="T42" fmla="*/ 264 w 579"/>
                <a:gd name="T43" fmla="*/ 2273 h 621"/>
                <a:gd name="T44" fmla="*/ 242 w 579"/>
                <a:gd name="T45" fmla="*/ 2249 h 6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9"/>
                <a:gd name="T70" fmla="*/ 0 h 621"/>
                <a:gd name="T71" fmla="*/ 579 w 579"/>
                <a:gd name="T72" fmla="*/ 621 h 6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9" h="621">
                  <a:moveTo>
                    <a:pt x="125" y="579"/>
                  </a:moveTo>
                  <a:cubicBezTo>
                    <a:pt x="95" y="559"/>
                    <a:pt x="73" y="539"/>
                    <a:pt x="47" y="513"/>
                  </a:cubicBezTo>
                  <a:cubicBezTo>
                    <a:pt x="41" y="507"/>
                    <a:pt x="29" y="495"/>
                    <a:pt x="29" y="495"/>
                  </a:cubicBezTo>
                  <a:cubicBezTo>
                    <a:pt x="25" y="483"/>
                    <a:pt x="21" y="471"/>
                    <a:pt x="17" y="459"/>
                  </a:cubicBezTo>
                  <a:cubicBezTo>
                    <a:pt x="15" y="453"/>
                    <a:pt x="11" y="441"/>
                    <a:pt x="11" y="441"/>
                  </a:cubicBezTo>
                  <a:cubicBezTo>
                    <a:pt x="13" y="415"/>
                    <a:pt x="14" y="389"/>
                    <a:pt x="17" y="363"/>
                  </a:cubicBezTo>
                  <a:cubicBezTo>
                    <a:pt x="20" y="343"/>
                    <a:pt x="26" y="345"/>
                    <a:pt x="35" y="327"/>
                  </a:cubicBezTo>
                  <a:cubicBezTo>
                    <a:pt x="67" y="263"/>
                    <a:pt x="0" y="138"/>
                    <a:pt x="67" y="101"/>
                  </a:cubicBezTo>
                  <a:cubicBezTo>
                    <a:pt x="84" y="91"/>
                    <a:pt x="210" y="21"/>
                    <a:pt x="229" y="17"/>
                  </a:cubicBezTo>
                  <a:cubicBezTo>
                    <a:pt x="274" y="14"/>
                    <a:pt x="389" y="0"/>
                    <a:pt x="421" y="23"/>
                  </a:cubicBezTo>
                  <a:cubicBezTo>
                    <a:pt x="466" y="41"/>
                    <a:pt x="475" y="93"/>
                    <a:pt x="499" y="125"/>
                  </a:cubicBezTo>
                  <a:cubicBezTo>
                    <a:pt x="521" y="157"/>
                    <a:pt x="549" y="179"/>
                    <a:pt x="565" y="215"/>
                  </a:cubicBezTo>
                  <a:cubicBezTo>
                    <a:pt x="570" y="227"/>
                    <a:pt x="573" y="281"/>
                    <a:pt x="577" y="293"/>
                  </a:cubicBezTo>
                  <a:cubicBezTo>
                    <a:pt x="579" y="299"/>
                    <a:pt x="571" y="329"/>
                    <a:pt x="571" y="329"/>
                  </a:cubicBezTo>
                  <a:cubicBezTo>
                    <a:pt x="573" y="343"/>
                    <a:pt x="547" y="339"/>
                    <a:pt x="551" y="353"/>
                  </a:cubicBezTo>
                  <a:cubicBezTo>
                    <a:pt x="553" y="360"/>
                    <a:pt x="542" y="356"/>
                    <a:pt x="543" y="363"/>
                  </a:cubicBezTo>
                  <a:cubicBezTo>
                    <a:pt x="546" y="383"/>
                    <a:pt x="503" y="411"/>
                    <a:pt x="503" y="411"/>
                  </a:cubicBezTo>
                  <a:cubicBezTo>
                    <a:pt x="488" y="486"/>
                    <a:pt x="477" y="517"/>
                    <a:pt x="421" y="563"/>
                  </a:cubicBezTo>
                  <a:cubicBezTo>
                    <a:pt x="405" y="576"/>
                    <a:pt x="348" y="601"/>
                    <a:pt x="329" y="609"/>
                  </a:cubicBezTo>
                  <a:cubicBezTo>
                    <a:pt x="317" y="614"/>
                    <a:pt x="293" y="621"/>
                    <a:pt x="293" y="621"/>
                  </a:cubicBezTo>
                  <a:cubicBezTo>
                    <a:pt x="253" y="614"/>
                    <a:pt x="211" y="609"/>
                    <a:pt x="173" y="597"/>
                  </a:cubicBezTo>
                  <a:cubicBezTo>
                    <a:pt x="161" y="593"/>
                    <a:pt x="149" y="589"/>
                    <a:pt x="137" y="585"/>
                  </a:cubicBezTo>
                  <a:cubicBezTo>
                    <a:pt x="117" y="578"/>
                    <a:pt x="113" y="579"/>
                    <a:pt x="125" y="579"/>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3324" name="Freeform 18"/>
            <p:cNvSpPr>
              <a:spLocks/>
            </p:cNvSpPr>
            <p:nvPr/>
          </p:nvSpPr>
          <p:spPr bwMode="auto">
            <a:xfrm>
              <a:off x="2807" y="1842"/>
              <a:ext cx="418" cy="409"/>
            </a:xfrm>
            <a:custGeom>
              <a:avLst/>
              <a:gdLst>
                <a:gd name="T0" fmla="*/ 4 w 414"/>
                <a:gd name="T1" fmla="*/ 133 h 356"/>
                <a:gd name="T2" fmla="*/ 16 w 414"/>
                <a:gd name="T3" fmla="*/ 267 h 356"/>
                <a:gd name="T4" fmla="*/ 206 w 414"/>
                <a:gd name="T5" fmla="*/ 470 h 356"/>
                <a:gd name="T6" fmla="*/ 396 w 414"/>
                <a:gd name="T7" fmla="*/ 391 h 356"/>
                <a:gd name="T8" fmla="*/ 420 w 414"/>
                <a:gd name="T9" fmla="*/ 222 h 356"/>
                <a:gd name="T10" fmla="*/ 390 w 414"/>
                <a:gd name="T11" fmla="*/ 98 h 356"/>
                <a:gd name="T12" fmla="*/ 372 w 414"/>
                <a:gd name="T13" fmla="*/ 71 h 356"/>
                <a:gd name="T14" fmla="*/ 268 w 414"/>
                <a:gd name="T15" fmla="*/ 2 h 356"/>
                <a:gd name="T16" fmla="*/ 120 w 414"/>
                <a:gd name="T17" fmla="*/ 26 h 356"/>
                <a:gd name="T18" fmla="*/ 54 w 414"/>
                <a:gd name="T19" fmla="*/ 98 h 356"/>
                <a:gd name="T20" fmla="*/ 4 w 414"/>
                <a:gd name="T21" fmla="*/ 133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4"/>
                <a:gd name="T34" fmla="*/ 0 h 356"/>
                <a:gd name="T35" fmla="*/ 414 w 414"/>
                <a:gd name="T36" fmla="*/ 356 h 3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4" h="356">
                  <a:moveTo>
                    <a:pt x="4" y="101"/>
                  </a:moveTo>
                  <a:cubicBezTo>
                    <a:pt x="20" y="155"/>
                    <a:pt x="0" y="82"/>
                    <a:pt x="16" y="202"/>
                  </a:cubicBezTo>
                  <a:cubicBezTo>
                    <a:pt x="31" y="317"/>
                    <a:pt x="110" y="346"/>
                    <a:pt x="202" y="356"/>
                  </a:cubicBezTo>
                  <a:cubicBezTo>
                    <a:pt x="275" y="350"/>
                    <a:pt x="327" y="341"/>
                    <a:pt x="388" y="296"/>
                  </a:cubicBezTo>
                  <a:cubicBezTo>
                    <a:pt x="414" y="252"/>
                    <a:pt x="408" y="231"/>
                    <a:pt x="412" y="168"/>
                  </a:cubicBezTo>
                  <a:cubicBezTo>
                    <a:pt x="406" y="112"/>
                    <a:pt x="414" y="104"/>
                    <a:pt x="382" y="74"/>
                  </a:cubicBezTo>
                  <a:cubicBezTo>
                    <a:pt x="375" y="68"/>
                    <a:pt x="372" y="56"/>
                    <a:pt x="364" y="54"/>
                  </a:cubicBezTo>
                  <a:cubicBezTo>
                    <a:pt x="333" y="46"/>
                    <a:pt x="294" y="4"/>
                    <a:pt x="262" y="2"/>
                  </a:cubicBezTo>
                  <a:cubicBezTo>
                    <a:pt x="225" y="0"/>
                    <a:pt x="153" y="8"/>
                    <a:pt x="118" y="20"/>
                  </a:cubicBezTo>
                  <a:cubicBezTo>
                    <a:pt x="83" y="32"/>
                    <a:pt x="71" y="61"/>
                    <a:pt x="52" y="74"/>
                  </a:cubicBezTo>
                  <a:cubicBezTo>
                    <a:pt x="31" y="80"/>
                    <a:pt x="14" y="78"/>
                    <a:pt x="4" y="101"/>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5" name="Group 19"/>
            <p:cNvGrpSpPr>
              <a:grpSpLocks/>
            </p:cNvGrpSpPr>
            <p:nvPr/>
          </p:nvGrpSpPr>
          <p:grpSpPr bwMode="auto">
            <a:xfrm rot="7949560">
              <a:off x="3076" y="1032"/>
              <a:ext cx="584" cy="445"/>
              <a:chOff x="3696" y="2904"/>
              <a:chExt cx="574" cy="306"/>
            </a:xfrm>
          </p:grpSpPr>
          <p:sp>
            <p:nvSpPr>
              <p:cNvPr id="13349" name="Freeform 20"/>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3350" name="Oval 21"/>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3351" name="Freeform 22"/>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3352" name="Freeform 23"/>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3353" name="Freeform 24"/>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3354" name="Freeform 25"/>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3326" name="Freeform 26"/>
            <p:cNvSpPr>
              <a:spLocks/>
            </p:cNvSpPr>
            <p:nvPr/>
          </p:nvSpPr>
          <p:spPr bwMode="auto">
            <a:xfrm rot="-2721648">
              <a:off x="3345" y="1165"/>
              <a:ext cx="536" cy="474"/>
            </a:xfrm>
            <a:custGeom>
              <a:avLst/>
              <a:gdLst>
                <a:gd name="T0" fmla="*/ 746 w 181"/>
                <a:gd name="T1" fmla="*/ 0 h 213"/>
                <a:gd name="T2" fmla="*/ 113 w 181"/>
                <a:gd name="T3" fmla="*/ 118 h 213"/>
                <a:gd name="T4" fmla="*/ 429 w 181"/>
                <a:gd name="T5" fmla="*/ 832 h 213"/>
                <a:gd name="T6" fmla="*/ 1010 w 181"/>
                <a:gd name="T7" fmla="*/ 1039 h 213"/>
                <a:gd name="T8" fmla="*/ 1430 w 181"/>
                <a:gd name="T9" fmla="*/ 921 h 213"/>
                <a:gd name="T10" fmla="*/ 1534 w 181"/>
                <a:gd name="T11" fmla="*/ 743 h 213"/>
                <a:gd name="T12" fmla="*/ 1587 w 181"/>
                <a:gd name="T13" fmla="*/ 654 h 213"/>
                <a:gd name="T14" fmla="*/ 850 w 181"/>
                <a:gd name="T15" fmla="*/ 0 h 213"/>
                <a:gd name="T16" fmla="*/ 746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3327" name="Freeform 27"/>
            <p:cNvSpPr>
              <a:spLocks/>
            </p:cNvSpPr>
            <p:nvPr/>
          </p:nvSpPr>
          <p:spPr bwMode="auto">
            <a:xfrm>
              <a:off x="2986" y="1389"/>
              <a:ext cx="642" cy="415"/>
            </a:xfrm>
            <a:custGeom>
              <a:avLst/>
              <a:gdLst>
                <a:gd name="T0" fmla="*/ 394 w 336"/>
                <a:gd name="T1" fmla="*/ 659 h 252"/>
                <a:gd name="T2" fmla="*/ 197 w 336"/>
                <a:gd name="T3" fmla="*/ 611 h 252"/>
                <a:gd name="T4" fmla="*/ 132 w 336"/>
                <a:gd name="T5" fmla="*/ 595 h 252"/>
                <a:gd name="T6" fmla="*/ 0 w 336"/>
                <a:gd name="T7" fmla="*/ 448 h 252"/>
                <a:gd name="T8" fmla="*/ 21 w 336"/>
                <a:gd name="T9" fmla="*/ 268 h 252"/>
                <a:gd name="T10" fmla="*/ 766 w 336"/>
                <a:gd name="T11" fmla="*/ 8 h 252"/>
                <a:gd name="T12" fmla="*/ 1227 w 336"/>
                <a:gd name="T13" fmla="*/ 188 h 252"/>
                <a:gd name="T14" fmla="*/ 1074 w 336"/>
                <a:gd name="T15" fmla="*/ 448 h 252"/>
                <a:gd name="T16" fmla="*/ 569 w 336"/>
                <a:gd name="T17" fmla="*/ 642 h 252"/>
                <a:gd name="T18" fmla="*/ 394 w 336"/>
                <a:gd name="T19" fmla="*/ 659 h 2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6"/>
                <a:gd name="T31" fmla="*/ 0 h 252"/>
                <a:gd name="T32" fmla="*/ 336 w 336"/>
                <a:gd name="T33" fmla="*/ 252 h 2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6" h="252">
                  <a:moveTo>
                    <a:pt x="108" y="243"/>
                  </a:moveTo>
                  <a:cubicBezTo>
                    <a:pt x="90" y="237"/>
                    <a:pt x="72" y="231"/>
                    <a:pt x="54" y="225"/>
                  </a:cubicBezTo>
                  <a:cubicBezTo>
                    <a:pt x="48" y="223"/>
                    <a:pt x="36" y="219"/>
                    <a:pt x="36" y="219"/>
                  </a:cubicBezTo>
                  <a:cubicBezTo>
                    <a:pt x="18" y="201"/>
                    <a:pt x="8" y="189"/>
                    <a:pt x="0" y="165"/>
                  </a:cubicBezTo>
                  <a:cubicBezTo>
                    <a:pt x="2" y="143"/>
                    <a:pt x="3" y="121"/>
                    <a:pt x="6" y="99"/>
                  </a:cubicBezTo>
                  <a:cubicBezTo>
                    <a:pt x="20" y="0"/>
                    <a:pt x="144" y="6"/>
                    <a:pt x="210" y="3"/>
                  </a:cubicBezTo>
                  <a:cubicBezTo>
                    <a:pt x="281" y="8"/>
                    <a:pt x="313" y="0"/>
                    <a:pt x="336" y="69"/>
                  </a:cubicBezTo>
                  <a:cubicBezTo>
                    <a:pt x="329" y="106"/>
                    <a:pt x="326" y="144"/>
                    <a:pt x="294" y="165"/>
                  </a:cubicBezTo>
                  <a:cubicBezTo>
                    <a:pt x="273" y="196"/>
                    <a:pt x="194" y="224"/>
                    <a:pt x="156" y="237"/>
                  </a:cubicBezTo>
                  <a:cubicBezTo>
                    <a:pt x="136" y="244"/>
                    <a:pt x="127" y="252"/>
                    <a:pt x="108" y="243"/>
                  </a:cubicBezTo>
                  <a:close/>
                </a:path>
              </a:pathLst>
            </a:custGeom>
            <a:gradFill rotWithShape="1">
              <a:gsLst>
                <a:gs pos="0">
                  <a:srgbClr val="BA953A"/>
                </a:gs>
                <a:gs pos="100000">
                  <a:srgbClr val="56451B"/>
                </a:gs>
              </a:gsLst>
              <a:lin ang="5400000" scaled="1"/>
            </a:gradFill>
            <a:ln w="9525">
              <a:solidFill>
                <a:schemeClr val="bg1"/>
              </a:solidFill>
              <a:round/>
              <a:headEnd/>
              <a:tailEnd/>
            </a:ln>
          </p:spPr>
          <p:txBody>
            <a:bodyPr/>
            <a:lstStyle/>
            <a:p>
              <a:endParaRPr lang="en-US"/>
            </a:p>
          </p:txBody>
        </p:sp>
        <p:sp>
          <p:nvSpPr>
            <p:cNvPr id="13328" name="Freeform 28"/>
            <p:cNvSpPr>
              <a:spLocks/>
            </p:cNvSpPr>
            <p:nvPr/>
          </p:nvSpPr>
          <p:spPr bwMode="auto">
            <a:xfrm>
              <a:off x="2279" y="1662"/>
              <a:ext cx="272" cy="226"/>
            </a:xfrm>
            <a:custGeom>
              <a:avLst/>
              <a:gdLst>
                <a:gd name="T0" fmla="*/ 192 w 181"/>
                <a:gd name="T1" fmla="*/ 0 h 213"/>
                <a:gd name="T2" fmla="*/ 30 w 181"/>
                <a:gd name="T3" fmla="*/ 27 h 213"/>
                <a:gd name="T4" fmla="*/ 111 w 181"/>
                <a:gd name="T5" fmla="*/ 189 h 213"/>
                <a:gd name="T6" fmla="*/ 260 w 181"/>
                <a:gd name="T7" fmla="*/ 237 h 213"/>
                <a:gd name="T8" fmla="*/ 368 w 181"/>
                <a:gd name="T9" fmla="*/ 209 h 213"/>
                <a:gd name="T10" fmla="*/ 395 w 181"/>
                <a:gd name="T11" fmla="*/ 169 h 213"/>
                <a:gd name="T12" fmla="*/ 409 w 181"/>
                <a:gd name="T13" fmla="*/ 149 h 213"/>
                <a:gd name="T14" fmla="*/ 219 w 181"/>
                <a:gd name="T15" fmla="*/ 0 h 213"/>
                <a:gd name="T16" fmla="*/ 192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3329" name="Freeform 29"/>
            <p:cNvSpPr>
              <a:spLocks/>
            </p:cNvSpPr>
            <p:nvPr/>
          </p:nvSpPr>
          <p:spPr bwMode="auto">
            <a:xfrm>
              <a:off x="2642" y="1889"/>
              <a:ext cx="220" cy="226"/>
            </a:xfrm>
            <a:custGeom>
              <a:avLst/>
              <a:gdLst>
                <a:gd name="T0" fmla="*/ 118 w 187"/>
                <a:gd name="T1" fmla="*/ 0 h 182"/>
                <a:gd name="T2" fmla="*/ 66 w 187"/>
                <a:gd name="T3" fmla="*/ 12 h 182"/>
                <a:gd name="T4" fmla="*/ 25 w 187"/>
                <a:gd name="T5" fmla="*/ 50 h 182"/>
                <a:gd name="T6" fmla="*/ 58 w 187"/>
                <a:gd name="T7" fmla="*/ 188 h 182"/>
                <a:gd name="T8" fmla="*/ 100 w 187"/>
                <a:gd name="T9" fmla="*/ 243 h 182"/>
                <a:gd name="T10" fmla="*/ 174 w 187"/>
                <a:gd name="T11" fmla="*/ 272 h 182"/>
                <a:gd name="T12" fmla="*/ 199 w 187"/>
                <a:gd name="T13" fmla="*/ 281 h 182"/>
                <a:gd name="T14" fmla="*/ 216 w 187"/>
                <a:gd name="T15" fmla="*/ 151 h 182"/>
                <a:gd name="T16" fmla="*/ 199 w 187"/>
                <a:gd name="T17" fmla="*/ 68 h 182"/>
                <a:gd name="T18" fmla="*/ 118 w 18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7"/>
                <a:gd name="T31" fmla="*/ 0 h 182"/>
                <a:gd name="T32" fmla="*/ 187 w 18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7" h="182">
                  <a:moveTo>
                    <a:pt x="85" y="0"/>
                  </a:moveTo>
                  <a:cubicBezTo>
                    <a:pt x="76" y="1"/>
                    <a:pt x="56" y="2"/>
                    <a:pt x="48" y="8"/>
                  </a:cubicBezTo>
                  <a:cubicBezTo>
                    <a:pt x="9" y="39"/>
                    <a:pt x="63" y="17"/>
                    <a:pt x="18" y="32"/>
                  </a:cubicBezTo>
                  <a:cubicBezTo>
                    <a:pt x="2" y="81"/>
                    <a:pt x="0" y="87"/>
                    <a:pt x="42" y="122"/>
                  </a:cubicBezTo>
                  <a:cubicBezTo>
                    <a:pt x="54" y="132"/>
                    <a:pt x="59" y="150"/>
                    <a:pt x="72" y="158"/>
                  </a:cubicBezTo>
                  <a:cubicBezTo>
                    <a:pt x="72" y="158"/>
                    <a:pt x="117" y="173"/>
                    <a:pt x="126" y="176"/>
                  </a:cubicBezTo>
                  <a:cubicBezTo>
                    <a:pt x="132" y="178"/>
                    <a:pt x="144" y="182"/>
                    <a:pt x="144" y="182"/>
                  </a:cubicBezTo>
                  <a:cubicBezTo>
                    <a:pt x="187" y="168"/>
                    <a:pt x="178" y="131"/>
                    <a:pt x="156" y="98"/>
                  </a:cubicBezTo>
                  <a:cubicBezTo>
                    <a:pt x="152" y="80"/>
                    <a:pt x="152" y="60"/>
                    <a:pt x="144" y="44"/>
                  </a:cubicBezTo>
                  <a:cubicBezTo>
                    <a:pt x="129" y="14"/>
                    <a:pt x="96" y="3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6" name="Group 30"/>
            <p:cNvGrpSpPr>
              <a:grpSpLocks/>
            </p:cNvGrpSpPr>
            <p:nvPr/>
          </p:nvGrpSpPr>
          <p:grpSpPr bwMode="auto">
            <a:xfrm rot="9423104">
              <a:off x="2900" y="1627"/>
              <a:ext cx="552" cy="305"/>
              <a:chOff x="3696" y="2904"/>
              <a:chExt cx="574" cy="306"/>
            </a:xfrm>
          </p:grpSpPr>
          <p:sp>
            <p:nvSpPr>
              <p:cNvPr id="13343" name="Freeform 31"/>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3344" name="Oval 32"/>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3345" name="Freeform 33"/>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3346" name="Freeform 34"/>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3347" name="Freeform 35"/>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3348" name="Freeform 36"/>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3331" name="Rectangle 37"/>
            <p:cNvSpPr>
              <a:spLocks noChangeArrowheads="1"/>
            </p:cNvSpPr>
            <p:nvPr/>
          </p:nvSpPr>
          <p:spPr bwMode="auto">
            <a:xfrm>
              <a:off x="1281" y="346"/>
              <a:ext cx="3254" cy="2903"/>
            </a:xfrm>
            <a:prstGeom prst="rect">
              <a:avLst/>
            </a:prstGeom>
            <a:noFill/>
            <a:ln w="38100">
              <a:solidFill>
                <a:schemeClr val="bg1"/>
              </a:solidFill>
              <a:miter lim="800000"/>
              <a:headEnd/>
              <a:tailEnd/>
            </a:ln>
          </p:spPr>
          <p:txBody>
            <a:bodyPr wrap="none" anchor="ctr"/>
            <a:lstStyle/>
            <a:p>
              <a:endParaRPr lang="en-ZA"/>
            </a:p>
          </p:txBody>
        </p:sp>
        <p:sp>
          <p:nvSpPr>
            <p:cNvPr id="13332" name="Freeform 38"/>
            <p:cNvSpPr>
              <a:spLocks/>
            </p:cNvSpPr>
            <p:nvPr/>
          </p:nvSpPr>
          <p:spPr bwMode="auto">
            <a:xfrm>
              <a:off x="3762" y="1118"/>
              <a:ext cx="229" cy="262"/>
            </a:xfrm>
            <a:custGeom>
              <a:avLst/>
              <a:gdLst>
                <a:gd name="T0" fmla="*/ 137 w 181"/>
                <a:gd name="T1" fmla="*/ 0 h 213"/>
                <a:gd name="T2" fmla="*/ 20 w 181"/>
                <a:gd name="T3" fmla="*/ 37 h 213"/>
                <a:gd name="T4" fmla="*/ 78 w 181"/>
                <a:gd name="T5" fmla="*/ 255 h 213"/>
                <a:gd name="T6" fmla="*/ 183 w 181"/>
                <a:gd name="T7" fmla="*/ 317 h 213"/>
                <a:gd name="T8" fmla="*/ 261 w 181"/>
                <a:gd name="T9" fmla="*/ 282 h 213"/>
                <a:gd name="T10" fmla="*/ 280 w 181"/>
                <a:gd name="T11" fmla="*/ 228 h 213"/>
                <a:gd name="T12" fmla="*/ 290 w 181"/>
                <a:gd name="T13" fmla="*/ 199 h 213"/>
                <a:gd name="T14" fmla="*/ 156 w 181"/>
                <a:gd name="T15" fmla="*/ 0 h 213"/>
                <a:gd name="T16" fmla="*/ 137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3333" name="AutoShape 39"/>
            <p:cNvSpPr>
              <a:spLocks noChangeArrowheads="1"/>
            </p:cNvSpPr>
            <p:nvPr/>
          </p:nvSpPr>
          <p:spPr bwMode="auto">
            <a:xfrm rot="-2996072">
              <a:off x="1902" y="2174"/>
              <a:ext cx="780" cy="267"/>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78 w 21600"/>
                <a:gd name="T13" fmla="*/ 5420 h 21600"/>
                <a:gd name="T14" fmla="*/ 18886 w 21600"/>
                <a:gd name="T15" fmla="*/ 1618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4" name="AutoShape 40"/>
            <p:cNvSpPr>
              <a:spLocks noChangeArrowheads="1"/>
            </p:cNvSpPr>
            <p:nvPr/>
          </p:nvSpPr>
          <p:spPr bwMode="auto">
            <a:xfrm rot="-5400000">
              <a:off x="2750" y="2458"/>
              <a:ext cx="598" cy="27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59 w 21600"/>
                <a:gd name="T13" fmla="*/ 5420 h 21600"/>
                <a:gd name="T14" fmla="*/ 18891 w 21600"/>
                <a:gd name="T15" fmla="*/ 1618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5" name="AutoShape 41"/>
            <p:cNvSpPr>
              <a:spLocks noChangeArrowheads="1"/>
            </p:cNvSpPr>
            <p:nvPr/>
          </p:nvSpPr>
          <p:spPr bwMode="auto">
            <a:xfrm rot="-1627273">
              <a:off x="1685" y="1653"/>
              <a:ext cx="457" cy="273"/>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56 w 21600"/>
                <a:gd name="T13" fmla="*/ 5380 h 21600"/>
                <a:gd name="T14" fmla="*/ 18906 w 21600"/>
                <a:gd name="T15" fmla="*/ 1622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6" name="AutoShape 42"/>
            <p:cNvSpPr>
              <a:spLocks noChangeArrowheads="1"/>
            </p:cNvSpPr>
            <p:nvPr/>
          </p:nvSpPr>
          <p:spPr bwMode="auto">
            <a:xfrm rot="-7793870">
              <a:off x="3348" y="1803"/>
              <a:ext cx="503" cy="326"/>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92 w 21600"/>
                <a:gd name="T13" fmla="*/ 5433 h 21600"/>
                <a:gd name="T14" fmla="*/ 18895 w 21600"/>
                <a:gd name="T15" fmla="*/ 16167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7" name="AutoShape 43"/>
            <p:cNvSpPr>
              <a:spLocks noChangeArrowheads="1"/>
            </p:cNvSpPr>
            <p:nvPr/>
          </p:nvSpPr>
          <p:spPr bwMode="auto">
            <a:xfrm rot="-8427751">
              <a:off x="3838" y="1464"/>
              <a:ext cx="386" cy="324"/>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58 w 21600"/>
                <a:gd name="T13" fmla="*/ 5400 h 21600"/>
                <a:gd name="T14" fmla="*/ 18914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8" name="AutoShape 44"/>
            <p:cNvSpPr>
              <a:spLocks noChangeArrowheads="1"/>
            </p:cNvSpPr>
            <p:nvPr/>
          </p:nvSpPr>
          <p:spPr bwMode="auto">
            <a:xfrm rot="-778839">
              <a:off x="1634" y="1162"/>
              <a:ext cx="322" cy="27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54 w 21600"/>
                <a:gd name="T13" fmla="*/ 5420 h 21600"/>
                <a:gd name="T14" fmla="*/ 18917 w 21600"/>
                <a:gd name="T15" fmla="*/ 1618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3339" name="Line 45"/>
            <p:cNvSpPr>
              <a:spLocks noChangeShapeType="1"/>
            </p:cNvSpPr>
            <p:nvPr/>
          </p:nvSpPr>
          <p:spPr bwMode="auto">
            <a:xfrm>
              <a:off x="2823" y="981"/>
              <a:ext cx="1" cy="783"/>
            </a:xfrm>
            <a:prstGeom prst="line">
              <a:avLst/>
            </a:prstGeom>
            <a:noFill/>
            <a:ln w="9525">
              <a:solidFill>
                <a:schemeClr val="bg1"/>
              </a:solidFill>
              <a:round/>
              <a:headEnd type="triangle" w="med" len="med"/>
              <a:tailEnd type="triangle" w="med" len="med"/>
            </a:ln>
          </p:spPr>
          <p:txBody>
            <a:bodyPr/>
            <a:lstStyle/>
            <a:p>
              <a:endParaRPr lang="en-US"/>
            </a:p>
          </p:txBody>
        </p:sp>
        <p:sp>
          <p:nvSpPr>
            <p:cNvPr id="13340" name="Line 46"/>
            <p:cNvSpPr>
              <a:spLocks noChangeShapeType="1"/>
            </p:cNvSpPr>
            <p:nvPr/>
          </p:nvSpPr>
          <p:spPr bwMode="auto">
            <a:xfrm flipH="1">
              <a:off x="2592" y="1117"/>
              <a:ext cx="412" cy="507"/>
            </a:xfrm>
            <a:prstGeom prst="line">
              <a:avLst/>
            </a:prstGeom>
            <a:noFill/>
            <a:ln w="9525">
              <a:solidFill>
                <a:schemeClr val="bg1"/>
              </a:solidFill>
              <a:round/>
              <a:headEnd type="arrow" w="med" len="med"/>
              <a:tailEnd type="arrow" w="med" len="med"/>
            </a:ln>
          </p:spPr>
          <p:txBody>
            <a:bodyPr/>
            <a:lstStyle/>
            <a:p>
              <a:endParaRPr lang="en-US"/>
            </a:p>
          </p:txBody>
        </p:sp>
        <p:sp>
          <p:nvSpPr>
            <p:cNvPr id="13341" name="Line 47"/>
            <p:cNvSpPr>
              <a:spLocks noChangeShapeType="1"/>
            </p:cNvSpPr>
            <p:nvPr/>
          </p:nvSpPr>
          <p:spPr bwMode="auto">
            <a:xfrm>
              <a:off x="2592" y="1163"/>
              <a:ext cx="367" cy="322"/>
            </a:xfrm>
            <a:prstGeom prst="line">
              <a:avLst/>
            </a:prstGeom>
            <a:noFill/>
            <a:ln w="9525">
              <a:solidFill>
                <a:schemeClr val="bg1"/>
              </a:solidFill>
              <a:round/>
              <a:headEnd type="triangle" w="med" len="med"/>
              <a:tailEnd type="triangle" w="med" len="med"/>
            </a:ln>
          </p:spPr>
          <p:txBody>
            <a:bodyPr/>
            <a:lstStyle/>
            <a:p>
              <a:endParaRPr lang="en-US"/>
            </a:p>
          </p:txBody>
        </p:sp>
        <p:sp>
          <p:nvSpPr>
            <p:cNvPr id="13342" name="Line 48"/>
            <p:cNvSpPr>
              <a:spLocks noChangeShapeType="1"/>
            </p:cNvSpPr>
            <p:nvPr/>
          </p:nvSpPr>
          <p:spPr bwMode="auto">
            <a:xfrm flipV="1">
              <a:off x="2591" y="1299"/>
              <a:ext cx="459" cy="91"/>
            </a:xfrm>
            <a:prstGeom prst="line">
              <a:avLst/>
            </a:prstGeom>
            <a:noFill/>
            <a:ln w="9525">
              <a:solidFill>
                <a:schemeClr val="bg1"/>
              </a:solidFill>
              <a:round/>
              <a:headEnd type="triangle" w="med" len="med"/>
              <a:tailEnd type="triangle" w="med" len="med"/>
            </a:ln>
          </p:spPr>
          <p:txBody>
            <a:bodyPr/>
            <a:lstStyle/>
            <a:p>
              <a:endParaRPr lang="en-US"/>
            </a:p>
          </p:txBody>
        </p:sp>
      </p:grpSp>
      <p:sp>
        <p:nvSpPr>
          <p:cNvPr id="13315" name="Text Box 53"/>
          <p:cNvSpPr txBox="1">
            <a:spLocks noChangeArrowheads="1"/>
          </p:cNvSpPr>
          <p:nvPr/>
        </p:nvSpPr>
        <p:spPr bwMode="auto">
          <a:xfrm>
            <a:off x="0" y="5857892"/>
            <a:ext cx="9144000" cy="523875"/>
          </a:xfrm>
          <a:prstGeom prst="rect">
            <a:avLst/>
          </a:prstGeom>
          <a:noFill/>
          <a:ln w="9525">
            <a:noFill/>
            <a:miter lim="800000"/>
            <a:headEnd/>
            <a:tailEnd/>
          </a:ln>
        </p:spPr>
        <p:txBody>
          <a:bodyPr wrap="square">
            <a:spAutoFit/>
          </a:bodyPr>
          <a:lstStyle/>
          <a:p>
            <a:pPr>
              <a:spcBef>
                <a:spcPct val="50000"/>
              </a:spcBef>
            </a:pPr>
            <a:r>
              <a:rPr lang="en-ZA" sz="1400" b="1" dirty="0"/>
              <a:t>Figure 3: Cross sectional view of a client’s </a:t>
            </a:r>
            <a:r>
              <a:rPr lang="en-ZA" sz="1400" b="1" dirty="0" err="1"/>
              <a:t>Kawa</a:t>
            </a:r>
            <a:r>
              <a:rPr lang="en-ZA" sz="1400" b="1" dirty="0"/>
              <a:t> showing the effect of river components on flow. This shows</a:t>
            </a:r>
            <a:endParaRPr lang="en-ZA" sz="1400" dirty="0"/>
          </a:p>
        </p:txBody>
      </p:sp>
      <p:sp>
        <p:nvSpPr>
          <p:cNvPr id="49" name="TextBox 48"/>
          <p:cNvSpPr txBox="1"/>
          <p:nvPr/>
        </p:nvSpPr>
        <p:spPr>
          <a:xfrm>
            <a:off x="4786314" y="5000636"/>
            <a:ext cx="2428892" cy="369332"/>
          </a:xfrm>
          <a:prstGeom prst="rect">
            <a:avLst/>
          </a:prstGeom>
          <a:noFill/>
        </p:spPr>
        <p:txBody>
          <a:bodyPr wrap="square" rtlCol="0">
            <a:spAutoFit/>
          </a:bodyPr>
          <a:lstStyle/>
          <a:p>
            <a:r>
              <a:rPr lang="en-US" sz="900" dirty="0" smtClean="0">
                <a:solidFill>
                  <a:schemeClr val="tx1"/>
                </a:solidFill>
              </a:rPr>
              <a:t>Used with permission by M. </a:t>
            </a:r>
            <a:r>
              <a:rPr lang="en-US" sz="900" dirty="0" err="1" smtClean="0">
                <a:solidFill>
                  <a:schemeClr val="tx1"/>
                </a:solidFill>
              </a:rPr>
              <a:t>Iwama</a:t>
            </a:r>
            <a:endParaRPr lang="en-US" sz="900" dirty="0" smtClean="0">
              <a:solidFill>
                <a:schemeClr val="tx1"/>
              </a:solidFill>
            </a:endParaRPr>
          </a:p>
          <a:p>
            <a:r>
              <a:rPr lang="en-US" sz="900" dirty="0" smtClean="0">
                <a:solidFill>
                  <a:schemeClr val="tx1"/>
                </a:solidFill>
              </a:rPr>
              <a:t>www.kawamodel.com</a:t>
            </a:r>
            <a:endParaRPr lang="en-US" sz="9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sz="4000" dirty="0" smtClean="0"/>
              <a:t>How the river works</a:t>
            </a:r>
            <a:endParaRPr lang="en-ZA" sz="4000" dirty="0"/>
          </a:p>
        </p:txBody>
      </p:sp>
      <p:sp>
        <p:nvSpPr>
          <p:cNvPr id="3" name="Content Placeholder 2"/>
          <p:cNvSpPr>
            <a:spLocks noGrp="1"/>
          </p:cNvSpPr>
          <p:nvPr>
            <p:ph idx="1"/>
          </p:nvPr>
        </p:nvSpPr>
        <p:spPr>
          <a:xfrm>
            <a:off x="457200" y="1524000"/>
            <a:ext cx="8229600" cy="4905396"/>
          </a:xfrm>
        </p:spPr>
        <p:txBody>
          <a:bodyPr/>
          <a:lstStyle/>
          <a:p>
            <a:pPr>
              <a:lnSpc>
                <a:spcPct val="150000"/>
              </a:lnSpc>
              <a:defRPr/>
            </a:pPr>
            <a:r>
              <a:rPr lang="en-US" altLang="ja-JP" dirty="0" smtClean="0">
                <a:ea typeface="MS PGothic" pitchFamily="34" charset="-128"/>
              </a:rPr>
              <a:t>The shape and status of water, or life flow, is determined by the compounding interplay of rocks (problems), driftwood (assets/liabilities) &amp; the river walls and floor (environment). Rocks increase in size, shape &amp; number, situating along a dynamic, enclosing environment, trapping driftwood. Life Flow is compromised, indicating a need for occupational therapy.</a:t>
            </a:r>
            <a:endParaRPr lang="en-Z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5"/>
          <p:cNvGrpSpPr>
            <a:grpSpLocks/>
          </p:cNvGrpSpPr>
          <p:nvPr/>
        </p:nvGrpSpPr>
        <p:grpSpPr bwMode="auto">
          <a:xfrm>
            <a:off x="1979613" y="692150"/>
            <a:ext cx="5165725" cy="4537075"/>
            <a:chOff x="1564" y="708"/>
            <a:chExt cx="3254" cy="2858"/>
          </a:xfrm>
        </p:grpSpPr>
        <p:grpSp>
          <p:nvGrpSpPr>
            <p:cNvPr id="3" name="Group 4"/>
            <p:cNvGrpSpPr>
              <a:grpSpLocks/>
            </p:cNvGrpSpPr>
            <p:nvPr/>
          </p:nvGrpSpPr>
          <p:grpSpPr bwMode="auto">
            <a:xfrm>
              <a:off x="1564" y="708"/>
              <a:ext cx="3254" cy="2858"/>
              <a:chOff x="261" y="1207"/>
              <a:chExt cx="3254" cy="2858"/>
            </a:xfrm>
          </p:grpSpPr>
          <p:grpSp>
            <p:nvGrpSpPr>
              <p:cNvPr id="4" name="Group 5"/>
              <p:cNvGrpSpPr>
                <a:grpSpLocks/>
              </p:cNvGrpSpPr>
              <p:nvPr/>
            </p:nvGrpSpPr>
            <p:grpSpPr bwMode="auto">
              <a:xfrm>
                <a:off x="261" y="1207"/>
                <a:ext cx="3254" cy="2858"/>
                <a:chOff x="261" y="1207"/>
                <a:chExt cx="3254" cy="2858"/>
              </a:xfrm>
            </p:grpSpPr>
            <p:sp>
              <p:nvSpPr>
                <p:cNvPr id="1045" name="Rectangle 6"/>
                <p:cNvSpPr>
                  <a:spLocks noChangeArrowheads="1"/>
                </p:cNvSpPr>
                <p:nvPr/>
              </p:nvSpPr>
              <p:spPr bwMode="auto">
                <a:xfrm>
                  <a:off x="295" y="1207"/>
                  <a:ext cx="3220" cy="2858"/>
                </a:xfrm>
                <a:prstGeom prst="rect">
                  <a:avLst/>
                </a:prstGeom>
                <a:solidFill>
                  <a:srgbClr val="A3C7FB"/>
                </a:solidFill>
                <a:ln w="9525">
                  <a:solidFill>
                    <a:schemeClr val="bg1"/>
                  </a:solidFill>
                  <a:miter lim="800000"/>
                  <a:headEnd/>
                  <a:tailEnd/>
                </a:ln>
              </p:spPr>
              <p:txBody>
                <a:bodyPr wrap="none" anchor="ctr"/>
                <a:lstStyle/>
                <a:p>
                  <a:endParaRPr lang="en-ZA"/>
                </a:p>
              </p:txBody>
            </p:sp>
            <p:sp>
              <p:nvSpPr>
                <p:cNvPr id="1046" name="Freeform 7"/>
                <p:cNvSpPr>
                  <a:spLocks/>
                </p:cNvSpPr>
                <p:nvPr/>
              </p:nvSpPr>
              <p:spPr bwMode="auto">
                <a:xfrm>
                  <a:off x="567" y="1740"/>
                  <a:ext cx="2767" cy="2008"/>
                </a:xfrm>
                <a:custGeom>
                  <a:avLst/>
                  <a:gdLst>
                    <a:gd name="T0" fmla="*/ 0 w 2767"/>
                    <a:gd name="T1" fmla="*/ 57 h 2008"/>
                    <a:gd name="T2" fmla="*/ 0 w 2767"/>
                    <a:gd name="T3" fmla="*/ 2008 h 2008"/>
                    <a:gd name="T4" fmla="*/ 2767 w 2767"/>
                    <a:gd name="T5" fmla="*/ 2008 h 2008"/>
                    <a:gd name="T6" fmla="*/ 2767 w 2767"/>
                    <a:gd name="T7" fmla="*/ 12 h 2008"/>
                    <a:gd name="T8" fmla="*/ 2655 w 2767"/>
                    <a:gd name="T9" fmla="*/ 48 h 2008"/>
                    <a:gd name="T10" fmla="*/ 2565 w 2767"/>
                    <a:gd name="T11" fmla="*/ 84 h 2008"/>
                    <a:gd name="T12" fmla="*/ 2511 w 2767"/>
                    <a:gd name="T13" fmla="*/ 120 h 2008"/>
                    <a:gd name="T14" fmla="*/ 2475 w 2767"/>
                    <a:gd name="T15" fmla="*/ 144 h 2008"/>
                    <a:gd name="T16" fmla="*/ 2421 w 2767"/>
                    <a:gd name="T17" fmla="*/ 228 h 2008"/>
                    <a:gd name="T18" fmla="*/ 2361 w 2767"/>
                    <a:gd name="T19" fmla="*/ 294 h 2008"/>
                    <a:gd name="T20" fmla="*/ 2313 w 2767"/>
                    <a:gd name="T21" fmla="*/ 390 h 2008"/>
                    <a:gd name="T22" fmla="*/ 2289 w 2767"/>
                    <a:gd name="T23" fmla="*/ 462 h 2008"/>
                    <a:gd name="T24" fmla="*/ 2253 w 2767"/>
                    <a:gd name="T25" fmla="*/ 516 h 2008"/>
                    <a:gd name="T26" fmla="*/ 2217 w 2767"/>
                    <a:gd name="T27" fmla="*/ 546 h 2008"/>
                    <a:gd name="T28" fmla="*/ 2061 w 2767"/>
                    <a:gd name="T29" fmla="*/ 666 h 2008"/>
                    <a:gd name="T30" fmla="*/ 1983 w 2767"/>
                    <a:gd name="T31" fmla="*/ 708 h 2008"/>
                    <a:gd name="T32" fmla="*/ 1857 w 2767"/>
                    <a:gd name="T33" fmla="*/ 828 h 2008"/>
                    <a:gd name="T34" fmla="*/ 1803 w 2767"/>
                    <a:gd name="T35" fmla="*/ 864 h 2008"/>
                    <a:gd name="T36" fmla="*/ 1755 w 2767"/>
                    <a:gd name="T37" fmla="*/ 942 h 2008"/>
                    <a:gd name="T38" fmla="*/ 1731 w 2767"/>
                    <a:gd name="T39" fmla="*/ 978 h 2008"/>
                    <a:gd name="T40" fmla="*/ 1533 w 2767"/>
                    <a:gd name="T41" fmla="*/ 1296 h 2008"/>
                    <a:gd name="T42" fmla="*/ 1479 w 2767"/>
                    <a:gd name="T43" fmla="*/ 1326 h 2008"/>
                    <a:gd name="T44" fmla="*/ 1353 w 2767"/>
                    <a:gd name="T45" fmla="*/ 1308 h 2008"/>
                    <a:gd name="T46" fmla="*/ 1299 w 2767"/>
                    <a:gd name="T47" fmla="*/ 1248 h 2008"/>
                    <a:gd name="T48" fmla="*/ 1209 w 2767"/>
                    <a:gd name="T49" fmla="*/ 1176 h 2008"/>
                    <a:gd name="T50" fmla="*/ 1137 w 2767"/>
                    <a:gd name="T51" fmla="*/ 1128 h 2008"/>
                    <a:gd name="T52" fmla="*/ 1029 w 2767"/>
                    <a:gd name="T53" fmla="*/ 1026 h 2008"/>
                    <a:gd name="T54" fmla="*/ 825 w 2767"/>
                    <a:gd name="T55" fmla="*/ 960 h 2008"/>
                    <a:gd name="T56" fmla="*/ 759 w 2767"/>
                    <a:gd name="T57" fmla="*/ 924 h 2008"/>
                    <a:gd name="T58" fmla="*/ 663 w 2767"/>
                    <a:gd name="T59" fmla="*/ 858 h 2008"/>
                    <a:gd name="T60" fmla="*/ 609 w 2767"/>
                    <a:gd name="T61" fmla="*/ 804 h 2008"/>
                    <a:gd name="T62" fmla="*/ 561 w 2767"/>
                    <a:gd name="T63" fmla="*/ 744 h 2008"/>
                    <a:gd name="T64" fmla="*/ 507 w 2767"/>
                    <a:gd name="T65" fmla="*/ 648 h 2008"/>
                    <a:gd name="T66" fmla="*/ 423 w 2767"/>
                    <a:gd name="T67" fmla="*/ 354 h 2008"/>
                    <a:gd name="T68" fmla="*/ 399 w 2767"/>
                    <a:gd name="T69" fmla="*/ 318 h 2008"/>
                    <a:gd name="T70" fmla="*/ 363 w 2767"/>
                    <a:gd name="T71" fmla="*/ 228 h 2008"/>
                    <a:gd name="T72" fmla="*/ 255 w 2767"/>
                    <a:gd name="T73" fmla="*/ 96 h 2008"/>
                    <a:gd name="T74" fmla="*/ 219 w 2767"/>
                    <a:gd name="T75" fmla="*/ 72 h 2008"/>
                    <a:gd name="T76" fmla="*/ 147 w 2767"/>
                    <a:gd name="T77" fmla="*/ 42 h 2008"/>
                    <a:gd name="T78" fmla="*/ 129 w 2767"/>
                    <a:gd name="T79" fmla="*/ 36 h 2008"/>
                    <a:gd name="T80" fmla="*/ 0 w 2767"/>
                    <a:gd name="T81" fmla="*/ 57 h 200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67"/>
                    <a:gd name="T124" fmla="*/ 0 h 2008"/>
                    <a:gd name="T125" fmla="*/ 2767 w 2767"/>
                    <a:gd name="T126" fmla="*/ 2008 h 200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67" h="2008">
                      <a:moveTo>
                        <a:pt x="0" y="57"/>
                      </a:moveTo>
                      <a:lnTo>
                        <a:pt x="0" y="2008"/>
                      </a:lnTo>
                      <a:lnTo>
                        <a:pt x="2767" y="2008"/>
                      </a:lnTo>
                      <a:lnTo>
                        <a:pt x="2767" y="12"/>
                      </a:lnTo>
                      <a:cubicBezTo>
                        <a:pt x="2724" y="0"/>
                        <a:pt x="2689" y="25"/>
                        <a:pt x="2655" y="48"/>
                      </a:cubicBezTo>
                      <a:cubicBezTo>
                        <a:pt x="2631" y="64"/>
                        <a:pt x="2591" y="70"/>
                        <a:pt x="2565" y="84"/>
                      </a:cubicBezTo>
                      <a:cubicBezTo>
                        <a:pt x="2546" y="95"/>
                        <a:pt x="2529" y="108"/>
                        <a:pt x="2511" y="120"/>
                      </a:cubicBezTo>
                      <a:cubicBezTo>
                        <a:pt x="2499" y="128"/>
                        <a:pt x="2475" y="144"/>
                        <a:pt x="2475" y="144"/>
                      </a:cubicBezTo>
                      <a:cubicBezTo>
                        <a:pt x="2464" y="165"/>
                        <a:pt x="2440" y="216"/>
                        <a:pt x="2421" y="228"/>
                      </a:cubicBezTo>
                      <a:cubicBezTo>
                        <a:pt x="2395" y="246"/>
                        <a:pt x="2376" y="265"/>
                        <a:pt x="2361" y="294"/>
                      </a:cubicBezTo>
                      <a:cubicBezTo>
                        <a:pt x="2345" y="326"/>
                        <a:pt x="2327" y="358"/>
                        <a:pt x="2313" y="390"/>
                      </a:cubicBezTo>
                      <a:cubicBezTo>
                        <a:pt x="2305" y="409"/>
                        <a:pt x="2301" y="444"/>
                        <a:pt x="2289" y="462"/>
                      </a:cubicBezTo>
                      <a:cubicBezTo>
                        <a:pt x="2277" y="480"/>
                        <a:pt x="2271" y="504"/>
                        <a:pt x="2253" y="516"/>
                      </a:cubicBezTo>
                      <a:cubicBezTo>
                        <a:pt x="2235" y="528"/>
                        <a:pt x="2231" y="529"/>
                        <a:pt x="2217" y="546"/>
                      </a:cubicBezTo>
                      <a:cubicBezTo>
                        <a:pt x="2171" y="601"/>
                        <a:pt x="2133" y="648"/>
                        <a:pt x="2061" y="666"/>
                      </a:cubicBezTo>
                      <a:cubicBezTo>
                        <a:pt x="2037" y="682"/>
                        <a:pt x="2006" y="690"/>
                        <a:pt x="1983" y="708"/>
                      </a:cubicBezTo>
                      <a:cubicBezTo>
                        <a:pt x="1937" y="745"/>
                        <a:pt x="1903" y="792"/>
                        <a:pt x="1857" y="828"/>
                      </a:cubicBezTo>
                      <a:cubicBezTo>
                        <a:pt x="1840" y="841"/>
                        <a:pt x="1816" y="847"/>
                        <a:pt x="1803" y="864"/>
                      </a:cubicBezTo>
                      <a:cubicBezTo>
                        <a:pt x="1784" y="889"/>
                        <a:pt x="1770" y="915"/>
                        <a:pt x="1755" y="942"/>
                      </a:cubicBezTo>
                      <a:cubicBezTo>
                        <a:pt x="1748" y="955"/>
                        <a:pt x="1736" y="964"/>
                        <a:pt x="1731" y="978"/>
                      </a:cubicBezTo>
                      <a:cubicBezTo>
                        <a:pt x="1695" y="1087"/>
                        <a:pt x="1663" y="1264"/>
                        <a:pt x="1533" y="1296"/>
                      </a:cubicBezTo>
                      <a:cubicBezTo>
                        <a:pt x="1492" y="1324"/>
                        <a:pt x="1511" y="1315"/>
                        <a:pt x="1479" y="1326"/>
                      </a:cubicBezTo>
                      <a:cubicBezTo>
                        <a:pt x="1437" y="1322"/>
                        <a:pt x="1393" y="1321"/>
                        <a:pt x="1353" y="1308"/>
                      </a:cubicBezTo>
                      <a:cubicBezTo>
                        <a:pt x="1333" y="1288"/>
                        <a:pt x="1320" y="1266"/>
                        <a:pt x="1299" y="1248"/>
                      </a:cubicBezTo>
                      <a:cubicBezTo>
                        <a:pt x="1270" y="1223"/>
                        <a:pt x="1238" y="1201"/>
                        <a:pt x="1209" y="1176"/>
                      </a:cubicBezTo>
                      <a:cubicBezTo>
                        <a:pt x="1186" y="1156"/>
                        <a:pt x="1166" y="1138"/>
                        <a:pt x="1137" y="1128"/>
                      </a:cubicBezTo>
                      <a:cubicBezTo>
                        <a:pt x="1097" y="1098"/>
                        <a:pt x="1075" y="1052"/>
                        <a:pt x="1029" y="1026"/>
                      </a:cubicBezTo>
                      <a:cubicBezTo>
                        <a:pt x="966" y="990"/>
                        <a:pt x="891" y="988"/>
                        <a:pt x="825" y="960"/>
                      </a:cubicBezTo>
                      <a:cubicBezTo>
                        <a:pt x="802" y="950"/>
                        <a:pt x="781" y="936"/>
                        <a:pt x="759" y="924"/>
                      </a:cubicBezTo>
                      <a:cubicBezTo>
                        <a:pt x="726" y="906"/>
                        <a:pt x="692" y="882"/>
                        <a:pt x="663" y="858"/>
                      </a:cubicBezTo>
                      <a:cubicBezTo>
                        <a:pt x="643" y="840"/>
                        <a:pt x="632" y="819"/>
                        <a:pt x="609" y="804"/>
                      </a:cubicBezTo>
                      <a:cubicBezTo>
                        <a:pt x="589" y="765"/>
                        <a:pt x="603" y="786"/>
                        <a:pt x="561" y="744"/>
                      </a:cubicBezTo>
                      <a:cubicBezTo>
                        <a:pt x="540" y="723"/>
                        <a:pt x="518" y="675"/>
                        <a:pt x="507" y="648"/>
                      </a:cubicBezTo>
                      <a:cubicBezTo>
                        <a:pt x="469" y="553"/>
                        <a:pt x="448" y="452"/>
                        <a:pt x="423" y="354"/>
                      </a:cubicBezTo>
                      <a:cubicBezTo>
                        <a:pt x="420" y="340"/>
                        <a:pt x="404" y="332"/>
                        <a:pt x="399" y="318"/>
                      </a:cubicBezTo>
                      <a:cubicBezTo>
                        <a:pt x="389" y="287"/>
                        <a:pt x="379" y="257"/>
                        <a:pt x="363" y="228"/>
                      </a:cubicBezTo>
                      <a:cubicBezTo>
                        <a:pt x="334" y="176"/>
                        <a:pt x="308" y="125"/>
                        <a:pt x="255" y="96"/>
                      </a:cubicBezTo>
                      <a:cubicBezTo>
                        <a:pt x="242" y="89"/>
                        <a:pt x="233" y="77"/>
                        <a:pt x="219" y="72"/>
                      </a:cubicBezTo>
                      <a:cubicBezTo>
                        <a:pt x="193" y="63"/>
                        <a:pt x="173" y="51"/>
                        <a:pt x="147" y="42"/>
                      </a:cubicBezTo>
                      <a:cubicBezTo>
                        <a:pt x="141" y="40"/>
                        <a:pt x="129" y="36"/>
                        <a:pt x="129" y="36"/>
                      </a:cubicBezTo>
                      <a:cubicBezTo>
                        <a:pt x="88" y="42"/>
                        <a:pt x="41" y="63"/>
                        <a:pt x="0" y="57"/>
                      </a:cubicBezTo>
                      <a:close/>
                    </a:path>
                  </a:pathLst>
                </a:custGeom>
                <a:solidFill>
                  <a:srgbClr val="9A7038"/>
                </a:solidFill>
                <a:ln w="9525">
                  <a:solidFill>
                    <a:schemeClr val="bg1"/>
                  </a:solidFill>
                  <a:round/>
                  <a:headEnd/>
                  <a:tailEnd/>
                </a:ln>
              </p:spPr>
              <p:txBody>
                <a:bodyPr/>
                <a:lstStyle/>
                <a:p>
                  <a:endParaRPr lang="en-US"/>
                </a:p>
              </p:txBody>
            </p:sp>
            <p:sp>
              <p:nvSpPr>
                <p:cNvPr id="1047" name="Freeform 8"/>
                <p:cNvSpPr>
                  <a:spLocks/>
                </p:cNvSpPr>
                <p:nvPr/>
              </p:nvSpPr>
              <p:spPr bwMode="auto">
                <a:xfrm>
                  <a:off x="294" y="1686"/>
                  <a:ext cx="3221" cy="2379"/>
                </a:xfrm>
                <a:custGeom>
                  <a:avLst/>
                  <a:gdLst>
                    <a:gd name="T0" fmla="*/ 0 w 3221"/>
                    <a:gd name="T1" fmla="*/ 18 h 2379"/>
                    <a:gd name="T2" fmla="*/ 186 w 3221"/>
                    <a:gd name="T3" fmla="*/ 36 h 2379"/>
                    <a:gd name="T4" fmla="*/ 240 w 3221"/>
                    <a:gd name="T5" fmla="*/ 66 h 2379"/>
                    <a:gd name="T6" fmla="*/ 276 w 3221"/>
                    <a:gd name="T7" fmla="*/ 90 h 2379"/>
                    <a:gd name="T8" fmla="*/ 324 w 3221"/>
                    <a:gd name="T9" fmla="*/ 144 h 2379"/>
                    <a:gd name="T10" fmla="*/ 372 w 3221"/>
                    <a:gd name="T11" fmla="*/ 318 h 2379"/>
                    <a:gd name="T12" fmla="*/ 450 w 3221"/>
                    <a:gd name="T13" fmla="*/ 510 h 2379"/>
                    <a:gd name="T14" fmla="*/ 498 w 3221"/>
                    <a:gd name="T15" fmla="*/ 840 h 2379"/>
                    <a:gd name="T16" fmla="*/ 540 w 3221"/>
                    <a:gd name="T17" fmla="*/ 948 h 2379"/>
                    <a:gd name="T18" fmla="*/ 558 w 3221"/>
                    <a:gd name="T19" fmla="*/ 1176 h 2379"/>
                    <a:gd name="T20" fmla="*/ 612 w 3221"/>
                    <a:gd name="T21" fmla="*/ 1338 h 2379"/>
                    <a:gd name="T22" fmla="*/ 678 w 3221"/>
                    <a:gd name="T23" fmla="*/ 1560 h 2379"/>
                    <a:gd name="T24" fmla="*/ 702 w 3221"/>
                    <a:gd name="T25" fmla="*/ 1578 h 2379"/>
                    <a:gd name="T26" fmla="*/ 840 w 3221"/>
                    <a:gd name="T27" fmla="*/ 1680 h 2379"/>
                    <a:gd name="T28" fmla="*/ 1302 w 3221"/>
                    <a:gd name="T29" fmla="*/ 1752 h 2379"/>
                    <a:gd name="T30" fmla="*/ 1536 w 3221"/>
                    <a:gd name="T31" fmla="*/ 1794 h 2379"/>
                    <a:gd name="T32" fmla="*/ 1686 w 3221"/>
                    <a:gd name="T33" fmla="*/ 1938 h 2379"/>
                    <a:gd name="T34" fmla="*/ 1860 w 3221"/>
                    <a:gd name="T35" fmla="*/ 1926 h 2379"/>
                    <a:gd name="T36" fmla="*/ 1908 w 3221"/>
                    <a:gd name="T37" fmla="*/ 1914 h 2379"/>
                    <a:gd name="T38" fmla="*/ 1932 w 3221"/>
                    <a:gd name="T39" fmla="*/ 1908 h 2379"/>
                    <a:gd name="T40" fmla="*/ 2016 w 3221"/>
                    <a:gd name="T41" fmla="*/ 1854 h 2379"/>
                    <a:gd name="T42" fmla="*/ 2046 w 3221"/>
                    <a:gd name="T43" fmla="*/ 1770 h 2379"/>
                    <a:gd name="T44" fmla="*/ 2154 w 3221"/>
                    <a:gd name="T45" fmla="*/ 1662 h 2379"/>
                    <a:gd name="T46" fmla="*/ 2184 w 3221"/>
                    <a:gd name="T47" fmla="*/ 1626 h 2379"/>
                    <a:gd name="T48" fmla="*/ 2196 w 3221"/>
                    <a:gd name="T49" fmla="*/ 1590 h 2379"/>
                    <a:gd name="T50" fmla="*/ 2244 w 3221"/>
                    <a:gd name="T51" fmla="*/ 1374 h 2379"/>
                    <a:gd name="T52" fmla="*/ 2292 w 3221"/>
                    <a:gd name="T53" fmla="*/ 1272 h 2379"/>
                    <a:gd name="T54" fmla="*/ 2358 w 3221"/>
                    <a:gd name="T55" fmla="*/ 1194 h 2379"/>
                    <a:gd name="T56" fmla="*/ 2400 w 3221"/>
                    <a:gd name="T57" fmla="*/ 1176 h 2379"/>
                    <a:gd name="T58" fmla="*/ 2532 w 3221"/>
                    <a:gd name="T59" fmla="*/ 1146 h 2379"/>
                    <a:gd name="T60" fmla="*/ 2622 w 3221"/>
                    <a:gd name="T61" fmla="*/ 1110 h 2379"/>
                    <a:gd name="T62" fmla="*/ 2712 w 3221"/>
                    <a:gd name="T63" fmla="*/ 1014 h 2379"/>
                    <a:gd name="T64" fmla="*/ 2760 w 3221"/>
                    <a:gd name="T65" fmla="*/ 900 h 2379"/>
                    <a:gd name="T66" fmla="*/ 2862 w 3221"/>
                    <a:gd name="T67" fmla="*/ 612 h 2379"/>
                    <a:gd name="T68" fmla="*/ 2874 w 3221"/>
                    <a:gd name="T69" fmla="*/ 498 h 2379"/>
                    <a:gd name="T70" fmla="*/ 2934 w 3221"/>
                    <a:gd name="T71" fmla="*/ 252 h 2379"/>
                    <a:gd name="T72" fmla="*/ 2964 w 3221"/>
                    <a:gd name="T73" fmla="*/ 150 h 2379"/>
                    <a:gd name="T74" fmla="*/ 2982 w 3221"/>
                    <a:gd name="T75" fmla="*/ 36 h 2379"/>
                    <a:gd name="T76" fmla="*/ 3084 w 3221"/>
                    <a:gd name="T77" fmla="*/ 30 h 2379"/>
                    <a:gd name="T78" fmla="*/ 3210 w 3221"/>
                    <a:gd name="T79" fmla="*/ 18 h 2379"/>
                    <a:gd name="T80" fmla="*/ 3221 w 3221"/>
                    <a:gd name="T81" fmla="*/ 2379 h 2379"/>
                    <a:gd name="T82" fmla="*/ 1 w 3221"/>
                    <a:gd name="T83" fmla="*/ 2379 h 2379"/>
                    <a:gd name="T84" fmla="*/ 0 w 3221"/>
                    <a:gd name="T85" fmla="*/ 18 h 23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1"/>
                    <a:gd name="T130" fmla="*/ 0 h 2379"/>
                    <a:gd name="T131" fmla="*/ 3221 w 3221"/>
                    <a:gd name="T132" fmla="*/ 2379 h 23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1" h="2379">
                      <a:moveTo>
                        <a:pt x="0" y="18"/>
                      </a:moveTo>
                      <a:cubicBezTo>
                        <a:pt x="55" y="0"/>
                        <a:pt x="129" y="28"/>
                        <a:pt x="186" y="36"/>
                      </a:cubicBezTo>
                      <a:cubicBezTo>
                        <a:pt x="250" y="57"/>
                        <a:pt x="200" y="35"/>
                        <a:pt x="240" y="66"/>
                      </a:cubicBezTo>
                      <a:cubicBezTo>
                        <a:pt x="251" y="75"/>
                        <a:pt x="276" y="90"/>
                        <a:pt x="276" y="90"/>
                      </a:cubicBezTo>
                      <a:cubicBezTo>
                        <a:pt x="289" y="110"/>
                        <a:pt x="324" y="144"/>
                        <a:pt x="324" y="144"/>
                      </a:cubicBezTo>
                      <a:cubicBezTo>
                        <a:pt x="343" y="201"/>
                        <a:pt x="351" y="262"/>
                        <a:pt x="372" y="318"/>
                      </a:cubicBezTo>
                      <a:cubicBezTo>
                        <a:pt x="397" y="384"/>
                        <a:pt x="433" y="441"/>
                        <a:pt x="450" y="510"/>
                      </a:cubicBezTo>
                      <a:cubicBezTo>
                        <a:pt x="455" y="622"/>
                        <a:pt x="462" y="733"/>
                        <a:pt x="498" y="840"/>
                      </a:cubicBezTo>
                      <a:cubicBezTo>
                        <a:pt x="510" y="877"/>
                        <a:pt x="531" y="910"/>
                        <a:pt x="540" y="948"/>
                      </a:cubicBezTo>
                      <a:cubicBezTo>
                        <a:pt x="543" y="1020"/>
                        <a:pt x="540" y="1104"/>
                        <a:pt x="558" y="1176"/>
                      </a:cubicBezTo>
                      <a:cubicBezTo>
                        <a:pt x="572" y="1231"/>
                        <a:pt x="598" y="1282"/>
                        <a:pt x="612" y="1338"/>
                      </a:cubicBezTo>
                      <a:cubicBezTo>
                        <a:pt x="617" y="1404"/>
                        <a:pt x="625" y="1507"/>
                        <a:pt x="678" y="1560"/>
                      </a:cubicBezTo>
                      <a:cubicBezTo>
                        <a:pt x="685" y="1567"/>
                        <a:pt x="695" y="1571"/>
                        <a:pt x="702" y="1578"/>
                      </a:cubicBezTo>
                      <a:cubicBezTo>
                        <a:pt x="744" y="1620"/>
                        <a:pt x="779" y="1668"/>
                        <a:pt x="840" y="1680"/>
                      </a:cubicBezTo>
                      <a:cubicBezTo>
                        <a:pt x="990" y="1755"/>
                        <a:pt x="1131" y="1748"/>
                        <a:pt x="1302" y="1752"/>
                      </a:cubicBezTo>
                      <a:cubicBezTo>
                        <a:pt x="1379" y="1771"/>
                        <a:pt x="1459" y="1775"/>
                        <a:pt x="1536" y="1794"/>
                      </a:cubicBezTo>
                      <a:cubicBezTo>
                        <a:pt x="1584" y="1866"/>
                        <a:pt x="1609" y="1899"/>
                        <a:pt x="1686" y="1938"/>
                      </a:cubicBezTo>
                      <a:cubicBezTo>
                        <a:pt x="1750" y="1935"/>
                        <a:pt x="1801" y="1939"/>
                        <a:pt x="1860" y="1926"/>
                      </a:cubicBezTo>
                      <a:cubicBezTo>
                        <a:pt x="1876" y="1923"/>
                        <a:pt x="1892" y="1918"/>
                        <a:pt x="1908" y="1914"/>
                      </a:cubicBezTo>
                      <a:cubicBezTo>
                        <a:pt x="1916" y="1912"/>
                        <a:pt x="1932" y="1908"/>
                        <a:pt x="1932" y="1908"/>
                      </a:cubicBezTo>
                      <a:cubicBezTo>
                        <a:pt x="1977" y="1863"/>
                        <a:pt x="1966" y="1871"/>
                        <a:pt x="2016" y="1854"/>
                      </a:cubicBezTo>
                      <a:cubicBezTo>
                        <a:pt x="2034" y="1828"/>
                        <a:pt x="2029" y="1796"/>
                        <a:pt x="2046" y="1770"/>
                      </a:cubicBezTo>
                      <a:cubicBezTo>
                        <a:pt x="2073" y="1730"/>
                        <a:pt x="2107" y="1678"/>
                        <a:pt x="2154" y="1662"/>
                      </a:cubicBezTo>
                      <a:cubicBezTo>
                        <a:pt x="2165" y="1651"/>
                        <a:pt x="2177" y="1641"/>
                        <a:pt x="2184" y="1626"/>
                      </a:cubicBezTo>
                      <a:cubicBezTo>
                        <a:pt x="2189" y="1614"/>
                        <a:pt x="2196" y="1590"/>
                        <a:pt x="2196" y="1590"/>
                      </a:cubicBezTo>
                      <a:cubicBezTo>
                        <a:pt x="2203" y="1503"/>
                        <a:pt x="2217" y="1454"/>
                        <a:pt x="2244" y="1374"/>
                      </a:cubicBezTo>
                      <a:cubicBezTo>
                        <a:pt x="2259" y="1329"/>
                        <a:pt x="2262" y="1308"/>
                        <a:pt x="2292" y="1272"/>
                      </a:cubicBezTo>
                      <a:cubicBezTo>
                        <a:pt x="2310" y="1250"/>
                        <a:pt x="2330" y="1203"/>
                        <a:pt x="2358" y="1194"/>
                      </a:cubicBezTo>
                      <a:cubicBezTo>
                        <a:pt x="2372" y="1189"/>
                        <a:pt x="2386" y="1181"/>
                        <a:pt x="2400" y="1176"/>
                      </a:cubicBezTo>
                      <a:cubicBezTo>
                        <a:pt x="2442" y="1162"/>
                        <a:pt x="2489" y="1159"/>
                        <a:pt x="2532" y="1146"/>
                      </a:cubicBezTo>
                      <a:cubicBezTo>
                        <a:pt x="2565" y="1136"/>
                        <a:pt x="2591" y="1120"/>
                        <a:pt x="2622" y="1110"/>
                      </a:cubicBezTo>
                      <a:cubicBezTo>
                        <a:pt x="2653" y="1079"/>
                        <a:pt x="2688" y="1051"/>
                        <a:pt x="2712" y="1014"/>
                      </a:cubicBezTo>
                      <a:cubicBezTo>
                        <a:pt x="2736" y="976"/>
                        <a:pt x="2736" y="936"/>
                        <a:pt x="2760" y="900"/>
                      </a:cubicBezTo>
                      <a:cubicBezTo>
                        <a:pt x="2785" y="801"/>
                        <a:pt x="2843" y="714"/>
                        <a:pt x="2862" y="612"/>
                      </a:cubicBezTo>
                      <a:cubicBezTo>
                        <a:pt x="2874" y="547"/>
                        <a:pt x="2863" y="583"/>
                        <a:pt x="2874" y="498"/>
                      </a:cubicBezTo>
                      <a:cubicBezTo>
                        <a:pt x="2885" y="415"/>
                        <a:pt x="2914" y="333"/>
                        <a:pt x="2934" y="252"/>
                      </a:cubicBezTo>
                      <a:cubicBezTo>
                        <a:pt x="2941" y="225"/>
                        <a:pt x="2948" y="174"/>
                        <a:pt x="2964" y="150"/>
                      </a:cubicBezTo>
                      <a:cubicBezTo>
                        <a:pt x="2980" y="126"/>
                        <a:pt x="2966" y="60"/>
                        <a:pt x="2982" y="36"/>
                      </a:cubicBezTo>
                      <a:cubicBezTo>
                        <a:pt x="2992" y="22"/>
                        <a:pt x="3067" y="42"/>
                        <a:pt x="3084" y="30"/>
                      </a:cubicBezTo>
                      <a:cubicBezTo>
                        <a:pt x="3114" y="10"/>
                        <a:pt x="3178" y="18"/>
                        <a:pt x="3210" y="18"/>
                      </a:cubicBezTo>
                      <a:lnTo>
                        <a:pt x="3221" y="2379"/>
                      </a:lnTo>
                      <a:lnTo>
                        <a:pt x="1" y="2379"/>
                      </a:lnTo>
                      <a:lnTo>
                        <a:pt x="0" y="18"/>
                      </a:lnTo>
                      <a:close/>
                    </a:path>
                  </a:pathLst>
                </a:custGeom>
                <a:gradFill rotWithShape="1">
                  <a:gsLst>
                    <a:gs pos="0">
                      <a:srgbClr val="9D876D"/>
                    </a:gs>
                    <a:gs pos="100000">
                      <a:srgbClr val="493E32"/>
                    </a:gs>
                  </a:gsLst>
                  <a:lin ang="5400000" scaled="1"/>
                </a:gradFill>
                <a:ln w="9525">
                  <a:solidFill>
                    <a:schemeClr val="bg1"/>
                  </a:solidFill>
                  <a:round/>
                  <a:headEnd/>
                  <a:tailEnd/>
                </a:ln>
              </p:spPr>
              <p:txBody>
                <a:bodyPr/>
                <a:lstStyle/>
                <a:p>
                  <a:endParaRPr lang="en-US"/>
                </a:p>
              </p:txBody>
            </p:sp>
            <p:sp>
              <p:nvSpPr>
                <p:cNvPr id="1048" name="Freeform 9"/>
                <p:cNvSpPr>
                  <a:spLocks/>
                </p:cNvSpPr>
                <p:nvPr/>
              </p:nvSpPr>
              <p:spPr bwMode="auto">
                <a:xfrm>
                  <a:off x="261" y="1208"/>
                  <a:ext cx="3254" cy="634"/>
                </a:xfrm>
                <a:custGeom>
                  <a:avLst/>
                  <a:gdLst>
                    <a:gd name="T0" fmla="*/ 27 w 3254"/>
                    <a:gd name="T1" fmla="*/ 506 h 617"/>
                    <a:gd name="T2" fmla="*/ 129 w 3254"/>
                    <a:gd name="T3" fmla="*/ 525 h 617"/>
                    <a:gd name="T4" fmla="*/ 315 w 3254"/>
                    <a:gd name="T5" fmla="*/ 595 h 617"/>
                    <a:gd name="T6" fmla="*/ 363 w 3254"/>
                    <a:gd name="T7" fmla="*/ 633 h 617"/>
                    <a:gd name="T8" fmla="*/ 639 w 3254"/>
                    <a:gd name="T9" fmla="*/ 607 h 617"/>
                    <a:gd name="T10" fmla="*/ 795 w 3254"/>
                    <a:gd name="T11" fmla="*/ 626 h 617"/>
                    <a:gd name="T12" fmla="*/ 831 w 3254"/>
                    <a:gd name="T13" fmla="*/ 639 h 617"/>
                    <a:gd name="T14" fmla="*/ 849 w 3254"/>
                    <a:gd name="T15" fmla="*/ 645 h 617"/>
                    <a:gd name="T16" fmla="*/ 987 w 3254"/>
                    <a:gd name="T17" fmla="*/ 639 h 617"/>
                    <a:gd name="T18" fmla="*/ 1035 w 3254"/>
                    <a:gd name="T19" fmla="*/ 626 h 617"/>
                    <a:gd name="T20" fmla="*/ 1059 w 3254"/>
                    <a:gd name="T21" fmla="*/ 620 h 617"/>
                    <a:gd name="T22" fmla="*/ 1119 w 3254"/>
                    <a:gd name="T23" fmla="*/ 595 h 617"/>
                    <a:gd name="T24" fmla="*/ 1251 w 3254"/>
                    <a:gd name="T25" fmla="*/ 607 h 617"/>
                    <a:gd name="T26" fmla="*/ 1371 w 3254"/>
                    <a:gd name="T27" fmla="*/ 639 h 617"/>
                    <a:gd name="T28" fmla="*/ 1467 w 3254"/>
                    <a:gd name="T29" fmla="*/ 633 h 617"/>
                    <a:gd name="T30" fmla="*/ 1545 w 3254"/>
                    <a:gd name="T31" fmla="*/ 607 h 617"/>
                    <a:gd name="T32" fmla="*/ 1623 w 3254"/>
                    <a:gd name="T33" fmla="*/ 595 h 617"/>
                    <a:gd name="T34" fmla="*/ 1785 w 3254"/>
                    <a:gd name="T35" fmla="*/ 620 h 617"/>
                    <a:gd name="T36" fmla="*/ 1857 w 3254"/>
                    <a:gd name="T37" fmla="*/ 639 h 617"/>
                    <a:gd name="T38" fmla="*/ 1959 w 3254"/>
                    <a:gd name="T39" fmla="*/ 626 h 617"/>
                    <a:gd name="T40" fmla="*/ 2007 w 3254"/>
                    <a:gd name="T41" fmla="*/ 613 h 617"/>
                    <a:gd name="T42" fmla="*/ 2043 w 3254"/>
                    <a:gd name="T43" fmla="*/ 601 h 617"/>
                    <a:gd name="T44" fmla="*/ 2193 w 3254"/>
                    <a:gd name="T45" fmla="*/ 607 h 617"/>
                    <a:gd name="T46" fmla="*/ 2331 w 3254"/>
                    <a:gd name="T47" fmla="*/ 651 h 617"/>
                    <a:gd name="T48" fmla="*/ 2613 w 3254"/>
                    <a:gd name="T49" fmla="*/ 595 h 617"/>
                    <a:gd name="T50" fmla="*/ 2823 w 3254"/>
                    <a:gd name="T51" fmla="*/ 651 h 617"/>
                    <a:gd name="T52" fmla="*/ 2979 w 3254"/>
                    <a:gd name="T53" fmla="*/ 620 h 617"/>
                    <a:gd name="T54" fmla="*/ 3063 w 3254"/>
                    <a:gd name="T55" fmla="*/ 601 h 617"/>
                    <a:gd name="T56" fmla="*/ 3057 w 3254"/>
                    <a:gd name="T57" fmla="*/ 582 h 617"/>
                    <a:gd name="T58" fmla="*/ 3075 w 3254"/>
                    <a:gd name="T59" fmla="*/ 569 h 617"/>
                    <a:gd name="T60" fmla="*/ 3147 w 3254"/>
                    <a:gd name="T61" fmla="*/ 537 h 617"/>
                    <a:gd name="T62" fmla="*/ 3183 w 3254"/>
                    <a:gd name="T63" fmla="*/ 525 h 617"/>
                    <a:gd name="T64" fmla="*/ 3243 w 3254"/>
                    <a:gd name="T65" fmla="*/ 531 h 617"/>
                    <a:gd name="T66" fmla="*/ 3254 w 3254"/>
                    <a:gd name="T67" fmla="*/ 0 h 617"/>
                    <a:gd name="T68" fmla="*/ 34 w 3254"/>
                    <a:gd name="T69" fmla="*/ 0 h 617"/>
                    <a:gd name="T70" fmla="*/ 27 w 3254"/>
                    <a:gd name="T71" fmla="*/ 506 h 6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54"/>
                    <a:gd name="T109" fmla="*/ 0 h 617"/>
                    <a:gd name="T110" fmla="*/ 3254 w 3254"/>
                    <a:gd name="T111" fmla="*/ 617 h 6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54" h="617">
                      <a:moveTo>
                        <a:pt x="27" y="479"/>
                      </a:moveTo>
                      <a:cubicBezTo>
                        <a:pt x="80" y="497"/>
                        <a:pt x="0" y="471"/>
                        <a:pt x="129" y="497"/>
                      </a:cubicBezTo>
                      <a:cubicBezTo>
                        <a:pt x="195" y="510"/>
                        <a:pt x="259" y="526"/>
                        <a:pt x="315" y="563"/>
                      </a:cubicBezTo>
                      <a:cubicBezTo>
                        <a:pt x="329" y="584"/>
                        <a:pt x="339" y="591"/>
                        <a:pt x="363" y="599"/>
                      </a:cubicBezTo>
                      <a:cubicBezTo>
                        <a:pt x="455" y="592"/>
                        <a:pt x="547" y="583"/>
                        <a:pt x="639" y="575"/>
                      </a:cubicBezTo>
                      <a:cubicBezTo>
                        <a:pt x="692" y="564"/>
                        <a:pt x="744" y="576"/>
                        <a:pt x="795" y="593"/>
                      </a:cubicBezTo>
                      <a:cubicBezTo>
                        <a:pt x="807" y="597"/>
                        <a:pt x="819" y="601"/>
                        <a:pt x="831" y="605"/>
                      </a:cubicBezTo>
                      <a:cubicBezTo>
                        <a:pt x="837" y="607"/>
                        <a:pt x="849" y="611"/>
                        <a:pt x="849" y="611"/>
                      </a:cubicBezTo>
                      <a:cubicBezTo>
                        <a:pt x="895" y="609"/>
                        <a:pt x="941" y="609"/>
                        <a:pt x="987" y="605"/>
                      </a:cubicBezTo>
                      <a:cubicBezTo>
                        <a:pt x="1003" y="603"/>
                        <a:pt x="1019" y="597"/>
                        <a:pt x="1035" y="593"/>
                      </a:cubicBezTo>
                      <a:cubicBezTo>
                        <a:pt x="1043" y="591"/>
                        <a:pt x="1059" y="587"/>
                        <a:pt x="1059" y="587"/>
                      </a:cubicBezTo>
                      <a:cubicBezTo>
                        <a:pt x="1079" y="574"/>
                        <a:pt x="1097" y="570"/>
                        <a:pt x="1119" y="563"/>
                      </a:cubicBezTo>
                      <a:cubicBezTo>
                        <a:pt x="1171" y="566"/>
                        <a:pt x="1205" y="565"/>
                        <a:pt x="1251" y="575"/>
                      </a:cubicBezTo>
                      <a:cubicBezTo>
                        <a:pt x="1292" y="584"/>
                        <a:pt x="1330" y="598"/>
                        <a:pt x="1371" y="605"/>
                      </a:cubicBezTo>
                      <a:cubicBezTo>
                        <a:pt x="1403" y="603"/>
                        <a:pt x="1435" y="602"/>
                        <a:pt x="1467" y="599"/>
                      </a:cubicBezTo>
                      <a:cubicBezTo>
                        <a:pt x="1494" y="596"/>
                        <a:pt x="1520" y="583"/>
                        <a:pt x="1545" y="575"/>
                      </a:cubicBezTo>
                      <a:cubicBezTo>
                        <a:pt x="1561" y="570"/>
                        <a:pt x="1611" y="564"/>
                        <a:pt x="1623" y="563"/>
                      </a:cubicBezTo>
                      <a:cubicBezTo>
                        <a:pt x="1678" y="568"/>
                        <a:pt x="1731" y="579"/>
                        <a:pt x="1785" y="587"/>
                      </a:cubicBezTo>
                      <a:cubicBezTo>
                        <a:pt x="1833" y="603"/>
                        <a:pt x="1809" y="597"/>
                        <a:pt x="1857" y="605"/>
                      </a:cubicBezTo>
                      <a:cubicBezTo>
                        <a:pt x="1881" y="603"/>
                        <a:pt x="1932" y="598"/>
                        <a:pt x="1959" y="593"/>
                      </a:cubicBezTo>
                      <a:cubicBezTo>
                        <a:pt x="1975" y="590"/>
                        <a:pt x="1991" y="586"/>
                        <a:pt x="2007" y="581"/>
                      </a:cubicBezTo>
                      <a:cubicBezTo>
                        <a:pt x="2019" y="577"/>
                        <a:pt x="2043" y="569"/>
                        <a:pt x="2043" y="569"/>
                      </a:cubicBezTo>
                      <a:cubicBezTo>
                        <a:pt x="2093" y="571"/>
                        <a:pt x="2143" y="572"/>
                        <a:pt x="2193" y="575"/>
                      </a:cubicBezTo>
                      <a:cubicBezTo>
                        <a:pt x="2238" y="578"/>
                        <a:pt x="2287" y="606"/>
                        <a:pt x="2331" y="617"/>
                      </a:cubicBezTo>
                      <a:cubicBezTo>
                        <a:pt x="2425" y="608"/>
                        <a:pt x="2523" y="593"/>
                        <a:pt x="2613" y="563"/>
                      </a:cubicBezTo>
                      <a:cubicBezTo>
                        <a:pt x="2688" y="572"/>
                        <a:pt x="2749" y="608"/>
                        <a:pt x="2823" y="617"/>
                      </a:cubicBezTo>
                      <a:cubicBezTo>
                        <a:pt x="2875" y="607"/>
                        <a:pt x="2927" y="596"/>
                        <a:pt x="2979" y="587"/>
                      </a:cubicBezTo>
                      <a:cubicBezTo>
                        <a:pt x="3014" y="599"/>
                        <a:pt x="3032" y="579"/>
                        <a:pt x="3063" y="569"/>
                      </a:cubicBezTo>
                      <a:cubicBezTo>
                        <a:pt x="3061" y="563"/>
                        <a:pt x="3055" y="557"/>
                        <a:pt x="3057" y="551"/>
                      </a:cubicBezTo>
                      <a:cubicBezTo>
                        <a:pt x="3060" y="544"/>
                        <a:pt x="3068" y="542"/>
                        <a:pt x="3075" y="539"/>
                      </a:cubicBezTo>
                      <a:cubicBezTo>
                        <a:pt x="3099" y="528"/>
                        <a:pt x="3124" y="519"/>
                        <a:pt x="3147" y="509"/>
                      </a:cubicBezTo>
                      <a:cubicBezTo>
                        <a:pt x="3159" y="504"/>
                        <a:pt x="3183" y="497"/>
                        <a:pt x="3183" y="497"/>
                      </a:cubicBezTo>
                      <a:cubicBezTo>
                        <a:pt x="3203" y="499"/>
                        <a:pt x="3243" y="503"/>
                        <a:pt x="3243" y="503"/>
                      </a:cubicBezTo>
                      <a:lnTo>
                        <a:pt x="3254" y="0"/>
                      </a:lnTo>
                      <a:lnTo>
                        <a:pt x="34" y="0"/>
                      </a:lnTo>
                      <a:lnTo>
                        <a:pt x="27" y="479"/>
                      </a:lnTo>
                      <a:close/>
                    </a:path>
                  </a:pathLst>
                </a:custGeom>
                <a:solidFill>
                  <a:srgbClr val="E7F4F5"/>
                </a:solidFill>
                <a:ln w="9525">
                  <a:solidFill>
                    <a:schemeClr val="bg1"/>
                  </a:solidFill>
                  <a:round/>
                  <a:headEnd/>
                  <a:tailEnd/>
                </a:ln>
              </p:spPr>
              <p:txBody>
                <a:bodyPr/>
                <a:lstStyle/>
                <a:p>
                  <a:endParaRPr lang="en-US"/>
                </a:p>
              </p:txBody>
            </p:sp>
            <p:grpSp>
              <p:nvGrpSpPr>
                <p:cNvPr id="5" name="Group 10"/>
                <p:cNvGrpSpPr>
                  <a:grpSpLocks/>
                </p:cNvGrpSpPr>
                <p:nvPr/>
              </p:nvGrpSpPr>
              <p:grpSpPr bwMode="auto">
                <a:xfrm rot="2207717">
                  <a:off x="1059" y="2211"/>
                  <a:ext cx="574" cy="447"/>
                  <a:chOff x="3696" y="2904"/>
                  <a:chExt cx="574" cy="306"/>
                </a:xfrm>
              </p:grpSpPr>
              <p:sp>
                <p:nvSpPr>
                  <p:cNvPr id="1072" name="Freeform 11"/>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073" name="Oval 12"/>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074" name="Freeform 13"/>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075" name="Freeform 14"/>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076" name="Freeform 15"/>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077" name="Freeform 16"/>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050" name="Freeform 17"/>
                <p:cNvSpPr>
                  <a:spLocks/>
                </p:cNvSpPr>
                <p:nvPr/>
              </p:nvSpPr>
              <p:spPr bwMode="auto">
                <a:xfrm>
                  <a:off x="1429" y="1706"/>
                  <a:ext cx="771" cy="1134"/>
                </a:xfrm>
                <a:custGeom>
                  <a:avLst/>
                  <a:gdLst>
                    <a:gd name="T0" fmla="*/ 221 w 579"/>
                    <a:gd name="T1" fmla="*/ 1930 h 621"/>
                    <a:gd name="T2" fmla="*/ 84 w 579"/>
                    <a:gd name="T3" fmla="*/ 1711 h 621"/>
                    <a:gd name="T4" fmla="*/ 52 w 579"/>
                    <a:gd name="T5" fmla="*/ 1651 h 621"/>
                    <a:gd name="T6" fmla="*/ 31 w 579"/>
                    <a:gd name="T7" fmla="*/ 1530 h 621"/>
                    <a:gd name="T8" fmla="*/ 20 w 579"/>
                    <a:gd name="T9" fmla="*/ 1470 h 621"/>
                    <a:gd name="T10" fmla="*/ 31 w 579"/>
                    <a:gd name="T11" fmla="*/ 1211 h 621"/>
                    <a:gd name="T12" fmla="*/ 63 w 579"/>
                    <a:gd name="T13" fmla="*/ 1090 h 621"/>
                    <a:gd name="T14" fmla="*/ 119 w 579"/>
                    <a:gd name="T15" fmla="*/ 336 h 621"/>
                    <a:gd name="T16" fmla="*/ 406 w 579"/>
                    <a:gd name="T17" fmla="*/ 57 h 621"/>
                    <a:gd name="T18" fmla="*/ 747 w 579"/>
                    <a:gd name="T19" fmla="*/ 77 h 621"/>
                    <a:gd name="T20" fmla="*/ 884 w 579"/>
                    <a:gd name="T21" fmla="*/ 416 h 621"/>
                    <a:gd name="T22" fmla="*/ 1001 w 579"/>
                    <a:gd name="T23" fmla="*/ 718 h 621"/>
                    <a:gd name="T24" fmla="*/ 1023 w 579"/>
                    <a:gd name="T25" fmla="*/ 977 h 621"/>
                    <a:gd name="T26" fmla="*/ 1012 w 579"/>
                    <a:gd name="T27" fmla="*/ 1097 h 621"/>
                    <a:gd name="T28" fmla="*/ 977 w 579"/>
                    <a:gd name="T29" fmla="*/ 1178 h 621"/>
                    <a:gd name="T30" fmla="*/ 963 w 579"/>
                    <a:gd name="T31" fmla="*/ 1211 h 621"/>
                    <a:gd name="T32" fmla="*/ 892 w 579"/>
                    <a:gd name="T33" fmla="*/ 1371 h 621"/>
                    <a:gd name="T34" fmla="*/ 747 w 579"/>
                    <a:gd name="T35" fmla="*/ 1877 h 621"/>
                    <a:gd name="T36" fmla="*/ 583 w 579"/>
                    <a:gd name="T37" fmla="*/ 2031 h 621"/>
                    <a:gd name="T38" fmla="*/ 519 w 579"/>
                    <a:gd name="T39" fmla="*/ 2071 h 621"/>
                    <a:gd name="T40" fmla="*/ 306 w 579"/>
                    <a:gd name="T41" fmla="*/ 1990 h 621"/>
                    <a:gd name="T42" fmla="*/ 242 w 579"/>
                    <a:gd name="T43" fmla="*/ 1950 h 621"/>
                    <a:gd name="T44" fmla="*/ 221 w 579"/>
                    <a:gd name="T45" fmla="*/ 1930 h 6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9"/>
                    <a:gd name="T70" fmla="*/ 0 h 621"/>
                    <a:gd name="T71" fmla="*/ 579 w 579"/>
                    <a:gd name="T72" fmla="*/ 621 h 6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9" h="621">
                      <a:moveTo>
                        <a:pt x="125" y="579"/>
                      </a:moveTo>
                      <a:cubicBezTo>
                        <a:pt x="95" y="559"/>
                        <a:pt x="73" y="539"/>
                        <a:pt x="47" y="513"/>
                      </a:cubicBezTo>
                      <a:cubicBezTo>
                        <a:pt x="41" y="507"/>
                        <a:pt x="29" y="495"/>
                        <a:pt x="29" y="495"/>
                      </a:cubicBezTo>
                      <a:cubicBezTo>
                        <a:pt x="25" y="483"/>
                        <a:pt x="21" y="471"/>
                        <a:pt x="17" y="459"/>
                      </a:cubicBezTo>
                      <a:cubicBezTo>
                        <a:pt x="15" y="453"/>
                        <a:pt x="11" y="441"/>
                        <a:pt x="11" y="441"/>
                      </a:cubicBezTo>
                      <a:cubicBezTo>
                        <a:pt x="13" y="415"/>
                        <a:pt x="14" y="389"/>
                        <a:pt x="17" y="363"/>
                      </a:cubicBezTo>
                      <a:cubicBezTo>
                        <a:pt x="20" y="343"/>
                        <a:pt x="26" y="345"/>
                        <a:pt x="35" y="327"/>
                      </a:cubicBezTo>
                      <a:cubicBezTo>
                        <a:pt x="67" y="263"/>
                        <a:pt x="0" y="138"/>
                        <a:pt x="67" y="101"/>
                      </a:cubicBezTo>
                      <a:cubicBezTo>
                        <a:pt x="84" y="91"/>
                        <a:pt x="210" y="21"/>
                        <a:pt x="229" y="17"/>
                      </a:cubicBezTo>
                      <a:cubicBezTo>
                        <a:pt x="274" y="14"/>
                        <a:pt x="389" y="0"/>
                        <a:pt x="421" y="23"/>
                      </a:cubicBezTo>
                      <a:cubicBezTo>
                        <a:pt x="466" y="41"/>
                        <a:pt x="475" y="93"/>
                        <a:pt x="499" y="125"/>
                      </a:cubicBezTo>
                      <a:cubicBezTo>
                        <a:pt x="521" y="157"/>
                        <a:pt x="549" y="179"/>
                        <a:pt x="565" y="215"/>
                      </a:cubicBezTo>
                      <a:cubicBezTo>
                        <a:pt x="570" y="227"/>
                        <a:pt x="573" y="281"/>
                        <a:pt x="577" y="293"/>
                      </a:cubicBezTo>
                      <a:cubicBezTo>
                        <a:pt x="579" y="299"/>
                        <a:pt x="571" y="329"/>
                        <a:pt x="571" y="329"/>
                      </a:cubicBezTo>
                      <a:cubicBezTo>
                        <a:pt x="573" y="343"/>
                        <a:pt x="547" y="339"/>
                        <a:pt x="551" y="353"/>
                      </a:cubicBezTo>
                      <a:cubicBezTo>
                        <a:pt x="553" y="360"/>
                        <a:pt x="542" y="356"/>
                        <a:pt x="543" y="363"/>
                      </a:cubicBezTo>
                      <a:cubicBezTo>
                        <a:pt x="546" y="383"/>
                        <a:pt x="503" y="411"/>
                        <a:pt x="503" y="411"/>
                      </a:cubicBezTo>
                      <a:cubicBezTo>
                        <a:pt x="488" y="486"/>
                        <a:pt x="477" y="517"/>
                        <a:pt x="421" y="563"/>
                      </a:cubicBezTo>
                      <a:cubicBezTo>
                        <a:pt x="405" y="576"/>
                        <a:pt x="348" y="601"/>
                        <a:pt x="329" y="609"/>
                      </a:cubicBezTo>
                      <a:cubicBezTo>
                        <a:pt x="317" y="614"/>
                        <a:pt x="293" y="621"/>
                        <a:pt x="293" y="621"/>
                      </a:cubicBezTo>
                      <a:cubicBezTo>
                        <a:pt x="253" y="614"/>
                        <a:pt x="211" y="609"/>
                        <a:pt x="173" y="597"/>
                      </a:cubicBezTo>
                      <a:cubicBezTo>
                        <a:pt x="161" y="593"/>
                        <a:pt x="149" y="589"/>
                        <a:pt x="137" y="585"/>
                      </a:cubicBezTo>
                      <a:cubicBezTo>
                        <a:pt x="117" y="578"/>
                        <a:pt x="113" y="579"/>
                        <a:pt x="125" y="579"/>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051" name="Freeform 18"/>
                <p:cNvSpPr>
                  <a:spLocks/>
                </p:cNvSpPr>
                <p:nvPr/>
              </p:nvSpPr>
              <p:spPr bwMode="auto">
                <a:xfrm>
                  <a:off x="1791" y="2703"/>
                  <a:ext cx="414" cy="364"/>
                </a:xfrm>
                <a:custGeom>
                  <a:avLst/>
                  <a:gdLst>
                    <a:gd name="T0" fmla="*/ 4 w 414"/>
                    <a:gd name="T1" fmla="*/ 105 h 356"/>
                    <a:gd name="T2" fmla="*/ 16 w 414"/>
                    <a:gd name="T3" fmla="*/ 212 h 356"/>
                    <a:gd name="T4" fmla="*/ 202 w 414"/>
                    <a:gd name="T5" fmla="*/ 372 h 356"/>
                    <a:gd name="T6" fmla="*/ 388 w 414"/>
                    <a:gd name="T7" fmla="*/ 310 h 356"/>
                    <a:gd name="T8" fmla="*/ 412 w 414"/>
                    <a:gd name="T9" fmla="*/ 176 h 356"/>
                    <a:gd name="T10" fmla="*/ 382 w 414"/>
                    <a:gd name="T11" fmla="*/ 78 h 356"/>
                    <a:gd name="T12" fmla="*/ 364 w 414"/>
                    <a:gd name="T13" fmla="*/ 56 h 356"/>
                    <a:gd name="T14" fmla="*/ 262 w 414"/>
                    <a:gd name="T15" fmla="*/ 2 h 356"/>
                    <a:gd name="T16" fmla="*/ 118 w 414"/>
                    <a:gd name="T17" fmla="*/ 20 h 356"/>
                    <a:gd name="T18" fmla="*/ 52 w 414"/>
                    <a:gd name="T19" fmla="*/ 78 h 356"/>
                    <a:gd name="T20" fmla="*/ 4 w 414"/>
                    <a:gd name="T21" fmla="*/ 105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4"/>
                    <a:gd name="T34" fmla="*/ 0 h 356"/>
                    <a:gd name="T35" fmla="*/ 414 w 414"/>
                    <a:gd name="T36" fmla="*/ 356 h 3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4" h="356">
                      <a:moveTo>
                        <a:pt x="4" y="101"/>
                      </a:moveTo>
                      <a:cubicBezTo>
                        <a:pt x="20" y="155"/>
                        <a:pt x="0" y="82"/>
                        <a:pt x="16" y="202"/>
                      </a:cubicBezTo>
                      <a:cubicBezTo>
                        <a:pt x="31" y="317"/>
                        <a:pt x="110" y="346"/>
                        <a:pt x="202" y="356"/>
                      </a:cubicBezTo>
                      <a:cubicBezTo>
                        <a:pt x="275" y="350"/>
                        <a:pt x="327" y="341"/>
                        <a:pt x="388" y="296"/>
                      </a:cubicBezTo>
                      <a:cubicBezTo>
                        <a:pt x="414" y="252"/>
                        <a:pt x="408" y="231"/>
                        <a:pt x="412" y="168"/>
                      </a:cubicBezTo>
                      <a:cubicBezTo>
                        <a:pt x="406" y="112"/>
                        <a:pt x="414" y="104"/>
                        <a:pt x="382" y="74"/>
                      </a:cubicBezTo>
                      <a:cubicBezTo>
                        <a:pt x="375" y="68"/>
                        <a:pt x="372" y="56"/>
                        <a:pt x="364" y="54"/>
                      </a:cubicBezTo>
                      <a:cubicBezTo>
                        <a:pt x="333" y="46"/>
                        <a:pt x="294" y="4"/>
                        <a:pt x="262" y="2"/>
                      </a:cubicBezTo>
                      <a:cubicBezTo>
                        <a:pt x="225" y="0"/>
                        <a:pt x="153" y="8"/>
                        <a:pt x="118" y="20"/>
                      </a:cubicBezTo>
                      <a:cubicBezTo>
                        <a:pt x="83" y="32"/>
                        <a:pt x="71" y="61"/>
                        <a:pt x="52" y="74"/>
                      </a:cubicBezTo>
                      <a:cubicBezTo>
                        <a:pt x="31" y="80"/>
                        <a:pt x="14" y="78"/>
                        <a:pt x="4" y="101"/>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6" name="Group 19"/>
                <p:cNvGrpSpPr>
                  <a:grpSpLocks/>
                </p:cNvGrpSpPr>
                <p:nvPr/>
              </p:nvGrpSpPr>
              <p:grpSpPr bwMode="auto">
                <a:xfrm rot="7949560">
                  <a:off x="2064" y="1888"/>
                  <a:ext cx="574" cy="447"/>
                  <a:chOff x="3696" y="2904"/>
                  <a:chExt cx="574" cy="306"/>
                </a:xfrm>
              </p:grpSpPr>
              <p:sp>
                <p:nvSpPr>
                  <p:cNvPr id="1066" name="Freeform 20"/>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067" name="Oval 21"/>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068" name="Freeform 22"/>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069" name="Freeform 23"/>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070" name="Freeform 24"/>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071" name="Freeform 25"/>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053" name="Freeform 26"/>
                <p:cNvSpPr>
                  <a:spLocks/>
                </p:cNvSpPr>
                <p:nvPr/>
              </p:nvSpPr>
              <p:spPr bwMode="auto">
                <a:xfrm rot="-2721648">
                  <a:off x="2346" y="2016"/>
                  <a:ext cx="496" cy="437"/>
                </a:xfrm>
                <a:custGeom>
                  <a:avLst/>
                  <a:gdLst>
                    <a:gd name="T0" fmla="*/ 638 w 181"/>
                    <a:gd name="T1" fmla="*/ 0 h 213"/>
                    <a:gd name="T2" fmla="*/ 99 w 181"/>
                    <a:gd name="T3" fmla="*/ 101 h 213"/>
                    <a:gd name="T4" fmla="*/ 367 w 181"/>
                    <a:gd name="T5" fmla="*/ 708 h 213"/>
                    <a:gd name="T6" fmla="*/ 863 w 181"/>
                    <a:gd name="T7" fmla="*/ 884 h 213"/>
                    <a:gd name="T8" fmla="*/ 1225 w 181"/>
                    <a:gd name="T9" fmla="*/ 784 h 213"/>
                    <a:gd name="T10" fmla="*/ 1315 w 181"/>
                    <a:gd name="T11" fmla="*/ 632 h 213"/>
                    <a:gd name="T12" fmla="*/ 1359 w 181"/>
                    <a:gd name="T13" fmla="*/ 556 h 213"/>
                    <a:gd name="T14" fmla="*/ 729 w 181"/>
                    <a:gd name="T15" fmla="*/ 0 h 213"/>
                    <a:gd name="T16" fmla="*/ 638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054" name="Freeform 27"/>
                <p:cNvSpPr>
                  <a:spLocks/>
                </p:cNvSpPr>
                <p:nvPr/>
              </p:nvSpPr>
              <p:spPr bwMode="auto">
                <a:xfrm>
                  <a:off x="1973" y="2250"/>
                  <a:ext cx="635" cy="409"/>
                </a:xfrm>
                <a:custGeom>
                  <a:avLst/>
                  <a:gdLst>
                    <a:gd name="T0" fmla="*/ 386 w 336"/>
                    <a:gd name="T1" fmla="*/ 639 h 252"/>
                    <a:gd name="T2" fmla="*/ 193 w 336"/>
                    <a:gd name="T3" fmla="*/ 592 h 252"/>
                    <a:gd name="T4" fmla="*/ 129 w 336"/>
                    <a:gd name="T5" fmla="*/ 576 h 252"/>
                    <a:gd name="T6" fmla="*/ 0 w 336"/>
                    <a:gd name="T7" fmla="*/ 435 h 252"/>
                    <a:gd name="T8" fmla="*/ 21 w 336"/>
                    <a:gd name="T9" fmla="*/ 261 h 252"/>
                    <a:gd name="T10" fmla="*/ 750 w 336"/>
                    <a:gd name="T11" fmla="*/ 8 h 252"/>
                    <a:gd name="T12" fmla="*/ 1200 w 336"/>
                    <a:gd name="T13" fmla="*/ 182 h 252"/>
                    <a:gd name="T14" fmla="*/ 1051 w 336"/>
                    <a:gd name="T15" fmla="*/ 435 h 252"/>
                    <a:gd name="T16" fmla="*/ 558 w 336"/>
                    <a:gd name="T17" fmla="*/ 625 h 252"/>
                    <a:gd name="T18" fmla="*/ 386 w 336"/>
                    <a:gd name="T19" fmla="*/ 639 h 2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6"/>
                    <a:gd name="T31" fmla="*/ 0 h 252"/>
                    <a:gd name="T32" fmla="*/ 336 w 336"/>
                    <a:gd name="T33" fmla="*/ 252 h 2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6" h="252">
                      <a:moveTo>
                        <a:pt x="108" y="243"/>
                      </a:moveTo>
                      <a:cubicBezTo>
                        <a:pt x="90" y="237"/>
                        <a:pt x="72" y="231"/>
                        <a:pt x="54" y="225"/>
                      </a:cubicBezTo>
                      <a:cubicBezTo>
                        <a:pt x="48" y="223"/>
                        <a:pt x="36" y="219"/>
                        <a:pt x="36" y="219"/>
                      </a:cubicBezTo>
                      <a:cubicBezTo>
                        <a:pt x="18" y="201"/>
                        <a:pt x="8" y="189"/>
                        <a:pt x="0" y="165"/>
                      </a:cubicBezTo>
                      <a:cubicBezTo>
                        <a:pt x="2" y="143"/>
                        <a:pt x="3" y="121"/>
                        <a:pt x="6" y="99"/>
                      </a:cubicBezTo>
                      <a:cubicBezTo>
                        <a:pt x="20" y="0"/>
                        <a:pt x="144" y="6"/>
                        <a:pt x="210" y="3"/>
                      </a:cubicBezTo>
                      <a:cubicBezTo>
                        <a:pt x="281" y="8"/>
                        <a:pt x="313" y="0"/>
                        <a:pt x="336" y="69"/>
                      </a:cubicBezTo>
                      <a:cubicBezTo>
                        <a:pt x="329" y="106"/>
                        <a:pt x="326" y="144"/>
                        <a:pt x="294" y="165"/>
                      </a:cubicBezTo>
                      <a:cubicBezTo>
                        <a:pt x="273" y="196"/>
                        <a:pt x="194" y="224"/>
                        <a:pt x="156" y="237"/>
                      </a:cubicBezTo>
                      <a:cubicBezTo>
                        <a:pt x="136" y="244"/>
                        <a:pt x="127" y="252"/>
                        <a:pt x="108" y="243"/>
                      </a:cubicBezTo>
                      <a:close/>
                    </a:path>
                  </a:pathLst>
                </a:custGeom>
                <a:gradFill rotWithShape="1">
                  <a:gsLst>
                    <a:gs pos="0">
                      <a:srgbClr val="BA953A"/>
                    </a:gs>
                    <a:gs pos="100000">
                      <a:srgbClr val="56451B"/>
                    </a:gs>
                  </a:gsLst>
                  <a:lin ang="5400000" scaled="1"/>
                </a:gradFill>
                <a:ln w="9525">
                  <a:solidFill>
                    <a:schemeClr val="bg1"/>
                  </a:solidFill>
                  <a:round/>
                  <a:headEnd/>
                  <a:tailEnd/>
                </a:ln>
              </p:spPr>
              <p:txBody>
                <a:bodyPr/>
                <a:lstStyle/>
                <a:p>
                  <a:endParaRPr lang="en-US"/>
                </a:p>
              </p:txBody>
            </p:sp>
            <p:sp>
              <p:nvSpPr>
                <p:cNvPr id="1055" name="Freeform 28"/>
                <p:cNvSpPr>
                  <a:spLocks/>
                </p:cNvSpPr>
                <p:nvPr/>
              </p:nvSpPr>
              <p:spPr bwMode="auto">
                <a:xfrm>
                  <a:off x="1292" y="2523"/>
                  <a:ext cx="181" cy="213"/>
                </a:xfrm>
                <a:custGeom>
                  <a:avLst/>
                  <a:gdLst>
                    <a:gd name="T0" fmla="*/ 85 w 181"/>
                    <a:gd name="T1" fmla="*/ 0 h 213"/>
                    <a:gd name="T2" fmla="*/ 13 w 181"/>
                    <a:gd name="T3" fmla="*/ 24 h 213"/>
                    <a:gd name="T4" fmla="*/ 49 w 181"/>
                    <a:gd name="T5" fmla="*/ 168 h 213"/>
                    <a:gd name="T6" fmla="*/ 115 w 181"/>
                    <a:gd name="T7" fmla="*/ 210 h 213"/>
                    <a:gd name="T8" fmla="*/ 163 w 181"/>
                    <a:gd name="T9" fmla="*/ 186 h 213"/>
                    <a:gd name="T10" fmla="*/ 175 w 181"/>
                    <a:gd name="T11" fmla="*/ 150 h 213"/>
                    <a:gd name="T12" fmla="*/ 181 w 181"/>
                    <a:gd name="T13" fmla="*/ 132 h 213"/>
                    <a:gd name="T14" fmla="*/ 97 w 181"/>
                    <a:gd name="T15" fmla="*/ 0 h 213"/>
                    <a:gd name="T16" fmla="*/ 8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056" name="Freeform 29"/>
                <p:cNvSpPr>
                  <a:spLocks/>
                </p:cNvSpPr>
                <p:nvPr/>
              </p:nvSpPr>
              <p:spPr bwMode="auto">
                <a:xfrm>
                  <a:off x="1655" y="2750"/>
                  <a:ext cx="187" cy="182"/>
                </a:xfrm>
                <a:custGeom>
                  <a:avLst/>
                  <a:gdLst>
                    <a:gd name="T0" fmla="*/ 85 w 187"/>
                    <a:gd name="T1" fmla="*/ 0 h 182"/>
                    <a:gd name="T2" fmla="*/ 48 w 187"/>
                    <a:gd name="T3" fmla="*/ 8 h 182"/>
                    <a:gd name="T4" fmla="*/ 18 w 187"/>
                    <a:gd name="T5" fmla="*/ 32 h 182"/>
                    <a:gd name="T6" fmla="*/ 42 w 187"/>
                    <a:gd name="T7" fmla="*/ 122 h 182"/>
                    <a:gd name="T8" fmla="*/ 72 w 187"/>
                    <a:gd name="T9" fmla="*/ 158 h 182"/>
                    <a:gd name="T10" fmla="*/ 126 w 187"/>
                    <a:gd name="T11" fmla="*/ 176 h 182"/>
                    <a:gd name="T12" fmla="*/ 144 w 187"/>
                    <a:gd name="T13" fmla="*/ 182 h 182"/>
                    <a:gd name="T14" fmla="*/ 156 w 187"/>
                    <a:gd name="T15" fmla="*/ 98 h 182"/>
                    <a:gd name="T16" fmla="*/ 144 w 187"/>
                    <a:gd name="T17" fmla="*/ 44 h 182"/>
                    <a:gd name="T18" fmla="*/ 85 w 18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7"/>
                    <a:gd name="T31" fmla="*/ 0 h 182"/>
                    <a:gd name="T32" fmla="*/ 187 w 18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7" h="182">
                      <a:moveTo>
                        <a:pt x="85" y="0"/>
                      </a:moveTo>
                      <a:cubicBezTo>
                        <a:pt x="76" y="1"/>
                        <a:pt x="56" y="2"/>
                        <a:pt x="48" y="8"/>
                      </a:cubicBezTo>
                      <a:cubicBezTo>
                        <a:pt x="9" y="39"/>
                        <a:pt x="63" y="17"/>
                        <a:pt x="18" y="32"/>
                      </a:cubicBezTo>
                      <a:cubicBezTo>
                        <a:pt x="2" y="81"/>
                        <a:pt x="0" y="87"/>
                        <a:pt x="42" y="122"/>
                      </a:cubicBezTo>
                      <a:cubicBezTo>
                        <a:pt x="54" y="132"/>
                        <a:pt x="59" y="150"/>
                        <a:pt x="72" y="158"/>
                      </a:cubicBezTo>
                      <a:cubicBezTo>
                        <a:pt x="72" y="158"/>
                        <a:pt x="117" y="173"/>
                        <a:pt x="126" y="176"/>
                      </a:cubicBezTo>
                      <a:cubicBezTo>
                        <a:pt x="132" y="178"/>
                        <a:pt x="144" y="182"/>
                        <a:pt x="144" y="182"/>
                      </a:cubicBezTo>
                      <a:cubicBezTo>
                        <a:pt x="187" y="168"/>
                        <a:pt x="178" y="131"/>
                        <a:pt x="156" y="98"/>
                      </a:cubicBezTo>
                      <a:cubicBezTo>
                        <a:pt x="152" y="80"/>
                        <a:pt x="152" y="60"/>
                        <a:pt x="144" y="44"/>
                      </a:cubicBezTo>
                      <a:cubicBezTo>
                        <a:pt x="129" y="14"/>
                        <a:pt x="96" y="3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7" name="Group 30"/>
                <p:cNvGrpSpPr>
                  <a:grpSpLocks/>
                </p:cNvGrpSpPr>
                <p:nvPr/>
              </p:nvGrpSpPr>
              <p:grpSpPr bwMode="auto">
                <a:xfrm rot="9423104">
                  <a:off x="1888" y="2487"/>
                  <a:ext cx="544" cy="303"/>
                  <a:chOff x="3696" y="2904"/>
                  <a:chExt cx="574" cy="306"/>
                </a:xfrm>
              </p:grpSpPr>
              <p:sp>
                <p:nvSpPr>
                  <p:cNvPr id="1060" name="Freeform 31"/>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061" name="Oval 32"/>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062" name="Freeform 33"/>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063" name="Freeform 34"/>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064" name="Freeform 35"/>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065" name="Freeform 36"/>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058" name="Rectangle 37"/>
                <p:cNvSpPr>
                  <a:spLocks noChangeArrowheads="1"/>
                </p:cNvSpPr>
                <p:nvPr/>
              </p:nvSpPr>
              <p:spPr bwMode="auto">
                <a:xfrm>
                  <a:off x="295" y="1207"/>
                  <a:ext cx="3220" cy="2858"/>
                </a:xfrm>
                <a:prstGeom prst="rect">
                  <a:avLst/>
                </a:prstGeom>
                <a:noFill/>
                <a:ln w="38100">
                  <a:solidFill>
                    <a:schemeClr val="bg1"/>
                  </a:solidFill>
                  <a:miter lim="800000"/>
                  <a:headEnd/>
                  <a:tailEnd/>
                </a:ln>
              </p:spPr>
              <p:txBody>
                <a:bodyPr wrap="none" anchor="ctr"/>
                <a:lstStyle/>
                <a:p>
                  <a:endParaRPr lang="en-ZA"/>
                </a:p>
              </p:txBody>
            </p:sp>
            <p:sp>
              <p:nvSpPr>
                <p:cNvPr id="1059" name="Freeform 38"/>
                <p:cNvSpPr>
                  <a:spLocks/>
                </p:cNvSpPr>
                <p:nvPr/>
              </p:nvSpPr>
              <p:spPr bwMode="auto">
                <a:xfrm>
                  <a:off x="2744" y="1979"/>
                  <a:ext cx="227" cy="258"/>
                </a:xfrm>
                <a:custGeom>
                  <a:avLst/>
                  <a:gdLst>
                    <a:gd name="T0" fmla="*/ 134 w 181"/>
                    <a:gd name="T1" fmla="*/ 0 h 213"/>
                    <a:gd name="T2" fmla="*/ 20 w 181"/>
                    <a:gd name="T3" fmla="*/ 35 h 213"/>
                    <a:gd name="T4" fmla="*/ 77 w 181"/>
                    <a:gd name="T5" fmla="*/ 246 h 213"/>
                    <a:gd name="T6" fmla="*/ 181 w 181"/>
                    <a:gd name="T7" fmla="*/ 308 h 213"/>
                    <a:gd name="T8" fmla="*/ 256 w 181"/>
                    <a:gd name="T9" fmla="*/ 273 h 213"/>
                    <a:gd name="T10" fmla="*/ 275 w 181"/>
                    <a:gd name="T11" fmla="*/ 220 h 213"/>
                    <a:gd name="T12" fmla="*/ 285 w 181"/>
                    <a:gd name="T13" fmla="*/ 194 h 213"/>
                    <a:gd name="T14" fmla="*/ 153 w 181"/>
                    <a:gd name="T15" fmla="*/ 0 h 213"/>
                    <a:gd name="T16" fmla="*/ 134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sp>
            <p:nvSpPr>
              <p:cNvPr id="1039" name="AutoShape 39"/>
              <p:cNvSpPr>
                <a:spLocks noChangeArrowheads="1"/>
              </p:cNvSpPr>
              <p:nvPr/>
            </p:nvSpPr>
            <p:spPr bwMode="auto">
              <a:xfrm>
                <a:off x="1429" y="2704"/>
                <a:ext cx="136" cy="363"/>
              </a:xfrm>
              <a:prstGeom prst="upArrow">
                <a:avLst>
                  <a:gd name="adj1" fmla="val 50000"/>
                  <a:gd name="adj2" fmla="val 66728"/>
                </a:avLst>
              </a:prstGeom>
              <a:solidFill>
                <a:schemeClr val="accent1"/>
              </a:solidFill>
              <a:ln w="9525">
                <a:solidFill>
                  <a:schemeClr val="bg1"/>
                </a:solidFill>
                <a:miter lim="800000"/>
                <a:headEnd/>
                <a:tailEnd/>
              </a:ln>
            </p:spPr>
            <p:txBody>
              <a:bodyPr wrap="none" anchor="ctr"/>
              <a:lstStyle/>
              <a:p>
                <a:endParaRPr lang="en-ZA"/>
              </a:p>
            </p:txBody>
          </p:sp>
          <p:sp>
            <p:nvSpPr>
              <p:cNvPr id="1040" name="AutoShape 40"/>
              <p:cNvSpPr>
                <a:spLocks noChangeArrowheads="1"/>
              </p:cNvSpPr>
              <p:nvPr/>
            </p:nvSpPr>
            <p:spPr bwMode="auto">
              <a:xfrm rot="-1023715">
                <a:off x="930" y="2523"/>
                <a:ext cx="317" cy="136"/>
              </a:xfrm>
              <a:prstGeom prst="rightArrow">
                <a:avLst>
                  <a:gd name="adj1" fmla="val 50000"/>
                  <a:gd name="adj2" fmla="val 58272"/>
                </a:avLst>
              </a:prstGeom>
              <a:solidFill>
                <a:schemeClr val="accent1"/>
              </a:solidFill>
              <a:ln w="9525">
                <a:solidFill>
                  <a:schemeClr val="bg1"/>
                </a:solidFill>
                <a:miter lim="800000"/>
                <a:headEnd/>
                <a:tailEnd/>
              </a:ln>
            </p:spPr>
            <p:txBody>
              <a:bodyPr wrap="none" anchor="ctr"/>
              <a:lstStyle/>
              <a:p>
                <a:endParaRPr lang="en-ZA"/>
              </a:p>
            </p:txBody>
          </p:sp>
          <p:sp>
            <p:nvSpPr>
              <p:cNvPr id="1041" name="AutoShape 41"/>
              <p:cNvSpPr>
                <a:spLocks noChangeArrowheads="1"/>
              </p:cNvSpPr>
              <p:nvPr/>
            </p:nvSpPr>
            <p:spPr bwMode="auto">
              <a:xfrm rot="1074267">
                <a:off x="2245" y="2704"/>
                <a:ext cx="272" cy="136"/>
              </a:xfrm>
              <a:prstGeom prst="leftArrow">
                <a:avLst>
                  <a:gd name="adj1" fmla="val 50000"/>
                  <a:gd name="adj2" fmla="val 50000"/>
                </a:avLst>
              </a:prstGeom>
              <a:solidFill>
                <a:schemeClr val="accent1"/>
              </a:solidFill>
              <a:ln w="9525">
                <a:solidFill>
                  <a:schemeClr val="bg1"/>
                </a:solidFill>
                <a:miter lim="800000"/>
                <a:headEnd/>
                <a:tailEnd/>
              </a:ln>
            </p:spPr>
            <p:txBody>
              <a:bodyPr wrap="none" anchor="ctr"/>
              <a:lstStyle/>
              <a:p>
                <a:endParaRPr lang="en-ZA"/>
              </a:p>
            </p:txBody>
          </p:sp>
          <p:sp>
            <p:nvSpPr>
              <p:cNvPr id="1042" name="AutoShape 42"/>
              <p:cNvSpPr>
                <a:spLocks noChangeArrowheads="1"/>
              </p:cNvSpPr>
              <p:nvPr/>
            </p:nvSpPr>
            <p:spPr bwMode="auto">
              <a:xfrm>
                <a:off x="1156" y="1525"/>
                <a:ext cx="136" cy="454"/>
              </a:xfrm>
              <a:prstGeom prst="downArrow">
                <a:avLst>
                  <a:gd name="adj1" fmla="val 50000"/>
                  <a:gd name="adj2" fmla="val 83456"/>
                </a:avLst>
              </a:prstGeom>
              <a:solidFill>
                <a:schemeClr val="accent1"/>
              </a:solidFill>
              <a:ln w="9525">
                <a:solidFill>
                  <a:schemeClr val="bg1"/>
                </a:solidFill>
                <a:miter lim="800000"/>
                <a:headEnd/>
                <a:tailEnd/>
              </a:ln>
            </p:spPr>
            <p:txBody>
              <a:bodyPr wrap="none" anchor="ctr"/>
              <a:lstStyle/>
              <a:p>
                <a:endParaRPr lang="en-ZA"/>
              </a:p>
            </p:txBody>
          </p:sp>
          <p:sp>
            <p:nvSpPr>
              <p:cNvPr id="1043" name="AutoShape 43"/>
              <p:cNvSpPr>
                <a:spLocks noChangeArrowheads="1"/>
              </p:cNvSpPr>
              <p:nvPr/>
            </p:nvSpPr>
            <p:spPr bwMode="auto">
              <a:xfrm>
                <a:off x="2154" y="1525"/>
                <a:ext cx="136" cy="363"/>
              </a:xfrm>
              <a:prstGeom prst="downArrow">
                <a:avLst>
                  <a:gd name="adj1" fmla="val 50000"/>
                  <a:gd name="adj2" fmla="val 66728"/>
                </a:avLst>
              </a:prstGeom>
              <a:solidFill>
                <a:schemeClr val="accent1"/>
              </a:solidFill>
              <a:ln w="9525">
                <a:solidFill>
                  <a:schemeClr val="bg1"/>
                </a:solidFill>
                <a:miter lim="800000"/>
                <a:headEnd/>
                <a:tailEnd/>
              </a:ln>
            </p:spPr>
            <p:txBody>
              <a:bodyPr wrap="none" anchor="ctr"/>
              <a:lstStyle/>
              <a:p>
                <a:endParaRPr lang="en-ZA"/>
              </a:p>
            </p:txBody>
          </p:sp>
          <p:sp>
            <p:nvSpPr>
              <p:cNvPr id="1044" name="AutoShape 44"/>
              <p:cNvSpPr>
                <a:spLocks noChangeArrowheads="1"/>
              </p:cNvSpPr>
              <p:nvPr/>
            </p:nvSpPr>
            <p:spPr bwMode="auto">
              <a:xfrm>
                <a:off x="2744" y="1525"/>
                <a:ext cx="136" cy="363"/>
              </a:xfrm>
              <a:prstGeom prst="downArrow">
                <a:avLst>
                  <a:gd name="adj1" fmla="val 50000"/>
                  <a:gd name="adj2" fmla="val 66728"/>
                </a:avLst>
              </a:prstGeom>
              <a:solidFill>
                <a:schemeClr val="accent1"/>
              </a:solidFill>
              <a:ln w="9525">
                <a:solidFill>
                  <a:schemeClr val="bg1"/>
                </a:solidFill>
                <a:miter lim="800000"/>
                <a:headEnd/>
                <a:tailEnd/>
              </a:ln>
            </p:spPr>
            <p:txBody>
              <a:bodyPr wrap="none" anchor="ctr"/>
              <a:lstStyle/>
              <a:p>
                <a:endParaRPr lang="en-ZA"/>
              </a:p>
            </p:txBody>
          </p:sp>
        </p:grpSp>
        <p:graphicFrame>
          <p:nvGraphicFramePr>
            <p:cNvPr id="1026" name="Object 46"/>
            <p:cNvGraphicFramePr>
              <a:graphicFrameLocks noChangeAspect="1"/>
            </p:cNvGraphicFramePr>
            <p:nvPr/>
          </p:nvGraphicFramePr>
          <p:xfrm>
            <a:off x="3787" y="2296"/>
            <a:ext cx="582" cy="756"/>
          </p:xfrm>
          <a:graphic>
            <a:graphicData uri="http://schemas.openxmlformats.org/presentationml/2006/ole">
              <p:oleObj spid="_x0000_s27650" name="Photo Editor Photo" r:id="rId4" imgW="923810" imgH="1200318" progId="">
                <p:embed/>
              </p:oleObj>
            </a:graphicData>
          </a:graphic>
        </p:graphicFrame>
        <p:sp>
          <p:nvSpPr>
            <p:cNvPr id="1031" name="Line 47"/>
            <p:cNvSpPr>
              <a:spLocks noChangeShapeType="1"/>
            </p:cNvSpPr>
            <p:nvPr/>
          </p:nvSpPr>
          <p:spPr bwMode="auto">
            <a:xfrm>
              <a:off x="3560" y="2750"/>
              <a:ext cx="318" cy="0"/>
            </a:xfrm>
            <a:prstGeom prst="line">
              <a:avLst/>
            </a:prstGeom>
            <a:noFill/>
            <a:ln w="9525">
              <a:solidFill>
                <a:schemeClr val="bg1"/>
              </a:solidFill>
              <a:round/>
              <a:headEnd/>
              <a:tailEnd type="triangle" w="med" len="med"/>
            </a:ln>
          </p:spPr>
          <p:txBody>
            <a:bodyPr/>
            <a:lstStyle/>
            <a:p>
              <a:endParaRPr lang="en-US"/>
            </a:p>
          </p:txBody>
        </p:sp>
        <p:sp>
          <p:nvSpPr>
            <p:cNvPr id="1032" name="Line 48"/>
            <p:cNvSpPr>
              <a:spLocks noChangeShapeType="1"/>
            </p:cNvSpPr>
            <p:nvPr/>
          </p:nvSpPr>
          <p:spPr bwMode="auto">
            <a:xfrm>
              <a:off x="4105" y="2114"/>
              <a:ext cx="0" cy="227"/>
            </a:xfrm>
            <a:prstGeom prst="line">
              <a:avLst/>
            </a:prstGeom>
            <a:noFill/>
            <a:ln w="9525">
              <a:solidFill>
                <a:schemeClr val="bg1"/>
              </a:solidFill>
              <a:round/>
              <a:headEnd/>
              <a:tailEnd type="triangle" w="med" len="med"/>
            </a:ln>
          </p:spPr>
          <p:txBody>
            <a:bodyPr/>
            <a:lstStyle/>
            <a:p>
              <a:endParaRPr lang="en-US"/>
            </a:p>
          </p:txBody>
        </p:sp>
        <p:sp>
          <p:nvSpPr>
            <p:cNvPr id="1033" name="Line 49"/>
            <p:cNvSpPr>
              <a:spLocks noChangeShapeType="1"/>
            </p:cNvSpPr>
            <p:nvPr/>
          </p:nvSpPr>
          <p:spPr bwMode="auto">
            <a:xfrm flipV="1">
              <a:off x="4195" y="2931"/>
              <a:ext cx="0" cy="272"/>
            </a:xfrm>
            <a:prstGeom prst="line">
              <a:avLst/>
            </a:prstGeom>
            <a:noFill/>
            <a:ln w="9525">
              <a:solidFill>
                <a:schemeClr val="bg1"/>
              </a:solidFill>
              <a:round/>
              <a:headEnd/>
              <a:tailEnd type="triangle" w="med" len="med"/>
            </a:ln>
          </p:spPr>
          <p:txBody>
            <a:bodyPr/>
            <a:lstStyle/>
            <a:p>
              <a:endParaRPr lang="en-US"/>
            </a:p>
          </p:txBody>
        </p:sp>
        <p:sp>
          <p:nvSpPr>
            <p:cNvPr id="1034" name="Text Box 50"/>
            <p:cNvSpPr txBox="1">
              <a:spLocks noChangeArrowheads="1"/>
            </p:cNvSpPr>
            <p:nvPr/>
          </p:nvSpPr>
          <p:spPr bwMode="auto">
            <a:xfrm>
              <a:off x="3832" y="3203"/>
              <a:ext cx="772" cy="160"/>
            </a:xfrm>
            <a:prstGeom prst="rect">
              <a:avLst/>
            </a:prstGeom>
            <a:noFill/>
            <a:ln w="9525">
              <a:solidFill>
                <a:schemeClr val="bg1"/>
              </a:solidFill>
              <a:miter lim="800000"/>
              <a:headEnd/>
              <a:tailEnd/>
            </a:ln>
          </p:spPr>
          <p:txBody>
            <a:bodyPr>
              <a:spAutoFit/>
            </a:bodyPr>
            <a:lstStyle/>
            <a:p>
              <a:pPr algn="ctr" eaLnBrk="1" hangingPunct="1">
                <a:spcBef>
                  <a:spcPct val="50000"/>
                </a:spcBef>
              </a:pPr>
              <a:r>
                <a:rPr lang="en-US" sz="1000" b="1"/>
                <a:t>ENVIRONMENT</a:t>
              </a:r>
            </a:p>
          </p:txBody>
        </p:sp>
        <p:sp>
          <p:nvSpPr>
            <p:cNvPr id="1035" name="Text Box 51"/>
            <p:cNvSpPr txBox="1">
              <a:spLocks noChangeArrowheads="1"/>
            </p:cNvSpPr>
            <p:nvPr/>
          </p:nvSpPr>
          <p:spPr bwMode="auto">
            <a:xfrm>
              <a:off x="2789" y="2659"/>
              <a:ext cx="772" cy="160"/>
            </a:xfrm>
            <a:prstGeom prst="rect">
              <a:avLst/>
            </a:prstGeom>
            <a:noFill/>
            <a:ln w="9525">
              <a:solidFill>
                <a:schemeClr val="bg1"/>
              </a:solidFill>
              <a:miter lim="800000"/>
              <a:headEnd/>
              <a:tailEnd/>
            </a:ln>
          </p:spPr>
          <p:txBody>
            <a:bodyPr>
              <a:spAutoFit/>
            </a:bodyPr>
            <a:lstStyle/>
            <a:p>
              <a:pPr algn="ctr" eaLnBrk="1" hangingPunct="1">
                <a:spcBef>
                  <a:spcPct val="50000"/>
                </a:spcBef>
              </a:pPr>
              <a:r>
                <a:rPr lang="en-US" sz="1000" b="1"/>
                <a:t>PROBLEM</a:t>
              </a:r>
            </a:p>
          </p:txBody>
        </p:sp>
        <p:sp>
          <p:nvSpPr>
            <p:cNvPr id="1036" name="Text Box 52"/>
            <p:cNvSpPr txBox="1">
              <a:spLocks noChangeArrowheads="1"/>
            </p:cNvSpPr>
            <p:nvPr/>
          </p:nvSpPr>
          <p:spPr bwMode="auto">
            <a:xfrm>
              <a:off x="3787" y="1978"/>
              <a:ext cx="907" cy="160"/>
            </a:xfrm>
            <a:prstGeom prst="rect">
              <a:avLst/>
            </a:prstGeom>
            <a:noFill/>
            <a:ln w="9525">
              <a:solidFill>
                <a:schemeClr val="bg1"/>
              </a:solidFill>
              <a:miter lim="800000"/>
              <a:headEnd/>
              <a:tailEnd/>
            </a:ln>
          </p:spPr>
          <p:txBody>
            <a:bodyPr>
              <a:spAutoFit/>
            </a:bodyPr>
            <a:lstStyle/>
            <a:p>
              <a:pPr algn="ctr" eaLnBrk="1" hangingPunct="1">
                <a:spcBef>
                  <a:spcPct val="50000"/>
                </a:spcBef>
              </a:pPr>
              <a:r>
                <a:rPr lang="en-US" sz="1000" b="1"/>
                <a:t>ASSET / LIABILITY</a:t>
              </a:r>
            </a:p>
          </p:txBody>
        </p:sp>
      </p:grpSp>
      <p:sp>
        <p:nvSpPr>
          <p:cNvPr id="55" name="TextBox 54"/>
          <p:cNvSpPr txBox="1"/>
          <p:nvPr/>
        </p:nvSpPr>
        <p:spPr>
          <a:xfrm>
            <a:off x="0" y="5286388"/>
            <a:ext cx="9144000" cy="1169551"/>
          </a:xfrm>
          <a:prstGeom prst="rect">
            <a:avLst/>
          </a:prstGeom>
          <a:noFill/>
        </p:spPr>
        <p:txBody>
          <a:bodyPr wrap="square" rtlCol="0">
            <a:spAutoFit/>
          </a:bodyPr>
          <a:lstStyle/>
          <a:p>
            <a:r>
              <a:rPr lang="en-US" altLang="ja-JP" sz="1400" b="1" dirty="0" smtClean="0">
                <a:ea typeface="MS PGothic" pitchFamily="34" charset="-128"/>
              </a:rPr>
              <a:t>Figure 4</a:t>
            </a:r>
            <a:r>
              <a:rPr lang="en-US" altLang="ja-JP" sz="1400" dirty="0" smtClean="0">
                <a:ea typeface="MS PGothic" pitchFamily="34" charset="-128"/>
              </a:rPr>
              <a:t>	</a:t>
            </a:r>
            <a:r>
              <a:rPr lang="en-US" altLang="ja-JP" sz="1400" i="1" dirty="0" err="1" smtClean="0">
                <a:ea typeface="MS PGothic" pitchFamily="34" charset="-128"/>
              </a:rPr>
              <a:t>Sukima</a:t>
            </a:r>
            <a:r>
              <a:rPr lang="en-US" altLang="ja-JP" sz="1400" i="1" dirty="0" smtClean="0">
                <a:ea typeface="MS PGothic" pitchFamily="34" charset="-128"/>
              </a:rPr>
              <a:t> </a:t>
            </a:r>
            <a:r>
              <a:rPr lang="en-US" altLang="ja-JP" sz="1400" dirty="0" smtClean="0">
                <a:ea typeface="MS PGothic" pitchFamily="34" charset="-128"/>
              </a:rPr>
              <a:t>/ Spaces: potential focal points for occupational therapy. Intervention can be multi-faceted and include; breaking or eroding away the (medical) problem, limiting personal liabilities and/or maximizing personal assets, as well as intervening on elements of the greater environment (including the social and physical). Focusing water on these objects to erode or move them is metaphorical of the client using their own abilities or life force to affect their health / well-being</a:t>
            </a:r>
            <a:endParaRPr lang="en-US" sz="1400" dirty="0"/>
          </a:p>
        </p:txBody>
      </p:sp>
      <p:sp>
        <p:nvSpPr>
          <p:cNvPr id="52" name="TextBox 51"/>
          <p:cNvSpPr txBox="1"/>
          <p:nvPr/>
        </p:nvSpPr>
        <p:spPr>
          <a:xfrm>
            <a:off x="2143108" y="4786322"/>
            <a:ext cx="2428892" cy="369332"/>
          </a:xfrm>
          <a:prstGeom prst="rect">
            <a:avLst/>
          </a:prstGeom>
          <a:noFill/>
        </p:spPr>
        <p:txBody>
          <a:bodyPr wrap="square" rtlCol="0">
            <a:spAutoFit/>
          </a:bodyPr>
          <a:lstStyle/>
          <a:p>
            <a:r>
              <a:rPr lang="en-US" sz="900" dirty="0" smtClean="0">
                <a:solidFill>
                  <a:schemeClr val="tx1"/>
                </a:solidFill>
              </a:rPr>
              <a:t>Used with permission from M. </a:t>
            </a:r>
            <a:r>
              <a:rPr lang="en-US" sz="900" dirty="0" err="1" smtClean="0">
                <a:solidFill>
                  <a:schemeClr val="tx1"/>
                </a:solidFill>
              </a:rPr>
              <a:t>Iwama</a:t>
            </a:r>
            <a:endParaRPr lang="en-US" sz="900" dirty="0" smtClean="0">
              <a:solidFill>
                <a:schemeClr val="tx1"/>
              </a:solidFill>
            </a:endParaRPr>
          </a:p>
          <a:p>
            <a:r>
              <a:rPr lang="en-US" sz="900" dirty="0" smtClean="0">
                <a:solidFill>
                  <a:schemeClr val="tx1"/>
                </a:solidFill>
              </a:rPr>
              <a:t>www.kawamodel.com</a:t>
            </a:r>
            <a:endParaRPr lang="en-US" sz="9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2195513" y="333375"/>
            <a:ext cx="5165725" cy="4537075"/>
            <a:chOff x="261" y="1207"/>
            <a:chExt cx="3254" cy="2858"/>
          </a:xfrm>
        </p:grpSpPr>
        <p:sp>
          <p:nvSpPr>
            <p:cNvPr id="15366" name="Rectangle 6"/>
            <p:cNvSpPr>
              <a:spLocks noChangeArrowheads="1"/>
            </p:cNvSpPr>
            <p:nvPr/>
          </p:nvSpPr>
          <p:spPr bwMode="auto">
            <a:xfrm>
              <a:off x="295" y="1207"/>
              <a:ext cx="3220" cy="2858"/>
            </a:xfrm>
            <a:prstGeom prst="rect">
              <a:avLst/>
            </a:prstGeom>
            <a:solidFill>
              <a:srgbClr val="A3C7FB"/>
            </a:solidFill>
            <a:ln w="9525">
              <a:solidFill>
                <a:schemeClr val="bg1"/>
              </a:solidFill>
              <a:miter lim="800000"/>
              <a:headEnd/>
              <a:tailEnd/>
            </a:ln>
          </p:spPr>
          <p:txBody>
            <a:bodyPr wrap="none" anchor="ctr"/>
            <a:lstStyle/>
            <a:p>
              <a:endParaRPr lang="en-ZA"/>
            </a:p>
          </p:txBody>
        </p:sp>
        <p:sp>
          <p:nvSpPr>
            <p:cNvPr id="15367" name="Freeform 7"/>
            <p:cNvSpPr>
              <a:spLocks/>
            </p:cNvSpPr>
            <p:nvPr/>
          </p:nvSpPr>
          <p:spPr bwMode="auto">
            <a:xfrm>
              <a:off x="567" y="1752"/>
              <a:ext cx="2767" cy="2008"/>
            </a:xfrm>
            <a:custGeom>
              <a:avLst/>
              <a:gdLst>
                <a:gd name="T0" fmla="*/ 0 w 2767"/>
                <a:gd name="T1" fmla="*/ 57 h 2008"/>
                <a:gd name="T2" fmla="*/ 0 w 2767"/>
                <a:gd name="T3" fmla="*/ 2008 h 2008"/>
                <a:gd name="T4" fmla="*/ 2767 w 2767"/>
                <a:gd name="T5" fmla="*/ 2008 h 2008"/>
                <a:gd name="T6" fmla="*/ 2767 w 2767"/>
                <a:gd name="T7" fmla="*/ 12 h 2008"/>
                <a:gd name="T8" fmla="*/ 2655 w 2767"/>
                <a:gd name="T9" fmla="*/ 48 h 2008"/>
                <a:gd name="T10" fmla="*/ 2565 w 2767"/>
                <a:gd name="T11" fmla="*/ 84 h 2008"/>
                <a:gd name="T12" fmla="*/ 2511 w 2767"/>
                <a:gd name="T13" fmla="*/ 120 h 2008"/>
                <a:gd name="T14" fmla="*/ 2475 w 2767"/>
                <a:gd name="T15" fmla="*/ 144 h 2008"/>
                <a:gd name="T16" fmla="*/ 2421 w 2767"/>
                <a:gd name="T17" fmla="*/ 228 h 2008"/>
                <a:gd name="T18" fmla="*/ 2361 w 2767"/>
                <a:gd name="T19" fmla="*/ 294 h 2008"/>
                <a:gd name="T20" fmla="*/ 2313 w 2767"/>
                <a:gd name="T21" fmla="*/ 390 h 2008"/>
                <a:gd name="T22" fmla="*/ 2289 w 2767"/>
                <a:gd name="T23" fmla="*/ 462 h 2008"/>
                <a:gd name="T24" fmla="*/ 2253 w 2767"/>
                <a:gd name="T25" fmla="*/ 516 h 2008"/>
                <a:gd name="T26" fmla="*/ 2217 w 2767"/>
                <a:gd name="T27" fmla="*/ 546 h 2008"/>
                <a:gd name="T28" fmla="*/ 2061 w 2767"/>
                <a:gd name="T29" fmla="*/ 666 h 2008"/>
                <a:gd name="T30" fmla="*/ 1983 w 2767"/>
                <a:gd name="T31" fmla="*/ 708 h 2008"/>
                <a:gd name="T32" fmla="*/ 1857 w 2767"/>
                <a:gd name="T33" fmla="*/ 828 h 2008"/>
                <a:gd name="T34" fmla="*/ 1803 w 2767"/>
                <a:gd name="T35" fmla="*/ 864 h 2008"/>
                <a:gd name="T36" fmla="*/ 1755 w 2767"/>
                <a:gd name="T37" fmla="*/ 942 h 2008"/>
                <a:gd name="T38" fmla="*/ 1731 w 2767"/>
                <a:gd name="T39" fmla="*/ 978 h 2008"/>
                <a:gd name="T40" fmla="*/ 1533 w 2767"/>
                <a:gd name="T41" fmla="*/ 1296 h 2008"/>
                <a:gd name="T42" fmla="*/ 1479 w 2767"/>
                <a:gd name="T43" fmla="*/ 1326 h 2008"/>
                <a:gd name="T44" fmla="*/ 1353 w 2767"/>
                <a:gd name="T45" fmla="*/ 1308 h 2008"/>
                <a:gd name="T46" fmla="*/ 1299 w 2767"/>
                <a:gd name="T47" fmla="*/ 1248 h 2008"/>
                <a:gd name="T48" fmla="*/ 1209 w 2767"/>
                <a:gd name="T49" fmla="*/ 1176 h 2008"/>
                <a:gd name="T50" fmla="*/ 1137 w 2767"/>
                <a:gd name="T51" fmla="*/ 1128 h 2008"/>
                <a:gd name="T52" fmla="*/ 1029 w 2767"/>
                <a:gd name="T53" fmla="*/ 1026 h 2008"/>
                <a:gd name="T54" fmla="*/ 825 w 2767"/>
                <a:gd name="T55" fmla="*/ 960 h 2008"/>
                <a:gd name="T56" fmla="*/ 759 w 2767"/>
                <a:gd name="T57" fmla="*/ 924 h 2008"/>
                <a:gd name="T58" fmla="*/ 663 w 2767"/>
                <a:gd name="T59" fmla="*/ 858 h 2008"/>
                <a:gd name="T60" fmla="*/ 609 w 2767"/>
                <a:gd name="T61" fmla="*/ 804 h 2008"/>
                <a:gd name="T62" fmla="*/ 561 w 2767"/>
                <a:gd name="T63" fmla="*/ 744 h 2008"/>
                <a:gd name="T64" fmla="*/ 507 w 2767"/>
                <a:gd name="T65" fmla="*/ 648 h 2008"/>
                <a:gd name="T66" fmla="*/ 423 w 2767"/>
                <a:gd name="T67" fmla="*/ 354 h 2008"/>
                <a:gd name="T68" fmla="*/ 399 w 2767"/>
                <a:gd name="T69" fmla="*/ 318 h 2008"/>
                <a:gd name="T70" fmla="*/ 363 w 2767"/>
                <a:gd name="T71" fmla="*/ 228 h 2008"/>
                <a:gd name="T72" fmla="*/ 255 w 2767"/>
                <a:gd name="T73" fmla="*/ 96 h 2008"/>
                <a:gd name="T74" fmla="*/ 219 w 2767"/>
                <a:gd name="T75" fmla="*/ 72 h 2008"/>
                <a:gd name="T76" fmla="*/ 147 w 2767"/>
                <a:gd name="T77" fmla="*/ 42 h 2008"/>
                <a:gd name="T78" fmla="*/ 129 w 2767"/>
                <a:gd name="T79" fmla="*/ 36 h 2008"/>
                <a:gd name="T80" fmla="*/ 0 w 2767"/>
                <a:gd name="T81" fmla="*/ 57 h 200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67"/>
                <a:gd name="T124" fmla="*/ 0 h 2008"/>
                <a:gd name="T125" fmla="*/ 2767 w 2767"/>
                <a:gd name="T126" fmla="*/ 2008 h 200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67" h="2008">
                  <a:moveTo>
                    <a:pt x="0" y="57"/>
                  </a:moveTo>
                  <a:lnTo>
                    <a:pt x="0" y="2008"/>
                  </a:lnTo>
                  <a:lnTo>
                    <a:pt x="2767" y="2008"/>
                  </a:lnTo>
                  <a:lnTo>
                    <a:pt x="2767" y="12"/>
                  </a:lnTo>
                  <a:cubicBezTo>
                    <a:pt x="2724" y="0"/>
                    <a:pt x="2689" y="25"/>
                    <a:pt x="2655" y="48"/>
                  </a:cubicBezTo>
                  <a:cubicBezTo>
                    <a:pt x="2631" y="64"/>
                    <a:pt x="2591" y="70"/>
                    <a:pt x="2565" y="84"/>
                  </a:cubicBezTo>
                  <a:cubicBezTo>
                    <a:pt x="2546" y="95"/>
                    <a:pt x="2529" y="108"/>
                    <a:pt x="2511" y="120"/>
                  </a:cubicBezTo>
                  <a:cubicBezTo>
                    <a:pt x="2499" y="128"/>
                    <a:pt x="2475" y="144"/>
                    <a:pt x="2475" y="144"/>
                  </a:cubicBezTo>
                  <a:cubicBezTo>
                    <a:pt x="2464" y="165"/>
                    <a:pt x="2440" y="216"/>
                    <a:pt x="2421" y="228"/>
                  </a:cubicBezTo>
                  <a:cubicBezTo>
                    <a:pt x="2395" y="246"/>
                    <a:pt x="2376" y="265"/>
                    <a:pt x="2361" y="294"/>
                  </a:cubicBezTo>
                  <a:cubicBezTo>
                    <a:pt x="2345" y="326"/>
                    <a:pt x="2327" y="358"/>
                    <a:pt x="2313" y="390"/>
                  </a:cubicBezTo>
                  <a:cubicBezTo>
                    <a:pt x="2305" y="409"/>
                    <a:pt x="2301" y="444"/>
                    <a:pt x="2289" y="462"/>
                  </a:cubicBezTo>
                  <a:cubicBezTo>
                    <a:pt x="2277" y="480"/>
                    <a:pt x="2271" y="504"/>
                    <a:pt x="2253" y="516"/>
                  </a:cubicBezTo>
                  <a:cubicBezTo>
                    <a:pt x="2235" y="528"/>
                    <a:pt x="2231" y="529"/>
                    <a:pt x="2217" y="546"/>
                  </a:cubicBezTo>
                  <a:cubicBezTo>
                    <a:pt x="2171" y="601"/>
                    <a:pt x="2133" y="648"/>
                    <a:pt x="2061" y="666"/>
                  </a:cubicBezTo>
                  <a:cubicBezTo>
                    <a:pt x="2037" y="682"/>
                    <a:pt x="2006" y="690"/>
                    <a:pt x="1983" y="708"/>
                  </a:cubicBezTo>
                  <a:cubicBezTo>
                    <a:pt x="1937" y="745"/>
                    <a:pt x="1903" y="792"/>
                    <a:pt x="1857" y="828"/>
                  </a:cubicBezTo>
                  <a:cubicBezTo>
                    <a:pt x="1840" y="841"/>
                    <a:pt x="1816" y="847"/>
                    <a:pt x="1803" y="864"/>
                  </a:cubicBezTo>
                  <a:cubicBezTo>
                    <a:pt x="1784" y="889"/>
                    <a:pt x="1770" y="915"/>
                    <a:pt x="1755" y="942"/>
                  </a:cubicBezTo>
                  <a:cubicBezTo>
                    <a:pt x="1748" y="955"/>
                    <a:pt x="1736" y="964"/>
                    <a:pt x="1731" y="978"/>
                  </a:cubicBezTo>
                  <a:cubicBezTo>
                    <a:pt x="1695" y="1087"/>
                    <a:pt x="1663" y="1264"/>
                    <a:pt x="1533" y="1296"/>
                  </a:cubicBezTo>
                  <a:cubicBezTo>
                    <a:pt x="1492" y="1324"/>
                    <a:pt x="1511" y="1315"/>
                    <a:pt x="1479" y="1326"/>
                  </a:cubicBezTo>
                  <a:cubicBezTo>
                    <a:pt x="1437" y="1322"/>
                    <a:pt x="1393" y="1321"/>
                    <a:pt x="1353" y="1308"/>
                  </a:cubicBezTo>
                  <a:cubicBezTo>
                    <a:pt x="1333" y="1288"/>
                    <a:pt x="1320" y="1266"/>
                    <a:pt x="1299" y="1248"/>
                  </a:cubicBezTo>
                  <a:cubicBezTo>
                    <a:pt x="1270" y="1223"/>
                    <a:pt x="1238" y="1201"/>
                    <a:pt x="1209" y="1176"/>
                  </a:cubicBezTo>
                  <a:cubicBezTo>
                    <a:pt x="1186" y="1156"/>
                    <a:pt x="1166" y="1138"/>
                    <a:pt x="1137" y="1128"/>
                  </a:cubicBezTo>
                  <a:cubicBezTo>
                    <a:pt x="1097" y="1098"/>
                    <a:pt x="1075" y="1052"/>
                    <a:pt x="1029" y="1026"/>
                  </a:cubicBezTo>
                  <a:cubicBezTo>
                    <a:pt x="966" y="990"/>
                    <a:pt x="891" y="988"/>
                    <a:pt x="825" y="960"/>
                  </a:cubicBezTo>
                  <a:cubicBezTo>
                    <a:pt x="802" y="950"/>
                    <a:pt x="781" y="936"/>
                    <a:pt x="759" y="924"/>
                  </a:cubicBezTo>
                  <a:cubicBezTo>
                    <a:pt x="726" y="906"/>
                    <a:pt x="692" y="882"/>
                    <a:pt x="663" y="858"/>
                  </a:cubicBezTo>
                  <a:cubicBezTo>
                    <a:pt x="643" y="840"/>
                    <a:pt x="632" y="819"/>
                    <a:pt x="609" y="804"/>
                  </a:cubicBezTo>
                  <a:cubicBezTo>
                    <a:pt x="589" y="765"/>
                    <a:pt x="603" y="786"/>
                    <a:pt x="561" y="744"/>
                  </a:cubicBezTo>
                  <a:cubicBezTo>
                    <a:pt x="540" y="723"/>
                    <a:pt x="518" y="675"/>
                    <a:pt x="507" y="648"/>
                  </a:cubicBezTo>
                  <a:cubicBezTo>
                    <a:pt x="469" y="553"/>
                    <a:pt x="448" y="452"/>
                    <a:pt x="423" y="354"/>
                  </a:cubicBezTo>
                  <a:cubicBezTo>
                    <a:pt x="420" y="340"/>
                    <a:pt x="404" y="332"/>
                    <a:pt x="399" y="318"/>
                  </a:cubicBezTo>
                  <a:cubicBezTo>
                    <a:pt x="389" y="287"/>
                    <a:pt x="379" y="257"/>
                    <a:pt x="363" y="228"/>
                  </a:cubicBezTo>
                  <a:cubicBezTo>
                    <a:pt x="334" y="176"/>
                    <a:pt x="308" y="125"/>
                    <a:pt x="255" y="96"/>
                  </a:cubicBezTo>
                  <a:cubicBezTo>
                    <a:pt x="242" y="89"/>
                    <a:pt x="233" y="77"/>
                    <a:pt x="219" y="72"/>
                  </a:cubicBezTo>
                  <a:cubicBezTo>
                    <a:pt x="193" y="63"/>
                    <a:pt x="173" y="51"/>
                    <a:pt x="147" y="42"/>
                  </a:cubicBezTo>
                  <a:cubicBezTo>
                    <a:pt x="141" y="40"/>
                    <a:pt x="129" y="36"/>
                    <a:pt x="129" y="36"/>
                  </a:cubicBezTo>
                  <a:cubicBezTo>
                    <a:pt x="88" y="42"/>
                    <a:pt x="41" y="63"/>
                    <a:pt x="0" y="57"/>
                  </a:cubicBezTo>
                  <a:close/>
                </a:path>
              </a:pathLst>
            </a:custGeom>
            <a:solidFill>
              <a:srgbClr val="9A7038"/>
            </a:solidFill>
            <a:ln w="9525">
              <a:solidFill>
                <a:schemeClr val="bg1"/>
              </a:solidFill>
              <a:round/>
              <a:headEnd/>
              <a:tailEnd/>
            </a:ln>
          </p:spPr>
          <p:txBody>
            <a:bodyPr/>
            <a:lstStyle/>
            <a:p>
              <a:endParaRPr lang="en-US"/>
            </a:p>
          </p:txBody>
        </p:sp>
        <p:sp>
          <p:nvSpPr>
            <p:cNvPr id="15368" name="Freeform 8"/>
            <p:cNvSpPr>
              <a:spLocks/>
            </p:cNvSpPr>
            <p:nvPr/>
          </p:nvSpPr>
          <p:spPr bwMode="auto">
            <a:xfrm>
              <a:off x="294" y="1686"/>
              <a:ext cx="3221" cy="2379"/>
            </a:xfrm>
            <a:custGeom>
              <a:avLst/>
              <a:gdLst>
                <a:gd name="T0" fmla="*/ 0 w 3221"/>
                <a:gd name="T1" fmla="*/ 18 h 2379"/>
                <a:gd name="T2" fmla="*/ 186 w 3221"/>
                <a:gd name="T3" fmla="*/ 36 h 2379"/>
                <a:gd name="T4" fmla="*/ 240 w 3221"/>
                <a:gd name="T5" fmla="*/ 66 h 2379"/>
                <a:gd name="T6" fmla="*/ 276 w 3221"/>
                <a:gd name="T7" fmla="*/ 90 h 2379"/>
                <a:gd name="T8" fmla="*/ 324 w 3221"/>
                <a:gd name="T9" fmla="*/ 144 h 2379"/>
                <a:gd name="T10" fmla="*/ 372 w 3221"/>
                <a:gd name="T11" fmla="*/ 318 h 2379"/>
                <a:gd name="T12" fmla="*/ 450 w 3221"/>
                <a:gd name="T13" fmla="*/ 510 h 2379"/>
                <a:gd name="T14" fmla="*/ 498 w 3221"/>
                <a:gd name="T15" fmla="*/ 840 h 2379"/>
                <a:gd name="T16" fmla="*/ 540 w 3221"/>
                <a:gd name="T17" fmla="*/ 948 h 2379"/>
                <a:gd name="T18" fmla="*/ 558 w 3221"/>
                <a:gd name="T19" fmla="*/ 1176 h 2379"/>
                <a:gd name="T20" fmla="*/ 612 w 3221"/>
                <a:gd name="T21" fmla="*/ 1338 h 2379"/>
                <a:gd name="T22" fmla="*/ 678 w 3221"/>
                <a:gd name="T23" fmla="*/ 1560 h 2379"/>
                <a:gd name="T24" fmla="*/ 702 w 3221"/>
                <a:gd name="T25" fmla="*/ 1578 h 2379"/>
                <a:gd name="T26" fmla="*/ 840 w 3221"/>
                <a:gd name="T27" fmla="*/ 1680 h 2379"/>
                <a:gd name="T28" fmla="*/ 1302 w 3221"/>
                <a:gd name="T29" fmla="*/ 1752 h 2379"/>
                <a:gd name="T30" fmla="*/ 1536 w 3221"/>
                <a:gd name="T31" fmla="*/ 1794 h 2379"/>
                <a:gd name="T32" fmla="*/ 1686 w 3221"/>
                <a:gd name="T33" fmla="*/ 1938 h 2379"/>
                <a:gd name="T34" fmla="*/ 1860 w 3221"/>
                <a:gd name="T35" fmla="*/ 1926 h 2379"/>
                <a:gd name="T36" fmla="*/ 1908 w 3221"/>
                <a:gd name="T37" fmla="*/ 1914 h 2379"/>
                <a:gd name="T38" fmla="*/ 1932 w 3221"/>
                <a:gd name="T39" fmla="*/ 1908 h 2379"/>
                <a:gd name="T40" fmla="*/ 2016 w 3221"/>
                <a:gd name="T41" fmla="*/ 1854 h 2379"/>
                <a:gd name="T42" fmla="*/ 2046 w 3221"/>
                <a:gd name="T43" fmla="*/ 1770 h 2379"/>
                <a:gd name="T44" fmla="*/ 2154 w 3221"/>
                <a:gd name="T45" fmla="*/ 1662 h 2379"/>
                <a:gd name="T46" fmla="*/ 2184 w 3221"/>
                <a:gd name="T47" fmla="*/ 1626 h 2379"/>
                <a:gd name="T48" fmla="*/ 2196 w 3221"/>
                <a:gd name="T49" fmla="*/ 1590 h 2379"/>
                <a:gd name="T50" fmla="*/ 2244 w 3221"/>
                <a:gd name="T51" fmla="*/ 1374 h 2379"/>
                <a:gd name="T52" fmla="*/ 2292 w 3221"/>
                <a:gd name="T53" fmla="*/ 1272 h 2379"/>
                <a:gd name="T54" fmla="*/ 2358 w 3221"/>
                <a:gd name="T55" fmla="*/ 1194 h 2379"/>
                <a:gd name="T56" fmla="*/ 2400 w 3221"/>
                <a:gd name="T57" fmla="*/ 1176 h 2379"/>
                <a:gd name="T58" fmla="*/ 2532 w 3221"/>
                <a:gd name="T59" fmla="*/ 1146 h 2379"/>
                <a:gd name="T60" fmla="*/ 2622 w 3221"/>
                <a:gd name="T61" fmla="*/ 1110 h 2379"/>
                <a:gd name="T62" fmla="*/ 2712 w 3221"/>
                <a:gd name="T63" fmla="*/ 1014 h 2379"/>
                <a:gd name="T64" fmla="*/ 2760 w 3221"/>
                <a:gd name="T65" fmla="*/ 900 h 2379"/>
                <a:gd name="T66" fmla="*/ 2862 w 3221"/>
                <a:gd name="T67" fmla="*/ 612 h 2379"/>
                <a:gd name="T68" fmla="*/ 2874 w 3221"/>
                <a:gd name="T69" fmla="*/ 498 h 2379"/>
                <a:gd name="T70" fmla="*/ 2934 w 3221"/>
                <a:gd name="T71" fmla="*/ 252 h 2379"/>
                <a:gd name="T72" fmla="*/ 2964 w 3221"/>
                <a:gd name="T73" fmla="*/ 150 h 2379"/>
                <a:gd name="T74" fmla="*/ 2982 w 3221"/>
                <a:gd name="T75" fmla="*/ 36 h 2379"/>
                <a:gd name="T76" fmla="*/ 3084 w 3221"/>
                <a:gd name="T77" fmla="*/ 30 h 2379"/>
                <a:gd name="T78" fmla="*/ 3210 w 3221"/>
                <a:gd name="T79" fmla="*/ 18 h 2379"/>
                <a:gd name="T80" fmla="*/ 3221 w 3221"/>
                <a:gd name="T81" fmla="*/ 2379 h 2379"/>
                <a:gd name="T82" fmla="*/ 1 w 3221"/>
                <a:gd name="T83" fmla="*/ 2379 h 2379"/>
                <a:gd name="T84" fmla="*/ 0 w 3221"/>
                <a:gd name="T85" fmla="*/ 18 h 23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1"/>
                <a:gd name="T130" fmla="*/ 0 h 2379"/>
                <a:gd name="T131" fmla="*/ 3221 w 3221"/>
                <a:gd name="T132" fmla="*/ 2379 h 23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1" h="2379">
                  <a:moveTo>
                    <a:pt x="0" y="18"/>
                  </a:moveTo>
                  <a:cubicBezTo>
                    <a:pt x="55" y="0"/>
                    <a:pt x="129" y="28"/>
                    <a:pt x="186" y="36"/>
                  </a:cubicBezTo>
                  <a:cubicBezTo>
                    <a:pt x="250" y="57"/>
                    <a:pt x="200" y="35"/>
                    <a:pt x="240" y="66"/>
                  </a:cubicBezTo>
                  <a:cubicBezTo>
                    <a:pt x="251" y="75"/>
                    <a:pt x="276" y="90"/>
                    <a:pt x="276" y="90"/>
                  </a:cubicBezTo>
                  <a:cubicBezTo>
                    <a:pt x="289" y="110"/>
                    <a:pt x="324" y="144"/>
                    <a:pt x="324" y="144"/>
                  </a:cubicBezTo>
                  <a:cubicBezTo>
                    <a:pt x="343" y="201"/>
                    <a:pt x="351" y="262"/>
                    <a:pt x="372" y="318"/>
                  </a:cubicBezTo>
                  <a:cubicBezTo>
                    <a:pt x="397" y="384"/>
                    <a:pt x="433" y="441"/>
                    <a:pt x="450" y="510"/>
                  </a:cubicBezTo>
                  <a:cubicBezTo>
                    <a:pt x="455" y="622"/>
                    <a:pt x="462" y="733"/>
                    <a:pt x="498" y="840"/>
                  </a:cubicBezTo>
                  <a:cubicBezTo>
                    <a:pt x="510" y="877"/>
                    <a:pt x="531" y="910"/>
                    <a:pt x="540" y="948"/>
                  </a:cubicBezTo>
                  <a:cubicBezTo>
                    <a:pt x="543" y="1020"/>
                    <a:pt x="540" y="1104"/>
                    <a:pt x="558" y="1176"/>
                  </a:cubicBezTo>
                  <a:cubicBezTo>
                    <a:pt x="572" y="1231"/>
                    <a:pt x="598" y="1282"/>
                    <a:pt x="612" y="1338"/>
                  </a:cubicBezTo>
                  <a:cubicBezTo>
                    <a:pt x="617" y="1404"/>
                    <a:pt x="625" y="1507"/>
                    <a:pt x="678" y="1560"/>
                  </a:cubicBezTo>
                  <a:cubicBezTo>
                    <a:pt x="685" y="1567"/>
                    <a:pt x="695" y="1571"/>
                    <a:pt x="702" y="1578"/>
                  </a:cubicBezTo>
                  <a:cubicBezTo>
                    <a:pt x="744" y="1620"/>
                    <a:pt x="779" y="1668"/>
                    <a:pt x="840" y="1680"/>
                  </a:cubicBezTo>
                  <a:cubicBezTo>
                    <a:pt x="990" y="1755"/>
                    <a:pt x="1131" y="1748"/>
                    <a:pt x="1302" y="1752"/>
                  </a:cubicBezTo>
                  <a:cubicBezTo>
                    <a:pt x="1379" y="1771"/>
                    <a:pt x="1459" y="1775"/>
                    <a:pt x="1536" y="1794"/>
                  </a:cubicBezTo>
                  <a:cubicBezTo>
                    <a:pt x="1584" y="1866"/>
                    <a:pt x="1609" y="1899"/>
                    <a:pt x="1686" y="1938"/>
                  </a:cubicBezTo>
                  <a:cubicBezTo>
                    <a:pt x="1750" y="1935"/>
                    <a:pt x="1801" y="1939"/>
                    <a:pt x="1860" y="1926"/>
                  </a:cubicBezTo>
                  <a:cubicBezTo>
                    <a:pt x="1876" y="1923"/>
                    <a:pt x="1892" y="1918"/>
                    <a:pt x="1908" y="1914"/>
                  </a:cubicBezTo>
                  <a:cubicBezTo>
                    <a:pt x="1916" y="1912"/>
                    <a:pt x="1932" y="1908"/>
                    <a:pt x="1932" y="1908"/>
                  </a:cubicBezTo>
                  <a:cubicBezTo>
                    <a:pt x="1977" y="1863"/>
                    <a:pt x="1966" y="1871"/>
                    <a:pt x="2016" y="1854"/>
                  </a:cubicBezTo>
                  <a:cubicBezTo>
                    <a:pt x="2034" y="1828"/>
                    <a:pt x="2029" y="1796"/>
                    <a:pt x="2046" y="1770"/>
                  </a:cubicBezTo>
                  <a:cubicBezTo>
                    <a:pt x="2073" y="1730"/>
                    <a:pt x="2107" y="1678"/>
                    <a:pt x="2154" y="1662"/>
                  </a:cubicBezTo>
                  <a:cubicBezTo>
                    <a:pt x="2165" y="1651"/>
                    <a:pt x="2177" y="1641"/>
                    <a:pt x="2184" y="1626"/>
                  </a:cubicBezTo>
                  <a:cubicBezTo>
                    <a:pt x="2189" y="1614"/>
                    <a:pt x="2196" y="1590"/>
                    <a:pt x="2196" y="1590"/>
                  </a:cubicBezTo>
                  <a:cubicBezTo>
                    <a:pt x="2203" y="1503"/>
                    <a:pt x="2217" y="1454"/>
                    <a:pt x="2244" y="1374"/>
                  </a:cubicBezTo>
                  <a:cubicBezTo>
                    <a:pt x="2259" y="1329"/>
                    <a:pt x="2262" y="1308"/>
                    <a:pt x="2292" y="1272"/>
                  </a:cubicBezTo>
                  <a:cubicBezTo>
                    <a:pt x="2310" y="1250"/>
                    <a:pt x="2330" y="1203"/>
                    <a:pt x="2358" y="1194"/>
                  </a:cubicBezTo>
                  <a:cubicBezTo>
                    <a:pt x="2372" y="1189"/>
                    <a:pt x="2386" y="1181"/>
                    <a:pt x="2400" y="1176"/>
                  </a:cubicBezTo>
                  <a:cubicBezTo>
                    <a:pt x="2442" y="1162"/>
                    <a:pt x="2489" y="1159"/>
                    <a:pt x="2532" y="1146"/>
                  </a:cubicBezTo>
                  <a:cubicBezTo>
                    <a:pt x="2565" y="1136"/>
                    <a:pt x="2591" y="1120"/>
                    <a:pt x="2622" y="1110"/>
                  </a:cubicBezTo>
                  <a:cubicBezTo>
                    <a:pt x="2653" y="1079"/>
                    <a:pt x="2688" y="1051"/>
                    <a:pt x="2712" y="1014"/>
                  </a:cubicBezTo>
                  <a:cubicBezTo>
                    <a:pt x="2736" y="976"/>
                    <a:pt x="2736" y="936"/>
                    <a:pt x="2760" y="900"/>
                  </a:cubicBezTo>
                  <a:cubicBezTo>
                    <a:pt x="2785" y="801"/>
                    <a:pt x="2843" y="714"/>
                    <a:pt x="2862" y="612"/>
                  </a:cubicBezTo>
                  <a:cubicBezTo>
                    <a:pt x="2874" y="547"/>
                    <a:pt x="2863" y="583"/>
                    <a:pt x="2874" y="498"/>
                  </a:cubicBezTo>
                  <a:cubicBezTo>
                    <a:pt x="2885" y="415"/>
                    <a:pt x="2914" y="333"/>
                    <a:pt x="2934" y="252"/>
                  </a:cubicBezTo>
                  <a:cubicBezTo>
                    <a:pt x="2941" y="225"/>
                    <a:pt x="2948" y="174"/>
                    <a:pt x="2964" y="150"/>
                  </a:cubicBezTo>
                  <a:cubicBezTo>
                    <a:pt x="2980" y="126"/>
                    <a:pt x="2966" y="60"/>
                    <a:pt x="2982" y="36"/>
                  </a:cubicBezTo>
                  <a:cubicBezTo>
                    <a:pt x="2992" y="22"/>
                    <a:pt x="3067" y="42"/>
                    <a:pt x="3084" y="30"/>
                  </a:cubicBezTo>
                  <a:cubicBezTo>
                    <a:pt x="3114" y="10"/>
                    <a:pt x="3178" y="18"/>
                    <a:pt x="3210" y="18"/>
                  </a:cubicBezTo>
                  <a:lnTo>
                    <a:pt x="3221" y="2379"/>
                  </a:lnTo>
                  <a:lnTo>
                    <a:pt x="1" y="2379"/>
                  </a:lnTo>
                  <a:lnTo>
                    <a:pt x="0" y="18"/>
                  </a:lnTo>
                  <a:close/>
                </a:path>
              </a:pathLst>
            </a:custGeom>
            <a:gradFill rotWithShape="1">
              <a:gsLst>
                <a:gs pos="0">
                  <a:srgbClr val="9D876D"/>
                </a:gs>
                <a:gs pos="100000">
                  <a:srgbClr val="493E32"/>
                </a:gs>
              </a:gsLst>
              <a:lin ang="5400000" scaled="1"/>
            </a:gradFill>
            <a:ln w="9525">
              <a:solidFill>
                <a:schemeClr val="bg1"/>
              </a:solidFill>
              <a:round/>
              <a:headEnd/>
              <a:tailEnd/>
            </a:ln>
          </p:spPr>
          <p:txBody>
            <a:bodyPr/>
            <a:lstStyle/>
            <a:p>
              <a:endParaRPr lang="en-US"/>
            </a:p>
          </p:txBody>
        </p:sp>
        <p:sp>
          <p:nvSpPr>
            <p:cNvPr id="15369" name="Freeform 9"/>
            <p:cNvSpPr>
              <a:spLocks/>
            </p:cNvSpPr>
            <p:nvPr/>
          </p:nvSpPr>
          <p:spPr bwMode="auto">
            <a:xfrm>
              <a:off x="261" y="1208"/>
              <a:ext cx="3254" cy="634"/>
            </a:xfrm>
            <a:custGeom>
              <a:avLst/>
              <a:gdLst>
                <a:gd name="T0" fmla="*/ 27 w 3254"/>
                <a:gd name="T1" fmla="*/ 506 h 617"/>
                <a:gd name="T2" fmla="*/ 129 w 3254"/>
                <a:gd name="T3" fmla="*/ 525 h 617"/>
                <a:gd name="T4" fmla="*/ 315 w 3254"/>
                <a:gd name="T5" fmla="*/ 595 h 617"/>
                <a:gd name="T6" fmla="*/ 363 w 3254"/>
                <a:gd name="T7" fmla="*/ 633 h 617"/>
                <a:gd name="T8" fmla="*/ 639 w 3254"/>
                <a:gd name="T9" fmla="*/ 607 h 617"/>
                <a:gd name="T10" fmla="*/ 795 w 3254"/>
                <a:gd name="T11" fmla="*/ 626 h 617"/>
                <a:gd name="T12" fmla="*/ 831 w 3254"/>
                <a:gd name="T13" fmla="*/ 639 h 617"/>
                <a:gd name="T14" fmla="*/ 849 w 3254"/>
                <a:gd name="T15" fmla="*/ 645 h 617"/>
                <a:gd name="T16" fmla="*/ 987 w 3254"/>
                <a:gd name="T17" fmla="*/ 639 h 617"/>
                <a:gd name="T18" fmla="*/ 1035 w 3254"/>
                <a:gd name="T19" fmla="*/ 626 h 617"/>
                <a:gd name="T20" fmla="*/ 1059 w 3254"/>
                <a:gd name="T21" fmla="*/ 620 h 617"/>
                <a:gd name="T22" fmla="*/ 1119 w 3254"/>
                <a:gd name="T23" fmla="*/ 595 h 617"/>
                <a:gd name="T24" fmla="*/ 1251 w 3254"/>
                <a:gd name="T25" fmla="*/ 607 h 617"/>
                <a:gd name="T26" fmla="*/ 1371 w 3254"/>
                <a:gd name="T27" fmla="*/ 639 h 617"/>
                <a:gd name="T28" fmla="*/ 1467 w 3254"/>
                <a:gd name="T29" fmla="*/ 633 h 617"/>
                <a:gd name="T30" fmla="*/ 1545 w 3254"/>
                <a:gd name="T31" fmla="*/ 607 h 617"/>
                <a:gd name="T32" fmla="*/ 1623 w 3254"/>
                <a:gd name="T33" fmla="*/ 595 h 617"/>
                <a:gd name="T34" fmla="*/ 1785 w 3254"/>
                <a:gd name="T35" fmla="*/ 620 h 617"/>
                <a:gd name="T36" fmla="*/ 1857 w 3254"/>
                <a:gd name="T37" fmla="*/ 639 h 617"/>
                <a:gd name="T38" fmla="*/ 1959 w 3254"/>
                <a:gd name="T39" fmla="*/ 626 h 617"/>
                <a:gd name="T40" fmla="*/ 2007 w 3254"/>
                <a:gd name="T41" fmla="*/ 613 h 617"/>
                <a:gd name="T42" fmla="*/ 2043 w 3254"/>
                <a:gd name="T43" fmla="*/ 601 h 617"/>
                <a:gd name="T44" fmla="*/ 2193 w 3254"/>
                <a:gd name="T45" fmla="*/ 607 h 617"/>
                <a:gd name="T46" fmla="*/ 2331 w 3254"/>
                <a:gd name="T47" fmla="*/ 651 h 617"/>
                <a:gd name="T48" fmla="*/ 2613 w 3254"/>
                <a:gd name="T49" fmla="*/ 595 h 617"/>
                <a:gd name="T50" fmla="*/ 2823 w 3254"/>
                <a:gd name="T51" fmla="*/ 651 h 617"/>
                <a:gd name="T52" fmla="*/ 2979 w 3254"/>
                <a:gd name="T53" fmla="*/ 620 h 617"/>
                <a:gd name="T54" fmla="*/ 3063 w 3254"/>
                <a:gd name="T55" fmla="*/ 601 h 617"/>
                <a:gd name="T56" fmla="*/ 3057 w 3254"/>
                <a:gd name="T57" fmla="*/ 582 h 617"/>
                <a:gd name="T58" fmla="*/ 3075 w 3254"/>
                <a:gd name="T59" fmla="*/ 569 h 617"/>
                <a:gd name="T60" fmla="*/ 3147 w 3254"/>
                <a:gd name="T61" fmla="*/ 537 h 617"/>
                <a:gd name="T62" fmla="*/ 3183 w 3254"/>
                <a:gd name="T63" fmla="*/ 525 h 617"/>
                <a:gd name="T64" fmla="*/ 3243 w 3254"/>
                <a:gd name="T65" fmla="*/ 531 h 617"/>
                <a:gd name="T66" fmla="*/ 3254 w 3254"/>
                <a:gd name="T67" fmla="*/ 0 h 617"/>
                <a:gd name="T68" fmla="*/ 34 w 3254"/>
                <a:gd name="T69" fmla="*/ 0 h 617"/>
                <a:gd name="T70" fmla="*/ 27 w 3254"/>
                <a:gd name="T71" fmla="*/ 506 h 6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54"/>
                <a:gd name="T109" fmla="*/ 0 h 617"/>
                <a:gd name="T110" fmla="*/ 3254 w 3254"/>
                <a:gd name="T111" fmla="*/ 617 h 6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54" h="617">
                  <a:moveTo>
                    <a:pt x="27" y="479"/>
                  </a:moveTo>
                  <a:cubicBezTo>
                    <a:pt x="80" y="497"/>
                    <a:pt x="0" y="471"/>
                    <a:pt x="129" y="497"/>
                  </a:cubicBezTo>
                  <a:cubicBezTo>
                    <a:pt x="195" y="510"/>
                    <a:pt x="259" y="526"/>
                    <a:pt x="315" y="563"/>
                  </a:cubicBezTo>
                  <a:cubicBezTo>
                    <a:pt x="329" y="584"/>
                    <a:pt x="339" y="591"/>
                    <a:pt x="363" y="599"/>
                  </a:cubicBezTo>
                  <a:cubicBezTo>
                    <a:pt x="455" y="592"/>
                    <a:pt x="547" y="583"/>
                    <a:pt x="639" y="575"/>
                  </a:cubicBezTo>
                  <a:cubicBezTo>
                    <a:pt x="692" y="564"/>
                    <a:pt x="744" y="576"/>
                    <a:pt x="795" y="593"/>
                  </a:cubicBezTo>
                  <a:cubicBezTo>
                    <a:pt x="807" y="597"/>
                    <a:pt x="819" y="601"/>
                    <a:pt x="831" y="605"/>
                  </a:cubicBezTo>
                  <a:cubicBezTo>
                    <a:pt x="837" y="607"/>
                    <a:pt x="849" y="611"/>
                    <a:pt x="849" y="611"/>
                  </a:cubicBezTo>
                  <a:cubicBezTo>
                    <a:pt x="895" y="609"/>
                    <a:pt x="941" y="609"/>
                    <a:pt x="987" y="605"/>
                  </a:cubicBezTo>
                  <a:cubicBezTo>
                    <a:pt x="1003" y="603"/>
                    <a:pt x="1019" y="597"/>
                    <a:pt x="1035" y="593"/>
                  </a:cubicBezTo>
                  <a:cubicBezTo>
                    <a:pt x="1043" y="591"/>
                    <a:pt x="1059" y="587"/>
                    <a:pt x="1059" y="587"/>
                  </a:cubicBezTo>
                  <a:cubicBezTo>
                    <a:pt x="1079" y="574"/>
                    <a:pt x="1097" y="570"/>
                    <a:pt x="1119" y="563"/>
                  </a:cubicBezTo>
                  <a:cubicBezTo>
                    <a:pt x="1171" y="566"/>
                    <a:pt x="1205" y="565"/>
                    <a:pt x="1251" y="575"/>
                  </a:cubicBezTo>
                  <a:cubicBezTo>
                    <a:pt x="1292" y="584"/>
                    <a:pt x="1330" y="598"/>
                    <a:pt x="1371" y="605"/>
                  </a:cubicBezTo>
                  <a:cubicBezTo>
                    <a:pt x="1403" y="603"/>
                    <a:pt x="1435" y="602"/>
                    <a:pt x="1467" y="599"/>
                  </a:cubicBezTo>
                  <a:cubicBezTo>
                    <a:pt x="1494" y="596"/>
                    <a:pt x="1520" y="583"/>
                    <a:pt x="1545" y="575"/>
                  </a:cubicBezTo>
                  <a:cubicBezTo>
                    <a:pt x="1561" y="570"/>
                    <a:pt x="1611" y="564"/>
                    <a:pt x="1623" y="563"/>
                  </a:cubicBezTo>
                  <a:cubicBezTo>
                    <a:pt x="1678" y="568"/>
                    <a:pt x="1731" y="579"/>
                    <a:pt x="1785" y="587"/>
                  </a:cubicBezTo>
                  <a:cubicBezTo>
                    <a:pt x="1833" y="603"/>
                    <a:pt x="1809" y="597"/>
                    <a:pt x="1857" y="605"/>
                  </a:cubicBezTo>
                  <a:cubicBezTo>
                    <a:pt x="1881" y="603"/>
                    <a:pt x="1932" y="598"/>
                    <a:pt x="1959" y="593"/>
                  </a:cubicBezTo>
                  <a:cubicBezTo>
                    <a:pt x="1975" y="590"/>
                    <a:pt x="1991" y="586"/>
                    <a:pt x="2007" y="581"/>
                  </a:cubicBezTo>
                  <a:cubicBezTo>
                    <a:pt x="2019" y="577"/>
                    <a:pt x="2043" y="569"/>
                    <a:pt x="2043" y="569"/>
                  </a:cubicBezTo>
                  <a:cubicBezTo>
                    <a:pt x="2093" y="571"/>
                    <a:pt x="2143" y="572"/>
                    <a:pt x="2193" y="575"/>
                  </a:cubicBezTo>
                  <a:cubicBezTo>
                    <a:pt x="2238" y="578"/>
                    <a:pt x="2287" y="606"/>
                    <a:pt x="2331" y="617"/>
                  </a:cubicBezTo>
                  <a:cubicBezTo>
                    <a:pt x="2425" y="608"/>
                    <a:pt x="2523" y="593"/>
                    <a:pt x="2613" y="563"/>
                  </a:cubicBezTo>
                  <a:cubicBezTo>
                    <a:pt x="2688" y="572"/>
                    <a:pt x="2749" y="608"/>
                    <a:pt x="2823" y="617"/>
                  </a:cubicBezTo>
                  <a:cubicBezTo>
                    <a:pt x="2875" y="607"/>
                    <a:pt x="2927" y="596"/>
                    <a:pt x="2979" y="587"/>
                  </a:cubicBezTo>
                  <a:cubicBezTo>
                    <a:pt x="3014" y="599"/>
                    <a:pt x="3032" y="579"/>
                    <a:pt x="3063" y="569"/>
                  </a:cubicBezTo>
                  <a:cubicBezTo>
                    <a:pt x="3061" y="563"/>
                    <a:pt x="3055" y="557"/>
                    <a:pt x="3057" y="551"/>
                  </a:cubicBezTo>
                  <a:cubicBezTo>
                    <a:pt x="3060" y="544"/>
                    <a:pt x="3068" y="542"/>
                    <a:pt x="3075" y="539"/>
                  </a:cubicBezTo>
                  <a:cubicBezTo>
                    <a:pt x="3099" y="528"/>
                    <a:pt x="3124" y="519"/>
                    <a:pt x="3147" y="509"/>
                  </a:cubicBezTo>
                  <a:cubicBezTo>
                    <a:pt x="3159" y="504"/>
                    <a:pt x="3183" y="497"/>
                    <a:pt x="3183" y="497"/>
                  </a:cubicBezTo>
                  <a:cubicBezTo>
                    <a:pt x="3203" y="499"/>
                    <a:pt x="3243" y="503"/>
                    <a:pt x="3243" y="503"/>
                  </a:cubicBezTo>
                  <a:lnTo>
                    <a:pt x="3254" y="0"/>
                  </a:lnTo>
                  <a:lnTo>
                    <a:pt x="34" y="0"/>
                  </a:lnTo>
                  <a:lnTo>
                    <a:pt x="27" y="479"/>
                  </a:lnTo>
                  <a:close/>
                </a:path>
              </a:pathLst>
            </a:custGeom>
            <a:solidFill>
              <a:srgbClr val="E7F4F5"/>
            </a:solidFill>
            <a:ln w="9525">
              <a:solidFill>
                <a:schemeClr val="bg1"/>
              </a:solidFill>
              <a:round/>
              <a:headEnd/>
              <a:tailEnd/>
            </a:ln>
          </p:spPr>
          <p:txBody>
            <a:bodyPr/>
            <a:lstStyle/>
            <a:p>
              <a:endParaRPr lang="en-US"/>
            </a:p>
          </p:txBody>
        </p:sp>
        <p:grpSp>
          <p:nvGrpSpPr>
            <p:cNvPr id="4" name="Group 10"/>
            <p:cNvGrpSpPr>
              <a:grpSpLocks/>
            </p:cNvGrpSpPr>
            <p:nvPr/>
          </p:nvGrpSpPr>
          <p:grpSpPr bwMode="auto">
            <a:xfrm rot="2207717">
              <a:off x="1059" y="2211"/>
              <a:ext cx="574" cy="447"/>
              <a:chOff x="3696" y="2904"/>
              <a:chExt cx="574" cy="306"/>
            </a:xfrm>
          </p:grpSpPr>
          <p:sp>
            <p:nvSpPr>
              <p:cNvPr id="15406" name="Freeform 11"/>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5407" name="Oval 12"/>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5408" name="Freeform 13"/>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5409" name="Freeform 14"/>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5410" name="Freeform 15"/>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5411" name="Freeform 16"/>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5371" name="Freeform 17"/>
            <p:cNvSpPr>
              <a:spLocks/>
            </p:cNvSpPr>
            <p:nvPr/>
          </p:nvSpPr>
          <p:spPr bwMode="auto">
            <a:xfrm>
              <a:off x="1429" y="1706"/>
              <a:ext cx="771" cy="1134"/>
            </a:xfrm>
            <a:custGeom>
              <a:avLst/>
              <a:gdLst>
                <a:gd name="T0" fmla="*/ 221 w 579"/>
                <a:gd name="T1" fmla="*/ 1930 h 621"/>
                <a:gd name="T2" fmla="*/ 84 w 579"/>
                <a:gd name="T3" fmla="*/ 1711 h 621"/>
                <a:gd name="T4" fmla="*/ 52 w 579"/>
                <a:gd name="T5" fmla="*/ 1651 h 621"/>
                <a:gd name="T6" fmla="*/ 31 w 579"/>
                <a:gd name="T7" fmla="*/ 1530 h 621"/>
                <a:gd name="T8" fmla="*/ 20 w 579"/>
                <a:gd name="T9" fmla="*/ 1470 h 621"/>
                <a:gd name="T10" fmla="*/ 31 w 579"/>
                <a:gd name="T11" fmla="*/ 1211 h 621"/>
                <a:gd name="T12" fmla="*/ 63 w 579"/>
                <a:gd name="T13" fmla="*/ 1090 h 621"/>
                <a:gd name="T14" fmla="*/ 119 w 579"/>
                <a:gd name="T15" fmla="*/ 336 h 621"/>
                <a:gd name="T16" fmla="*/ 406 w 579"/>
                <a:gd name="T17" fmla="*/ 57 h 621"/>
                <a:gd name="T18" fmla="*/ 747 w 579"/>
                <a:gd name="T19" fmla="*/ 77 h 621"/>
                <a:gd name="T20" fmla="*/ 884 w 579"/>
                <a:gd name="T21" fmla="*/ 416 h 621"/>
                <a:gd name="T22" fmla="*/ 1001 w 579"/>
                <a:gd name="T23" fmla="*/ 718 h 621"/>
                <a:gd name="T24" fmla="*/ 1023 w 579"/>
                <a:gd name="T25" fmla="*/ 977 h 621"/>
                <a:gd name="T26" fmla="*/ 1012 w 579"/>
                <a:gd name="T27" fmla="*/ 1097 h 621"/>
                <a:gd name="T28" fmla="*/ 977 w 579"/>
                <a:gd name="T29" fmla="*/ 1178 h 621"/>
                <a:gd name="T30" fmla="*/ 963 w 579"/>
                <a:gd name="T31" fmla="*/ 1211 h 621"/>
                <a:gd name="T32" fmla="*/ 892 w 579"/>
                <a:gd name="T33" fmla="*/ 1371 h 621"/>
                <a:gd name="T34" fmla="*/ 747 w 579"/>
                <a:gd name="T35" fmla="*/ 1877 h 621"/>
                <a:gd name="T36" fmla="*/ 583 w 579"/>
                <a:gd name="T37" fmla="*/ 2031 h 621"/>
                <a:gd name="T38" fmla="*/ 519 w 579"/>
                <a:gd name="T39" fmla="*/ 2071 h 621"/>
                <a:gd name="T40" fmla="*/ 306 w 579"/>
                <a:gd name="T41" fmla="*/ 1990 h 621"/>
                <a:gd name="T42" fmla="*/ 242 w 579"/>
                <a:gd name="T43" fmla="*/ 1950 h 621"/>
                <a:gd name="T44" fmla="*/ 221 w 579"/>
                <a:gd name="T45" fmla="*/ 1930 h 6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9"/>
                <a:gd name="T70" fmla="*/ 0 h 621"/>
                <a:gd name="T71" fmla="*/ 579 w 579"/>
                <a:gd name="T72" fmla="*/ 621 h 6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9" h="621">
                  <a:moveTo>
                    <a:pt x="125" y="579"/>
                  </a:moveTo>
                  <a:cubicBezTo>
                    <a:pt x="95" y="559"/>
                    <a:pt x="73" y="539"/>
                    <a:pt x="47" y="513"/>
                  </a:cubicBezTo>
                  <a:cubicBezTo>
                    <a:pt x="41" y="507"/>
                    <a:pt x="29" y="495"/>
                    <a:pt x="29" y="495"/>
                  </a:cubicBezTo>
                  <a:cubicBezTo>
                    <a:pt x="25" y="483"/>
                    <a:pt x="21" y="471"/>
                    <a:pt x="17" y="459"/>
                  </a:cubicBezTo>
                  <a:cubicBezTo>
                    <a:pt x="15" y="453"/>
                    <a:pt x="11" y="441"/>
                    <a:pt x="11" y="441"/>
                  </a:cubicBezTo>
                  <a:cubicBezTo>
                    <a:pt x="13" y="415"/>
                    <a:pt x="14" y="389"/>
                    <a:pt x="17" y="363"/>
                  </a:cubicBezTo>
                  <a:cubicBezTo>
                    <a:pt x="20" y="343"/>
                    <a:pt x="26" y="345"/>
                    <a:pt x="35" y="327"/>
                  </a:cubicBezTo>
                  <a:cubicBezTo>
                    <a:pt x="67" y="263"/>
                    <a:pt x="0" y="138"/>
                    <a:pt x="67" y="101"/>
                  </a:cubicBezTo>
                  <a:cubicBezTo>
                    <a:pt x="84" y="91"/>
                    <a:pt x="210" y="21"/>
                    <a:pt x="229" y="17"/>
                  </a:cubicBezTo>
                  <a:cubicBezTo>
                    <a:pt x="274" y="14"/>
                    <a:pt x="389" y="0"/>
                    <a:pt x="421" y="23"/>
                  </a:cubicBezTo>
                  <a:cubicBezTo>
                    <a:pt x="466" y="41"/>
                    <a:pt x="475" y="93"/>
                    <a:pt x="499" y="125"/>
                  </a:cubicBezTo>
                  <a:cubicBezTo>
                    <a:pt x="521" y="157"/>
                    <a:pt x="549" y="179"/>
                    <a:pt x="565" y="215"/>
                  </a:cubicBezTo>
                  <a:cubicBezTo>
                    <a:pt x="570" y="227"/>
                    <a:pt x="573" y="281"/>
                    <a:pt x="577" y="293"/>
                  </a:cubicBezTo>
                  <a:cubicBezTo>
                    <a:pt x="579" y="299"/>
                    <a:pt x="571" y="329"/>
                    <a:pt x="571" y="329"/>
                  </a:cubicBezTo>
                  <a:cubicBezTo>
                    <a:pt x="573" y="343"/>
                    <a:pt x="547" y="339"/>
                    <a:pt x="551" y="353"/>
                  </a:cubicBezTo>
                  <a:cubicBezTo>
                    <a:pt x="553" y="360"/>
                    <a:pt x="542" y="356"/>
                    <a:pt x="543" y="363"/>
                  </a:cubicBezTo>
                  <a:cubicBezTo>
                    <a:pt x="546" y="383"/>
                    <a:pt x="503" y="411"/>
                    <a:pt x="503" y="411"/>
                  </a:cubicBezTo>
                  <a:cubicBezTo>
                    <a:pt x="488" y="486"/>
                    <a:pt x="477" y="517"/>
                    <a:pt x="421" y="563"/>
                  </a:cubicBezTo>
                  <a:cubicBezTo>
                    <a:pt x="405" y="576"/>
                    <a:pt x="348" y="601"/>
                    <a:pt x="329" y="609"/>
                  </a:cubicBezTo>
                  <a:cubicBezTo>
                    <a:pt x="317" y="614"/>
                    <a:pt x="293" y="621"/>
                    <a:pt x="293" y="621"/>
                  </a:cubicBezTo>
                  <a:cubicBezTo>
                    <a:pt x="253" y="614"/>
                    <a:pt x="211" y="609"/>
                    <a:pt x="173" y="597"/>
                  </a:cubicBezTo>
                  <a:cubicBezTo>
                    <a:pt x="161" y="593"/>
                    <a:pt x="149" y="589"/>
                    <a:pt x="137" y="585"/>
                  </a:cubicBezTo>
                  <a:cubicBezTo>
                    <a:pt x="117" y="578"/>
                    <a:pt x="113" y="579"/>
                    <a:pt x="125" y="579"/>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5372" name="Freeform 18"/>
            <p:cNvSpPr>
              <a:spLocks/>
            </p:cNvSpPr>
            <p:nvPr/>
          </p:nvSpPr>
          <p:spPr bwMode="auto">
            <a:xfrm>
              <a:off x="1791" y="2703"/>
              <a:ext cx="414" cy="364"/>
            </a:xfrm>
            <a:custGeom>
              <a:avLst/>
              <a:gdLst>
                <a:gd name="T0" fmla="*/ 4 w 414"/>
                <a:gd name="T1" fmla="*/ 105 h 356"/>
                <a:gd name="T2" fmla="*/ 16 w 414"/>
                <a:gd name="T3" fmla="*/ 212 h 356"/>
                <a:gd name="T4" fmla="*/ 202 w 414"/>
                <a:gd name="T5" fmla="*/ 372 h 356"/>
                <a:gd name="T6" fmla="*/ 388 w 414"/>
                <a:gd name="T7" fmla="*/ 310 h 356"/>
                <a:gd name="T8" fmla="*/ 412 w 414"/>
                <a:gd name="T9" fmla="*/ 176 h 356"/>
                <a:gd name="T10" fmla="*/ 382 w 414"/>
                <a:gd name="T11" fmla="*/ 78 h 356"/>
                <a:gd name="T12" fmla="*/ 364 w 414"/>
                <a:gd name="T13" fmla="*/ 56 h 356"/>
                <a:gd name="T14" fmla="*/ 262 w 414"/>
                <a:gd name="T15" fmla="*/ 2 h 356"/>
                <a:gd name="T16" fmla="*/ 118 w 414"/>
                <a:gd name="T17" fmla="*/ 20 h 356"/>
                <a:gd name="T18" fmla="*/ 52 w 414"/>
                <a:gd name="T19" fmla="*/ 78 h 356"/>
                <a:gd name="T20" fmla="*/ 4 w 414"/>
                <a:gd name="T21" fmla="*/ 105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4"/>
                <a:gd name="T34" fmla="*/ 0 h 356"/>
                <a:gd name="T35" fmla="*/ 414 w 414"/>
                <a:gd name="T36" fmla="*/ 356 h 3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4" h="356">
                  <a:moveTo>
                    <a:pt x="4" y="101"/>
                  </a:moveTo>
                  <a:cubicBezTo>
                    <a:pt x="20" y="155"/>
                    <a:pt x="0" y="82"/>
                    <a:pt x="16" y="202"/>
                  </a:cubicBezTo>
                  <a:cubicBezTo>
                    <a:pt x="31" y="317"/>
                    <a:pt x="110" y="346"/>
                    <a:pt x="202" y="356"/>
                  </a:cubicBezTo>
                  <a:cubicBezTo>
                    <a:pt x="275" y="350"/>
                    <a:pt x="327" y="341"/>
                    <a:pt x="388" y="296"/>
                  </a:cubicBezTo>
                  <a:cubicBezTo>
                    <a:pt x="414" y="252"/>
                    <a:pt x="408" y="231"/>
                    <a:pt x="412" y="168"/>
                  </a:cubicBezTo>
                  <a:cubicBezTo>
                    <a:pt x="406" y="112"/>
                    <a:pt x="414" y="104"/>
                    <a:pt x="382" y="74"/>
                  </a:cubicBezTo>
                  <a:cubicBezTo>
                    <a:pt x="375" y="68"/>
                    <a:pt x="372" y="56"/>
                    <a:pt x="364" y="54"/>
                  </a:cubicBezTo>
                  <a:cubicBezTo>
                    <a:pt x="333" y="46"/>
                    <a:pt x="294" y="4"/>
                    <a:pt x="262" y="2"/>
                  </a:cubicBezTo>
                  <a:cubicBezTo>
                    <a:pt x="225" y="0"/>
                    <a:pt x="153" y="8"/>
                    <a:pt x="118" y="20"/>
                  </a:cubicBezTo>
                  <a:cubicBezTo>
                    <a:pt x="83" y="32"/>
                    <a:pt x="71" y="61"/>
                    <a:pt x="52" y="74"/>
                  </a:cubicBezTo>
                  <a:cubicBezTo>
                    <a:pt x="31" y="80"/>
                    <a:pt x="14" y="78"/>
                    <a:pt x="4" y="101"/>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5373" name="Freeform 19"/>
            <p:cNvSpPr>
              <a:spLocks/>
            </p:cNvSpPr>
            <p:nvPr/>
          </p:nvSpPr>
          <p:spPr bwMode="auto">
            <a:xfrm>
              <a:off x="1973" y="2250"/>
              <a:ext cx="635" cy="409"/>
            </a:xfrm>
            <a:custGeom>
              <a:avLst/>
              <a:gdLst>
                <a:gd name="T0" fmla="*/ 386 w 336"/>
                <a:gd name="T1" fmla="*/ 639 h 252"/>
                <a:gd name="T2" fmla="*/ 193 w 336"/>
                <a:gd name="T3" fmla="*/ 592 h 252"/>
                <a:gd name="T4" fmla="*/ 129 w 336"/>
                <a:gd name="T5" fmla="*/ 576 h 252"/>
                <a:gd name="T6" fmla="*/ 0 w 336"/>
                <a:gd name="T7" fmla="*/ 435 h 252"/>
                <a:gd name="T8" fmla="*/ 21 w 336"/>
                <a:gd name="T9" fmla="*/ 261 h 252"/>
                <a:gd name="T10" fmla="*/ 750 w 336"/>
                <a:gd name="T11" fmla="*/ 8 h 252"/>
                <a:gd name="T12" fmla="*/ 1200 w 336"/>
                <a:gd name="T13" fmla="*/ 182 h 252"/>
                <a:gd name="T14" fmla="*/ 1051 w 336"/>
                <a:gd name="T15" fmla="*/ 435 h 252"/>
                <a:gd name="T16" fmla="*/ 558 w 336"/>
                <a:gd name="T17" fmla="*/ 625 h 252"/>
                <a:gd name="T18" fmla="*/ 386 w 336"/>
                <a:gd name="T19" fmla="*/ 639 h 2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6"/>
                <a:gd name="T31" fmla="*/ 0 h 252"/>
                <a:gd name="T32" fmla="*/ 336 w 336"/>
                <a:gd name="T33" fmla="*/ 252 h 2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6" h="252">
                  <a:moveTo>
                    <a:pt x="108" y="243"/>
                  </a:moveTo>
                  <a:cubicBezTo>
                    <a:pt x="90" y="237"/>
                    <a:pt x="72" y="231"/>
                    <a:pt x="54" y="225"/>
                  </a:cubicBezTo>
                  <a:cubicBezTo>
                    <a:pt x="48" y="223"/>
                    <a:pt x="36" y="219"/>
                    <a:pt x="36" y="219"/>
                  </a:cubicBezTo>
                  <a:cubicBezTo>
                    <a:pt x="18" y="201"/>
                    <a:pt x="8" y="189"/>
                    <a:pt x="0" y="165"/>
                  </a:cubicBezTo>
                  <a:cubicBezTo>
                    <a:pt x="2" y="143"/>
                    <a:pt x="3" y="121"/>
                    <a:pt x="6" y="99"/>
                  </a:cubicBezTo>
                  <a:cubicBezTo>
                    <a:pt x="20" y="0"/>
                    <a:pt x="144" y="6"/>
                    <a:pt x="210" y="3"/>
                  </a:cubicBezTo>
                  <a:cubicBezTo>
                    <a:pt x="281" y="8"/>
                    <a:pt x="313" y="0"/>
                    <a:pt x="336" y="69"/>
                  </a:cubicBezTo>
                  <a:cubicBezTo>
                    <a:pt x="329" y="106"/>
                    <a:pt x="326" y="144"/>
                    <a:pt x="294" y="165"/>
                  </a:cubicBezTo>
                  <a:cubicBezTo>
                    <a:pt x="273" y="196"/>
                    <a:pt x="194" y="224"/>
                    <a:pt x="156" y="237"/>
                  </a:cubicBezTo>
                  <a:cubicBezTo>
                    <a:pt x="136" y="244"/>
                    <a:pt x="127" y="252"/>
                    <a:pt x="108" y="243"/>
                  </a:cubicBezTo>
                  <a:close/>
                </a:path>
              </a:pathLst>
            </a:custGeom>
            <a:gradFill rotWithShape="1">
              <a:gsLst>
                <a:gs pos="0">
                  <a:srgbClr val="BA953A"/>
                </a:gs>
                <a:gs pos="100000">
                  <a:srgbClr val="56451B"/>
                </a:gs>
              </a:gsLst>
              <a:lin ang="5400000" scaled="1"/>
            </a:gradFill>
            <a:ln w="9525">
              <a:solidFill>
                <a:schemeClr val="bg1"/>
              </a:solidFill>
              <a:round/>
              <a:headEnd/>
              <a:tailEnd/>
            </a:ln>
          </p:spPr>
          <p:txBody>
            <a:bodyPr/>
            <a:lstStyle/>
            <a:p>
              <a:endParaRPr lang="en-US"/>
            </a:p>
          </p:txBody>
        </p:sp>
        <p:sp>
          <p:nvSpPr>
            <p:cNvPr id="15374" name="Freeform 20"/>
            <p:cNvSpPr>
              <a:spLocks/>
            </p:cNvSpPr>
            <p:nvPr/>
          </p:nvSpPr>
          <p:spPr bwMode="auto">
            <a:xfrm rot="7949560">
              <a:off x="2030" y="1851"/>
              <a:ext cx="528" cy="492"/>
            </a:xfrm>
            <a:custGeom>
              <a:avLst/>
              <a:gdLst>
                <a:gd name="T0" fmla="*/ 26 w 528"/>
                <a:gd name="T1" fmla="*/ 182 h 306"/>
                <a:gd name="T2" fmla="*/ 252 w 528"/>
                <a:gd name="T3" fmla="*/ 166 h 306"/>
                <a:gd name="T4" fmla="*/ 224 w 528"/>
                <a:gd name="T5" fmla="*/ 82 h 306"/>
                <a:gd name="T6" fmla="*/ 206 w 528"/>
                <a:gd name="T7" fmla="*/ 68 h 306"/>
                <a:gd name="T8" fmla="*/ 200 w 528"/>
                <a:gd name="T9" fmla="*/ 63 h 306"/>
                <a:gd name="T10" fmla="*/ 214 w 528"/>
                <a:gd name="T11" fmla="*/ 0 h 306"/>
                <a:gd name="T12" fmla="*/ 256 w 528"/>
                <a:gd name="T13" fmla="*/ 37 h 306"/>
                <a:gd name="T14" fmla="*/ 274 w 528"/>
                <a:gd name="T15" fmla="*/ 68 h 306"/>
                <a:gd name="T16" fmla="*/ 424 w 528"/>
                <a:gd name="T17" fmla="*/ 191 h 306"/>
                <a:gd name="T18" fmla="*/ 492 w 528"/>
                <a:gd name="T19" fmla="*/ 233 h 306"/>
                <a:gd name="T20" fmla="*/ 522 w 528"/>
                <a:gd name="T21" fmla="*/ 336 h 306"/>
                <a:gd name="T22" fmla="*/ 480 w 528"/>
                <a:gd name="T23" fmla="*/ 574 h 306"/>
                <a:gd name="T24" fmla="*/ 388 w 528"/>
                <a:gd name="T25" fmla="*/ 595 h 306"/>
                <a:gd name="T26" fmla="*/ 356 w 528"/>
                <a:gd name="T27" fmla="*/ 642 h 306"/>
                <a:gd name="T28" fmla="*/ 330 w 528"/>
                <a:gd name="T29" fmla="*/ 714 h 306"/>
                <a:gd name="T30" fmla="*/ 314 w 528"/>
                <a:gd name="T31" fmla="*/ 754 h 306"/>
                <a:gd name="T32" fmla="*/ 298 w 528"/>
                <a:gd name="T33" fmla="*/ 791 h 306"/>
                <a:gd name="T34" fmla="*/ 284 w 528"/>
                <a:gd name="T35" fmla="*/ 761 h 306"/>
                <a:gd name="T36" fmla="*/ 298 w 528"/>
                <a:gd name="T37" fmla="*/ 719 h 306"/>
                <a:gd name="T38" fmla="*/ 314 w 528"/>
                <a:gd name="T39" fmla="*/ 656 h 306"/>
                <a:gd name="T40" fmla="*/ 268 w 528"/>
                <a:gd name="T41" fmla="*/ 616 h 306"/>
                <a:gd name="T42" fmla="*/ 206 w 528"/>
                <a:gd name="T43" fmla="*/ 625 h 306"/>
                <a:gd name="T44" fmla="*/ 144 w 528"/>
                <a:gd name="T45" fmla="*/ 637 h 306"/>
                <a:gd name="T46" fmla="*/ 22 w 528"/>
                <a:gd name="T47" fmla="*/ 662 h 306"/>
                <a:gd name="T48" fmla="*/ 45 w 528"/>
                <a:gd name="T49" fmla="*/ 656 h 306"/>
                <a:gd name="T50" fmla="*/ 0 w 528"/>
                <a:gd name="T51" fmla="*/ 656 h 306"/>
                <a:gd name="T52" fmla="*/ 45 w 528"/>
                <a:gd name="T53" fmla="*/ 656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5375" name="Oval 21"/>
            <p:cNvSpPr>
              <a:spLocks noChangeArrowheads="1"/>
            </p:cNvSpPr>
            <p:nvPr/>
          </p:nvSpPr>
          <p:spPr bwMode="auto">
            <a:xfrm rot="7949560">
              <a:off x="2376" y="1763"/>
              <a:ext cx="137" cy="292"/>
            </a:xfrm>
            <a:prstGeom prst="ellipse">
              <a:avLst/>
            </a:prstGeom>
            <a:solidFill>
              <a:srgbClr val="E7D27B"/>
            </a:solidFill>
            <a:ln w="9525">
              <a:solidFill>
                <a:schemeClr val="bg1"/>
              </a:solidFill>
              <a:round/>
              <a:headEnd/>
              <a:tailEnd/>
            </a:ln>
          </p:spPr>
          <p:txBody>
            <a:bodyPr wrap="none" anchor="ctr"/>
            <a:lstStyle/>
            <a:p>
              <a:endParaRPr lang="en-ZA"/>
            </a:p>
          </p:txBody>
        </p:sp>
        <p:sp>
          <p:nvSpPr>
            <p:cNvPr id="15376" name="Freeform 22"/>
            <p:cNvSpPr>
              <a:spLocks/>
            </p:cNvSpPr>
            <p:nvPr/>
          </p:nvSpPr>
          <p:spPr bwMode="auto">
            <a:xfrm rot="7949560">
              <a:off x="2365" y="2056"/>
              <a:ext cx="154" cy="19"/>
            </a:xfrm>
            <a:custGeom>
              <a:avLst/>
              <a:gdLst>
                <a:gd name="T0" fmla="*/ 0 w 154"/>
                <a:gd name="T1" fmla="*/ 0 h 12"/>
                <a:gd name="T2" fmla="*/ 154 w 154"/>
                <a:gd name="T3" fmla="*/ 5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5377" name="Freeform 23"/>
            <p:cNvSpPr>
              <a:spLocks/>
            </p:cNvSpPr>
            <p:nvPr/>
          </p:nvSpPr>
          <p:spPr bwMode="auto">
            <a:xfrm rot="7949560">
              <a:off x="2250" y="2092"/>
              <a:ext cx="250" cy="16"/>
            </a:xfrm>
            <a:custGeom>
              <a:avLst/>
              <a:gdLst>
                <a:gd name="T0" fmla="*/ 0 w 250"/>
                <a:gd name="T1" fmla="*/ 26 h 10"/>
                <a:gd name="T2" fmla="*/ 94 w 250"/>
                <a:gd name="T3" fmla="*/ 5 h 10"/>
                <a:gd name="T4" fmla="*/ 250 w 250"/>
                <a:gd name="T5" fmla="*/ 26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5378" name="Freeform 24"/>
            <p:cNvSpPr>
              <a:spLocks/>
            </p:cNvSpPr>
            <p:nvPr/>
          </p:nvSpPr>
          <p:spPr bwMode="auto">
            <a:xfrm rot="7949560">
              <a:off x="2133" y="2124"/>
              <a:ext cx="296" cy="22"/>
            </a:xfrm>
            <a:custGeom>
              <a:avLst/>
              <a:gdLst>
                <a:gd name="T0" fmla="*/ 0 w 296"/>
                <a:gd name="T1" fmla="*/ 14 h 14"/>
                <a:gd name="T2" fmla="*/ 22 w 296"/>
                <a:gd name="T3" fmla="*/ 0 h 14"/>
                <a:gd name="T4" fmla="*/ 286 w 296"/>
                <a:gd name="T5" fmla="*/ 25 h 14"/>
                <a:gd name="T6" fmla="*/ 296 w 296"/>
                <a:gd name="T7" fmla="*/ 35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5379" name="Freeform 25"/>
            <p:cNvSpPr>
              <a:spLocks/>
            </p:cNvSpPr>
            <p:nvPr/>
          </p:nvSpPr>
          <p:spPr bwMode="auto">
            <a:xfrm rot="7949560">
              <a:off x="2396" y="1813"/>
              <a:ext cx="88" cy="180"/>
            </a:xfrm>
            <a:custGeom>
              <a:avLst/>
              <a:gdLst>
                <a:gd name="T0" fmla="*/ 42 w 88"/>
                <a:gd name="T1" fmla="*/ 149 h 112"/>
                <a:gd name="T2" fmla="*/ 40 w 88"/>
                <a:gd name="T3" fmla="*/ 109 h 112"/>
                <a:gd name="T4" fmla="*/ 52 w 88"/>
                <a:gd name="T5" fmla="*/ 145 h 112"/>
                <a:gd name="T6" fmla="*/ 40 w 88"/>
                <a:gd name="T7" fmla="*/ 207 h 112"/>
                <a:gd name="T8" fmla="*/ 18 w 88"/>
                <a:gd name="T9" fmla="*/ 182 h 112"/>
                <a:gd name="T10" fmla="*/ 12 w 88"/>
                <a:gd name="T11" fmla="*/ 135 h 112"/>
                <a:gd name="T12" fmla="*/ 28 w 88"/>
                <a:gd name="T13" fmla="*/ 63 h 112"/>
                <a:gd name="T14" fmla="*/ 64 w 88"/>
                <a:gd name="T15" fmla="*/ 145 h 112"/>
                <a:gd name="T16" fmla="*/ 56 w 88"/>
                <a:gd name="T17" fmla="*/ 248 h 112"/>
                <a:gd name="T18" fmla="*/ 38 w 88"/>
                <a:gd name="T19" fmla="*/ 273 h 112"/>
                <a:gd name="T20" fmla="*/ 8 w 88"/>
                <a:gd name="T21" fmla="*/ 238 h 112"/>
                <a:gd name="T22" fmla="*/ 0 w 88"/>
                <a:gd name="T23" fmla="*/ 186 h 112"/>
                <a:gd name="T24" fmla="*/ 38 w 88"/>
                <a:gd name="T25" fmla="*/ 0 h 112"/>
                <a:gd name="T26" fmla="*/ 62 w 88"/>
                <a:gd name="T27" fmla="*/ 5 h 112"/>
                <a:gd name="T28" fmla="*/ 88 w 88"/>
                <a:gd name="T29" fmla="*/ 140 h 112"/>
                <a:gd name="T30" fmla="*/ 68 w 88"/>
                <a:gd name="T31" fmla="*/ 289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sp>
          <p:nvSpPr>
            <p:cNvPr id="15380" name="Freeform 26"/>
            <p:cNvSpPr>
              <a:spLocks/>
            </p:cNvSpPr>
            <p:nvPr/>
          </p:nvSpPr>
          <p:spPr bwMode="auto">
            <a:xfrm>
              <a:off x="2324" y="1977"/>
              <a:ext cx="541" cy="495"/>
            </a:xfrm>
            <a:custGeom>
              <a:avLst/>
              <a:gdLst>
                <a:gd name="T0" fmla="*/ 97 w 541"/>
                <a:gd name="T1" fmla="*/ 129 h 495"/>
                <a:gd name="T2" fmla="*/ 0 w 541"/>
                <a:gd name="T3" fmla="*/ 289 h 495"/>
                <a:gd name="T4" fmla="*/ 279 w 541"/>
                <a:gd name="T5" fmla="*/ 427 h 495"/>
                <a:gd name="T6" fmla="*/ 467 w 541"/>
                <a:gd name="T7" fmla="*/ 359 h 495"/>
                <a:gd name="T8" fmla="*/ 525 w 541"/>
                <a:gd name="T9" fmla="*/ 230 h 495"/>
                <a:gd name="T10" fmla="*/ 496 w 541"/>
                <a:gd name="T11" fmla="*/ 155 h 495"/>
                <a:gd name="T12" fmla="*/ 481 w 541"/>
                <a:gd name="T13" fmla="*/ 118 h 495"/>
                <a:gd name="T14" fmla="*/ 126 w 541"/>
                <a:gd name="T15" fmla="*/ 91 h 495"/>
                <a:gd name="T16" fmla="*/ 97 w 541"/>
                <a:gd name="T17" fmla="*/ 129 h 4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1"/>
                <a:gd name="T28" fmla="*/ 0 h 495"/>
                <a:gd name="T29" fmla="*/ 541 w 541"/>
                <a:gd name="T30" fmla="*/ 495 h 4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1" h="495">
                  <a:moveTo>
                    <a:pt x="97" y="129"/>
                  </a:moveTo>
                  <a:cubicBezTo>
                    <a:pt x="45" y="197"/>
                    <a:pt x="22" y="216"/>
                    <a:pt x="0" y="289"/>
                  </a:cubicBezTo>
                  <a:cubicBezTo>
                    <a:pt x="30" y="369"/>
                    <a:pt x="168" y="495"/>
                    <a:pt x="279" y="427"/>
                  </a:cubicBezTo>
                  <a:cubicBezTo>
                    <a:pt x="340" y="430"/>
                    <a:pt x="404" y="396"/>
                    <a:pt x="467" y="359"/>
                  </a:cubicBezTo>
                  <a:cubicBezTo>
                    <a:pt x="522" y="289"/>
                    <a:pt x="541" y="293"/>
                    <a:pt x="525" y="230"/>
                  </a:cubicBezTo>
                  <a:cubicBezTo>
                    <a:pt x="517" y="204"/>
                    <a:pt x="505" y="180"/>
                    <a:pt x="496" y="155"/>
                  </a:cubicBezTo>
                  <a:cubicBezTo>
                    <a:pt x="490" y="142"/>
                    <a:pt x="481" y="118"/>
                    <a:pt x="481" y="118"/>
                  </a:cubicBezTo>
                  <a:cubicBezTo>
                    <a:pt x="379" y="48"/>
                    <a:pt x="276" y="0"/>
                    <a:pt x="126" y="91"/>
                  </a:cubicBezTo>
                  <a:cubicBezTo>
                    <a:pt x="96" y="142"/>
                    <a:pt x="82" y="150"/>
                    <a:pt x="97" y="129"/>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5381" name="Freeform 27"/>
            <p:cNvSpPr>
              <a:spLocks/>
            </p:cNvSpPr>
            <p:nvPr/>
          </p:nvSpPr>
          <p:spPr bwMode="auto">
            <a:xfrm>
              <a:off x="1292" y="2523"/>
              <a:ext cx="181" cy="213"/>
            </a:xfrm>
            <a:custGeom>
              <a:avLst/>
              <a:gdLst>
                <a:gd name="T0" fmla="*/ 85 w 181"/>
                <a:gd name="T1" fmla="*/ 0 h 213"/>
                <a:gd name="T2" fmla="*/ 13 w 181"/>
                <a:gd name="T3" fmla="*/ 24 h 213"/>
                <a:gd name="T4" fmla="*/ 49 w 181"/>
                <a:gd name="T5" fmla="*/ 168 h 213"/>
                <a:gd name="T6" fmla="*/ 115 w 181"/>
                <a:gd name="T7" fmla="*/ 210 h 213"/>
                <a:gd name="T8" fmla="*/ 163 w 181"/>
                <a:gd name="T9" fmla="*/ 186 h 213"/>
                <a:gd name="T10" fmla="*/ 175 w 181"/>
                <a:gd name="T11" fmla="*/ 150 h 213"/>
                <a:gd name="T12" fmla="*/ 181 w 181"/>
                <a:gd name="T13" fmla="*/ 132 h 213"/>
                <a:gd name="T14" fmla="*/ 97 w 181"/>
                <a:gd name="T15" fmla="*/ 0 h 213"/>
                <a:gd name="T16" fmla="*/ 8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5382" name="Freeform 28"/>
            <p:cNvSpPr>
              <a:spLocks/>
            </p:cNvSpPr>
            <p:nvPr/>
          </p:nvSpPr>
          <p:spPr bwMode="auto">
            <a:xfrm>
              <a:off x="1655" y="2750"/>
              <a:ext cx="187" cy="182"/>
            </a:xfrm>
            <a:custGeom>
              <a:avLst/>
              <a:gdLst>
                <a:gd name="T0" fmla="*/ 85 w 187"/>
                <a:gd name="T1" fmla="*/ 0 h 182"/>
                <a:gd name="T2" fmla="*/ 48 w 187"/>
                <a:gd name="T3" fmla="*/ 8 h 182"/>
                <a:gd name="T4" fmla="*/ 18 w 187"/>
                <a:gd name="T5" fmla="*/ 32 h 182"/>
                <a:gd name="T6" fmla="*/ 42 w 187"/>
                <a:gd name="T7" fmla="*/ 122 h 182"/>
                <a:gd name="T8" fmla="*/ 72 w 187"/>
                <a:gd name="T9" fmla="*/ 158 h 182"/>
                <a:gd name="T10" fmla="*/ 126 w 187"/>
                <a:gd name="T11" fmla="*/ 176 h 182"/>
                <a:gd name="T12" fmla="*/ 144 w 187"/>
                <a:gd name="T13" fmla="*/ 182 h 182"/>
                <a:gd name="T14" fmla="*/ 156 w 187"/>
                <a:gd name="T15" fmla="*/ 98 h 182"/>
                <a:gd name="T16" fmla="*/ 144 w 187"/>
                <a:gd name="T17" fmla="*/ 44 h 182"/>
                <a:gd name="T18" fmla="*/ 85 w 18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7"/>
                <a:gd name="T31" fmla="*/ 0 h 182"/>
                <a:gd name="T32" fmla="*/ 187 w 18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7" h="182">
                  <a:moveTo>
                    <a:pt x="85" y="0"/>
                  </a:moveTo>
                  <a:cubicBezTo>
                    <a:pt x="76" y="1"/>
                    <a:pt x="56" y="2"/>
                    <a:pt x="48" y="8"/>
                  </a:cubicBezTo>
                  <a:cubicBezTo>
                    <a:pt x="9" y="39"/>
                    <a:pt x="63" y="17"/>
                    <a:pt x="18" y="32"/>
                  </a:cubicBezTo>
                  <a:cubicBezTo>
                    <a:pt x="2" y="81"/>
                    <a:pt x="0" y="87"/>
                    <a:pt x="42" y="122"/>
                  </a:cubicBezTo>
                  <a:cubicBezTo>
                    <a:pt x="54" y="132"/>
                    <a:pt x="59" y="150"/>
                    <a:pt x="72" y="158"/>
                  </a:cubicBezTo>
                  <a:cubicBezTo>
                    <a:pt x="72" y="158"/>
                    <a:pt x="117" y="173"/>
                    <a:pt x="126" y="176"/>
                  </a:cubicBezTo>
                  <a:cubicBezTo>
                    <a:pt x="132" y="178"/>
                    <a:pt x="144" y="182"/>
                    <a:pt x="144" y="182"/>
                  </a:cubicBezTo>
                  <a:cubicBezTo>
                    <a:pt x="187" y="168"/>
                    <a:pt x="178" y="131"/>
                    <a:pt x="156" y="98"/>
                  </a:cubicBezTo>
                  <a:cubicBezTo>
                    <a:pt x="152" y="80"/>
                    <a:pt x="152" y="60"/>
                    <a:pt x="144" y="44"/>
                  </a:cubicBezTo>
                  <a:cubicBezTo>
                    <a:pt x="129" y="14"/>
                    <a:pt x="96" y="3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5" name="Group 29"/>
            <p:cNvGrpSpPr>
              <a:grpSpLocks/>
            </p:cNvGrpSpPr>
            <p:nvPr/>
          </p:nvGrpSpPr>
          <p:grpSpPr bwMode="auto">
            <a:xfrm rot="9423104">
              <a:off x="1888" y="2487"/>
              <a:ext cx="544" cy="303"/>
              <a:chOff x="3696" y="2904"/>
              <a:chExt cx="574" cy="306"/>
            </a:xfrm>
          </p:grpSpPr>
          <p:sp>
            <p:nvSpPr>
              <p:cNvPr id="15400" name="Freeform 30"/>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5401" name="Oval 31"/>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5402" name="Freeform 32"/>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5403" name="Freeform 33"/>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5404" name="Freeform 34"/>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5405" name="Freeform 35"/>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5384" name="Rectangle 36"/>
            <p:cNvSpPr>
              <a:spLocks noChangeArrowheads="1"/>
            </p:cNvSpPr>
            <p:nvPr/>
          </p:nvSpPr>
          <p:spPr bwMode="auto">
            <a:xfrm>
              <a:off x="295" y="1207"/>
              <a:ext cx="3220" cy="2858"/>
            </a:xfrm>
            <a:prstGeom prst="rect">
              <a:avLst/>
            </a:prstGeom>
            <a:noFill/>
            <a:ln w="38100">
              <a:solidFill>
                <a:schemeClr val="bg1"/>
              </a:solidFill>
              <a:miter lim="800000"/>
              <a:headEnd/>
              <a:tailEnd/>
            </a:ln>
          </p:spPr>
          <p:txBody>
            <a:bodyPr wrap="none" anchor="ctr"/>
            <a:lstStyle/>
            <a:p>
              <a:endParaRPr lang="en-ZA"/>
            </a:p>
          </p:txBody>
        </p:sp>
        <p:sp>
          <p:nvSpPr>
            <p:cNvPr id="15385" name="Freeform 37"/>
            <p:cNvSpPr>
              <a:spLocks/>
            </p:cNvSpPr>
            <p:nvPr/>
          </p:nvSpPr>
          <p:spPr bwMode="auto">
            <a:xfrm>
              <a:off x="2744" y="1979"/>
              <a:ext cx="227" cy="258"/>
            </a:xfrm>
            <a:custGeom>
              <a:avLst/>
              <a:gdLst>
                <a:gd name="T0" fmla="*/ 134 w 181"/>
                <a:gd name="T1" fmla="*/ 0 h 213"/>
                <a:gd name="T2" fmla="*/ 20 w 181"/>
                <a:gd name="T3" fmla="*/ 35 h 213"/>
                <a:gd name="T4" fmla="*/ 77 w 181"/>
                <a:gd name="T5" fmla="*/ 246 h 213"/>
                <a:gd name="T6" fmla="*/ 181 w 181"/>
                <a:gd name="T7" fmla="*/ 308 h 213"/>
                <a:gd name="T8" fmla="*/ 256 w 181"/>
                <a:gd name="T9" fmla="*/ 273 h 213"/>
                <a:gd name="T10" fmla="*/ 275 w 181"/>
                <a:gd name="T11" fmla="*/ 220 h 213"/>
                <a:gd name="T12" fmla="*/ 285 w 181"/>
                <a:gd name="T13" fmla="*/ 194 h 213"/>
                <a:gd name="T14" fmla="*/ 153 w 181"/>
                <a:gd name="T15" fmla="*/ 0 h 213"/>
                <a:gd name="T16" fmla="*/ 134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5386" name="Freeform 38"/>
            <p:cNvSpPr>
              <a:spLocks/>
            </p:cNvSpPr>
            <p:nvPr/>
          </p:nvSpPr>
          <p:spPr bwMode="auto">
            <a:xfrm rot="949209">
              <a:off x="1466" y="1974"/>
              <a:ext cx="544" cy="861"/>
            </a:xfrm>
            <a:custGeom>
              <a:avLst/>
              <a:gdLst>
                <a:gd name="T0" fmla="*/ 110 w 579"/>
                <a:gd name="T1" fmla="*/ 1113 h 621"/>
                <a:gd name="T2" fmla="*/ 41 w 579"/>
                <a:gd name="T3" fmla="*/ 986 h 621"/>
                <a:gd name="T4" fmla="*/ 25 w 579"/>
                <a:gd name="T5" fmla="*/ 951 h 621"/>
                <a:gd name="T6" fmla="*/ 15 w 579"/>
                <a:gd name="T7" fmla="*/ 882 h 621"/>
                <a:gd name="T8" fmla="*/ 9 w 579"/>
                <a:gd name="T9" fmla="*/ 847 h 621"/>
                <a:gd name="T10" fmla="*/ 15 w 579"/>
                <a:gd name="T11" fmla="*/ 697 h 621"/>
                <a:gd name="T12" fmla="*/ 31 w 579"/>
                <a:gd name="T13" fmla="*/ 628 h 621"/>
                <a:gd name="T14" fmla="*/ 59 w 579"/>
                <a:gd name="T15" fmla="*/ 194 h 621"/>
                <a:gd name="T16" fmla="*/ 202 w 579"/>
                <a:gd name="T17" fmla="*/ 33 h 621"/>
                <a:gd name="T18" fmla="*/ 372 w 579"/>
                <a:gd name="T19" fmla="*/ 44 h 621"/>
                <a:gd name="T20" fmla="*/ 441 w 579"/>
                <a:gd name="T21" fmla="*/ 240 h 621"/>
                <a:gd name="T22" fmla="*/ 499 w 579"/>
                <a:gd name="T23" fmla="*/ 413 h 621"/>
                <a:gd name="T24" fmla="*/ 509 w 579"/>
                <a:gd name="T25" fmla="*/ 563 h 621"/>
                <a:gd name="T26" fmla="*/ 504 w 579"/>
                <a:gd name="T27" fmla="*/ 632 h 621"/>
                <a:gd name="T28" fmla="*/ 487 w 579"/>
                <a:gd name="T29" fmla="*/ 678 h 621"/>
                <a:gd name="T30" fmla="*/ 479 w 579"/>
                <a:gd name="T31" fmla="*/ 697 h 621"/>
                <a:gd name="T32" fmla="*/ 444 w 579"/>
                <a:gd name="T33" fmla="*/ 790 h 621"/>
                <a:gd name="T34" fmla="*/ 372 w 579"/>
                <a:gd name="T35" fmla="*/ 1083 h 621"/>
                <a:gd name="T36" fmla="*/ 290 w 579"/>
                <a:gd name="T37" fmla="*/ 1170 h 621"/>
                <a:gd name="T38" fmla="*/ 258 w 579"/>
                <a:gd name="T39" fmla="*/ 1194 h 621"/>
                <a:gd name="T40" fmla="*/ 153 w 579"/>
                <a:gd name="T41" fmla="*/ 1148 h 621"/>
                <a:gd name="T42" fmla="*/ 121 w 579"/>
                <a:gd name="T43" fmla="*/ 1124 h 621"/>
                <a:gd name="T44" fmla="*/ 110 w 579"/>
                <a:gd name="T45" fmla="*/ 1113 h 6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9"/>
                <a:gd name="T70" fmla="*/ 0 h 621"/>
                <a:gd name="T71" fmla="*/ 579 w 579"/>
                <a:gd name="T72" fmla="*/ 621 h 6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9" h="621">
                  <a:moveTo>
                    <a:pt x="125" y="579"/>
                  </a:moveTo>
                  <a:cubicBezTo>
                    <a:pt x="95" y="559"/>
                    <a:pt x="73" y="539"/>
                    <a:pt x="47" y="513"/>
                  </a:cubicBezTo>
                  <a:cubicBezTo>
                    <a:pt x="41" y="507"/>
                    <a:pt x="29" y="495"/>
                    <a:pt x="29" y="495"/>
                  </a:cubicBezTo>
                  <a:cubicBezTo>
                    <a:pt x="25" y="483"/>
                    <a:pt x="21" y="471"/>
                    <a:pt x="17" y="459"/>
                  </a:cubicBezTo>
                  <a:cubicBezTo>
                    <a:pt x="15" y="453"/>
                    <a:pt x="11" y="441"/>
                    <a:pt x="11" y="441"/>
                  </a:cubicBezTo>
                  <a:cubicBezTo>
                    <a:pt x="13" y="415"/>
                    <a:pt x="14" y="389"/>
                    <a:pt x="17" y="363"/>
                  </a:cubicBezTo>
                  <a:cubicBezTo>
                    <a:pt x="20" y="343"/>
                    <a:pt x="26" y="345"/>
                    <a:pt x="35" y="327"/>
                  </a:cubicBezTo>
                  <a:cubicBezTo>
                    <a:pt x="67" y="263"/>
                    <a:pt x="0" y="138"/>
                    <a:pt x="67" y="101"/>
                  </a:cubicBezTo>
                  <a:cubicBezTo>
                    <a:pt x="84" y="91"/>
                    <a:pt x="210" y="21"/>
                    <a:pt x="229" y="17"/>
                  </a:cubicBezTo>
                  <a:cubicBezTo>
                    <a:pt x="274" y="14"/>
                    <a:pt x="389" y="0"/>
                    <a:pt x="421" y="23"/>
                  </a:cubicBezTo>
                  <a:cubicBezTo>
                    <a:pt x="466" y="41"/>
                    <a:pt x="475" y="93"/>
                    <a:pt x="499" y="125"/>
                  </a:cubicBezTo>
                  <a:cubicBezTo>
                    <a:pt x="521" y="157"/>
                    <a:pt x="549" y="179"/>
                    <a:pt x="565" y="215"/>
                  </a:cubicBezTo>
                  <a:cubicBezTo>
                    <a:pt x="570" y="227"/>
                    <a:pt x="573" y="281"/>
                    <a:pt x="577" y="293"/>
                  </a:cubicBezTo>
                  <a:cubicBezTo>
                    <a:pt x="579" y="299"/>
                    <a:pt x="571" y="329"/>
                    <a:pt x="571" y="329"/>
                  </a:cubicBezTo>
                  <a:cubicBezTo>
                    <a:pt x="573" y="343"/>
                    <a:pt x="547" y="339"/>
                    <a:pt x="551" y="353"/>
                  </a:cubicBezTo>
                  <a:cubicBezTo>
                    <a:pt x="553" y="360"/>
                    <a:pt x="542" y="356"/>
                    <a:pt x="543" y="363"/>
                  </a:cubicBezTo>
                  <a:cubicBezTo>
                    <a:pt x="546" y="383"/>
                    <a:pt x="503" y="411"/>
                    <a:pt x="503" y="411"/>
                  </a:cubicBezTo>
                  <a:cubicBezTo>
                    <a:pt x="488" y="486"/>
                    <a:pt x="477" y="517"/>
                    <a:pt x="421" y="563"/>
                  </a:cubicBezTo>
                  <a:cubicBezTo>
                    <a:pt x="405" y="576"/>
                    <a:pt x="348" y="601"/>
                    <a:pt x="329" y="609"/>
                  </a:cubicBezTo>
                  <a:cubicBezTo>
                    <a:pt x="317" y="614"/>
                    <a:pt x="293" y="621"/>
                    <a:pt x="293" y="621"/>
                  </a:cubicBezTo>
                  <a:cubicBezTo>
                    <a:pt x="253" y="614"/>
                    <a:pt x="211" y="609"/>
                    <a:pt x="173" y="597"/>
                  </a:cubicBezTo>
                  <a:cubicBezTo>
                    <a:pt x="161" y="593"/>
                    <a:pt x="149" y="589"/>
                    <a:pt x="137" y="585"/>
                  </a:cubicBezTo>
                  <a:cubicBezTo>
                    <a:pt x="117" y="578"/>
                    <a:pt x="113" y="579"/>
                    <a:pt x="125" y="579"/>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5387" name="AutoShape 39"/>
            <p:cNvSpPr>
              <a:spLocks noChangeArrowheads="1"/>
            </p:cNvSpPr>
            <p:nvPr/>
          </p:nvSpPr>
          <p:spPr bwMode="auto">
            <a:xfrm rot="5121716">
              <a:off x="1813" y="3227"/>
              <a:ext cx="499" cy="27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6 w 21600"/>
                <a:gd name="T13" fmla="*/ 5400 h 21600"/>
                <a:gd name="T14" fmla="*/ 18916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5388" name="Line 40"/>
            <p:cNvSpPr>
              <a:spLocks noChangeShapeType="1"/>
            </p:cNvSpPr>
            <p:nvPr/>
          </p:nvSpPr>
          <p:spPr bwMode="auto">
            <a:xfrm flipH="1">
              <a:off x="1837" y="1752"/>
              <a:ext cx="136" cy="227"/>
            </a:xfrm>
            <a:prstGeom prst="line">
              <a:avLst/>
            </a:prstGeom>
            <a:noFill/>
            <a:ln w="9525">
              <a:solidFill>
                <a:schemeClr val="bg1"/>
              </a:solidFill>
              <a:round/>
              <a:headEnd/>
              <a:tailEnd type="triangle" w="med" len="med"/>
            </a:ln>
          </p:spPr>
          <p:txBody>
            <a:bodyPr/>
            <a:lstStyle/>
            <a:p>
              <a:endParaRPr lang="en-US"/>
            </a:p>
          </p:txBody>
        </p:sp>
        <p:sp>
          <p:nvSpPr>
            <p:cNvPr id="15389" name="Line 41"/>
            <p:cNvSpPr>
              <a:spLocks noChangeShapeType="1"/>
            </p:cNvSpPr>
            <p:nvPr/>
          </p:nvSpPr>
          <p:spPr bwMode="auto">
            <a:xfrm>
              <a:off x="1610" y="1842"/>
              <a:ext cx="45" cy="182"/>
            </a:xfrm>
            <a:prstGeom prst="line">
              <a:avLst/>
            </a:prstGeom>
            <a:noFill/>
            <a:ln w="9525">
              <a:solidFill>
                <a:schemeClr val="bg1"/>
              </a:solidFill>
              <a:round/>
              <a:headEnd/>
              <a:tailEnd type="triangle" w="med" len="med"/>
            </a:ln>
          </p:spPr>
          <p:txBody>
            <a:bodyPr/>
            <a:lstStyle/>
            <a:p>
              <a:endParaRPr lang="en-US"/>
            </a:p>
          </p:txBody>
        </p:sp>
        <p:sp>
          <p:nvSpPr>
            <p:cNvPr id="15390" name="AutoShape 42"/>
            <p:cNvSpPr>
              <a:spLocks noChangeArrowheads="1"/>
            </p:cNvSpPr>
            <p:nvPr/>
          </p:nvSpPr>
          <p:spPr bwMode="auto">
            <a:xfrm rot="7676662">
              <a:off x="931" y="2912"/>
              <a:ext cx="689" cy="27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6 w 21600"/>
                <a:gd name="T13" fmla="*/ 5400 h 21600"/>
                <a:gd name="T14" fmla="*/ 18904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5391" name="Line 43"/>
            <p:cNvSpPr>
              <a:spLocks noChangeShapeType="1"/>
            </p:cNvSpPr>
            <p:nvPr/>
          </p:nvSpPr>
          <p:spPr bwMode="auto">
            <a:xfrm flipH="1">
              <a:off x="2018" y="2115"/>
              <a:ext cx="136" cy="45"/>
            </a:xfrm>
            <a:prstGeom prst="line">
              <a:avLst/>
            </a:prstGeom>
            <a:noFill/>
            <a:ln w="9525">
              <a:solidFill>
                <a:schemeClr val="bg1"/>
              </a:solidFill>
              <a:round/>
              <a:headEnd/>
              <a:tailEnd type="triangle" w="med" len="med"/>
            </a:ln>
          </p:spPr>
          <p:txBody>
            <a:bodyPr/>
            <a:lstStyle/>
            <a:p>
              <a:endParaRPr lang="en-US"/>
            </a:p>
          </p:txBody>
        </p:sp>
        <p:sp>
          <p:nvSpPr>
            <p:cNvPr id="15392" name="Freeform 44"/>
            <p:cNvSpPr>
              <a:spLocks/>
            </p:cNvSpPr>
            <p:nvPr/>
          </p:nvSpPr>
          <p:spPr bwMode="auto">
            <a:xfrm rot="-2721648">
              <a:off x="2465" y="2167"/>
              <a:ext cx="405" cy="301"/>
            </a:xfrm>
            <a:custGeom>
              <a:avLst/>
              <a:gdLst>
                <a:gd name="T0" fmla="*/ 425 w 181"/>
                <a:gd name="T1" fmla="*/ 0 h 213"/>
                <a:gd name="T2" fmla="*/ 65 w 181"/>
                <a:gd name="T3" fmla="*/ 48 h 213"/>
                <a:gd name="T4" fmla="*/ 246 w 181"/>
                <a:gd name="T5" fmla="*/ 335 h 213"/>
                <a:gd name="T6" fmla="*/ 575 w 181"/>
                <a:gd name="T7" fmla="*/ 420 h 213"/>
                <a:gd name="T8" fmla="*/ 817 w 181"/>
                <a:gd name="T9" fmla="*/ 372 h 213"/>
                <a:gd name="T10" fmla="*/ 877 w 181"/>
                <a:gd name="T11" fmla="*/ 300 h 213"/>
                <a:gd name="T12" fmla="*/ 906 w 181"/>
                <a:gd name="T13" fmla="*/ 264 h 213"/>
                <a:gd name="T14" fmla="*/ 486 w 181"/>
                <a:gd name="T15" fmla="*/ 0 h 213"/>
                <a:gd name="T16" fmla="*/ 42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5393" name="Line 45"/>
            <p:cNvSpPr>
              <a:spLocks noChangeShapeType="1"/>
            </p:cNvSpPr>
            <p:nvPr/>
          </p:nvSpPr>
          <p:spPr bwMode="auto">
            <a:xfrm>
              <a:off x="2472" y="2069"/>
              <a:ext cx="90" cy="136"/>
            </a:xfrm>
            <a:prstGeom prst="line">
              <a:avLst/>
            </a:prstGeom>
            <a:noFill/>
            <a:ln w="9525">
              <a:solidFill>
                <a:schemeClr val="bg1"/>
              </a:solidFill>
              <a:round/>
              <a:headEnd/>
              <a:tailEnd type="triangle" w="med" len="med"/>
            </a:ln>
          </p:spPr>
          <p:txBody>
            <a:bodyPr/>
            <a:lstStyle/>
            <a:p>
              <a:endParaRPr lang="en-US"/>
            </a:p>
          </p:txBody>
        </p:sp>
        <p:sp>
          <p:nvSpPr>
            <p:cNvPr id="15394" name="Line 46"/>
            <p:cNvSpPr>
              <a:spLocks noChangeShapeType="1"/>
            </p:cNvSpPr>
            <p:nvPr/>
          </p:nvSpPr>
          <p:spPr bwMode="auto">
            <a:xfrm>
              <a:off x="2381" y="2205"/>
              <a:ext cx="136" cy="46"/>
            </a:xfrm>
            <a:prstGeom prst="line">
              <a:avLst/>
            </a:prstGeom>
            <a:noFill/>
            <a:ln w="9525">
              <a:solidFill>
                <a:schemeClr val="bg1"/>
              </a:solidFill>
              <a:round/>
              <a:headEnd/>
              <a:tailEnd type="triangle" w="med" len="med"/>
            </a:ln>
          </p:spPr>
          <p:txBody>
            <a:bodyPr/>
            <a:lstStyle/>
            <a:p>
              <a:endParaRPr lang="en-US"/>
            </a:p>
          </p:txBody>
        </p:sp>
        <p:sp>
          <p:nvSpPr>
            <p:cNvPr id="15395" name="Line 47"/>
            <p:cNvSpPr>
              <a:spLocks noChangeShapeType="1"/>
            </p:cNvSpPr>
            <p:nvPr/>
          </p:nvSpPr>
          <p:spPr bwMode="auto">
            <a:xfrm>
              <a:off x="2699" y="2024"/>
              <a:ext cx="0" cy="136"/>
            </a:xfrm>
            <a:prstGeom prst="line">
              <a:avLst/>
            </a:prstGeom>
            <a:noFill/>
            <a:ln w="9525">
              <a:solidFill>
                <a:schemeClr val="bg1"/>
              </a:solidFill>
              <a:round/>
              <a:headEnd/>
              <a:tailEnd type="triangle" w="med" len="med"/>
            </a:ln>
          </p:spPr>
          <p:txBody>
            <a:bodyPr/>
            <a:lstStyle/>
            <a:p>
              <a:endParaRPr lang="en-US"/>
            </a:p>
          </p:txBody>
        </p:sp>
        <p:sp>
          <p:nvSpPr>
            <p:cNvPr id="15396" name="AutoShape 48"/>
            <p:cNvSpPr>
              <a:spLocks noChangeArrowheads="1"/>
            </p:cNvSpPr>
            <p:nvPr/>
          </p:nvSpPr>
          <p:spPr bwMode="auto">
            <a:xfrm rot="8842702">
              <a:off x="820" y="2399"/>
              <a:ext cx="287" cy="27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87 w 21600"/>
                <a:gd name="T13" fmla="*/ 5400 h 21600"/>
                <a:gd name="T14" fmla="*/ 18891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5397" name="AutoShape 49"/>
            <p:cNvSpPr>
              <a:spLocks noChangeArrowheads="1"/>
            </p:cNvSpPr>
            <p:nvPr/>
          </p:nvSpPr>
          <p:spPr bwMode="auto">
            <a:xfrm rot="3223460">
              <a:off x="2360" y="2617"/>
              <a:ext cx="326" cy="31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9 w 21600"/>
                <a:gd name="T13" fmla="*/ 5434 h 21600"/>
                <a:gd name="T14" fmla="*/ 18883 w 21600"/>
                <a:gd name="T15" fmla="*/ 16234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5398" name="AutoShape 50"/>
            <p:cNvSpPr>
              <a:spLocks noChangeArrowheads="1"/>
            </p:cNvSpPr>
            <p:nvPr/>
          </p:nvSpPr>
          <p:spPr bwMode="auto">
            <a:xfrm rot="2221000">
              <a:off x="2830" y="2290"/>
              <a:ext cx="277" cy="31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53 w 21600"/>
                <a:gd name="T13" fmla="*/ 5434 h 21600"/>
                <a:gd name="T14" fmla="*/ 18871 w 21600"/>
                <a:gd name="T15" fmla="*/ 16234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sp>
          <p:nvSpPr>
            <p:cNvPr id="15399" name="AutoShape 51"/>
            <p:cNvSpPr>
              <a:spLocks noChangeArrowheads="1"/>
            </p:cNvSpPr>
            <p:nvPr/>
          </p:nvSpPr>
          <p:spPr bwMode="auto">
            <a:xfrm rot="9716385">
              <a:off x="702" y="1945"/>
              <a:ext cx="221" cy="27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421 w 21600"/>
                <a:gd name="T13" fmla="*/ 5400 h 21600"/>
                <a:gd name="T14" fmla="*/ 18863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bg1"/>
              </a:solidFill>
              <a:miter lim="800000"/>
              <a:headEnd/>
              <a:tailEnd/>
            </a:ln>
          </p:spPr>
          <p:txBody>
            <a:bodyPr wrap="none" anchor="ctr"/>
            <a:lstStyle/>
            <a:p>
              <a:endParaRPr lang="en-US"/>
            </a:p>
          </p:txBody>
        </p:sp>
      </p:grpSp>
      <p:sp>
        <p:nvSpPr>
          <p:cNvPr id="15363" name="Text Box 55"/>
          <p:cNvSpPr txBox="1">
            <a:spLocks noChangeArrowheads="1"/>
          </p:cNvSpPr>
          <p:nvPr/>
        </p:nvSpPr>
        <p:spPr bwMode="auto">
          <a:xfrm>
            <a:off x="0" y="5229225"/>
            <a:ext cx="9144000" cy="738664"/>
          </a:xfrm>
          <a:prstGeom prst="rect">
            <a:avLst/>
          </a:prstGeom>
          <a:noFill/>
          <a:ln w="9525">
            <a:noFill/>
            <a:miter lim="800000"/>
            <a:headEnd/>
            <a:tailEnd/>
          </a:ln>
        </p:spPr>
        <p:txBody>
          <a:bodyPr wrap="square">
            <a:spAutoFit/>
          </a:bodyPr>
          <a:lstStyle/>
          <a:p>
            <a:pPr>
              <a:spcBef>
                <a:spcPct val="50000"/>
              </a:spcBef>
            </a:pPr>
            <a:r>
              <a:rPr lang="en-US" altLang="ja-JP" sz="1400" b="1" dirty="0">
                <a:ea typeface="MS PGothic" pitchFamily="34" charset="-128"/>
              </a:rPr>
              <a:t>Figure 5</a:t>
            </a:r>
            <a:r>
              <a:rPr lang="en-US" altLang="ja-JP" sz="1400" dirty="0">
                <a:ea typeface="MS PGothic" pitchFamily="34" charset="-128"/>
              </a:rPr>
              <a:t>	Occupational Therapy: Helps to identify spaces, where water (life force) can still flow; focuses water through the spaces, over rocks (problems/obstacles), driftwood (resources; liabilities and assets) and walls/sides (environmental context), eroding the surfaces and thus increasing life flow. </a:t>
            </a:r>
            <a:endParaRPr lang="en-US" sz="1400" dirty="0"/>
          </a:p>
        </p:txBody>
      </p:sp>
      <p:sp>
        <p:nvSpPr>
          <p:cNvPr id="50" name="TextBox 49"/>
          <p:cNvSpPr txBox="1"/>
          <p:nvPr/>
        </p:nvSpPr>
        <p:spPr>
          <a:xfrm>
            <a:off x="4857752" y="4357694"/>
            <a:ext cx="2428892" cy="369332"/>
          </a:xfrm>
          <a:prstGeom prst="rect">
            <a:avLst/>
          </a:prstGeom>
          <a:noFill/>
        </p:spPr>
        <p:txBody>
          <a:bodyPr wrap="square" rtlCol="0">
            <a:spAutoFit/>
          </a:bodyPr>
          <a:lstStyle/>
          <a:p>
            <a:r>
              <a:rPr lang="en-US" sz="900" dirty="0" smtClean="0">
                <a:solidFill>
                  <a:schemeClr val="tx1"/>
                </a:solidFill>
              </a:rPr>
              <a:t>Used with permission from M. </a:t>
            </a:r>
            <a:r>
              <a:rPr lang="en-US" sz="900" dirty="0" err="1" smtClean="0">
                <a:solidFill>
                  <a:schemeClr val="tx1"/>
                </a:solidFill>
              </a:rPr>
              <a:t>Iwama</a:t>
            </a:r>
            <a:endParaRPr lang="en-US" sz="900" dirty="0" smtClean="0">
              <a:solidFill>
                <a:schemeClr val="tx1"/>
              </a:solidFill>
            </a:endParaRPr>
          </a:p>
          <a:p>
            <a:r>
              <a:rPr lang="en-US" sz="900" dirty="0" smtClean="0">
                <a:solidFill>
                  <a:schemeClr val="tx1"/>
                </a:solidFill>
              </a:rPr>
              <a:t>www.kawamodel.com</a:t>
            </a:r>
            <a:endParaRPr lang="en-US" sz="9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2124075" y="476250"/>
            <a:ext cx="5165725" cy="4537075"/>
            <a:chOff x="261" y="1207"/>
            <a:chExt cx="3254" cy="2858"/>
          </a:xfrm>
        </p:grpSpPr>
        <p:sp>
          <p:nvSpPr>
            <p:cNvPr id="16390" name="Rectangle 6"/>
            <p:cNvSpPr>
              <a:spLocks noChangeArrowheads="1"/>
            </p:cNvSpPr>
            <p:nvPr/>
          </p:nvSpPr>
          <p:spPr bwMode="auto">
            <a:xfrm>
              <a:off x="295" y="1207"/>
              <a:ext cx="3220" cy="2858"/>
            </a:xfrm>
            <a:prstGeom prst="rect">
              <a:avLst/>
            </a:prstGeom>
            <a:solidFill>
              <a:srgbClr val="A3C7FB"/>
            </a:solidFill>
            <a:ln w="9525">
              <a:solidFill>
                <a:schemeClr val="bg1"/>
              </a:solidFill>
              <a:miter lim="800000"/>
              <a:headEnd/>
              <a:tailEnd/>
            </a:ln>
          </p:spPr>
          <p:txBody>
            <a:bodyPr wrap="none" anchor="ctr"/>
            <a:lstStyle/>
            <a:p>
              <a:endParaRPr lang="en-ZA"/>
            </a:p>
          </p:txBody>
        </p:sp>
        <p:sp>
          <p:nvSpPr>
            <p:cNvPr id="16391" name="Freeform 7"/>
            <p:cNvSpPr>
              <a:spLocks/>
            </p:cNvSpPr>
            <p:nvPr/>
          </p:nvSpPr>
          <p:spPr bwMode="auto">
            <a:xfrm>
              <a:off x="294" y="1686"/>
              <a:ext cx="3221" cy="2379"/>
            </a:xfrm>
            <a:custGeom>
              <a:avLst/>
              <a:gdLst>
                <a:gd name="T0" fmla="*/ 0 w 3221"/>
                <a:gd name="T1" fmla="*/ 18 h 2379"/>
                <a:gd name="T2" fmla="*/ 186 w 3221"/>
                <a:gd name="T3" fmla="*/ 36 h 2379"/>
                <a:gd name="T4" fmla="*/ 240 w 3221"/>
                <a:gd name="T5" fmla="*/ 66 h 2379"/>
                <a:gd name="T6" fmla="*/ 276 w 3221"/>
                <a:gd name="T7" fmla="*/ 90 h 2379"/>
                <a:gd name="T8" fmla="*/ 324 w 3221"/>
                <a:gd name="T9" fmla="*/ 144 h 2379"/>
                <a:gd name="T10" fmla="*/ 372 w 3221"/>
                <a:gd name="T11" fmla="*/ 318 h 2379"/>
                <a:gd name="T12" fmla="*/ 450 w 3221"/>
                <a:gd name="T13" fmla="*/ 510 h 2379"/>
                <a:gd name="T14" fmla="*/ 498 w 3221"/>
                <a:gd name="T15" fmla="*/ 840 h 2379"/>
                <a:gd name="T16" fmla="*/ 540 w 3221"/>
                <a:gd name="T17" fmla="*/ 948 h 2379"/>
                <a:gd name="T18" fmla="*/ 558 w 3221"/>
                <a:gd name="T19" fmla="*/ 1176 h 2379"/>
                <a:gd name="T20" fmla="*/ 612 w 3221"/>
                <a:gd name="T21" fmla="*/ 1338 h 2379"/>
                <a:gd name="T22" fmla="*/ 678 w 3221"/>
                <a:gd name="T23" fmla="*/ 1560 h 2379"/>
                <a:gd name="T24" fmla="*/ 702 w 3221"/>
                <a:gd name="T25" fmla="*/ 1578 h 2379"/>
                <a:gd name="T26" fmla="*/ 840 w 3221"/>
                <a:gd name="T27" fmla="*/ 1680 h 2379"/>
                <a:gd name="T28" fmla="*/ 1302 w 3221"/>
                <a:gd name="T29" fmla="*/ 1752 h 2379"/>
                <a:gd name="T30" fmla="*/ 1536 w 3221"/>
                <a:gd name="T31" fmla="*/ 1794 h 2379"/>
                <a:gd name="T32" fmla="*/ 1686 w 3221"/>
                <a:gd name="T33" fmla="*/ 1938 h 2379"/>
                <a:gd name="T34" fmla="*/ 1860 w 3221"/>
                <a:gd name="T35" fmla="*/ 1926 h 2379"/>
                <a:gd name="T36" fmla="*/ 1908 w 3221"/>
                <a:gd name="T37" fmla="*/ 1914 h 2379"/>
                <a:gd name="T38" fmla="*/ 1932 w 3221"/>
                <a:gd name="T39" fmla="*/ 1908 h 2379"/>
                <a:gd name="T40" fmla="*/ 2016 w 3221"/>
                <a:gd name="T41" fmla="*/ 1854 h 2379"/>
                <a:gd name="T42" fmla="*/ 2046 w 3221"/>
                <a:gd name="T43" fmla="*/ 1770 h 2379"/>
                <a:gd name="T44" fmla="*/ 2154 w 3221"/>
                <a:gd name="T45" fmla="*/ 1662 h 2379"/>
                <a:gd name="T46" fmla="*/ 2184 w 3221"/>
                <a:gd name="T47" fmla="*/ 1626 h 2379"/>
                <a:gd name="T48" fmla="*/ 2196 w 3221"/>
                <a:gd name="T49" fmla="*/ 1590 h 2379"/>
                <a:gd name="T50" fmla="*/ 2244 w 3221"/>
                <a:gd name="T51" fmla="*/ 1374 h 2379"/>
                <a:gd name="T52" fmla="*/ 2292 w 3221"/>
                <a:gd name="T53" fmla="*/ 1272 h 2379"/>
                <a:gd name="T54" fmla="*/ 2358 w 3221"/>
                <a:gd name="T55" fmla="*/ 1194 h 2379"/>
                <a:gd name="T56" fmla="*/ 2400 w 3221"/>
                <a:gd name="T57" fmla="*/ 1176 h 2379"/>
                <a:gd name="T58" fmla="*/ 2532 w 3221"/>
                <a:gd name="T59" fmla="*/ 1146 h 2379"/>
                <a:gd name="T60" fmla="*/ 2622 w 3221"/>
                <a:gd name="T61" fmla="*/ 1110 h 2379"/>
                <a:gd name="T62" fmla="*/ 2712 w 3221"/>
                <a:gd name="T63" fmla="*/ 1014 h 2379"/>
                <a:gd name="T64" fmla="*/ 2760 w 3221"/>
                <a:gd name="T65" fmla="*/ 900 h 2379"/>
                <a:gd name="T66" fmla="*/ 2862 w 3221"/>
                <a:gd name="T67" fmla="*/ 612 h 2379"/>
                <a:gd name="T68" fmla="*/ 2874 w 3221"/>
                <a:gd name="T69" fmla="*/ 498 h 2379"/>
                <a:gd name="T70" fmla="*/ 2934 w 3221"/>
                <a:gd name="T71" fmla="*/ 252 h 2379"/>
                <a:gd name="T72" fmla="*/ 2964 w 3221"/>
                <a:gd name="T73" fmla="*/ 150 h 2379"/>
                <a:gd name="T74" fmla="*/ 2982 w 3221"/>
                <a:gd name="T75" fmla="*/ 36 h 2379"/>
                <a:gd name="T76" fmla="*/ 3084 w 3221"/>
                <a:gd name="T77" fmla="*/ 30 h 2379"/>
                <a:gd name="T78" fmla="*/ 3210 w 3221"/>
                <a:gd name="T79" fmla="*/ 18 h 2379"/>
                <a:gd name="T80" fmla="*/ 3221 w 3221"/>
                <a:gd name="T81" fmla="*/ 2379 h 2379"/>
                <a:gd name="T82" fmla="*/ 1 w 3221"/>
                <a:gd name="T83" fmla="*/ 2379 h 2379"/>
                <a:gd name="T84" fmla="*/ 0 w 3221"/>
                <a:gd name="T85" fmla="*/ 18 h 23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1"/>
                <a:gd name="T130" fmla="*/ 0 h 2379"/>
                <a:gd name="T131" fmla="*/ 3221 w 3221"/>
                <a:gd name="T132" fmla="*/ 2379 h 23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1" h="2379">
                  <a:moveTo>
                    <a:pt x="0" y="18"/>
                  </a:moveTo>
                  <a:cubicBezTo>
                    <a:pt x="55" y="0"/>
                    <a:pt x="129" y="28"/>
                    <a:pt x="186" y="36"/>
                  </a:cubicBezTo>
                  <a:cubicBezTo>
                    <a:pt x="250" y="57"/>
                    <a:pt x="200" y="35"/>
                    <a:pt x="240" y="66"/>
                  </a:cubicBezTo>
                  <a:cubicBezTo>
                    <a:pt x="251" y="75"/>
                    <a:pt x="276" y="90"/>
                    <a:pt x="276" y="90"/>
                  </a:cubicBezTo>
                  <a:cubicBezTo>
                    <a:pt x="289" y="110"/>
                    <a:pt x="324" y="144"/>
                    <a:pt x="324" y="144"/>
                  </a:cubicBezTo>
                  <a:cubicBezTo>
                    <a:pt x="343" y="201"/>
                    <a:pt x="351" y="262"/>
                    <a:pt x="372" y="318"/>
                  </a:cubicBezTo>
                  <a:cubicBezTo>
                    <a:pt x="397" y="384"/>
                    <a:pt x="433" y="441"/>
                    <a:pt x="450" y="510"/>
                  </a:cubicBezTo>
                  <a:cubicBezTo>
                    <a:pt x="455" y="622"/>
                    <a:pt x="462" y="733"/>
                    <a:pt x="498" y="840"/>
                  </a:cubicBezTo>
                  <a:cubicBezTo>
                    <a:pt x="510" y="877"/>
                    <a:pt x="531" y="910"/>
                    <a:pt x="540" y="948"/>
                  </a:cubicBezTo>
                  <a:cubicBezTo>
                    <a:pt x="543" y="1020"/>
                    <a:pt x="540" y="1104"/>
                    <a:pt x="558" y="1176"/>
                  </a:cubicBezTo>
                  <a:cubicBezTo>
                    <a:pt x="572" y="1231"/>
                    <a:pt x="598" y="1282"/>
                    <a:pt x="612" y="1338"/>
                  </a:cubicBezTo>
                  <a:cubicBezTo>
                    <a:pt x="617" y="1404"/>
                    <a:pt x="625" y="1507"/>
                    <a:pt x="678" y="1560"/>
                  </a:cubicBezTo>
                  <a:cubicBezTo>
                    <a:pt x="685" y="1567"/>
                    <a:pt x="695" y="1571"/>
                    <a:pt x="702" y="1578"/>
                  </a:cubicBezTo>
                  <a:cubicBezTo>
                    <a:pt x="744" y="1620"/>
                    <a:pt x="779" y="1668"/>
                    <a:pt x="840" y="1680"/>
                  </a:cubicBezTo>
                  <a:cubicBezTo>
                    <a:pt x="990" y="1755"/>
                    <a:pt x="1131" y="1748"/>
                    <a:pt x="1302" y="1752"/>
                  </a:cubicBezTo>
                  <a:cubicBezTo>
                    <a:pt x="1379" y="1771"/>
                    <a:pt x="1459" y="1775"/>
                    <a:pt x="1536" y="1794"/>
                  </a:cubicBezTo>
                  <a:cubicBezTo>
                    <a:pt x="1584" y="1866"/>
                    <a:pt x="1609" y="1899"/>
                    <a:pt x="1686" y="1938"/>
                  </a:cubicBezTo>
                  <a:cubicBezTo>
                    <a:pt x="1750" y="1935"/>
                    <a:pt x="1801" y="1939"/>
                    <a:pt x="1860" y="1926"/>
                  </a:cubicBezTo>
                  <a:cubicBezTo>
                    <a:pt x="1876" y="1923"/>
                    <a:pt x="1892" y="1918"/>
                    <a:pt x="1908" y="1914"/>
                  </a:cubicBezTo>
                  <a:cubicBezTo>
                    <a:pt x="1916" y="1912"/>
                    <a:pt x="1932" y="1908"/>
                    <a:pt x="1932" y="1908"/>
                  </a:cubicBezTo>
                  <a:cubicBezTo>
                    <a:pt x="1977" y="1863"/>
                    <a:pt x="1966" y="1871"/>
                    <a:pt x="2016" y="1854"/>
                  </a:cubicBezTo>
                  <a:cubicBezTo>
                    <a:pt x="2034" y="1828"/>
                    <a:pt x="2029" y="1796"/>
                    <a:pt x="2046" y="1770"/>
                  </a:cubicBezTo>
                  <a:cubicBezTo>
                    <a:pt x="2073" y="1730"/>
                    <a:pt x="2107" y="1678"/>
                    <a:pt x="2154" y="1662"/>
                  </a:cubicBezTo>
                  <a:cubicBezTo>
                    <a:pt x="2165" y="1651"/>
                    <a:pt x="2177" y="1641"/>
                    <a:pt x="2184" y="1626"/>
                  </a:cubicBezTo>
                  <a:cubicBezTo>
                    <a:pt x="2189" y="1614"/>
                    <a:pt x="2196" y="1590"/>
                    <a:pt x="2196" y="1590"/>
                  </a:cubicBezTo>
                  <a:cubicBezTo>
                    <a:pt x="2203" y="1503"/>
                    <a:pt x="2217" y="1454"/>
                    <a:pt x="2244" y="1374"/>
                  </a:cubicBezTo>
                  <a:cubicBezTo>
                    <a:pt x="2259" y="1329"/>
                    <a:pt x="2262" y="1308"/>
                    <a:pt x="2292" y="1272"/>
                  </a:cubicBezTo>
                  <a:cubicBezTo>
                    <a:pt x="2310" y="1250"/>
                    <a:pt x="2330" y="1203"/>
                    <a:pt x="2358" y="1194"/>
                  </a:cubicBezTo>
                  <a:cubicBezTo>
                    <a:pt x="2372" y="1189"/>
                    <a:pt x="2386" y="1181"/>
                    <a:pt x="2400" y="1176"/>
                  </a:cubicBezTo>
                  <a:cubicBezTo>
                    <a:pt x="2442" y="1162"/>
                    <a:pt x="2489" y="1159"/>
                    <a:pt x="2532" y="1146"/>
                  </a:cubicBezTo>
                  <a:cubicBezTo>
                    <a:pt x="2565" y="1136"/>
                    <a:pt x="2591" y="1120"/>
                    <a:pt x="2622" y="1110"/>
                  </a:cubicBezTo>
                  <a:cubicBezTo>
                    <a:pt x="2653" y="1079"/>
                    <a:pt x="2688" y="1051"/>
                    <a:pt x="2712" y="1014"/>
                  </a:cubicBezTo>
                  <a:cubicBezTo>
                    <a:pt x="2736" y="976"/>
                    <a:pt x="2736" y="936"/>
                    <a:pt x="2760" y="900"/>
                  </a:cubicBezTo>
                  <a:cubicBezTo>
                    <a:pt x="2785" y="801"/>
                    <a:pt x="2843" y="714"/>
                    <a:pt x="2862" y="612"/>
                  </a:cubicBezTo>
                  <a:cubicBezTo>
                    <a:pt x="2874" y="547"/>
                    <a:pt x="2863" y="583"/>
                    <a:pt x="2874" y="498"/>
                  </a:cubicBezTo>
                  <a:cubicBezTo>
                    <a:pt x="2885" y="415"/>
                    <a:pt x="2914" y="333"/>
                    <a:pt x="2934" y="252"/>
                  </a:cubicBezTo>
                  <a:cubicBezTo>
                    <a:pt x="2941" y="225"/>
                    <a:pt x="2948" y="174"/>
                    <a:pt x="2964" y="150"/>
                  </a:cubicBezTo>
                  <a:cubicBezTo>
                    <a:pt x="2980" y="126"/>
                    <a:pt x="2966" y="60"/>
                    <a:pt x="2982" y="36"/>
                  </a:cubicBezTo>
                  <a:cubicBezTo>
                    <a:pt x="2992" y="22"/>
                    <a:pt x="3067" y="42"/>
                    <a:pt x="3084" y="30"/>
                  </a:cubicBezTo>
                  <a:cubicBezTo>
                    <a:pt x="3114" y="10"/>
                    <a:pt x="3178" y="18"/>
                    <a:pt x="3210" y="18"/>
                  </a:cubicBezTo>
                  <a:lnTo>
                    <a:pt x="3221" y="2379"/>
                  </a:lnTo>
                  <a:lnTo>
                    <a:pt x="1" y="2379"/>
                  </a:lnTo>
                  <a:lnTo>
                    <a:pt x="0" y="18"/>
                  </a:lnTo>
                  <a:close/>
                </a:path>
              </a:pathLst>
            </a:custGeom>
            <a:gradFill rotWithShape="1">
              <a:gsLst>
                <a:gs pos="0">
                  <a:srgbClr val="9D876D"/>
                </a:gs>
                <a:gs pos="100000">
                  <a:srgbClr val="493E32"/>
                </a:gs>
              </a:gsLst>
              <a:lin ang="5400000" scaled="1"/>
            </a:gradFill>
            <a:ln w="9525">
              <a:solidFill>
                <a:schemeClr val="bg1"/>
              </a:solidFill>
              <a:round/>
              <a:headEnd/>
              <a:tailEnd/>
            </a:ln>
          </p:spPr>
          <p:txBody>
            <a:bodyPr/>
            <a:lstStyle/>
            <a:p>
              <a:endParaRPr lang="en-US"/>
            </a:p>
          </p:txBody>
        </p:sp>
        <p:sp>
          <p:nvSpPr>
            <p:cNvPr id="16392" name="Freeform 8"/>
            <p:cNvSpPr>
              <a:spLocks/>
            </p:cNvSpPr>
            <p:nvPr/>
          </p:nvSpPr>
          <p:spPr bwMode="auto">
            <a:xfrm>
              <a:off x="261" y="1208"/>
              <a:ext cx="3254" cy="634"/>
            </a:xfrm>
            <a:custGeom>
              <a:avLst/>
              <a:gdLst>
                <a:gd name="T0" fmla="*/ 27 w 3254"/>
                <a:gd name="T1" fmla="*/ 506 h 617"/>
                <a:gd name="T2" fmla="*/ 129 w 3254"/>
                <a:gd name="T3" fmla="*/ 525 h 617"/>
                <a:gd name="T4" fmla="*/ 315 w 3254"/>
                <a:gd name="T5" fmla="*/ 595 h 617"/>
                <a:gd name="T6" fmla="*/ 363 w 3254"/>
                <a:gd name="T7" fmla="*/ 633 h 617"/>
                <a:gd name="T8" fmla="*/ 639 w 3254"/>
                <a:gd name="T9" fmla="*/ 607 h 617"/>
                <a:gd name="T10" fmla="*/ 795 w 3254"/>
                <a:gd name="T11" fmla="*/ 626 h 617"/>
                <a:gd name="T12" fmla="*/ 831 w 3254"/>
                <a:gd name="T13" fmla="*/ 639 h 617"/>
                <a:gd name="T14" fmla="*/ 849 w 3254"/>
                <a:gd name="T15" fmla="*/ 645 h 617"/>
                <a:gd name="T16" fmla="*/ 987 w 3254"/>
                <a:gd name="T17" fmla="*/ 639 h 617"/>
                <a:gd name="T18" fmla="*/ 1035 w 3254"/>
                <a:gd name="T19" fmla="*/ 626 h 617"/>
                <a:gd name="T20" fmla="*/ 1059 w 3254"/>
                <a:gd name="T21" fmla="*/ 620 h 617"/>
                <a:gd name="T22" fmla="*/ 1119 w 3254"/>
                <a:gd name="T23" fmla="*/ 595 h 617"/>
                <a:gd name="T24" fmla="*/ 1251 w 3254"/>
                <a:gd name="T25" fmla="*/ 607 h 617"/>
                <a:gd name="T26" fmla="*/ 1371 w 3254"/>
                <a:gd name="T27" fmla="*/ 639 h 617"/>
                <a:gd name="T28" fmla="*/ 1467 w 3254"/>
                <a:gd name="T29" fmla="*/ 633 h 617"/>
                <a:gd name="T30" fmla="*/ 1545 w 3254"/>
                <a:gd name="T31" fmla="*/ 607 h 617"/>
                <a:gd name="T32" fmla="*/ 1623 w 3254"/>
                <a:gd name="T33" fmla="*/ 595 h 617"/>
                <a:gd name="T34" fmla="*/ 1785 w 3254"/>
                <a:gd name="T35" fmla="*/ 620 h 617"/>
                <a:gd name="T36" fmla="*/ 1857 w 3254"/>
                <a:gd name="T37" fmla="*/ 639 h 617"/>
                <a:gd name="T38" fmla="*/ 1959 w 3254"/>
                <a:gd name="T39" fmla="*/ 626 h 617"/>
                <a:gd name="T40" fmla="*/ 2007 w 3254"/>
                <a:gd name="T41" fmla="*/ 613 h 617"/>
                <a:gd name="T42" fmla="*/ 2043 w 3254"/>
                <a:gd name="T43" fmla="*/ 601 h 617"/>
                <a:gd name="T44" fmla="*/ 2193 w 3254"/>
                <a:gd name="T45" fmla="*/ 607 h 617"/>
                <a:gd name="T46" fmla="*/ 2331 w 3254"/>
                <a:gd name="T47" fmla="*/ 651 h 617"/>
                <a:gd name="T48" fmla="*/ 2613 w 3254"/>
                <a:gd name="T49" fmla="*/ 595 h 617"/>
                <a:gd name="T50" fmla="*/ 2823 w 3254"/>
                <a:gd name="T51" fmla="*/ 651 h 617"/>
                <a:gd name="T52" fmla="*/ 2979 w 3254"/>
                <a:gd name="T53" fmla="*/ 620 h 617"/>
                <a:gd name="T54" fmla="*/ 3063 w 3254"/>
                <a:gd name="T55" fmla="*/ 601 h 617"/>
                <a:gd name="T56" fmla="*/ 3057 w 3254"/>
                <a:gd name="T57" fmla="*/ 582 h 617"/>
                <a:gd name="T58" fmla="*/ 3075 w 3254"/>
                <a:gd name="T59" fmla="*/ 569 h 617"/>
                <a:gd name="T60" fmla="*/ 3147 w 3254"/>
                <a:gd name="T61" fmla="*/ 537 h 617"/>
                <a:gd name="T62" fmla="*/ 3183 w 3254"/>
                <a:gd name="T63" fmla="*/ 525 h 617"/>
                <a:gd name="T64" fmla="*/ 3243 w 3254"/>
                <a:gd name="T65" fmla="*/ 531 h 617"/>
                <a:gd name="T66" fmla="*/ 3254 w 3254"/>
                <a:gd name="T67" fmla="*/ 0 h 617"/>
                <a:gd name="T68" fmla="*/ 34 w 3254"/>
                <a:gd name="T69" fmla="*/ 0 h 617"/>
                <a:gd name="T70" fmla="*/ 27 w 3254"/>
                <a:gd name="T71" fmla="*/ 506 h 6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54"/>
                <a:gd name="T109" fmla="*/ 0 h 617"/>
                <a:gd name="T110" fmla="*/ 3254 w 3254"/>
                <a:gd name="T111" fmla="*/ 617 h 6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54" h="617">
                  <a:moveTo>
                    <a:pt x="27" y="479"/>
                  </a:moveTo>
                  <a:cubicBezTo>
                    <a:pt x="80" y="497"/>
                    <a:pt x="0" y="471"/>
                    <a:pt x="129" y="497"/>
                  </a:cubicBezTo>
                  <a:cubicBezTo>
                    <a:pt x="195" y="510"/>
                    <a:pt x="259" y="526"/>
                    <a:pt x="315" y="563"/>
                  </a:cubicBezTo>
                  <a:cubicBezTo>
                    <a:pt x="329" y="584"/>
                    <a:pt x="339" y="591"/>
                    <a:pt x="363" y="599"/>
                  </a:cubicBezTo>
                  <a:cubicBezTo>
                    <a:pt x="455" y="592"/>
                    <a:pt x="547" y="583"/>
                    <a:pt x="639" y="575"/>
                  </a:cubicBezTo>
                  <a:cubicBezTo>
                    <a:pt x="692" y="564"/>
                    <a:pt x="744" y="576"/>
                    <a:pt x="795" y="593"/>
                  </a:cubicBezTo>
                  <a:cubicBezTo>
                    <a:pt x="807" y="597"/>
                    <a:pt x="819" y="601"/>
                    <a:pt x="831" y="605"/>
                  </a:cubicBezTo>
                  <a:cubicBezTo>
                    <a:pt x="837" y="607"/>
                    <a:pt x="849" y="611"/>
                    <a:pt x="849" y="611"/>
                  </a:cubicBezTo>
                  <a:cubicBezTo>
                    <a:pt x="895" y="609"/>
                    <a:pt x="941" y="609"/>
                    <a:pt x="987" y="605"/>
                  </a:cubicBezTo>
                  <a:cubicBezTo>
                    <a:pt x="1003" y="603"/>
                    <a:pt x="1019" y="597"/>
                    <a:pt x="1035" y="593"/>
                  </a:cubicBezTo>
                  <a:cubicBezTo>
                    <a:pt x="1043" y="591"/>
                    <a:pt x="1059" y="587"/>
                    <a:pt x="1059" y="587"/>
                  </a:cubicBezTo>
                  <a:cubicBezTo>
                    <a:pt x="1079" y="574"/>
                    <a:pt x="1097" y="570"/>
                    <a:pt x="1119" y="563"/>
                  </a:cubicBezTo>
                  <a:cubicBezTo>
                    <a:pt x="1171" y="566"/>
                    <a:pt x="1205" y="565"/>
                    <a:pt x="1251" y="575"/>
                  </a:cubicBezTo>
                  <a:cubicBezTo>
                    <a:pt x="1292" y="584"/>
                    <a:pt x="1330" y="598"/>
                    <a:pt x="1371" y="605"/>
                  </a:cubicBezTo>
                  <a:cubicBezTo>
                    <a:pt x="1403" y="603"/>
                    <a:pt x="1435" y="602"/>
                    <a:pt x="1467" y="599"/>
                  </a:cubicBezTo>
                  <a:cubicBezTo>
                    <a:pt x="1494" y="596"/>
                    <a:pt x="1520" y="583"/>
                    <a:pt x="1545" y="575"/>
                  </a:cubicBezTo>
                  <a:cubicBezTo>
                    <a:pt x="1561" y="570"/>
                    <a:pt x="1611" y="564"/>
                    <a:pt x="1623" y="563"/>
                  </a:cubicBezTo>
                  <a:cubicBezTo>
                    <a:pt x="1678" y="568"/>
                    <a:pt x="1731" y="579"/>
                    <a:pt x="1785" y="587"/>
                  </a:cubicBezTo>
                  <a:cubicBezTo>
                    <a:pt x="1833" y="603"/>
                    <a:pt x="1809" y="597"/>
                    <a:pt x="1857" y="605"/>
                  </a:cubicBezTo>
                  <a:cubicBezTo>
                    <a:pt x="1881" y="603"/>
                    <a:pt x="1932" y="598"/>
                    <a:pt x="1959" y="593"/>
                  </a:cubicBezTo>
                  <a:cubicBezTo>
                    <a:pt x="1975" y="590"/>
                    <a:pt x="1991" y="586"/>
                    <a:pt x="2007" y="581"/>
                  </a:cubicBezTo>
                  <a:cubicBezTo>
                    <a:pt x="2019" y="577"/>
                    <a:pt x="2043" y="569"/>
                    <a:pt x="2043" y="569"/>
                  </a:cubicBezTo>
                  <a:cubicBezTo>
                    <a:pt x="2093" y="571"/>
                    <a:pt x="2143" y="572"/>
                    <a:pt x="2193" y="575"/>
                  </a:cubicBezTo>
                  <a:cubicBezTo>
                    <a:pt x="2238" y="578"/>
                    <a:pt x="2287" y="606"/>
                    <a:pt x="2331" y="617"/>
                  </a:cubicBezTo>
                  <a:cubicBezTo>
                    <a:pt x="2425" y="608"/>
                    <a:pt x="2523" y="593"/>
                    <a:pt x="2613" y="563"/>
                  </a:cubicBezTo>
                  <a:cubicBezTo>
                    <a:pt x="2688" y="572"/>
                    <a:pt x="2749" y="608"/>
                    <a:pt x="2823" y="617"/>
                  </a:cubicBezTo>
                  <a:cubicBezTo>
                    <a:pt x="2875" y="607"/>
                    <a:pt x="2927" y="596"/>
                    <a:pt x="2979" y="587"/>
                  </a:cubicBezTo>
                  <a:cubicBezTo>
                    <a:pt x="3014" y="599"/>
                    <a:pt x="3032" y="579"/>
                    <a:pt x="3063" y="569"/>
                  </a:cubicBezTo>
                  <a:cubicBezTo>
                    <a:pt x="3061" y="563"/>
                    <a:pt x="3055" y="557"/>
                    <a:pt x="3057" y="551"/>
                  </a:cubicBezTo>
                  <a:cubicBezTo>
                    <a:pt x="3060" y="544"/>
                    <a:pt x="3068" y="542"/>
                    <a:pt x="3075" y="539"/>
                  </a:cubicBezTo>
                  <a:cubicBezTo>
                    <a:pt x="3099" y="528"/>
                    <a:pt x="3124" y="519"/>
                    <a:pt x="3147" y="509"/>
                  </a:cubicBezTo>
                  <a:cubicBezTo>
                    <a:pt x="3159" y="504"/>
                    <a:pt x="3183" y="497"/>
                    <a:pt x="3183" y="497"/>
                  </a:cubicBezTo>
                  <a:cubicBezTo>
                    <a:pt x="3203" y="499"/>
                    <a:pt x="3243" y="503"/>
                    <a:pt x="3243" y="503"/>
                  </a:cubicBezTo>
                  <a:lnTo>
                    <a:pt x="3254" y="0"/>
                  </a:lnTo>
                  <a:lnTo>
                    <a:pt x="34" y="0"/>
                  </a:lnTo>
                  <a:lnTo>
                    <a:pt x="27" y="479"/>
                  </a:lnTo>
                  <a:close/>
                </a:path>
              </a:pathLst>
            </a:custGeom>
            <a:solidFill>
              <a:srgbClr val="E7F4F5"/>
            </a:solidFill>
            <a:ln w="9525">
              <a:solidFill>
                <a:schemeClr val="bg1"/>
              </a:solidFill>
              <a:round/>
              <a:headEnd/>
              <a:tailEnd/>
            </a:ln>
          </p:spPr>
          <p:txBody>
            <a:bodyPr/>
            <a:lstStyle/>
            <a:p>
              <a:endParaRPr lang="en-US"/>
            </a:p>
          </p:txBody>
        </p:sp>
        <p:sp>
          <p:nvSpPr>
            <p:cNvPr id="16393" name="Freeform 9"/>
            <p:cNvSpPr>
              <a:spLocks/>
            </p:cNvSpPr>
            <p:nvPr/>
          </p:nvSpPr>
          <p:spPr bwMode="auto">
            <a:xfrm>
              <a:off x="1020" y="2523"/>
              <a:ext cx="590" cy="952"/>
            </a:xfrm>
            <a:custGeom>
              <a:avLst/>
              <a:gdLst>
                <a:gd name="T0" fmla="*/ 129 w 579"/>
                <a:gd name="T1" fmla="*/ 1361 h 621"/>
                <a:gd name="T2" fmla="*/ 49 w 579"/>
                <a:gd name="T3" fmla="*/ 1205 h 621"/>
                <a:gd name="T4" fmla="*/ 31 w 579"/>
                <a:gd name="T5" fmla="*/ 1164 h 621"/>
                <a:gd name="T6" fmla="*/ 17 w 579"/>
                <a:gd name="T7" fmla="*/ 1079 h 621"/>
                <a:gd name="T8" fmla="*/ 11 w 579"/>
                <a:gd name="T9" fmla="*/ 1036 h 621"/>
                <a:gd name="T10" fmla="*/ 17 w 579"/>
                <a:gd name="T11" fmla="*/ 852 h 621"/>
                <a:gd name="T12" fmla="*/ 37 w 579"/>
                <a:gd name="T13" fmla="*/ 768 h 621"/>
                <a:gd name="T14" fmla="*/ 69 w 579"/>
                <a:gd name="T15" fmla="*/ 238 h 621"/>
                <a:gd name="T16" fmla="*/ 237 w 579"/>
                <a:gd name="T17" fmla="*/ 40 h 621"/>
                <a:gd name="T18" fmla="*/ 437 w 579"/>
                <a:gd name="T19" fmla="*/ 54 h 621"/>
                <a:gd name="T20" fmla="*/ 518 w 579"/>
                <a:gd name="T21" fmla="*/ 294 h 621"/>
                <a:gd name="T22" fmla="*/ 587 w 579"/>
                <a:gd name="T23" fmla="*/ 506 h 621"/>
                <a:gd name="T24" fmla="*/ 599 w 579"/>
                <a:gd name="T25" fmla="*/ 688 h 621"/>
                <a:gd name="T26" fmla="*/ 593 w 579"/>
                <a:gd name="T27" fmla="*/ 773 h 621"/>
                <a:gd name="T28" fmla="*/ 572 w 579"/>
                <a:gd name="T29" fmla="*/ 829 h 621"/>
                <a:gd name="T30" fmla="*/ 564 w 579"/>
                <a:gd name="T31" fmla="*/ 852 h 621"/>
                <a:gd name="T32" fmla="*/ 523 w 579"/>
                <a:gd name="T33" fmla="*/ 966 h 621"/>
                <a:gd name="T34" fmla="*/ 437 w 579"/>
                <a:gd name="T35" fmla="*/ 1323 h 621"/>
                <a:gd name="T36" fmla="*/ 341 w 579"/>
                <a:gd name="T37" fmla="*/ 1432 h 621"/>
                <a:gd name="T38" fmla="*/ 305 w 579"/>
                <a:gd name="T39" fmla="*/ 1459 h 621"/>
                <a:gd name="T40" fmla="*/ 179 w 579"/>
                <a:gd name="T41" fmla="*/ 1403 h 621"/>
                <a:gd name="T42" fmla="*/ 143 w 579"/>
                <a:gd name="T43" fmla="*/ 1375 h 621"/>
                <a:gd name="T44" fmla="*/ 129 w 579"/>
                <a:gd name="T45" fmla="*/ 1361 h 6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9"/>
                <a:gd name="T70" fmla="*/ 0 h 621"/>
                <a:gd name="T71" fmla="*/ 579 w 579"/>
                <a:gd name="T72" fmla="*/ 621 h 6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9" h="621">
                  <a:moveTo>
                    <a:pt x="125" y="579"/>
                  </a:moveTo>
                  <a:cubicBezTo>
                    <a:pt x="95" y="559"/>
                    <a:pt x="73" y="539"/>
                    <a:pt x="47" y="513"/>
                  </a:cubicBezTo>
                  <a:cubicBezTo>
                    <a:pt x="41" y="507"/>
                    <a:pt x="29" y="495"/>
                    <a:pt x="29" y="495"/>
                  </a:cubicBezTo>
                  <a:cubicBezTo>
                    <a:pt x="25" y="483"/>
                    <a:pt x="21" y="471"/>
                    <a:pt x="17" y="459"/>
                  </a:cubicBezTo>
                  <a:cubicBezTo>
                    <a:pt x="15" y="453"/>
                    <a:pt x="11" y="441"/>
                    <a:pt x="11" y="441"/>
                  </a:cubicBezTo>
                  <a:cubicBezTo>
                    <a:pt x="13" y="415"/>
                    <a:pt x="14" y="389"/>
                    <a:pt x="17" y="363"/>
                  </a:cubicBezTo>
                  <a:cubicBezTo>
                    <a:pt x="20" y="343"/>
                    <a:pt x="26" y="345"/>
                    <a:pt x="35" y="327"/>
                  </a:cubicBezTo>
                  <a:cubicBezTo>
                    <a:pt x="67" y="263"/>
                    <a:pt x="0" y="138"/>
                    <a:pt x="67" y="101"/>
                  </a:cubicBezTo>
                  <a:cubicBezTo>
                    <a:pt x="84" y="91"/>
                    <a:pt x="210" y="21"/>
                    <a:pt x="229" y="17"/>
                  </a:cubicBezTo>
                  <a:cubicBezTo>
                    <a:pt x="274" y="14"/>
                    <a:pt x="389" y="0"/>
                    <a:pt x="421" y="23"/>
                  </a:cubicBezTo>
                  <a:cubicBezTo>
                    <a:pt x="466" y="41"/>
                    <a:pt x="475" y="93"/>
                    <a:pt x="499" y="125"/>
                  </a:cubicBezTo>
                  <a:cubicBezTo>
                    <a:pt x="521" y="157"/>
                    <a:pt x="549" y="179"/>
                    <a:pt x="565" y="215"/>
                  </a:cubicBezTo>
                  <a:cubicBezTo>
                    <a:pt x="570" y="227"/>
                    <a:pt x="573" y="281"/>
                    <a:pt x="577" y="293"/>
                  </a:cubicBezTo>
                  <a:cubicBezTo>
                    <a:pt x="579" y="299"/>
                    <a:pt x="571" y="329"/>
                    <a:pt x="571" y="329"/>
                  </a:cubicBezTo>
                  <a:cubicBezTo>
                    <a:pt x="573" y="343"/>
                    <a:pt x="547" y="339"/>
                    <a:pt x="551" y="353"/>
                  </a:cubicBezTo>
                  <a:cubicBezTo>
                    <a:pt x="553" y="360"/>
                    <a:pt x="542" y="356"/>
                    <a:pt x="543" y="363"/>
                  </a:cubicBezTo>
                  <a:cubicBezTo>
                    <a:pt x="546" y="383"/>
                    <a:pt x="503" y="411"/>
                    <a:pt x="503" y="411"/>
                  </a:cubicBezTo>
                  <a:cubicBezTo>
                    <a:pt x="488" y="486"/>
                    <a:pt x="477" y="517"/>
                    <a:pt x="421" y="563"/>
                  </a:cubicBezTo>
                  <a:cubicBezTo>
                    <a:pt x="405" y="576"/>
                    <a:pt x="348" y="601"/>
                    <a:pt x="329" y="609"/>
                  </a:cubicBezTo>
                  <a:cubicBezTo>
                    <a:pt x="317" y="614"/>
                    <a:pt x="293" y="621"/>
                    <a:pt x="293" y="621"/>
                  </a:cubicBezTo>
                  <a:cubicBezTo>
                    <a:pt x="253" y="614"/>
                    <a:pt x="211" y="609"/>
                    <a:pt x="173" y="597"/>
                  </a:cubicBezTo>
                  <a:cubicBezTo>
                    <a:pt x="161" y="593"/>
                    <a:pt x="149" y="589"/>
                    <a:pt x="137" y="585"/>
                  </a:cubicBezTo>
                  <a:cubicBezTo>
                    <a:pt x="117" y="578"/>
                    <a:pt x="113" y="579"/>
                    <a:pt x="125" y="579"/>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6394" name="Freeform 10"/>
            <p:cNvSpPr>
              <a:spLocks/>
            </p:cNvSpPr>
            <p:nvPr/>
          </p:nvSpPr>
          <p:spPr bwMode="auto">
            <a:xfrm>
              <a:off x="1519" y="3113"/>
              <a:ext cx="414" cy="364"/>
            </a:xfrm>
            <a:custGeom>
              <a:avLst/>
              <a:gdLst>
                <a:gd name="T0" fmla="*/ 4 w 414"/>
                <a:gd name="T1" fmla="*/ 105 h 356"/>
                <a:gd name="T2" fmla="*/ 16 w 414"/>
                <a:gd name="T3" fmla="*/ 212 h 356"/>
                <a:gd name="T4" fmla="*/ 202 w 414"/>
                <a:gd name="T5" fmla="*/ 372 h 356"/>
                <a:gd name="T6" fmla="*/ 388 w 414"/>
                <a:gd name="T7" fmla="*/ 310 h 356"/>
                <a:gd name="T8" fmla="*/ 412 w 414"/>
                <a:gd name="T9" fmla="*/ 176 h 356"/>
                <a:gd name="T10" fmla="*/ 382 w 414"/>
                <a:gd name="T11" fmla="*/ 78 h 356"/>
                <a:gd name="T12" fmla="*/ 364 w 414"/>
                <a:gd name="T13" fmla="*/ 56 h 356"/>
                <a:gd name="T14" fmla="*/ 262 w 414"/>
                <a:gd name="T15" fmla="*/ 2 h 356"/>
                <a:gd name="T16" fmla="*/ 118 w 414"/>
                <a:gd name="T17" fmla="*/ 20 h 356"/>
                <a:gd name="T18" fmla="*/ 52 w 414"/>
                <a:gd name="T19" fmla="*/ 78 h 356"/>
                <a:gd name="T20" fmla="*/ 4 w 414"/>
                <a:gd name="T21" fmla="*/ 105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4"/>
                <a:gd name="T34" fmla="*/ 0 h 356"/>
                <a:gd name="T35" fmla="*/ 414 w 414"/>
                <a:gd name="T36" fmla="*/ 356 h 3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4" h="356">
                  <a:moveTo>
                    <a:pt x="4" y="101"/>
                  </a:moveTo>
                  <a:cubicBezTo>
                    <a:pt x="20" y="155"/>
                    <a:pt x="0" y="82"/>
                    <a:pt x="16" y="202"/>
                  </a:cubicBezTo>
                  <a:cubicBezTo>
                    <a:pt x="31" y="317"/>
                    <a:pt x="110" y="346"/>
                    <a:pt x="202" y="356"/>
                  </a:cubicBezTo>
                  <a:cubicBezTo>
                    <a:pt x="275" y="350"/>
                    <a:pt x="327" y="341"/>
                    <a:pt x="388" y="296"/>
                  </a:cubicBezTo>
                  <a:cubicBezTo>
                    <a:pt x="414" y="252"/>
                    <a:pt x="408" y="231"/>
                    <a:pt x="412" y="168"/>
                  </a:cubicBezTo>
                  <a:cubicBezTo>
                    <a:pt x="406" y="112"/>
                    <a:pt x="414" y="104"/>
                    <a:pt x="382" y="74"/>
                  </a:cubicBezTo>
                  <a:cubicBezTo>
                    <a:pt x="375" y="68"/>
                    <a:pt x="372" y="56"/>
                    <a:pt x="364" y="54"/>
                  </a:cubicBezTo>
                  <a:cubicBezTo>
                    <a:pt x="333" y="46"/>
                    <a:pt x="294" y="4"/>
                    <a:pt x="262" y="2"/>
                  </a:cubicBezTo>
                  <a:cubicBezTo>
                    <a:pt x="225" y="0"/>
                    <a:pt x="153" y="8"/>
                    <a:pt x="118" y="20"/>
                  </a:cubicBezTo>
                  <a:cubicBezTo>
                    <a:pt x="83" y="32"/>
                    <a:pt x="71" y="61"/>
                    <a:pt x="52" y="74"/>
                  </a:cubicBezTo>
                  <a:cubicBezTo>
                    <a:pt x="31" y="80"/>
                    <a:pt x="14" y="78"/>
                    <a:pt x="4" y="101"/>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4" name="Group 11"/>
            <p:cNvGrpSpPr>
              <a:grpSpLocks/>
            </p:cNvGrpSpPr>
            <p:nvPr/>
          </p:nvGrpSpPr>
          <p:grpSpPr bwMode="auto">
            <a:xfrm rot="7949560">
              <a:off x="2046" y="2994"/>
              <a:ext cx="574" cy="447"/>
              <a:chOff x="3696" y="2904"/>
              <a:chExt cx="574" cy="306"/>
            </a:xfrm>
          </p:grpSpPr>
          <p:sp>
            <p:nvSpPr>
              <p:cNvPr id="16408" name="Freeform 12"/>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6409" name="Oval 13"/>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6410" name="Freeform 14"/>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6411" name="Freeform 15"/>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6412" name="Freeform 16"/>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6413" name="Freeform 17"/>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6396" name="Freeform 18"/>
            <p:cNvSpPr>
              <a:spLocks/>
            </p:cNvSpPr>
            <p:nvPr/>
          </p:nvSpPr>
          <p:spPr bwMode="auto">
            <a:xfrm rot="-2721648">
              <a:off x="2549" y="2609"/>
              <a:ext cx="405" cy="301"/>
            </a:xfrm>
            <a:custGeom>
              <a:avLst/>
              <a:gdLst>
                <a:gd name="T0" fmla="*/ 425 w 181"/>
                <a:gd name="T1" fmla="*/ 0 h 213"/>
                <a:gd name="T2" fmla="*/ 65 w 181"/>
                <a:gd name="T3" fmla="*/ 48 h 213"/>
                <a:gd name="T4" fmla="*/ 246 w 181"/>
                <a:gd name="T5" fmla="*/ 335 h 213"/>
                <a:gd name="T6" fmla="*/ 575 w 181"/>
                <a:gd name="T7" fmla="*/ 420 h 213"/>
                <a:gd name="T8" fmla="*/ 817 w 181"/>
                <a:gd name="T9" fmla="*/ 372 h 213"/>
                <a:gd name="T10" fmla="*/ 877 w 181"/>
                <a:gd name="T11" fmla="*/ 300 h 213"/>
                <a:gd name="T12" fmla="*/ 906 w 181"/>
                <a:gd name="T13" fmla="*/ 264 h 213"/>
                <a:gd name="T14" fmla="*/ 486 w 181"/>
                <a:gd name="T15" fmla="*/ 0 h 213"/>
                <a:gd name="T16" fmla="*/ 42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6397" name="Freeform 19"/>
            <p:cNvSpPr>
              <a:spLocks/>
            </p:cNvSpPr>
            <p:nvPr/>
          </p:nvSpPr>
          <p:spPr bwMode="auto">
            <a:xfrm>
              <a:off x="1927" y="3339"/>
              <a:ext cx="545" cy="319"/>
            </a:xfrm>
            <a:custGeom>
              <a:avLst/>
              <a:gdLst>
                <a:gd name="T0" fmla="*/ 284 w 336"/>
                <a:gd name="T1" fmla="*/ 390 h 252"/>
                <a:gd name="T2" fmla="*/ 143 w 336"/>
                <a:gd name="T3" fmla="*/ 361 h 252"/>
                <a:gd name="T4" fmla="*/ 94 w 336"/>
                <a:gd name="T5" fmla="*/ 351 h 252"/>
                <a:gd name="T6" fmla="*/ 0 w 336"/>
                <a:gd name="T7" fmla="*/ 265 h 252"/>
                <a:gd name="T8" fmla="*/ 16 w 336"/>
                <a:gd name="T9" fmla="*/ 158 h 252"/>
                <a:gd name="T10" fmla="*/ 553 w 336"/>
                <a:gd name="T11" fmla="*/ 5 h 252"/>
                <a:gd name="T12" fmla="*/ 884 w 336"/>
                <a:gd name="T13" fmla="*/ 110 h 252"/>
                <a:gd name="T14" fmla="*/ 774 w 336"/>
                <a:gd name="T15" fmla="*/ 265 h 252"/>
                <a:gd name="T16" fmla="*/ 410 w 336"/>
                <a:gd name="T17" fmla="*/ 380 h 252"/>
                <a:gd name="T18" fmla="*/ 284 w 336"/>
                <a:gd name="T19" fmla="*/ 390 h 2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6"/>
                <a:gd name="T31" fmla="*/ 0 h 252"/>
                <a:gd name="T32" fmla="*/ 336 w 336"/>
                <a:gd name="T33" fmla="*/ 252 h 2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6" h="252">
                  <a:moveTo>
                    <a:pt x="108" y="243"/>
                  </a:moveTo>
                  <a:cubicBezTo>
                    <a:pt x="90" y="237"/>
                    <a:pt x="72" y="231"/>
                    <a:pt x="54" y="225"/>
                  </a:cubicBezTo>
                  <a:cubicBezTo>
                    <a:pt x="48" y="223"/>
                    <a:pt x="36" y="219"/>
                    <a:pt x="36" y="219"/>
                  </a:cubicBezTo>
                  <a:cubicBezTo>
                    <a:pt x="18" y="201"/>
                    <a:pt x="8" y="189"/>
                    <a:pt x="0" y="165"/>
                  </a:cubicBezTo>
                  <a:cubicBezTo>
                    <a:pt x="2" y="143"/>
                    <a:pt x="3" y="121"/>
                    <a:pt x="6" y="99"/>
                  </a:cubicBezTo>
                  <a:cubicBezTo>
                    <a:pt x="20" y="0"/>
                    <a:pt x="144" y="6"/>
                    <a:pt x="210" y="3"/>
                  </a:cubicBezTo>
                  <a:cubicBezTo>
                    <a:pt x="281" y="8"/>
                    <a:pt x="313" y="0"/>
                    <a:pt x="336" y="69"/>
                  </a:cubicBezTo>
                  <a:cubicBezTo>
                    <a:pt x="329" y="106"/>
                    <a:pt x="326" y="144"/>
                    <a:pt x="294" y="165"/>
                  </a:cubicBezTo>
                  <a:cubicBezTo>
                    <a:pt x="273" y="196"/>
                    <a:pt x="194" y="224"/>
                    <a:pt x="156" y="237"/>
                  </a:cubicBezTo>
                  <a:cubicBezTo>
                    <a:pt x="136" y="244"/>
                    <a:pt x="127" y="252"/>
                    <a:pt x="108" y="243"/>
                  </a:cubicBezTo>
                  <a:close/>
                </a:path>
              </a:pathLst>
            </a:custGeom>
            <a:gradFill rotWithShape="1">
              <a:gsLst>
                <a:gs pos="0">
                  <a:srgbClr val="BA953A"/>
                </a:gs>
                <a:gs pos="100000">
                  <a:srgbClr val="56451B"/>
                </a:gs>
              </a:gsLst>
              <a:lin ang="5400000" scaled="1"/>
            </a:gradFill>
            <a:ln w="9525">
              <a:solidFill>
                <a:schemeClr val="bg1"/>
              </a:solidFill>
              <a:round/>
              <a:headEnd/>
              <a:tailEnd/>
            </a:ln>
          </p:spPr>
          <p:txBody>
            <a:bodyPr/>
            <a:lstStyle/>
            <a:p>
              <a:endParaRPr lang="en-US"/>
            </a:p>
          </p:txBody>
        </p:sp>
        <p:sp>
          <p:nvSpPr>
            <p:cNvPr id="16398" name="Freeform 20"/>
            <p:cNvSpPr>
              <a:spLocks/>
            </p:cNvSpPr>
            <p:nvPr/>
          </p:nvSpPr>
          <p:spPr bwMode="auto">
            <a:xfrm>
              <a:off x="884" y="3067"/>
              <a:ext cx="181" cy="213"/>
            </a:xfrm>
            <a:custGeom>
              <a:avLst/>
              <a:gdLst>
                <a:gd name="T0" fmla="*/ 85 w 181"/>
                <a:gd name="T1" fmla="*/ 0 h 213"/>
                <a:gd name="T2" fmla="*/ 13 w 181"/>
                <a:gd name="T3" fmla="*/ 24 h 213"/>
                <a:gd name="T4" fmla="*/ 49 w 181"/>
                <a:gd name="T5" fmla="*/ 168 h 213"/>
                <a:gd name="T6" fmla="*/ 115 w 181"/>
                <a:gd name="T7" fmla="*/ 210 h 213"/>
                <a:gd name="T8" fmla="*/ 163 w 181"/>
                <a:gd name="T9" fmla="*/ 186 h 213"/>
                <a:gd name="T10" fmla="*/ 175 w 181"/>
                <a:gd name="T11" fmla="*/ 150 h 213"/>
                <a:gd name="T12" fmla="*/ 181 w 181"/>
                <a:gd name="T13" fmla="*/ 132 h 213"/>
                <a:gd name="T14" fmla="*/ 97 w 181"/>
                <a:gd name="T15" fmla="*/ 0 h 213"/>
                <a:gd name="T16" fmla="*/ 8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5" name="Group 21"/>
            <p:cNvGrpSpPr>
              <a:grpSpLocks/>
            </p:cNvGrpSpPr>
            <p:nvPr/>
          </p:nvGrpSpPr>
          <p:grpSpPr bwMode="auto">
            <a:xfrm rot="9423104">
              <a:off x="1429" y="2931"/>
              <a:ext cx="544" cy="303"/>
              <a:chOff x="3696" y="2904"/>
              <a:chExt cx="574" cy="306"/>
            </a:xfrm>
          </p:grpSpPr>
          <p:sp>
            <p:nvSpPr>
              <p:cNvPr id="16402" name="Freeform 22"/>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6403" name="Oval 23"/>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6404" name="Freeform 24"/>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6405" name="Freeform 25"/>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6406" name="Freeform 26"/>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6407" name="Freeform 27"/>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6400" name="Rectangle 28"/>
            <p:cNvSpPr>
              <a:spLocks noChangeArrowheads="1"/>
            </p:cNvSpPr>
            <p:nvPr/>
          </p:nvSpPr>
          <p:spPr bwMode="auto">
            <a:xfrm>
              <a:off x="295" y="1207"/>
              <a:ext cx="3220" cy="2858"/>
            </a:xfrm>
            <a:prstGeom prst="rect">
              <a:avLst/>
            </a:prstGeom>
            <a:noFill/>
            <a:ln w="38100">
              <a:solidFill>
                <a:schemeClr val="bg1"/>
              </a:solidFill>
              <a:miter lim="800000"/>
              <a:headEnd/>
              <a:tailEnd/>
            </a:ln>
          </p:spPr>
          <p:txBody>
            <a:bodyPr wrap="none" anchor="ctr"/>
            <a:lstStyle/>
            <a:p>
              <a:endParaRPr lang="en-ZA"/>
            </a:p>
          </p:txBody>
        </p:sp>
        <p:sp>
          <p:nvSpPr>
            <p:cNvPr id="16401" name="Freeform 29"/>
            <p:cNvSpPr>
              <a:spLocks/>
            </p:cNvSpPr>
            <p:nvPr/>
          </p:nvSpPr>
          <p:spPr bwMode="auto">
            <a:xfrm>
              <a:off x="2835" y="2432"/>
              <a:ext cx="227" cy="258"/>
            </a:xfrm>
            <a:custGeom>
              <a:avLst/>
              <a:gdLst>
                <a:gd name="T0" fmla="*/ 134 w 181"/>
                <a:gd name="T1" fmla="*/ 0 h 213"/>
                <a:gd name="T2" fmla="*/ 20 w 181"/>
                <a:gd name="T3" fmla="*/ 35 h 213"/>
                <a:gd name="T4" fmla="*/ 77 w 181"/>
                <a:gd name="T5" fmla="*/ 246 h 213"/>
                <a:gd name="T6" fmla="*/ 181 w 181"/>
                <a:gd name="T7" fmla="*/ 308 h 213"/>
                <a:gd name="T8" fmla="*/ 256 w 181"/>
                <a:gd name="T9" fmla="*/ 273 h 213"/>
                <a:gd name="T10" fmla="*/ 275 w 181"/>
                <a:gd name="T11" fmla="*/ 220 h 213"/>
                <a:gd name="T12" fmla="*/ 285 w 181"/>
                <a:gd name="T13" fmla="*/ 194 h 213"/>
                <a:gd name="T14" fmla="*/ 153 w 181"/>
                <a:gd name="T15" fmla="*/ 0 h 213"/>
                <a:gd name="T16" fmla="*/ 134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sp>
        <p:nvSpPr>
          <p:cNvPr id="16387" name="Text Box 32"/>
          <p:cNvSpPr txBox="1">
            <a:spLocks noChangeArrowheads="1"/>
          </p:cNvSpPr>
          <p:nvPr/>
        </p:nvSpPr>
        <p:spPr bwMode="auto">
          <a:xfrm>
            <a:off x="0" y="5500702"/>
            <a:ext cx="9144000" cy="738188"/>
          </a:xfrm>
          <a:prstGeom prst="rect">
            <a:avLst/>
          </a:prstGeom>
          <a:noFill/>
          <a:ln w="9525">
            <a:noFill/>
            <a:miter lim="800000"/>
            <a:headEnd/>
            <a:tailEnd/>
          </a:ln>
        </p:spPr>
        <p:txBody>
          <a:bodyPr wrap="square">
            <a:spAutoFit/>
          </a:bodyPr>
          <a:lstStyle/>
          <a:p>
            <a:pPr>
              <a:spcBef>
                <a:spcPct val="50000"/>
              </a:spcBef>
            </a:pPr>
            <a:r>
              <a:rPr lang="en-US" altLang="ja-JP" sz="1400" b="1" dirty="0">
                <a:ea typeface="MS PGothic" pitchFamily="34" charset="-128"/>
              </a:rPr>
              <a:t>Figure 6</a:t>
            </a:r>
            <a:r>
              <a:rPr lang="en-US" altLang="ja-JP" sz="1400" dirty="0">
                <a:ea typeface="MS PGothic" pitchFamily="34" charset="-128"/>
              </a:rPr>
              <a:t>	The power of occupational therapy; increased life flow. All obstacles may not have been completely eliminated; some may have even remained unchanged. However, </a:t>
            </a:r>
            <a:r>
              <a:rPr lang="en-US" altLang="ja-JP" sz="1400" i="1" dirty="0">
                <a:ea typeface="MS PGothic" pitchFamily="34" charset="-128"/>
              </a:rPr>
              <a:t>life</a:t>
            </a:r>
            <a:r>
              <a:rPr lang="en-US" altLang="ja-JP" sz="1400" dirty="0">
                <a:ea typeface="MS PGothic" pitchFamily="34" charset="-128"/>
              </a:rPr>
              <a:t> flows more strongly, despite life’s obstacles and challenges. </a:t>
            </a:r>
            <a:endParaRPr lang="en-US" sz="1400" dirty="0"/>
          </a:p>
        </p:txBody>
      </p:sp>
      <p:sp>
        <p:nvSpPr>
          <p:cNvPr id="28" name="TextBox 27"/>
          <p:cNvSpPr txBox="1"/>
          <p:nvPr/>
        </p:nvSpPr>
        <p:spPr>
          <a:xfrm>
            <a:off x="4786314" y="4572008"/>
            <a:ext cx="2428892" cy="369332"/>
          </a:xfrm>
          <a:prstGeom prst="rect">
            <a:avLst/>
          </a:prstGeom>
          <a:noFill/>
        </p:spPr>
        <p:txBody>
          <a:bodyPr wrap="square" rtlCol="0">
            <a:spAutoFit/>
          </a:bodyPr>
          <a:lstStyle/>
          <a:p>
            <a:r>
              <a:rPr lang="en-US" sz="900" dirty="0" smtClean="0">
                <a:solidFill>
                  <a:schemeClr val="tx1"/>
                </a:solidFill>
              </a:rPr>
              <a:t>Used with permission from M. </a:t>
            </a:r>
            <a:r>
              <a:rPr lang="en-US" sz="900" dirty="0" err="1" smtClean="0">
                <a:solidFill>
                  <a:schemeClr val="tx1"/>
                </a:solidFill>
              </a:rPr>
              <a:t>Iwama</a:t>
            </a:r>
            <a:endParaRPr lang="en-US" sz="900" dirty="0" smtClean="0">
              <a:solidFill>
                <a:schemeClr val="tx1"/>
              </a:solidFill>
            </a:endParaRPr>
          </a:p>
          <a:p>
            <a:r>
              <a:rPr lang="en-US" sz="900" dirty="0" smtClean="0">
                <a:solidFill>
                  <a:schemeClr val="tx1"/>
                </a:solidFill>
              </a:rPr>
              <a:t>www.kawamodel.com</a:t>
            </a:r>
            <a:endParaRPr lang="en-US" sz="9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0" y="765175"/>
            <a:ext cx="9144000" cy="5447645"/>
          </a:xfrm>
          <a:prstGeom prst="rect">
            <a:avLst/>
          </a:prstGeom>
          <a:noFill/>
          <a:ln w="9525">
            <a:noFill/>
            <a:miter lim="800000"/>
            <a:headEnd/>
            <a:tailEnd/>
          </a:ln>
        </p:spPr>
        <p:txBody>
          <a:bodyPr wrap="square">
            <a:spAutoFit/>
          </a:bodyPr>
          <a:lstStyle/>
          <a:p>
            <a:pPr>
              <a:lnSpc>
                <a:spcPct val="150000"/>
              </a:lnSpc>
              <a:spcBef>
                <a:spcPct val="50000"/>
              </a:spcBef>
            </a:pPr>
            <a:r>
              <a:rPr lang="en-US" sz="3200" dirty="0"/>
              <a:t>The </a:t>
            </a:r>
            <a:r>
              <a:rPr lang="en-US" sz="3200" dirty="0" err="1"/>
              <a:t>Kawa</a:t>
            </a:r>
            <a:r>
              <a:rPr lang="en-US" sz="3200" dirty="0"/>
              <a:t> Model:</a:t>
            </a:r>
          </a:p>
          <a:p>
            <a:pPr>
              <a:lnSpc>
                <a:spcPct val="150000"/>
              </a:lnSpc>
              <a:spcBef>
                <a:spcPct val="50000"/>
              </a:spcBef>
              <a:buFontTx/>
              <a:buChar char="•"/>
            </a:pPr>
            <a:r>
              <a:rPr lang="en-US" sz="2000" dirty="0">
                <a:solidFill>
                  <a:schemeClr val="bg1"/>
                </a:solidFill>
              </a:rPr>
              <a:t> Collectivistic view of Reality</a:t>
            </a:r>
          </a:p>
          <a:p>
            <a:pPr>
              <a:lnSpc>
                <a:spcPct val="150000"/>
              </a:lnSpc>
              <a:spcBef>
                <a:spcPct val="50000"/>
              </a:spcBef>
              <a:buFontTx/>
              <a:buChar char="•"/>
            </a:pPr>
            <a:r>
              <a:rPr lang="en-US" sz="2000" dirty="0">
                <a:solidFill>
                  <a:schemeClr val="bg1"/>
                </a:solidFill>
              </a:rPr>
              <a:t> Reflects an Eastern Ontology</a:t>
            </a:r>
          </a:p>
          <a:p>
            <a:pPr>
              <a:lnSpc>
                <a:spcPct val="150000"/>
              </a:lnSpc>
              <a:spcBef>
                <a:spcPct val="50000"/>
              </a:spcBef>
              <a:buFontTx/>
              <a:buChar char="•"/>
            </a:pPr>
            <a:r>
              <a:rPr lang="en-US" sz="2000" dirty="0">
                <a:solidFill>
                  <a:schemeClr val="bg1"/>
                </a:solidFill>
              </a:rPr>
              <a:t> Regards Life and Occupation as elements/dynamic of Nature (as opposed to ‘Mechanistic’ phenomena).</a:t>
            </a:r>
          </a:p>
          <a:p>
            <a:pPr>
              <a:lnSpc>
                <a:spcPct val="150000"/>
              </a:lnSpc>
              <a:spcBef>
                <a:spcPct val="50000"/>
              </a:spcBef>
              <a:buFontTx/>
              <a:buChar char="•"/>
            </a:pPr>
            <a:r>
              <a:rPr lang="en-US" sz="2000" dirty="0">
                <a:solidFill>
                  <a:schemeClr val="bg1"/>
                </a:solidFill>
              </a:rPr>
              <a:t> Focuses on the “Here and Now” </a:t>
            </a:r>
          </a:p>
          <a:p>
            <a:pPr>
              <a:lnSpc>
                <a:spcPct val="150000"/>
              </a:lnSpc>
              <a:spcBef>
                <a:spcPct val="50000"/>
              </a:spcBef>
              <a:buFontTx/>
              <a:buChar char="•"/>
            </a:pPr>
            <a:r>
              <a:rPr lang="en-US" sz="2000" dirty="0">
                <a:solidFill>
                  <a:schemeClr val="bg1"/>
                </a:solidFill>
              </a:rPr>
              <a:t> Tool to elicit the clients’ view of reality (rather than forcing interpretation through a universal framework)</a:t>
            </a:r>
          </a:p>
          <a:p>
            <a:pPr>
              <a:lnSpc>
                <a:spcPct val="150000"/>
              </a:lnSpc>
              <a:spcBef>
                <a:spcPct val="50000"/>
              </a:spcBef>
              <a:buFontTx/>
              <a:buChar char="•"/>
            </a:pPr>
            <a:r>
              <a:rPr lang="en-US" sz="2000" dirty="0">
                <a:solidFill>
                  <a:schemeClr val="bg1"/>
                </a:solidFill>
              </a:rPr>
              <a:t> Applicable to Organisms </a:t>
            </a:r>
            <a:r>
              <a:rPr lang="en-US" sz="2000" u="sng" dirty="0">
                <a:solidFill>
                  <a:schemeClr val="bg1"/>
                </a:solidFill>
              </a:rPr>
              <a:t>and</a:t>
            </a:r>
            <a:r>
              <a:rPr lang="en-US" sz="2000" dirty="0">
                <a:solidFill>
                  <a:schemeClr val="bg1"/>
                </a:solidFill>
              </a:rPr>
              <a:t> Organizations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sz="4000" dirty="0" smtClean="0"/>
              <a:t>References</a:t>
            </a:r>
            <a:endParaRPr lang="en-ZA" sz="4000" dirty="0"/>
          </a:p>
        </p:txBody>
      </p:sp>
      <p:sp>
        <p:nvSpPr>
          <p:cNvPr id="3" name="Content Placeholder 2"/>
          <p:cNvSpPr>
            <a:spLocks noGrp="1"/>
          </p:cNvSpPr>
          <p:nvPr>
            <p:ph idx="1"/>
          </p:nvPr>
        </p:nvSpPr>
        <p:spPr/>
        <p:txBody>
          <a:bodyPr/>
          <a:lstStyle/>
          <a:p>
            <a:pPr>
              <a:defRPr/>
            </a:pPr>
            <a:r>
              <a:rPr lang="en-US" sz="2800" dirty="0" smtClean="0"/>
              <a:t>Lim, H. &amp; </a:t>
            </a:r>
            <a:r>
              <a:rPr lang="en-US" sz="2800" dirty="0" err="1" smtClean="0"/>
              <a:t>Iwama</a:t>
            </a:r>
            <a:r>
              <a:rPr lang="en-US" sz="2800" dirty="0" smtClean="0"/>
              <a:t>, M.K. 2006. Emerging models- An Asian perspective: The </a:t>
            </a:r>
            <a:r>
              <a:rPr lang="en-US" sz="2800" dirty="0" err="1" smtClean="0"/>
              <a:t>Kawa</a:t>
            </a:r>
            <a:r>
              <a:rPr lang="en-US" sz="2800" dirty="0" smtClean="0"/>
              <a:t> (River) Model. In Duncan, E.A.S. (</a:t>
            </a:r>
            <a:r>
              <a:rPr lang="en-US" sz="2800" dirty="0" err="1" smtClean="0"/>
              <a:t>ed</a:t>
            </a:r>
            <a:r>
              <a:rPr lang="en-US" sz="2800" dirty="0" smtClean="0"/>
              <a:t>). 2006. </a:t>
            </a:r>
            <a:r>
              <a:rPr lang="en-US" sz="2800" i="1" dirty="0" smtClean="0"/>
              <a:t>Foundations for practice in occupational Therapy. </a:t>
            </a:r>
            <a:r>
              <a:rPr lang="en-US" sz="2800" dirty="0" smtClean="0"/>
              <a:t>4</a:t>
            </a:r>
            <a:r>
              <a:rPr lang="en-US" sz="2800" baseline="30000" dirty="0" smtClean="0"/>
              <a:t>th</a:t>
            </a:r>
            <a:r>
              <a:rPr lang="en-US" sz="2800" dirty="0" smtClean="0"/>
              <a:t> Edition. Elsevier Limited: London.</a:t>
            </a:r>
            <a:endParaRPr lang="en-ZA" sz="2800" dirty="0" smtClean="0"/>
          </a:p>
          <a:p>
            <a:pPr>
              <a:defRPr/>
            </a:pPr>
            <a:r>
              <a:rPr lang="en-US" sz="2800" dirty="0" smtClean="0"/>
              <a:t> For more information on the development and application of the </a:t>
            </a:r>
            <a:r>
              <a:rPr lang="en-US" sz="2800" dirty="0" err="1" smtClean="0"/>
              <a:t>Kawa</a:t>
            </a:r>
            <a:r>
              <a:rPr lang="en-US" sz="2800" dirty="0" smtClean="0"/>
              <a:t> (River) Model visit the website below:</a:t>
            </a:r>
            <a:endParaRPr lang="en-ZA" sz="2800" dirty="0" smtClean="0"/>
          </a:p>
          <a:p>
            <a:pPr>
              <a:defRPr/>
            </a:pPr>
            <a:r>
              <a:rPr lang="en-US" sz="2800" u="sng" dirty="0" smtClean="0">
                <a:hlinkClick r:id="rId3"/>
              </a:rPr>
              <a:t>http://www.kawamodel.com/</a:t>
            </a:r>
            <a:endParaRPr lang="en-ZA" sz="2800" dirty="0" smtClean="0"/>
          </a:p>
          <a:p>
            <a:pPr>
              <a:defRPr/>
            </a:pPr>
            <a:endParaRPr lang="en-ZA"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p:cNvSpPr>
          <p:nvPr>
            <p:ph type="subTitle" idx="1"/>
          </p:nvPr>
        </p:nvSpPr>
        <p:spPr>
          <a:xfrm>
            <a:off x="1357313" y="3786188"/>
            <a:ext cx="6400800" cy="2714625"/>
          </a:xfrm>
        </p:spPr>
        <p:txBody>
          <a:bodyPr/>
          <a:lstStyle/>
          <a:p>
            <a:pPr eaLnBrk="1" hangingPunct="1">
              <a:lnSpc>
                <a:spcPct val="80000"/>
              </a:lnSpc>
            </a:pPr>
            <a:endParaRPr lang="en-ZA" sz="2400" dirty="0" smtClean="0">
              <a:solidFill>
                <a:schemeClr val="tx1"/>
              </a:solidFill>
            </a:endParaRPr>
          </a:p>
          <a:p>
            <a:pPr eaLnBrk="1" hangingPunct="1">
              <a:lnSpc>
                <a:spcPct val="80000"/>
              </a:lnSpc>
            </a:pPr>
            <a:r>
              <a:rPr lang="en-ZA" sz="2400" dirty="0" smtClean="0"/>
              <a:t>This work is licensed under the Creative Commons Attribution-Non Commercial-Share Alike 2.5 South Africa License. To view a copy of this license, visit http://creativecommons.org/licenses/by-sa/2.5/za/</a:t>
            </a:r>
          </a:p>
          <a:p>
            <a:pPr eaLnBrk="1" hangingPunct="1">
              <a:lnSpc>
                <a:spcPct val="80000"/>
              </a:lnSpc>
            </a:pPr>
            <a:endParaRPr lang="en-GB" sz="2400" dirty="0" smtClean="0">
              <a:solidFill>
                <a:schemeClr val="tx1"/>
              </a:solidFill>
            </a:endParaRPr>
          </a:p>
        </p:txBody>
      </p:sp>
      <p:pic>
        <p:nvPicPr>
          <p:cNvPr id="5" name="Picture 4" descr="logo.JPG"/>
          <p:cNvPicPr>
            <a:picLocks noChangeAspect="1"/>
          </p:cNvPicPr>
          <p:nvPr/>
        </p:nvPicPr>
        <p:blipFill>
          <a:blip r:embed="rId3" cstate="print"/>
          <a:stretch>
            <a:fillRect/>
          </a:stretch>
        </p:blipFill>
        <p:spPr>
          <a:xfrm>
            <a:off x="2500297" y="1357298"/>
            <a:ext cx="4000529" cy="121444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sz="4000" dirty="0" smtClean="0"/>
              <a:t>Introduction</a:t>
            </a:r>
            <a:endParaRPr lang="en-ZA" sz="4000" dirty="0"/>
          </a:p>
        </p:txBody>
      </p:sp>
      <p:sp>
        <p:nvSpPr>
          <p:cNvPr id="3" name="Content Placeholder 2"/>
          <p:cNvSpPr>
            <a:spLocks noGrp="1"/>
          </p:cNvSpPr>
          <p:nvPr>
            <p:ph idx="1"/>
          </p:nvPr>
        </p:nvSpPr>
        <p:spPr/>
        <p:txBody>
          <a:bodyPr/>
          <a:lstStyle/>
          <a:p>
            <a:pPr>
              <a:lnSpc>
                <a:spcPct val="150000"/>
              </a:lnSpc>
              <a:defRPr/>
            </a:pPr>
            <a:r>
              <a:rPr lang="en-US" dirty="0" err="1" smtClean="0"/>
              <a:t>Kawa</a:t>
            </a:r>
            <a:r>
              <a:rPr lang="en-US" dirty="0" smtClean="0"/>
              <a:t> means river (in Japanese) and the </a:t>
            </a:r>
            <a:r>
              <a:rPr lang="en-US" dirty="0" err="1" smtClean="0"/>
              <a:t>Kawa</a:t>
            </a:r>
            <a:r>
              <a:rPr lang="en-US" dirty="0" smtClean="0"/>
              <a:t> model uses it as a metaphor for life flow. </a:t>
            </a:r>
          </a:p>
          <a:p>
            <a:pPr>
              <a:lnSpc>
                <a:spcPct val="150000"/>
              </a:lnSpc>
              <a:defRPr/>
            </a:pPr>
            <a:r>
              <a:rPr lang="en-ZA" dirty="0" smtClean="0"/>
              <a:t>The metaphor  translates subjective views of self, life, well-being and the meaning of occupation in context.</a:t>
            </a:r>
          </a:p>
          <a:p>
            <a:pPr>
              <a:defRPr/>
            </a:pPr>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195513" y="836613"/>
            <a:ext cx="5175250" cy="4537075"/>
            <a:chOff x="1202" y="391"/>
            <a:chExt cx="3260" cy="2858"/>
          </a:xfrm>
        </p:grpSpPr>
        <p:sp>
          <p:nvSpPr>
            <p:cNvPr id="6149" name="Rectangle 5"/>
            <p:cNvSpPr>
              <a:spLocks noChangeArrowheads="1"/>
            </p:cNvSpPr>
            <p:nvPr/>
          </p:nvSpPr>
          <p:spPr bwMode="auto">
            <a:xfrm>
              <a:off x="1202" y="391"/>
              <a:ext cx="3220" cy="2858"/>
            </a:xfrm>
            <a:prstGeom prst="rect">
              <a:avLst/>
            </a:prstGeom>
            <a:gradFill rotWithShape="1">
              <a:gsLst>
                <a:gs pos="0">
                  <a:srgbClr val="2BAB2B"/>
                </a:gs>
                <a:gs pos="100000">
                  <a:srgbClr val="144F14"/>
                </a:gs>
              </a:gsLst>
              <a:lin ang="5400000" scaled="1"/>
            </a:gradFill>
            <a:ln w="38100">
              <a:solidFill>
                <a:schemeClr val="tx1"/>
              </a:solidFill>
              <a:miter lim="800000"/>
              <a:headEnd/>
              <a:tailEnd/>
            </a:ln>
          </p:spPr>
          <p:txBody>
            <a:bodyPr wrap="none" anchor="ctr"/>
            <a:lstStyle/>
            <a:p>
              <a:endParaRPr lang="en-ZA"/>
            </a:p>
          </p:txBody>
        </p:sp>
        <p:sp>
          <p:nvSpPr>
            <p:cNvPr id="6150" name="Freeform 6"/>
            <p:cNvSpPr>
              <a:spLocks/>
            </p:cNvSpPr>
            <p:nvPr/>
          </p:nvSpPr>
          <p:spPr bwMode="auto">
            <a:xfrm>
              <a:off x="1202" y="391"/>
              <a:ext cx="3242" cy="839"/>
            </a:xfrm>
            <a:custGeom>
              <a:avLst/>
              <a:gdLst>
                <a:gd name="T0" fmla="*/ 1 w 3242"/>
                <a:gd name="T1" fmla="*/ 657 h 839"/>
                <a:gd name="T2" fmla="*/ 49 w 3242"/>
                <a:gd name="T3" fmla="*/ 633 h 839"/>
                <a:gd name="T4" fmla="*/ 65 w 3242"/>
                <a:gd name="T5" fmla="*/ 609 h 839"/>
                <a:gd name="T6" fmla="*/ 161 w 3242"/>
                <a:gd name="T7" fmla="*/ 537 h 839"/>
                <a:gd name="T8" fmla="*/ 361 w 3242"/>
                <a:gd name="T9" fmla="*/ 369 h 839"/>
                <a:gd name="T10" fmla="*/ 481 w 3242"/>
                <a:gd name="T11" fmla="*/ 265 h 839"/>
                <a:gd name="T12" fmla="*/ 641 w 3242"/>
                <a:gd name="T13" fmla="*/ 233 h 839"/>
                <a:gd name="T14" fmla="*/ 689 w 3242"/>
                <a:gd name="T15" fmla="*/ 209 h 839"/>
                <a:gd name="T16" fmla="*/ 737 w 3242"/>
                <a:gd name="T17" fmla="*/ 193 h 839"/>
                <a:gd name="T18" fmla="*/ 865 w 3242"/>
                <a:gd name="T19" fmla="*/ 209 h 839"/>
                <a:gd name="T20" fmla="*/ 993 w 3242"/>
                <a:gd name="T21" fmla="*/ 321 h 839"/>
                <a:gd name="T22" fmla="*/ 1185 w 3242"/>
                <a:gd name="T23" fmla="*/ 393 h 839"/>
                <a:gd name="T24" fmla="*/ 1265 w 3242"/>
                <a:gd name="T25" fmla="*/ 481 h 839"/>
                <a:gd name="T26" fmla="*/ 1401 w 3242"/>
                <a:gd name="T27" fmla="*/ 577 h 839"/>
                <a:gd name="T28" fmla="*/ 1577 w 3242"/>
                <a:gd name="T29" fmla="*/ 673 h 839"/>
                <a:gd name="T30" fmla="*/ 1697 w 3242"/>
                <a:gd name="T31" fmla="*/ 721 h 839"/>
                <a:gd name="T32" fmla="*/ 1849 w 3242"/>
                <a:gd name="T33" fmla="*/ 729 h 839"/>
                <a:gd name="T34" fmla="*/ 2625 w 3242"/>
                <a:gd name="T35" fmla="*/ 809 h 839"/>
                <a:gd name="T36" fmla="*/ 3097 w 3242"/>
                <a:gd name="T37" fmla="*/ 833 h 839"/>
                <a:gd name="T38" fmla="*/ 3217 w 3242"/>
                <a:gd name="T39" fmla="*/ 825 h 839"/>
                <a:gd name="T40" fmla="*/ 3225 w 3242"/>
                <a:gd name="T41" fmla="*/ 785 h 839"/>
                <a:gd name="T42" fmla="*/ 3225 w 3242"/>
                <a:gd name="T43" fmla="*/ 761 h 839"/>
                <a:gd name="T44" fmla="*/ 3220 w 3242"/>
                <a:gd name="T45" fmla="*/ 0 h 839"/>
                <a:gd name="T46" fmla="*/ 0 w 3242"/>
                <a:gd name="T47" fmla="*/ 0 h 839"/>
                <a:gd name="T48" fmla="*/ 1 w 3242"/>
                <a:gd name="T49" fmla="*/ 657 h 8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42"/>
                <a:gd name="T76" fmla="*/ 0 h 839"/>
                <a:gd name="T77" fmla="*/ 3242 w 3242"/>
                <a:gd name="T78" fmla="*/ 839 h 8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42" h="839">
                  <a:moveTo>
                    <a:pt x="1" y="657"/>
                  </a:moveTo>
                  <a:cubicBezTo>
                    <a:pt x="16" y="647"/>
                    <a:pt x="35" y="644"/>
                    <a:pt x="49" y="633"/>
                  </a:cubicBezTo>
                  <a:cubicBezTo>
                    <a:pt x="57" y="627"/>
                    <a:pt x="59" y="616"/>
                    <a:pt x="65" y="609"/>
                  </a:cubicBezTo>
                  <a:cubicBezTo>
                    <a:pt x="88" y="581"/>
                    <a:pt x="127" y="548"/>
                    <a:pt x="161" y="537"/>
                  </a:cubicBezTo>
                  <a:cubicBezTo>
                    <a:pt x="223" y="475"/>
                    <a:pt x="299" y="431"/>
                    <a:pt x="361" y="369"/>
                  </a:cubicBezTo>
                  <a:cubicBezTo>
                    <a:pt x="401" y="329"/>
                    <a:pt x="424" y="281"/>
                    <a:pt x="481" y="265"/>
                  </a:cubicBezTo>
                  <a:cubicBezTo>
                    <a:pt x="534" y="250"/>
                    <a:pt x="588" y="251"/>
                    <a:pt x="641" y="233"/>
                  </a:cubicBezTo>
                  <a:cubicBezTo>
                    <a:pt x="729" y="204"/>
                    <a:pt x="596" y="250"/>
                    <a:pt x="689" y="209"/>
                  </a:cubicBezTo>
                  <a:cubicBezTo>
                    <a:pt x="704" y="202"/>
                    <a:pt x="737" y="193"/>
                    <a:pt x="737" y="193"/>
                  </a:cubicBezTo>
                  <a:cubicBezTo>
                    <a:pt x="780" y="196"/>
                    <a:pt x="831" y="183"/>
                    <a:pt x="865" y="209"/>
                  </a:cubicBezTo>
                  <a:cubicBezTo>
                    <a:pt x="912" y="246"/>
                    <a:pt x="942" y="289"/>
                    <a:pt x="993" y="321"/>
                  </a:cubicBezTo>
                  <a:cubicBezTo>
                    <a:pt x="1054" y="359"/>
                    <a:pt x="1118" y="371"/>
                    <a:pt x="1185" y="393"/>
                  </a:cubicBezTo>
                  <a:cubicBezTo>
                    <a:pt x="1207" y="425"/>
                    <a:pt x="1233" y="459"/>
                    <a:pt x="1265" y="481"/>
                  </a:cubicBezTo>
                  <a:cubicBezTo>
                    <a:pt x="1302" y="536"/>
                    <a:pt x="1347" y="547"/>
                    <a:pt x="1401" y="577"/>
                  </a:cubicBezTo>
                  <a:cubicBezTo>
                    <a:pt x="1460" y="610"/>
                    <a:pt x="1517" y="643"/>
                    <a:pt x="1577" y="673"/>
                  </a:cubicBezTo>
                  <a:cubicBezTo>
                    <a:pt x="1611" y="690"/>
                    <a:pt x="1657" y="719"/>
                    <a:pt x="1697" y="721"/>
                  </a:cubicBezTo>
                  <a:cubicBezTo>
                    <a:pt x="1748" y="724"/>
                    <a:pt x="1798" y="726"/>
                    <a:pt x="1849" y="729"/>
                  </a:cubicBezTo>
                  <a:cubicBezTo>
                    <a:pt x="2100" y="813"/>
                    <a:pt x="2361" y="803"/>
                    <a:pt x="2625" y="809"/>
                  </a:cubicBezTo>
                  <a:cubicBezTo>
                    <a:pt x="2783" y="820"/>
                    <a:pt x="2937" y="828"/>
                    <a:pt x="3097" y="833"/>
                  </a:cubicBezTo>
                  <a:cubicBezTo>
                    <a:pt x="3137" y="830"/>
                    <a:pt x="3179" y="839"/>
                    <a:pt x="3217" y="825"/>
                  </a:cubicBezTo>
                  <a:cubicBezTo>
                    <a:pt x="3230" y="820"/>
                    <a:pt x="3222" y="798"/>
                    <a:pt x="3225" y="785"/>
                  </a:cubicBezTo>
                  <a:cubicBezTo>
                    <a:pt x="3232" y="758"/>
                    <a:pt x="3242" y="761"/>
                    <a:pt x="3225" y="761"/>
                  </a:cubicBezTo>
                  <a:lnTo>
                    <a:pt x="3220" y="0"/>
                  </a:lnTo>
                  <a:lnTo>
                    <a:pt x="0" y="0"/>
                  </a:lnTo>
                  <a:lnTo>
                    <a:pt x="1" y="657"/>
                  </a:lnTo>
                  <a:close/>
                </a:path>
              </a:pathLst>
            </a:custGeom>
            <a:solidFill>
              <a:srgbClr val="E9FFFE"/>
            </a:solidFill>
            <a:ln w="9525">
              <a:solidFill>
                <a:schemeClr val="tx1"/>
              </a:solidFill>
              <a:round/>
              <a:headEnd/>
              <a:tailEnd/>
            </a:ln>
          </p:spPr>
          <p:txBody>
            <a:bodyPr/>
            <a:lstStyle/>
            <a:p>
              <a:endParaRPr lang="en-US"/>
            </a:p>
          </p:txBody>
        </p:sp>
        <p:sp>
          <p:nvSpPr>
            <p:cNvPr id="6151" name="Freeform 7"/>
            <p:cNvSpPr>
              <a:spLocks/>
            </p:cNvSpPr>
            <p:nvPr/>
          </p:nvSpPr>
          <p:spPr bwMode="auto">
            <a:xfrm>
              <a:off x="1531" y="582"/>
              <a:ext cx="819" cy="216"/>
            </a:xfrm>
            <a:custGeom>
              <a:avLst/>
              <a:gdLst>
                <a:gd name="T0" fmla="*/ 0 w 819"/>
                <a:gd name="T1" fmla="*/ 210 h 216"/>
                <a:gd name="T2" fmla="*/ 60 w 819"/>
                <a:gd name="T3" fmla="*/ 198 h 216"/>
                <a:gd name="T4" fmla="*/ 99 w 819"/>
                <a:gd name="T5" fmla="*/ 210 h 216"/>
                <a:gd name="T6" fmla="*/ 156 w 819"/>
                <a:gd name="T7" fmla="*/ 207 h 216"/>
                <a:gd name="T8" fmla="*/ 183 w 819"/>
                <a:gd name="T9" fmla="*/ 195 h 216"/>
                <a:gd name="T10" fmla="*/ 243 w 819"/>
                <a:gd name="T11" fmla="*/ 183 h 216"/>
                <a:gd name="T12" fmla="*/ 279 w 819"/>
                <a:gd name="T13" fmla="*/ 171 h 216"/>
                <a:gd name="T14" fmla="*/ 336 w 819"/>
                <a:gd name="T15" fmla="*/ 207 h 216"/>
                <a:gd name="T16" fmla="*/ 366 w 819"/>
                <a:gd name="T17" fmla="*/ 216 h 216"/>
                <a:gd name="T18" fmla="*/ 423 w 819"/>
                <a:gd name="T19" fmla="*/ 207 h 216"/>
                <a:gd name="T20" fmla="*/ 489 w 819"/>
                <a:gd name="T21" fmla="*/ 174 h 216"/>
                <a:gd name="T22" fmla="*/ 540 w 819"/>
                <a:gd name="T23" fmla="*/ 189 h 216"/>
                <a:gd name="T24" fmla="*/ 558 w 819"/>
                <a:gd name="T25" fmla="*/ 195 h 216"/>
                <a:gd name="T26" fmla="*/ 645 w 819"/>
                <a:gd name="T27" fmla="*/ 180 h 216"/>
                <a:gd name="T28" fmla="*/ 762 w 819"/>
                <a:gd name="T29" fmla="*/ 198 h 216"/>
                <a:gd name="T30" fmla="*/ 816 w 819"/>
                <a:gd name="T31" fmla="*/ 195 h 216"/>
                <a:gd name="T32" fmla="*/ 807 w 819"/>
                <a:gd name="T33" fmla="*/ 192 h 216"/>
                <a:gd name="T34" fmla="*/ 798 w 819"/>
                <a:gd name="T35" fmla="*/ 186 h 216"/>
                <a:gd name="T36" fmla="*/ 765 w 819"/>
                <a:gd name="T37" fmla="*/ 174 h 216"/>
                <a:gd name="T38" fmla="*/ 648 w 819"/>
                <a:gd name="T39" fmla="*/ 120 h 216"/>
                <a:gd name="T40" fmla="*/ 603 w 819"/>
                <a:gd name="T41" fmla="*/ 81 h 216"/>
                <a:gd name="T42" fmla="*/ 591 w 819"/>
                <a:gd name="T43" fmla="*/ 63 h 216"/>
                <a:gd name="T44" fmla="*/ 564 w 819"/>
                <a:gd name="T45" fmla="*/ 45 h 216"/>
                <a:gd name="T46" fmla="*/ 489 w 819"/>
                <a:gd name="T47" fmla="*/ 0 h 216"/>
                <a:gd name="T48" fmla="*/ 399 w 819"/>
                <a:gd name="T49" fmla="*/ 6 h 216"/>
                <a:gd name="T50" fmla="*/ 351 w 819"/>
                <a:gd name="T51" fmla="*/ 24 h 216"/>
                <a:gd name="T52" fmla="*/ 237 w 819"/>
                <a:gd name="T53" fmla="*/ 60 h 216"/>
                <a:gd name="T54" fmla="*/ 120 w 819"/>
                <a:gd name="T55" fmla="*/ 87 h 216"/>
                <a:gd name="T56" fmla="*/ 93 w 819"/>
                <a:gd name="T57" fmla="*/ 108 h 216"/>
                <a:gd name="T58" fmla="*/ 63 w 819"/>
                <a:gd name="T59" fmla="*/ 138 h 216"/>
                <a:gd name="T60" fmla="*/ 39 w 819"/>
                <a:gd name="T61" fmla="*/ 165 h 216"/>
                <a:gd name="T62" fmla="*/ 15 w 819"/>
                <a:gd name="T63" fmla="*/ 192 h 216"/>
                <a:gd name="T64" fmla="*/ 0 w 819"/>
                <a:gd name="T65" fmla="*/ 210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19"/>
                <a:gd name="T100" fmla="*/ 0 h 216"/>
                <a:gd name="T101" fmla="*/ 819 w 819"/>
                <a:gd name="T102" fmla="*/ 216 h 2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19" h="216">
                  <a:moveTo>
                    <a:pt x="0" y="210"/>
                  </a:moveTo>
                  <a:cubicBezTo>
                    <a:pt x="34" y="214"/>
                    <a:pt x="34" y="207"/>
                    <a:pt x="60" y="198"/>
                  </a:cubicBezTo>
                  <a:cubicBezTo>
                    <a:pt x="78" y="201"/>
                    <a:pt x="83" y="205"/>
                    <a:pt x="99" y="210"/>
                  </a:cubicBezTo>
                  <a:cubicBezTo>
                    <a:pt x="118" y="209"/>
                    <a:pt x="137" y="209"/>
                    <a:pt x="156" y="207"/>
                  </a:cubicBezTo>
                  <a:cubicBezTo>
                    <a:pt x="180" y="204"/>
                    <a:pt x="167" y="202"/>
                    <a:pt x="183" y="195"/>
                  </a:cubicBezTo>
                  <a:cubicBezTo>
                    <a:pt x="202" y="186"/>
                    <a:pt x="222" y="185"/>
                    <a:pt x="243" y="183"/>
                  </a:cubicBezTo>
                  <a:cubicBezTo>
                    <a:pt x="257" y="178"/>
                    <a:pt x="263" y="174"/>
                    <a:pt x="279" y="171"/>
                  </a:cubicBezTo>
                  <a:cubicBezTo>
                    <a:pt x="307" y="178"/>
                    <a:pt x="313" y="197"/>
                    <a:pt x="336" y="207"/>
                  </a:cubicBezTo>
                  <a:cubicBezTo>
                    <a:pt x="346" y="211"/>
                    <a:pt x="366" y="216"/>
                    <a:pt x="366" y="216"/>
                  </a:cubicBezTo>
                  <a:cubicBezTo>
                    <a:pt x="391" y="214"/>
                    <a:pt x="402" y="212"/>
                    <a:pt x="423" y="207"/>
                  </a:cubicBezTo>
                  <a:cubicBezTo>
                    <a:pt x="447" y="191"/>
                    <a:pt x="460" y="178"/>
                    <a:pt x="489" y="174"/>
                  </a:cubicBezTo>
                  <a:cubicBezTo>
                    <a:pt x="536" y="178"/>
                    <a:pt x="512" y="173"/>
                    <a:pt x="540" y="189"/>
                  </a:cubicBezTo>
                  <a:cubicBezTo>
                    <a:pt x="546" y="192"/>
                    <a:pt x="558" y="195"/>
                    <a:pt x="558" y="195"/>
                  </a:cubicBezTo>
                  <a:cubicBezTo>
                    <a:pt x="589" y="193"/>
                    <a:pt x="616" y="190"/>
                    <a:pt x="645" y="180"/>
                  </a:cubicBezTo>
                  <a:cubicBezTo>
                    <a:pt x="687" y="194"/>
                    <a:pt x="714" y="196"/>
                    <a:pt x="762" y="198"/>
                  </a:cubicBezTo>
                  <a:cubicBezTo>
                    <a:pt x="780" y="197"/>
                    <a:pt x="798" y="197"/>
                    <a:pt x="816" y="195"/>
                  </a:cubicBezTo>
                  <a:cubicBezTo>
                    <a:pt x="819" y="195"/>
                    <a:pt x="810" y="193"/>
                    <a:pt x="807" y="192"/>
                  </a:cubicBezTo>
                  <a:cubicBezTo>
                    <a:pt x="804" y="190"/>
                    <a:pt x="801" y="187"/>
                    <a:pt x="798" y="186"/>
                  </a:cubicBezTo>
                  <a:cubicBezTo>
                    <a:pt x="786" y="182"/>
                    <a:pt x="777" y="179"/>
                    <a:pt x="765" y="174"/>
                  </a:cubicBezTo>
                  <a:cubicBezTo>
                    <a:pt x="729" y="158"/>
                    <a:pt x="676" y="148"/>
                    <a:pt x="648" y="120"/>
                  </a:cubicBezTo>
                  <a:cubicBezTo>
                    <a:pt x="634" y="106"/>
                    <a:pt x="615" y="96"/>
                    <a:pt x="603" y="81"/>
                  </a:cubicBezTo>
                  <a:cubicBezTo>
                    <a:pt x="599" y="75"/>
                    <a:pt x="597" y="67"/>
                    <a:pt x="591" y="63"/>
                  </a:cubicBezTo>
                  <a:cubicBezTo>
                    <a:pt x="582" y="57"/>
                    <a:pt x="564" y="45"/>
                    <a:pt x="564" y="45"/>
                  </a:cubicBezTo>
                  <a:cubicBezTo>
                    <a:pt x="549" y="22"/>
                    <a:pt x="516" y="5"/>
                    <a:pt x="489" y="0"/>
                  </a:cubicBezTo>
                  <a:cubicBezTo>
                    <a:pt x="485" y="0"/>
                    <a:pt x="409" y="4"/>
                    <a:pt x="399" y="6"/>
                  </a:cubicBezTo>
                  <a:cubicBezTo>
                    <a:pt x="382" y="9"/>
                    <a:pt x="368" y="20"/>
                    <a:pt x="351" y="24"/>
                  </a:cubicBezTo>
                  <a:cubicBezTo>
                    <a:pt x="316" y="47"/>
                    <a:pt x="279" y="55"/>
                    <a:pt x="237" y="60"/>
                  </a:cubicBezTo>
                  <a:cubicBezTo>
                    <a:pt x="198" y="70"/>
                    <a:pt x="159" y="74"/>
                    <a:pt x="120" y="87"/>
                  </a:cubicBezTo>
                  <a:cubicBezTo>
                    <a:pt x="110" y="90"/>
                    <a:pt x="102" y="102"/>
                    <a:pt x="93" y="108"/>
                  </a:cubicBezTo>
                  <a:cubicBezTo>
                    <a:pt x="86" y="119"/>
                    <a:pt x="74" y="131"/>
                    <a:pt x="63" y="138"/>
                  </a:cubicBezTo>
                  <a:cubicBezTo>
                    <a:pt x="56" y="148"/>
                    <a:pt x="39" y="165"/>
                    <a:pt x="39" y="165"/>
                  </a:cubicBezTo>
                  <a:cubicBezTo>
                    <a:pt x="35" y="176"/>
                    <a:pt x="25" y="189"/>
                    <a:pt x="15" y="192"/>
                  </a:cubicBezTo>
                  <a:cubicBezTo>
                    <a:pt x="12" y="197"/>
                    <a:pt x="0" y="206"/>
                    <a:pt x="0" y="210"/>
                  </a:cubicBezTo>
                  <a:close/>
                </a:path>
              </a:pathLst>
            </a:custGeom>
            <a:solidFill>
              <a:srgbClr val="66FFFF"/>
            </a:solidFill>
            <a:ln w="9525">
              <a:solidFill>
                <a:srgbClr val="0000FF"/>
              </a:solidFill>
              <a:round/>
              <a:headEnd/>
              <a:tailEnd/>
            </a:ln>
          </p:spPr>
          <p:txBody>
            <a:bodyPr/>
            <a:lstStyle/>
            <a:p>
              <a:endParaRPr lang="en-US"/>
            </a:p>
          </p:txBody>
        </p:sp>
        <p:sp>
          <p:nvSpPr>
            <p:cNvPr id="6152" name="Freeform 8"/>
            <p:cNvSpPr>
              <a:spLocks/>
            </p:cNvSpPr>
            <p:nvPr/>
          </p:nvSpPr>
          <p:spPr bwMode="auto">
            <a:xfrm>
              <a:off x="2631" y="616"/>
              <a:ext cx="1831" cy="618"/>
            </a:xfrm>
            <a:custGeom>
              <a:avLst/>
              <a:gdLst>
                <a:gd name="T0" fmla="*/ 0 w 1831"/>
                <a:gd name="T1" fmla="*/ 364 h 618"/>
                <a:gd name="T2" fmla="*/ 112 w 1831"/>
                <a:gd name="T3" fmla="*/ 360 h 618"/>
                <a:gd name="T4" fmla="*/ 196 w 1831"/>
                <a:gd name="T5" fmla="*/ 328 h 618"/>
                <a:gd name="T6" fmla="*/ 256 w 1831"/>
                <a:gd name="T7" fmla="*/ 312 h 618"/>
                <a:gd name="T8" fmla="*/ 344 w 1831"/>
                <a:gd name="T9" fmla="*/ 264 h 618"/>
                <a:gd name="T10" fmla="*/ 428 w 1831"/>
                <a:gd name="T11" fmla="*/ 196 h 618"/>
                <a:gd name="T12" fmla="*/ 440 w 1831"/>
                <a:gd name="T13" fmla="*/ 184 h 618"/>
                <a:gd name="T14" fmla="*/ 448 w 1831"/>
                <a:gd name="T15" fmla="*/ 172 h 618"/>
                <a:gd name="T16" fmla="*/ 496 w 1831"/>
                <a:gd name="T17" fmla="*/ 132 h 618"/>
                <a:gd name="T18" fmla="*/ 588 w 1831"/>
                <a:gd name="T19" fmla="*/ 48 h 618"/>
                <a:gd name="T20" fmla="*/ 732 w 1831"/>
                <a:gd name="T21" fmla="*/ 0 h 618"/>
                <a:gd name="T22" fmla="*/ 820 w 1831"/>
                <a:gd name="T23" fmla="*/ 36 h 618"/>
                <a:gd name="T24" fmla="*/ 928 w 1831"/>
                <a:gd name="T25" fmla="*/ 72 h 618"/>
                <a:gd name="T26" fmla="*/ 976 w 1831"/>
                <a:gd name="T27" fmla="*/ 100 h 618"/>
                <a:gd name="T28" fmla="*/ 1024 w 1831"/>
                <a:gd name="T29" fmla="*/ 116 h 618"/>
                <a:gd name="T30" fmla="*/ 1060 w 1831"/>
                <a:gd name="T31" fmla="*/ 144 h 618"/>
                <a:gd name="T32" fmla="*/ 1204 w 1831"/>
                <a:gd name="T33" fmla="*/ 204 h 618"/>
                <a:gd name="T34" fmla="*/ 1376 w 1831"/>
                <a:gd name="T35" fmla="*/ 240 h 618"/>
                <a:gd name="T36" fmla="*/ 1548 w 1831"/>
                <a:gd name="T37" fmla="*/ 288 h 618"/>
                <a:gd name="T38" fmla="*/ 1788 w 1831"/>
                <a:gd name="T39" fmla="*/ 312 h 618"/>
                <a:gd name="T40" fmla="*/ 1788 w 1831"/>
                <a:gd name="T41" fmla="*/ 328 h 618"/>
                <a:gd name="T42" fmla="*/ 1796 w 1831"/>
                <a:gd name="T43" fmla="*/ 348 h 618"/>
                <a:gd name="T44" fmla="*/ 1792 w 1831"/>
                <a:gd name="T45" fmla="*/ 408 h 618"/>
                <a:gd name="T46" fmla="*/ 1792 w 1831"/>
                <a:gd name="T47" fmla="*/ 584 h 618"/>
                <a:gd name="T48" fmla="*/ 1752 w 1831"/>
                <a:gd name="T49" fmla="*/ 612 h 618"/>
                <a:gd name="T50" fmla="*/ 1528 w 1831"/>
                <a:gd name="T51" fmla="*/ 604 h 618"/>
                <a:gd name="T52" fmla="*/ 1292 w 1831"/>
                <a:gd name="T53" fmla="*/ 592 h 618"/>
                <a:gd name="T54" fmla="*/ 1070 w 1831"/>
                <a:gd name="T55" fmla="*/ 578 h 618"/>
                <a:gd name="T56" fmla="*/ 764 w 1831"/>
                <a:gd name="T57" fmla="*/ 572 h 618"/>
                <a:gd name="T58" fmla="*/ 656 w 1831"/>
                <a:gd name="T59" fmla="*/ 554 h 618"/>
                <a:gd name="T60" fmla="*/ 584 w 1831"/>
                <a:gd name="T61" fmla="*/ 542 h 618"/>
                <a:gd name="T62" fmla="*/ 480 w 1831"/>
                <a:gd name="T63" fmla="*/ 524 h 618"/>
                <a:gd name="T64" fmla="*/ 400 w 1831"/>
                <a:gd name="T65" fmla="*/ 500 h 618"/>
                <a:gd name="T66" fmla="*/ 268 w 1831"/>
                <a:gd name="T67" fmla="*/ 496 h 618"/>
                <a:gd name="T68" fmla="*/ 208 w 1831"/>
                <a:gd name="T69" fmla="*/ 484 h 618"/>
                <a:gd name="T70" fmla="*/ 172 w 1831"/>
                <a:gd name="T71" fmla="*/ 468 h 618"/>
                <a:gd name="T72" fmla="*/ 88 w 1831"/>
                <a:gd name="T73" fmla="*/ 412 h 618"/>
                <a:gd name="T74" fmla="*/ 48 w 1831"/>
                <a:gd name="T75" fmla="*/ 400 h 618"/>
                <a:gd name="T76" fmla="*/ 0 w 1831"/>
                <a:gd name="T77" fmla="*/ 364 h 61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31"/>
                <a:gd name="T118" fmla="*/ 0 h 618"/>
                <a:gd name="T119" fmla="*/ 1831 w 1831"/>
                <a:gd name="T120" fmla="*/ 618 h 61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31" h="618">
                  <a:moveTo>
                    <a:pt x="0" y="364"/>
                  </a:moveTo>
                  <a:cubicBezTo>
                    <a:pt x="37" y="363"/>
                    <a:pt x="75" y="362"/>
                    <a:pt x="112" y="360"/>
                  </a:cubicBezTo>
                  <a:cubicBezTo>
                    <a:pt x="142" y="358"/>
                    <a:pt x="172" y="344"/>
                    <a:pt x="196" y="328"/>
                  </a:cubicBezTo>
                  <a:cubicBezTo>
                    <a:pt x="211" y="318"/>
                    <a:pt x="239" y="317"/>
                    <a:pt x="256" y="312"/>
                  </a:cubicBezTo>
                  <a:cubicBezTo>
                    <a:pt x="287" y="304"/>
                    <a:pt x="318" y="283"/>
                    <a:pt x="344" y="264"/>
                  </a:cubicBezTo>
                  <a:cubicBezTo>
                    <a:pt x="373" y="243"/>
                    <a:pt x="400" y="219"/>
                    <a:pt x="428" y="196"/>
                  </a:cubicBezTo>
                  <a:cubicBezTo>
                    <a:pt x="432" y="192"/>
                    <a:pt x="436" y="188"/>
                    <a:pt x="440" y="184"/>
                  </a:cubicBezTo>
                  <a:cubicBezTo>
                    <a:pt x="443" y="180"/>
                    <a:pt x="444" y="175"/>
                    <a:pt x="448" y="172"/>
                  </a:cubicBezTo>
                  <a:cubicBezTo>
                    <a:pt x="478" y="146"/>
                    <a:pt x="470" y="167"/>
                    <a:pt x="496" y="132"/>
                  </a:cubicBezTo>
                  <a:cubicBezTo>
                    <a:pt x="518" y="103"/>
                    <a:pt x="556" y="66"/>
                    <a:pt x="588" y="48"/>
                  </a:cubicBezTo>
                  <a:cubicBezTo>
                    <a:pt x="629" y="25"/>
                    <a:pt x="685" y="8"/>
                    <a:pt x="732" y="0"/>
                  </a:cubicBezTo>
                  <a:cubicBezTo>
                    <a:pt x="771" y="8"/>
                    <a:pt x="786" y="21"/>
                    <a:pt x="820" y="36"/>
                  </a:cubicBezTo>
                  <a:cubicBezTo>
                    <a:pt x="854" y="51"/>
                    <a:pt x="893" y="60"/>
                    <a:pt x="928" y="72"/>
                  </a:cubicBezTo>
                  <a:cubicBezTo>
                    <a:pt x="944" y="77"/>
                    <a:pt x="960" y="95"/>
                    <a:pt x="976" y="100"/>
                  </a:cubicBezTo>
                  <a:cubicBezTo>
                    <a:pt x="987" y="104"/>
                    <a:pt x="1013" y="109"/>
                    <a:pt x="1024" y="116"/>
                  </a:cubicBezTo>
                  <a:cubicBezTo>
                    <a:pt x="1037" y="125"/>
                    <a:pt x="1046" y="137"/>
                    <a:pt x="1060" y="144"/>
                  </a:cubicBezTo>
                  <a:cubicBezTo>
                    <a:pt x="1106" y="167"/>
                    <a:pt x="1157" y="183"/>
                    <a:pt x="1204" y="204"/>
                  </a:cubicBezTo>
                  <a:cubicBezTo>
                    <a:pt x="1259" y="229"/>
                    <a:pt x="1318" y="227"/>
                    <a:pt x="1376" y="240"/>
                  </a:cubicBezTo>
                  <a:cubicBezTo>
                    <a:pt x="1434" y="253"/>
                    <a:pt x="1490" y="274"/>
                    <a:pt x="1548" y="288"/>
                  </a:cubicBezTo>
                  <a:cubicBezTo>
                    <a:pt x="1624" y="307"/>
                    <a:pt x="1710" y="303"/>
                    <a:pt x="1788" y="312"/>
                  </a:cubicBezTo>
                  <a:cubicBezTo>
                    <a:pt x="1831" y="318"/>
                    <a:pt x="1787" y="322"/>
                    <a:pt x="1788" y="328"/>
                  </a:cubicBezTo>
                  <a:cubicBezTo>
                    <a:pt x="1789" y="334"/>
                    <a:pt x="1795" y="335"/>
                    <a:pt x="1796" y="348"/>
                  </a:cubicBezTo>
                  <a:cubicBezTo>
                    <a:pt x="1797" y="361"/>
                    <a:pt x="1793" y="369"/>
                    <a:pt x="1792" y="408"/>
                  </a:cubicBezTo>
                  <a:cubicBezTo>
                    <a:pt x="1791" y="447"/>
                    <a:pt x="1799" y="550"/>
                    <a:pt x="1792" y="584"/>
                  </a:cubicBezTo>
                  <a:cubicBezTo>
                    <a:pt x="1785" y="618"/>
                    <a:pt x="1796" y="609"/>
                    <a:pt x="1752" y="612"/>
                  </a:cubicBezTo>
                  <a:cubicBezTo>
                    <a:pt x="1679" y="605"/>
                    <a:pt x="1602" y="607"/>
                    <a:pt x="1528" y="604"/>
                  </a:cubicBezTo>
                  <a:cubicBezTo>
                    <a:pt x="1449" y="597"/>
                    <a:pt x="1372" y="594"/>
                    <a:pt x="1292" y="592"/>
                  </a:cubicBezTo>
                  <a:cubicBezTo>
                    <a:pt x="1215" y="587"/>
                    <a:pt x="1158" y="581"/>
                    <a:pt x="1070" y="578"/>
                  </a:cubicBezTo>
                  <a:cubicBezTo>
                    <a:pt x="982" y="575"/>
                    <a:pt x="833" y="576"/>
                    <a:pt x="764" y="572"/>
                  </a:cubicBezTo>
                  <a:cubicBezTo>
                    <a:pt x="728" y="565"/>
                    <a:pt x="693" y="559"/>
                    <a:pt x="656" y="554"/>
                  </a:cubicBezTo>
                  <a:cubicBezTo>
                    <a:pt x="626" y="548"/>
                    <a:pt x="613" y="547"/>
                    <a:pt x="584" y="542"/>
                  </a:cubicBezTo>
                  <a:cubicBezTo>
                    <a:pt x="555" y="537"/>
                    <a:pt x="511" y="531"/>
                    <a:pt x="480" y="524"/>
                  </a:cubicBezTo>
                  <a:cubicBezTo>
                    <a:pt x="454" y="515"/>
                    <a:pt x="427" y="507"/>
                    <a:pt x="400" y="500"/>
                  </a:cubicBezTo>
                  <a:cubicBezTo>
                    <a:pt x="344" y="504"/>
                    <a:pt x="322" y="500"/>
                    <a:pt x="268" y="496"/>
                  </a:cubicBezTo>
                  <a:cubicBezTo>
                    <a:pt x="248" y="492"/>
                    <a:pt x="228" y="489"/>
                    <a:pt x="208" y="484"/>
                  </a:cubicBezTo>
                  <a:cubicBezTo>
                    <a:pt x="197" y="477"/>
                    <a:pt x="183" y="475"/>
                    <a:pt x="172" y="468"/>
                  </a:cubicBezTo>
                  <a:cubicBezTo>
                    <a:pt x="144" y="449"/>
                    <a:pt x="116" y="431"/>
                    <a:pt x="88" y="412"/>
                  </a:cubicBezTo>
                  <a:cubicBezTo>
                    <a:pt x="77" y="405"/>
                    <a:pt x="60" y="404"/>
                    <a:pt x="48" y="400"/>
                  </a:cubicBezTo>
                  <a:cubicBezTo>
                    <a:pt x="34" y="386"/>
                    <a:pt x="17" y="375"/>
                    <a:pt x="0" y="364"/>
                  </a:cubicBezTo>
                  <a:close/>
                </a:path>
              </a:pathLst>
            </a:custGeom>
            <a:gradFill rotWithShape="1">
              <a:gsLst>
                <a:gs pos="0">
                  <a:srgbClr val="2BAB2B"/>
                </a:gs>
                <a:gs pos="100000">
                  <a:srgbClr val="144F14"/>
                </a:gs>
              </a:gsLst>
              <a:lin ang="5400000" scaled="1"/>
            </a:gradFill>
            <a:ln w="9525">
              <a:solidFill>
                <a:schemeClr val="tx1"/>
              </a:solidFill>
              <a:round/>
              <a:headEnd/>
              <a:tailEnd/>
            </a:ln>
          </p:spPr>
          <p:txBody>
            <a:bodyPr/>
            <a:lstStyle/>
            <a:p>
              <a:endParaRPr lang="en-US"/>
            </a:p>
          </p:txBody>
        </p:sp>
        <p:sp>
          <p:nvSpPr>
            <p:cNvPr id="6153" name="Freeform 9"/>
            <p:cNvSpPr>
              <a:spLocks/>
            </p:cNvSpPr>
            <p:nvPr/>
          </p:nvSpPr>
          <p:spPr bwMode="auto">
            <a:xfrm>
              <a:off x="1443" y="1107"/>
              <a:ext cx="2979" cy="2142"/>
            </a:xfrm>
            <a:custGeom>
              <a:avLst/>
              <a:gdLst>
                <a:gd name="T0" fmla="*/ 1477 w 2979"/>
                <a:gd name="T1" fmla="*/ 40 h 2142"/>
                <a:gd name="T2" fmla="*/ 1606 w 2979"/>
                <a:gd name="T3" fmla="*/ 143 h 2142"/>
                <a:gd name="T4" fmla="*/ 1623 w 2979"/>
                <a:gd name="T5" fmla="*/ 231 h 2142"/>
                <a:gd name="T6" fmla="*/ 1432 w 2979"/>
                <a:gd name="T7" fmla="*/ 311 h 2142"/>
                <a:gd name="T8" fmla="*/ 1162 w 2979"/>
                <a:gd name="T9" fmla="*/ 396 h 2142"/>
                <a:gd name="T10" fmla="*/ 922 w 2979"/>
                <a:gd name="T11" fmla="*/ 485 h 2142"/>
                <a:gd name="T12" fmla="*/ 817 w 2979"/>
                <a:gd name="T13" fmla="*/ 596 h 2142"/>
                <a:gd name="T14" fmla="*/ 1187 w 2979"/>
                <a:gd name="T15" fmla="*/ 692 h 2142"/>
                <a:gd name="T16" fmla="*/ 1653 w 2979"/>
                <a:gd name="T17" fmla="*/ 812 h 2142"/>
                <a:gd name="T18" fmla="*/ 1613 w 2979"/>
                <a:gd name="T19" fmla="*/ 892 h 2142"/>
                <a:gd name="T20" fmla="*/ 1392 w 2979"/>
                <a:gd name="T21" fmla="*/ 963 h 2142"/>
                <a:gd name="T22" fmla="*/ 1012 w 2979"/>
                <a:gd name="T23" fmla="*/ 1037 h 2142"/>
                <a:gd name="T24" fmla="*/ 693 w 2979"/>
                <a:gd name="T25" fmla="*/ 1122 h 2142"/>
                <a:gd name="T26" fmla="*/ 634 w 2979"/>
                <a:gd name="T27" fmla="*/ 1143 h 2142"/>
                <a:gd name="T28" fmla="*/ 595 w 2979"/>
                <a:gd name="T29" fmla="*/ 1155 h 2142"/>
                <a:gd name="T30" fmla="*/ 661 w 2979"/>
                <a:gd name="T31" fmla="*/ 1361 h 2142"/>
                <a:gd name="T32" fmla="*/ 1022 w 2979"/>
                <a:gd name="T33" fmla="*/ 1483 h 2142"/>
                <a:gd name="T34" fmla="*/ 1407 w 2979"/>
                <a:gd name="T35" fmla="*/ 1613 h 2142"/>
                <a:gd name="T36" fmla="*/ 1593 w 2979"/>
                <a:gd name="T37" fmla="*/ 1728 h 2142"/>
                <a:gd name="T38" fmla="*/ 1352 w 2979"/>
                <a:gd name="T39" fmla="*/ 1813 h 2142"/>
                <a:gd name="T40" fmla="*/ 982 w 2979"/>
                <a:gd name="T41" fmla="*/ 1899 h 2142"/>
                <a:gd name="T42" fmla="*/ 716 w 2979"/>
                <a:gd name="T43" fmla="*/ 1959 h 2142"/>
                <a:gd name="T44" fmla="*/ 386 w 2979"/>
                <a:gd name="T45" fmla="*/ 2034 h 2142"/>
                <a:gd name="T46" fmla="*/ 0 w 2979"/>
                <a:gd name="T47" fmla="*/ 2134 h 2142"/>
                <a:gd name="T48" fmla="*/ 2965 w 2979"/>
                <a:gd name="T49" fmla="*/ 1283 h 2142"/>
                <a:gd name="T50" fmla="*/ 2920 w 2979"/>
                <a:gd name="T51" fmla="*/ 1293 h 2142"/>
                <a:gd name="T52" fmla="*/ 2715 w 2979"/>
                <a:gd name="T53" fmla="*/ 1338 h 2142"/>
                <a:gd name="T54" fmla="*/ 2594 w 2979"/>
                <a:gd name="T55" fmla="*/ 1378 h 2142"/>
                <a:gd name="T56" fmla="*/ 2174 w 2979"/>
                <a:gd name="T57" fmla="*/ 1523 h 2142"/>
                <a:gd name="T58" fmla="*/ 1988 w 2979"/>
                <a:gd name="T59" fmla="*/ 1548 h 2142"/>
                <a:gd name="T60" fmla="*/ 1728 w 2979"/>
                <a:gd name="T61" fmla="*/ 1483 h 2142"/>
                <a:gd name="T62" fmla="*/ 1302 w 2979"/>
                <a:gd name="T63" fmla="*/ 1378 h 2142"/>
                <a:gd name="T64" fmla="*/ 962 w 2979"/>
                <a:gd name="T65" fmla="*/ 1288 h 2142"/>
                <a:gd name="T66" fmla="*/ 912 w 2979"/>
                <a:gd name="T67" fmla="*/ 1274 h 2142"/>
                <a:gd name="T68" fmla="*/ 945 w 2979"/>
                <a:gd name="T69" fmla="*/ 1194 h 2142"/>
                <a:gd name="T70" fmla="*/ 1062 w 2979"/>
                <a:gd name="T71" fmla="*/ 1152 h 2142"/>
                <a:gd name="T72" fmla="*/ 1254 w 2979"/>
                <a:gd name="T73" fmla="*/ 1100 h 2142"/>
                <a:gd name="T74" fmla="*/ 1663 w 2979"/>
                <a:gd name="T75" fmla="*/ 1012 h 2142"/>
                <a:gd name="T76" fmla="*/ 1833 w 2979"/>
                <a:gd name="T77" fmla="*/ 897 h 2142"/>
                <a:gd name="T78" fmla="*/ 1873 w 2979"/>
                <a:gd name="T79" fmla="*/ 802 h 2142"/>
                <a:gd name="T80" fmla="*/ 1477 w 2979"/>
                <a:gd name="T81" fmla="*/ 669 h 2142"/>
                <a:gd name="T82" fmla="*/ 907 w 2979"/>
                <a:gd name="T83" fmla="*/ 576 h 2142"/>
                <a:gd name="T84" fmla="*/ 942 w 2979"/>
                <a:gd name="T85" fmla="*/ 531 h 2142"/>
                <a:gd name="T86" fmla="*/ 1210 w 2979"/>
                <a:gd name="T87" fmla="*/ 426 h 2142"/>
                <a:gd name="T88" fmla="*/ 1367 w 2979"/>
                <a:gd name="T89" fmla="*/ 371 h 2142"/>
                <a:gd name="T90" fmla="*/ 1613 w 2979"/>
                <a:gd name="T91" fmla="*/ 286 h 2142"/>
                <a:gd name="T92" fmla="*/ 1683 w 2979"/>
                <a:gd name="T93" fmla="*/ 239 h 2142"/>
                <a:gd name="T94" fmla="*/ 1693 w 2979"/>
                <a:gd name="T95" fmla="*/ 182 h 2142"/>
                <a:gd name="T96" fmla="*/ 1432 w 2979"/>
                <a:gd name="T97" fmla="*/ 0 h 21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979"/>
                <a:gd name="T148" fmla="*/ 0 h 2142"/>
                <a:gd name="T149" fmla="*/ 2979 w 2979"/>
                <a:gd name="T150" fmla="*/ 2142 h 21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979" h="2142">
                  <a:moveTo>
                    <a:pt x="1432" y="0"/>
                  </a:moveTo>
                  <a:cubicBezTo>
                    <a:pt x="1449" y="11"/>
                    <a:pt x="1460" y="29"/>
                    <a:pt x="1477" y="40"/>
                  </a:cubicBezTo>
                  <a:cubicBezTo>
                    <a:pt x="1509" y="61"/>
                    <a:pt x="1534" y="82"/>
                    <a:pt x="1563" y="106"/>
                  </a:cubicBezTo>
                  <a:cubicBezTo>
                    <a:pt x="1579" y="119"/>
                    <a:pt x="1589" y="131"/>
                    <a:pt x="1606" y="143"/>
                  </a:cubicBezTo>
                  <a:cubicBezTo>
                    <a:pt x="1629" y="177"/>
                    <a:pt x="1629" y="166"/>
                    <a:pt x="1638" y="192"/>
                  </a:cubicBezTo>
                  <a:cubicBezTo>
                    <a:pt x="1636" y="205"/>
                    <a:pt x="1630" y="219"/>
                    <a:pt x="1623" y="231"/>
                  </a:cubicBezTo>
                  <a:cubicBezTo>
                    <a:pt x="1613" y="247"/>
                    <a:pt x="1581" y="258"/>
                    <a:pt x="1563" y="266"/>
                  </a:cubicBezTo>
                  <a:cubicBezTo>
                    <a:pt x="1520" y="284"/>
                    <a:pt x="1477" y="298"/>
                    <a:pt x="1432" y="311"/>
                  </a:cubicBezTo>
                  <a:cubicBezTo>
                    <a:pt x="1354" y="334"/>
                    <a:pt x="1273" y="352"/>
                    <a:pt x="1197" y="381"/>
                  </a:cubicBezTo>
                  <a:cubicBezTo>
                    <a:pt x="1154" y="397"/>
                    <a:pt x="1197" y="386"/>
                    <a:pt x="1162" y="396"/>
                  </a:cubicBezTo>
                  <a:cubicBezTo>
                    <a:pt x="1100" y="414"/>
                    <a:pt x="1042" y="426"/>
                    <a:pt x="981" y="456"/>
                  </a:cubicBezTo>
                  <a:cubicBezTo>
                    <a:pt x="942" y="472"/>
                    <a:pt x="948" y="469"/>
                    <a:pt x="922" y="485"/>
                  </a:cubicBezTo>
                  <a:cubicBezTo>
                    <a:pt x="896" y="501"/>
                    <a:pt x="843" y="531"/>
                    <a:pt x="826" y="549"/>
                  </a:cubicBezTo>
                  <a:cubicBezTo>
                    <a:pt x="801" y="570"/>
                    <a:pt x="789" y="577"/>
                    <a:pt x="817" y="596"/>
                  </a:cubicBezTo>
                  <a:cubicBezTo>
                    <a:pt x="845" y="615"/>
                    <a:pt x="935" y="650"/>
                    <a:pt x="997" y="666"/>
                  </a:cubicBezTo>
                  <a:cubicBezTo>
                    <a:pt x="1060" y="680"/>
                    <a:pt x="1123" y="683"/>
                    <a:pt x="1187" y="692"/>
                  </a:cubicBezTo>
                  <a:cubicBezTo>
                    <a:pt x="1326" y="712"/>
                    <a:pt x="1472" y="728"/>
                    <a:pt x="1608" y="762"/>
                  </a:cubicBezTo>
                  <a:cubicBezTo>
                    <a:pt x="1635" y="780"/>
                    <a:pt x="1643" y="782"/>
                    <a:pt x="1653" y="812"/>
                  </a:cubicBezTo>
                  <a:cubicBezTo>
                    <a:pt x="1653" y="814"/>
                    <a:pt x="1650" y="856"/>
                    <a:pt x="1643" y="867"/>
                  </a:cubicBezTo>
                  <a:cubicBezTo>
                    <a:pt x="1634" y="880"/>
                    <a:pt x="1625" y="883"/>
                    <a:pt x="1613" y="892"/>
                  </a:cubicBezTo>
                  <a:cubicBezTo>
                    <a:pt x="1562" y="929"/>
                    <a:pt x="1520" y="942"/>
                    <a:pt x="1457" y="952"/>
                  </a:cubicBezTo>
                  <a:cubicBezTo>
                    <a:pt x="1416" y="966"/>
                    <a:pt x="1437" y="953"/>
                    <a:pt x="1392" y="963"/>
                  </a:cubicBezTo>
                  <a:cubicBezTo>
                    <a:pt x="1367" y="969"/>
                    <a:pt x="1368" y="966"/>
                    <a:pt x="1305" y="978"/>
                  </a:cubicBezTo>
                  <a:cubicBezTo>
                    <a:pt x="1242" y="990"/>
                    <a:pt x="1103" y="1016"/>
                    <a:pt x="1012" y="1037"/>
                  </a:cubicBezTo>
                  <a:cubicBezTo>
                    <a:pt x="930" y="1064"/>
                    <a:pt x="843" y="1075"/>
                    <a:pt x="761" y="1102"/>
                  </a:cubicBezTo>
                  <a:cubicBezTo>
                    <a:pt x="736" y="1110"/>
                    <a:pt x="717" y="1111"/>
                    <a:pt x="693" y="1122"/>
                  </a:cubicBezTo>
                  <a:cubicBezTo>
                    <a:pt x="683" y="1126"/>
                    <a:pt x="670" y="1128"/>
                    <a:pt x="661" y="1134"/>
                  </a:cubicBezTo>
                  <a:cubicBezTo>
                    <a:pt x="653" y="1137"/>
                    <a:pt x="646" y="1139"/>
                    <a:pt x="634" y="1143"/>
                  </a:cubicBezTo>
                  <a:cubicBezTo>
                    <a:pt x="622" y="1147"/>
                    <a:pt x="596" y="1158"/>
                    <a:pt x="589" y="1160"/>
                  </a:cubicBezTo>
                  <a:cubicBezTo>
                    <a:pt x="569" y="1169"/>
                    <a:pt x="609" y="1143"/>
                    <a:pt x="595" y="1155"/>
                  </a:cubicBezTo>
                  <a:cubicBezTo>
                    <a:pt x="579" y="1166"/>
                    <a:pt x="482" y="1195"/>
                    <a:pt x="493" y="1229"/>
                  </a:cubicBezTo>
                  <a:cubicBezTo>
                    <a:pt x="471" y="1294"/>
                    <a:pt x="613" y="1337"/>
                    <a:pt x="661" y="1361"/>
                  </a:cubicBezTo>
                  <a:cubicBezTo>
                    <a:pt x="686" y="1373"/>
                    <a:pt x="712" y="1391"/>
                    <a:pt x="739" y="1400"/>
                  </a:cubicBezTo>
                  <a:cubicBezTo>
                    <a:pt x="812" y="1455"/>
                    <a:pt x="935" y="1458"/>
                    <a:pt x="1022" y="1483"/>
                  </a:cubicBezTo>
                  <a:cubicBezTo>
                    <a:pt x="1097" y="1504"/>
                    <a:pt x="1167" y="1532"/>
                    <a:pt x="1237" y="1563"/>
                  </a:cubicBezTo>
                  <a:cubicBezTo>
                    <a:pt x="1290" y="1586"/>
                    <a:pt x="1351" y="1599"/>
                    <a:pt x="1407" y="1613"/>
                  </a:cubicBezTo>
                  <a:cubicBezTo>
                    <a:pt x="1461" y="1649"/>
                    <a:pt x="1536" y="1651"/>
                    <a:pt x="1583" y="1698"/>
                  </a:cubicBezTo>
                  <a:cubicBezTo>
                    <a:pt x="1586" y="1708"/>
                    <a:pt x="1590" y="1718"/>
                    <a:pt x="1593" y="1728"/>
                  </a:cubicBezTo>
                  <a:cubicBezTo>
                    <a:pt x="1598" y="1743"/>
                    <a:pt x="1548" y="1751"/>
                    <a:pt x="1543" y="1753"/>
                  </a:cubicBezTo>
                  <a:cubicBezTo>
                    <a:pt x="1480" y="1777"/>
                    <a:pt x="1418" y="1796"/>
                    <a:pt x="1352" y="1813"/>
                  </a:cubicBezTo>
                  <a:cubicBezTo>
                    <a:pt x="1273" y="1833"/>
                    <a:pt x="1192" y="1839"/>
                    <a:pt x="1112" y="1859"/>
                  </a:cubicBezTo>
                  <a:cubicBezTo>
                    <a:pt x="1068" y="1870"/>
                    <a:pt x="1027" y="1890"/>
                    <a:pt x="982" y="1899"/>
                  </a:cubicBezTo>
                  <a:cubicBezTo>
                    <a:pt x="917" y="1912"/>
                    <a:pt x="850" y="1926"/>
                    <a:pt x="786" y="1944"/>
                  </a:cubicBezTo>
                  <a:cubicBezTo>
                    <a:pt x="763" y="1951"/>
                    <a:pt x="739" y="1951"/>
                    <a:pt x="716" y="1959"/>
                  </a:cubicBezTo>
                  <a:cubicBezTo>
                    <a:pt x="662" y="1977"/>
                    <a:pt x="607" y="1991"/>
                    <a:pt x="551" y="1999"/>
                  </a:cubicBezTo>
                  <a:cubicBezTo>
                    <a:pt x="498" y="2017"/>
                    <a:pt x="439" y="2016"/>
                    <a:pt x="386" y="2034"/>
                  </a:cubicBezTo>
                  <a:cubicBezTo>
                    <a:pt x="343" y="2048"/>
                    <a:pt x="295" y="2059"/>
                    <a:pt x="250" y="2069"/>
                  </a:cubicBezTo>
                  <a:cubicBezTo>
                    <a:pt x="164" y="2088"/>
                    <a:pt x="79" y="2094"/>
                    <a:pt x="0" y="2134"/>
                  </a:cubicBezTo>
                  <a:lnTo>
                    <a:pt x="2979" y="2142"/>
                  </a:lnTo>
                  <a:cubicBezTo>
                    <a:pt x="2974" y="1856"/>
                    <a:pt x="2975" y="1569"/>
                    <a:pt x="2965" y="1283"/>
                  </a:cubicBezTo>
                  <a:cubicBezTo>
                    <a:pt x="2965" y="1278"/>
                    <a:pt x="2955" y="1287"/>
                    <a:pt x="2950" y="1288"/>
                  </a:cubicBezTo>
                  <a:cubicBezTo>
                    <a:pt x="2940" y="1290"/>
                    <a:pt x="2930" y="1291"/>
                    <a:pt x="2920" y="1293"/>
                  </a:cubicBezTo>
                  <a:cubicBezTo>
                    <a:pt x="2889" y="1299"/>
                    <a:pt x="2898" y="1297"/>
                    <a:pt x="2865" y="1308"/>
                  </a:cubicBezTo>
                  <a:cubicBezTo>
                    <a:pt x="2815" y="1325"/>
                    <a:pt x="2767" y="1331"/>
                    <a:pt x="2715" y="1338"/>
                  </a:cubicBezTo>
                  <a:cubicBezTo>
                    <a:pt x="2697" y="1344"/>
                    <a:pt x="2660" y="1353"/>
                    <a:pt x="2660" y="1353"/>
                  </a:cubicBezTo>
                  <a:cubicBezTo>
                    <a:pt x="2639" y="1367"/>
                    <a:pt x="2617" y="1371"/>
                    <a:pt x="2594" y="1378"/>
                  </a:cubicBezTo>
                  <a:cubicBezTo>
                    <a:pt x="2547" y="1392"/>
                    <a:pt x="2501" y="1405"/>
                    <a:pt x="2454" y="1418"/>
                  </a:cubicBezTo>
                  <a:cubicBezTo>
                    <a:pt x="2356" y="1445"/>
                    <a:pt x="2272" y="1498"/>
                    <a:pt x="2174" y="1523"/>
                  </a:cubicBezTo>
                  <a:cubicBezTo>
                    <a:pt x="2150" y="1539"/>
                    <a:pt x="2122" y="1546"/>
                    <a:pt x="2094" y="1553"/>
                  </a:cubicBezTo>
                  <a:cubicBezTo>
                    <a:pt x="2059" y="1551"/>
                    <a:pt x="2023" y="1551"/>
                    <a:pt x="1988" y="1548"/>
                  </a:cubicBezTo>
                  <a:cubicBezTo>
                    <a:pt x="1969" y="1546"/>
                    <a:pt x="1951" y="1538"/>
                    <a:pt x="1933" y="1533"/>
                  </a:cubicBezTo>
                  <a:cubicBezTo>
                    <a:pt x="1865" y="1516"/>
                    <a:pt x="1795" y="1503"/>
                    <a:pt x="1728" y="1483"/>
                  </a:cubicBezTo>
                  <a:cubicBezTo>
                    <a:pt x="1699" y="1474"/>
                    <a:pt x="1668" y="1458"/>
                    <a:pt x="1638" y="1453"/>
                  </a:cubicBezTo>
                  <a:cubicBezTo>
                    <a:pt x="1524" y="1434"/>
                    <a:pt x="1414" y="1403"/>
                    <a:pt x="1302" y="1378"/>
                  </a:cubicBezTo>
                  <a:cubicBezTo>
                    <a:pt x="1215" y="1359"/>
                    <a:pt x="1129" y="1335"/>
                    <a:pt x="1042" y="1313"/>
                  </a:cubicBezTo>
                  <a:cubicBezTo>
                    <a:pt x="1015" y="1306"/>
                    <a:pt x="989" y="1297"/>
                    <a:pt x="962" y="1288"/>
                  </a:cubicBezTo>
                  <a:cubicBezTo>
                    <a:pt x="952" y="1285"/>
                    <a:pt x="942" y="1281"/>
                    <a:pt x="932" y="1278"/>
                  </a:cubicBezTo>
                  <a:cubicBezTo>
                    <a:pt x="927" y="1276"/>
                    <a:pt x="912" y="1274"/>
                    <a:pt x="912" y="1274"/>
                  </a:cubicBezTo>
                  <a:cubicBezTo>
                    <a:pt x="898" y="1263"/>
                    <a:pt x="882" y="1263"/>
                    <a:pt x="876" y="1245"/>
                  </a:cubicBezTo>
                  <a:cubicBezTo>
                    <a:pt x="883" y="1224"/>
                    <a:pt x="923" y="1200"/>
                    <a:pt x="945" y="1194"/>
                  </a:cubicBezTo>
                  <a:cubicBezTo>
                    <a:pt x="1010" y="1175"/>
                    <a:pt x="907" y="1203"/>
                    <a:pt x="977" y="1177"/>
                  </a:cubicBezTo>
                  <a:cubicBezTo>
                    <a:pt x="1004" y="1167"/>
                    <a:pt x="1034" y="1161"/>
                    <a:pt x="1062" y="1152"/>
                  </a:cubicBezTo>
                  <a:cubicBezTo>
                    <a:pt x="1113" y="1135"/>
                    <a:pt x="1171" y="1124"/>
                    <a:pt x="1222" y="1107"/>
                  </a:cubicBezTo>
                  <a:cubicBezTo>
                    <a:pt x="1252" y="1103"/>
                    <a:pt x="1238" y="1104"/>
                    <a:pt x="1254" y="1100"/>
                  </a:cubicBezTo>
                  <a:cubicBezTo>
                    <a:pt x="1270" y="1096"/>
                    <a:pt x="1250" y="1098"/>
                    <a:pt x="1318" y="1083"/>
                  </a:cubicBezTo>
                  <a:cubicBezTo>
                    <a:pt x="1436" y="1059"/>
                    <a:pt x="1546" y="1041"/>
                    <a:pt x="1663" y="1012"/>
                  </a:cubicBezTo>
                  <a:cubicBezTo>
                    <a:pt x="1670" y="1007"/>
                    <a:pt x="1707" y="993"/>
                    <a:pt x="1708" y="992"/>
                  </a:cubicBezTo>
                  <a:cubicBezTo>
                    <a:pt x="1753" y="962"/>
                    <a:pt x="1794" y="936"/>
                    <a:pt x="1833" y="897"/>
                  </a:cubicBezTo>
                  <a:cubicBezTo>
                    <a:pt x="1854" y="876"/>
                    <a:pt x="1864" y="860"/>
                    <a:pt x="1872" y="834"/>
                  </a:cubicBezTo>
                  <a:cubicBezTo>
                    <a:pt x="1875" y="824"/>
                    <a:pt x="1873" y="802"/>
                    <a:pt x="1873" y="802"/>
                  </a:cubicBezTo>
                  <a:cubicBezTo>
                    <a:pt x="1840" y="703"/>
                    <a:pt x="1747" y="691"/>
                    <a:pt x="1653" y="687"/>
                  </a:cubicBezTo>
                  <a:cubicBezTo>
                    <a:pt x="1593" y="685"/>
                    <a:pt x="1540" y="671"/>
                    <a:pt x="1477" y="669"/>
                  </a:cubicBezTo>
                  <a:cubicBezTo>
                    <a:pt x="1333" y="645"/>
                    <a:pt x="1177" y="636"/>
                    <a:pt x="1032" y="626"/>
                  </a:cubicBezTo>
                  <a:cubicBezTo>
                    <a:pt x="985" y="619"/>
                    <a:pt x="946" y="602"/>
                    <a:pt x="907" y="576"/>
                  </a:cubicBezTo>
                  <a:cubicBezTo>
                    <a:pt x="909" y="568"/>
                    <a:pt x="907" y="558"/>
                    <a:pt x="912" y="551"/>
                  </a:cubicBezTo>
                  <a:cubicBezTo>
                    <a:pt x="919" y="542"/>
                    <a:pt x="942" y="531"/>
                    <a:pt x="942" y="531"/>
                  </a:cubicBezTo>
                  <a:cubicBezTo>
                    <a:pt x="998" y="501"/>
                    <a:pt x="1075" y="474"/>
                    <a:pt x="1140" y="452"/>
                  </a:cubicBezTo>
                  <a:cubicBezTo>
                    <a:pt x="1155" y="447"/>
                    <a:pt x="1195" y="432"/>
                    <a:pt x="1210" y="426"/>
                  </a:cubicBezTo>
                  <a:cubicBezTo>
                    <a:pt x="1233" y="417"/>
                    <a:pt x="1255" y="410"/>
                    <a:pt x="1281" y="401"/>
                  </a:cubicBezTo>
                  <a:cubicBezTo>
                    <a:pt x="1307" y="392"/>
                    <a:pt x="1338" y="381"/>
                    <a:pt x="1367" y="371"/>
                  </a:cubicBezTo>
                  <a:cubicBezTo>
                    <a:pt x="1407" y="356"/>
                    <a:pt x="1414" y="355"/>
                    <a:pt x="1455" y="341"/>
                  </a:cubicBezTo>
                  <a:cubicBezTo>
                    <a:pt x="1496" y="327"/>
                    <a:pt x="1580" y="299"/>
                    <a:pt x="1613" y="286"/>
                  </a:cubicBezTo>
                  <a:cubicBezTo>
                    <a:pt x="1625" y="276"/>
                    <a:pt x="1641" y="272"/>
                    <a:pt x="1651" y="261"/>
                  </a:cubicBezTo>
                  <a:cubicBezTo>
                    <a:pt x="1659" y="252"/>
                    <a:pt x="1683" y="239"/>
                    <a:pt x="1683" y="239"/>
                  </a:cubicBezTo>
                  <a:cubicBezTo>
                    <a:pt x="1685" y="230"/>
                    <a:pt x="1694" y="231"/>
                    <a:pt x="1696" y="222"/>
                  </a:cubicBezTo>
                  <a:cubicBezTo>
                    <a:pt x="1698" y="213"/>
                    <a:pt x="1710" y="202"/>
                    <a:pt x="1693" y="182"/>
                  </a:cubicBezTo>
                  <a:cubicBezTo>
                    <a:pt x="1683" y="150"/>
                    <a:pt x="1627" y="120"/>
                    <a:pt x="1597" y="104"/>
                  </a:cubicBezTo>
                  <a:cubicBezTo>
                    <a:pt x="1561" y="74"/>
                    <a:pt x="1479" y="16"/>
                    <a:pt x="1432" y="0"/>
                  </a:cubicBezTo>
                  <a:close/>
                </a:path>
              </a:pathLst>
            </a:custGeom>
            <a:solidFill>
              <a:schemeClr val="accent1"/>
            </a:solidFill>
            <a:ln w="9525">
              <a:solidFill>
                <a:schemeClr val="tx1"/>
              </a:solidFill>
              <a:round/>
              <a:headEnd/>
              <a:tailEnd/>
            </a:ln>
          </p:spPr>
          <p:txBody>
            <a:bodyPr/>
            <a:lstStyle/>
            <a:p>
              <a:endParaRPr lang="en-US"/>
            </a:p>
          </p:txBody>
        </p:sp>
        <p:sp>
          <p:nvSpPr>
            <p:cNvPr id="6154" name="Freeform 10"/>
            <p:cNvSpPr>
              <a:spLocks/>
            </p:cNvSpPr>
            <p:nvPr/>
          </p:nvSpPr>
          <p:spPr bwMode="auto">
            <a:xfrm>
              <a:off x="1943" y="2109"/>
              <a:ext cx="901" cy="561"/>
            </a:xfrm>
            <a:custGeom>
              <a:avLst/>
              <a:gdLst>
                <a:gd name="T0" fmla="*/ 758 w 901"/>
                <a:gd name="T1" fmla="*/ 15 h 561"/>
                <a:gd name="T2" fmla="*/ 671 w 901"/>
                <a:gd name="T3" fmla="*/ 27 h 561"/>
                <a:gd name="T4" fmla="*/ 560 w 901"/>
                <a:gd name="T5" fmla="*/ 42 h 561"/>
                <a:gd name="T6" fmla="*/ 425 w 901"/>
                <a:gd name="T7" fmla="*/ 72 h 561"/>
                <a:gd name="T8" fmla="*/ 377 w 901"/>
                <a:gd name="T9" fmla="*/ 84 h 561"/>
                <a:gd name="T10" fmla="*/ 298 w 901"/>
                <a:gd name="T11" fmla="*/ 102 h 561"/>
                <a:gd name="T12" fmla="*/ 226 w 901"/>
                <a:gd name="T13" fmla="*/ 120 h 561"/>
                <a:gd name="T14" fmla="*/ 158 w 901"/>
                <a:gd name="T15" fmla="*/ 144 h 561"/>
                <a:gd name="T16" fmla="*/ 100 w 901"/>
                <a:gd name="T17" fmla="*/ 162 h 561"/>
                <a:gd name="T18" fmla="*/ 5 w 901"/>
                <a:gd name="T19" fmla="*/ 225 h 561"/>
                <a:gd name="T20" fmla="*/ 16 w 901"/>
                <a:gd name="T21" fmla="*/ 261 h 561"/>
                <a:gd name="T22" fmla="*/ 109 w 901"/>
                <a:gd name="T23" fmla="*/ 327 h 561"/>
                <a:gd name="T24" fmla="*/ 148 w 901"/>
                <a:gd name="T25" fmla="*/ 342 h 561"/>
                <a:gd name="T26" fmla="*/ 205 w 901"/>
                <a:gd name="T27" fmla="*/ 369 h 561"/>
                <a:gd name="T28" fmla="*/ 277 w 901"/>
                <a:gd name="T29" fmla="*/ 402 h 561"/>
                <a:gd name="T30" fmla="*/ 448 w 901"/>
                <a:gd name="T31" fmla="*/ 444 h 561"/>
                <a:gd name="T32" fmla="*/ 595 w 901"/>
                <a:gd name="T33" fmla="*/ 474 h 561"/>
                <a:gd name="T34" fmla="*/ 641 w 901"/>
                <a:gd name="T35" fmla="*/ 489 h 561"/>
                <a:gd name="T36" fmla="*/ 700 w 901"/>
                <a:gd name="T37" fmla="*/ 516 h 561"/>
                <a:gd name="T38" fmla="*/ 757 w 901"/>
                <a:gd name="T39" fmla="*/ 534 h 561"/>
                <a:gd name="T40" fmla="*/ 814 w 901"/>
                <a:gd name="T41" fmla="*/ 552 h 561"/>
                <a:gd name="T42" fmla="*/ 788 w 901"/>
                <a:gd name="T43" fmla="*/ 510 h 561"/>
                <a:gd name="T44" fmla="*/ 718 w 901"/>
                <a:gd name="T45" fmla="*/ 440 h 561"/>
                <a:gd name="T46" fmla="*/ 590 w 901"/>
                <a:gd name="T47" fmla="*/ 359 h 561"/>
                <a:gd name="T48" fmla="*/ 521 w 901"/>
                <a:gd name="T49" fmla="*/ 323 h 561"/>
                <a:gd name="T50" fmla="*/ 476 w 901"/>
                <a:gd name="T51" fmla="*/ 308 h 561"/>
                <a:gd name="T52" fmla="*/ 368 w 901"/>
                <a:gd name="T53" fmla="*/ 249 h 561"/>
                <a:gd name="T54" fmla="*/ 433 w 901"/>
                <a:gd name="T55" fmla="*/ 188 h 561"/>
                <a:gd name="T56" fmla="*/ 508 w 901"/>
                <a:gd name="T57" fmla="*/ 161 h 561"/>
                <a:gd name="T58" fmla="*/ 568 w 901"/>
                <a:gd name="T59" fmla="*/ 134 h 561"/>
                <a:gd name="T60" fmla="*/ 691 w 901"/>
                <a:gd name="T61" fmla="*/ 74 h 561"/>
                <a:gd name="T62" fmla="*/ 776 w 901"/>
                <a:gd name="T63" fmla="*/ 44 h 561"/>
                <a:gd name="T64" fmla="*/ 859 w 901"/>
                <a:gd name="T65" fmla="*/ 29 h 561"/>
                <a:gd name="T66" fmla="*/ 901 w 901"/>
                <a:gd name="T67" fmla="*/ 3 h 561"/>
                <a:gd name="T68" fmla="*/ 878 w 901"/>
                <a:gd name="T69" fmla="*/ 8 h 561"/>
                <a:gd name="T70" fmla="*/ 808 w 901"/>
                <a:gd name="T71" fmla="*/ 21 h 561"/>
                <a:gd name="T72" fmla="*/ 799 w 901"/>
                <a:gd name="T73" fmla="*/ 8 h 56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01"/>
                <a:gd name="T112" fmla="*/ 0 h 561"/>
                <a:gd name="T113" fmla="*/ 901 w 901"/>
                <a:gd name="T114" fmla="*/ 561 h 56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01" h="561">
                  <a:moveTo>
                    <a:pt x="799" y="8"/>
                  </a:moveTo>
                  <a:cubicBezTo>
                    <a:pt x="785" y="11"/>
                    <a:pt x="772" y="13"/>
                    <a:pt x="758" y="15"/>
                  </a:cubicBezTo>
                  <a:cubicBezTo>
                    <a:pt x="746" y="18"/>
                    <a:pt x="734" y="20"/>
                    <a:pt x="722" y="21"/>
                  </a:cubicBezTo>
                  <a:cubicBezTo>
                    <a:pt x="705" y="24"/>
                    <a:pt x="688" y="26"/>
                    <a:pt x="671" y="27"/>
                  </a:cubicBezTo>
                  <a:cubicBezTo>
                    <a:pt x="645" y="32"/>
                    <a:pt x="618" y="30"/>
                    <a:pt x="593" y="36"/>
                  </a:cubicBezTo>
                  <a:cubicBezTo>
                    <a:pt x="582" y="38"/>
                    <a:pt x="560" y="42"/>
                    <a:pt x="560" y="42"/>
                  </a:cubicBezTo>
                  <a:cubicBezTo>
                    <a:pt x="553" y="46"/>
                    <a:pt x="536" y="48"/>
                    <a:pt x="536" y="48"/>
                  </a:cubicBezTo>
                  <a:cubicBezTo>
                    <a:pt x="509" y="61"/>
                    <a:pt x="455" y="66"/>
                    <a:pt x="425" y="72"/>
                  </a:cubicBezTo>
                  <a:cubicBezTo>
                    <a:pt x="417" y="76"/>
                    <a:pt x="406" y="77"/>
                    <a:pt x="397" y="78"/>
                  </a:cubicBezTo>
                  <a:cubicBezTo>
                    <a:pt x="391" y="81"/>
                    <a:pt x="384" y="83"/>
                    <a:pt x="377" y="84"/>
                  </a:cubicBezTo>
                  <a:cubicBezTo>
                    <a:pt x="369" y="88"/>
                    <a:pt x="360" y="89"/>
                    <a:pt x="352" y="90"/>
                  </a:cubicBezTo>
                  <a:cubicBezTo>
                    <a:pt x="336" y="96"/>
                    <a:pt x="315" y="100"/>
                    <a:pt x="298" y="102"/>
                  </a:cubicBezTo>
                  <a:cubicBezTo>
                    <a:pt x="283" y="108"/>
                    <a:pt x="267" y="112"/>
                    <a:pt x="251" y="114"/>
                  </a:cubicBezTo>
                  <a:cubicBezTo>
                    <a:pt x="243" y="117"/>
                    <a:pt x="234" y="119"/>
                    <a:pt x="226" y="120"/>
                  </a:cubicBezTo>
                  <a:cubicBezTo>
                    <a:pt x="213" y="125"/>
                    <a:pt x="196" y="132"/>
                    <a:pt x="182" y="135"/>
                  </a:cubicBezTo>
                  <a:cubicBezTo>
                    <a:pt x="174" y="139"/>
                    <a:pt x="167" y="142"/>
                    <a:pt x="158" y="144"/>
                  </a:cubicBezTo>
                  <a:cubicBezTo>
                    <a:pt x="146" y="150"/>
                    <a:pt x="134" y="154"/>
                    <a:pt x="121" y="156"/>
                  </a:cubicBezTo>
                  <a:cubicBezTo>
                    <a:pt x="114" y="159"/>
                    <a:pt x="108" y="161"/>
                    <a:pt x="100" y="162"/>
                  </a:cubicBezTo>
                  <a:cubicBezTo>
                    <a:pt x="86" y="168"/>
                    <a:pt x="92" y="166"/>
                    <a:pt x="82" y="168"/>
                  </a:cubicBezTo>
                  <a:cubicBezTo>
                    <a:pt x="53" y="182"/>
                    <a:pt x="20" y="195"/>
                    <a:pt x="5" y="225"/>
                  </a:cubicBezTo>
                  <a:cubicBezTo>
                    <a:pt x="3" y="236"/>
                    <a:pt x="0" y="234"/>
                    <a:pt x="4" y="249"/>
                  </a:cubicBezTo>
                  <a:cubicBezTo>
                    <a:pt x="5" y="254"/>
                    <a:pt x="16" y="261"/>
                    <a:pt x="16" y="261"/>
                  </a:cubicBezTo>
                  <a:cubicBezTo>
                    <a:pt x="28" y="281"/>
                    <a:pt x="49" y="290"/>
                    <a:pt x="67" y="303"/>
                  </a:cubicBezTo>
                  <a:cubicBezTo>
                    <a:pt x="80" y="312"/>
                    <a:pt x="93" y="324"/>
                    <a:pt x="109" y="327"/>
                  </a:cubicBezTo>
                  <a:cubicBezTo>
                    <a:pt x="114" y="330"/>
                    <a:pt x="118" y="332"/>
                    <a:pt x="124" y="333"/>
                  </a:cubicBezTo>
                  <a:cubicBezTo>
                    <a:pt x="132" y="337"/>
                    <a:pt x="140" y="341"/>
                    <a:pt x="148" y="342"/>
                  </a:cubicBezTo>
                  <a:cubicBezTo>
                    <a:pt x="153" y="346"/>
                    <a:pt x="157" y="347"/>
                    <a:pt x="163" y="348"/>
                  </a:cubicBezTo>
                  <a:cubicBezTo>
                    <a:pt x="174" y="356"/>
                    <a:pt x="191" y="366"/>
                    <a:pt x="205" y="369"/>
                  </a:cubicBezTo>
                  <a:cubicBezTo>
                    <a:pt x="211" y="372"/>
                    <a:pt x="219" y="374"/>
                    <a:pt x="226" y="375"/>
                  </a:cubicBezTo>
                  <a:cubicBezTo>
                    <a:pt x="239" y="386"/>
                    <a:pt x="260" y="399"/>
                    <a:pt x="277" y="402"/>
                  </a:cubicBezTo>
                  <a:cubicBezTo>
                    <a:pt x="289" y="408"/>
                    <a:pt x="283" y="406"/>
                    <a:pt x="292" y="408"/>
                  </a:cubicBezTo>
                  <a:cubicBezTo>
                    <a:pt x="343" y="430"/>
                    <a:pt x="395" y="432"/>
                    <a:pt x="448" y="444"/>
                  </a:cubicBezTo>
                  <a:cubicBezTo>
                    <a:pt x="480" y="451"/>
                    <a:pt x="512" y="457"/>
                    <a:pt x="544" y="462"/>
                  </a:cubicBezTo>
                  <a:cubicBezTo>
                    <a:pt x="561" y="465"/>
                    <a:pt x="578" y="472"/>
                    <a:pt x="595" y="474"/>
                  </a:cubicBezTo>
                  <a:cubicBezTo>
                    <a:pt x="602" y="478"/>
                    <a:pt x="612" y="479"/>
                    <a:pt x="620" y="480"/>
                  </a:cubicBezTo>
                  <a:cubicBezTo>
                    <a:pt x="626" y="484"/>
                    <a:pt x="634" y="488"/>
                    <a:pt x="641" y="489"/>
                  </a:cubicBezTo>
                  <a:cubicBezTo>
                    <a:pt x="655" y="495"/>
                    <a:pt x="667" y="504"/>
                    <a:pt x="682" y="509"/>
                  </a:cubicBezTo>
                  <a:cubicBezTo>
                    <a:pt x="688" y="514"/>
                    <a:pt x="692" y="515"/>
                    <a:pt x="700" y="516"/>
                  </a:cubicBezTo>
                  <a:cubicBezTo>
                    <a:pt x="710" y="520"/>
                    <a:pt x="720" y="523"/>
                    <a:pt x="730" y="525"/>
                  </a:cubicBezTo>
                  <a:cubicBezTo>
                    <a:pt x="738" y="529"/>
                    <a:pt x="748" y="532"/>
                    <a:pt x="757" y="534"/>
                  </a:cubicBezTo>
                  <a:cubicBezTo>
                    <a:pt x="767" y="539"/>
                    <a:pt x="782" y="545"/>
                    <a:pt x="793" y="546"/>
                  </a:cubicBezTo>
                  <a:cubicBezTo>
                    <a:pt x="800" y="548"/>
                    <a:pt x="807" y="551"/>
                    <a:pt x="814" y="552"/>
                  </a:cubicBezTo>
                  <a:cubicBezTo>
                    <a:pt x="824" y="557"/>
                    <a:pt x="840" y="559"/>
                    <a:pt x="851" y="561"/>
                  </a:cubicBezTo>
                  <a:cubicBezTo>
                    <a:pt x="833" y="543"/>
                    <a:pt x="810" y="523"/>
                    <a:pt x="788" y="510"/>
                  </a:cubicBezTo>
                  <a:cubicBezTo>
                    <a:pt x="780" y="500"/>
                    <a:pt x="771" y="495"/>
                    <a:pt x="763" y="486"/>
                  </a:cubicBezTo>
                  <a:cubicBezTo>
                    <a:pt x="749" y="471"/>
                    <a:pt x="735" y="453"/>
                    <a:pt x="718" y="440"/>
                  </a:cubicBezTo>
                  <a:cubicBezTo>
                    <a:pt x="710" y="427"/>
                    <a:pt x="687" y="416"/>
                    <a:pt x="674" y="408"/>
                  </a:cubicBezTo>
                  <a:cubicBezTo>
                    <a:pt x="646" y="391"/>
                    <a:pt x="618" y="376"/>
                    <a:pt x="590" y="359"/>
                  </a:cubicBezTo>
                  <a:cubicBezTo>
                    <a:pt x="576" y="350"/>
                    <a:pt x="559" y="335"/>
                    <a:pt x="542" y="332"/>
                  </a:cubicBezTo>
                  <a:cubicBezTo>
                    <a:pt x="536" y="327"/>
                    <a:pt x="529" y="324"/>
                    <a:pt x="521" y="323"/>
                  </a:cubicBezTo>
                  <a:cubicBezTo>
                    <a:pt x="513" y="319"/>
                    <a:pt x="502" y="315"/>
                    <a:pt x="493" y="314"/>
                  </a:cubicBezTo>
                  <a:cubicBezTo>
                    <a:pt x="486" y="311"/>
                    <a:pt x="484" y="309"/>
                    <a:pt x="476" y="308"/>
                  </a:cubicBezTo>
                  <a:cubicBezTo>
                    <a:pt x="467" y="305"/>
                    <a:pt x="458" y="303"/>
                    <a:pt x="449" y="300"/>
                  </a:cubicBezTo>
                  <a:cubicBezTo>
                    <a:pt x="424" y="281"/>
                    <a:pt x="381" y="282"/>
                    <a:pt x="368" y="249"/>
                  </a:cubicBezTo>
                  <a:cubicBezTo>
                    <a:pt x="365" y="231"/>
                    <a:pt x="399" y="213"/>
                    <a:pt x="412" y="203"/>
                  </a:cubicBezTo>
                  <a:cubicBezTo>
                    <a:pt x="419" y="198"/>
                    <a:pt x="425" y="190"/>
                    <a:pt x="433" y="188"/>
                  </a:cubicBezTo>
                  <a:cubicBezTo>
                    <a:pt x="442" y="181"/>
                    <a:pt x="452" y="175"/>
                    <a:pt x="463" y="173"/>
                  </a:cubicBezTo>
                  <a:cubicBezTo>
                    <a:pt x="476" y="166"/>
                    <a:pt x="493" y="164"/>
                    <a:pt x="508" y="161"/>
                  </a:cubicBezTo>
                  <a:cubicBezTo>
                    <a:pt x="515" y="158"/>
                    <a:pt x="522" y="153"/>
                    <a:pt x="529" y="152"/>
                  </a:cubicBezTo>
                  <a:cubicBezTo>
                    <a:pt x="542" y="146"/>
                    <a:pt x="554" y="137"/>
                    <a:pt x="568" y="134"/>
                  </a:cubicBezTo>
                  <a:cubicBezTo>
                    <a:pt x="588" y="124"/>
                    <a:pt x="609" y="118"/>
                    <a:pt x="629" y="108"/>
                  </a:cubicBezTo>
                  <a:cubicBezTo>
                    <a:pt x="649" y="98"/>
                    <a:pt x="669" y="78"/>
                    <a:pt x="691" y="74"/>
                  </a:cubicBezTo>
                  <a:cubicBezTo>
                    <a:pt x="704" y="64"/>
                    <a:pt x="723" y="56"/>
                    <a:pt x="739" y="53"/>
                  </a:cubicBezTo>
                  <a:cubicBezTo>
                    <a:pt x="751" y="47"/>
                    <a:pt x="763" y="45"/>
                    <a:pt x="776" y="44"/>
                  </a:cubicBezTo>
                  <a:cubicBezTo>
                    <a:pt x="792" y="40"/>
                    <a:pt x="810" y="39"/>
                    <a:pt x="827" y="38"/>
                  </a:cubicBezTo>
                  <a:cubicBezTo>
                    <a:pt x="837" y="34"/>
                    <a:pt x="849" y="31"/>
                    <a:pt x="859" y="29"/>
                  </a:cubicBezTo>
                  <a:cubicBezTo>
                    <a:pt x="870" y="23"/>
                    <a:pt x="880" y="16"/>
                    <a:pt x="890" y="9"/>
                  </a:cubicBezTo>
                  <a:cubicBezTo>
                    <a:pt x="893" y="7"/>
                    <a:pt x="901" y="7"/>
                    <a:pt x="901" y="3"/>
                  </a:cubicBezTo>
                  <a:cubicBezTo>
                    <a:pt x="901" y="1"/>
                    <a:pt x="898" y="5"/>
                    <a:pt x="896" y="5"/>
                  </a:cubicBezTo>
                  <a:cubicBezTo>
                    <a:pt x="890" y="6"/>
                    <a:pt x="884" y="7"/>
                    <a:pt x="878" y="8"/>
                  </a:cubicBezTo>
                  <a:cubicBezTo>
                    <a:pt x="864" y="11"/>
                    <a:pt x="850" y="14"/>
                    <a:pt x="835" y="15"/>
                  </a:cubicBezTo>
                  <a:cubicBezTo>
                    <a:pt x="826" y="17"/>
                    <a:pt x="817" y="20"/>
                    <a:pt x="808" y="21"/>
                  </a:cubicBezTo>
                  <a:cubicBezTo>
                    <a:pt x="814" y="17"/>
                    <a:pt x="820" y="13"/>
                    <a:pt x="826" y="9"/>
                  </a:cubicBezTo>
                  <a:cubicBezTo>
                    <a:pt x="833" y="0"/>
                    <a:pt x="808" y="8"/>
                    <a:pt x="799" y="8"/>
                  </a:cubicBezTo>
                  <a:close/>
                </a:path>
              </a:pathLst>
            </a:custGeom>
            <a:solidFill>
              <a:srgbClr val="A3C7FB"/>
            </a:solidFill>
            <a:ln w="9525">
              <a:noFill/>
              <a:round/>
              <a:headEnd/>
              <a:tailEnd/>
            </a:ln>
          </p:spPr>
          <p:txBody>
            <a:bodyPr/>
            <a:lstStyle/>
            <a:p>
              <a:endParaRPr lang="en-US"/>
            </a:p>
          </p:txBody>
        </p:sp>
        <p:sp>
          <p:nvSpPr>
            <p:cNvPr id="6155" name="Freeform 11"/>
            <p:cNvSpPr>
              <a:spLocks/>
            </p:cNvSpPr>
            <p:nvPr/>
          </p:nvSpPr>
          <p:spPr bwMode="auto">
            <a:xfrm>
              <a:off x="3102" y="618"/>
              <a:ext cx="597" cy="165"/>
            </a:xfrm>
            <a:custGeom>
              <a:avLst/>
              <a:gdLst>
                <a:gd name="T0" fmla="*/ 1 w 597"/>
                <a:gd name="T1" fmla="*/ 153 h 165"/>
                <a:gd name="T2" fmla="*/ 109 w 597"/>
                <a:gd name="T3" fmla="*/ 156 h 165"/>
                <a:gd name="T4" fmla="*/ 217 w 597"/>
                <a:gd name="T5" fmla="*/ 159 h 165"/>
                <a:gd name="T6" fmla="*/ 253 w 597"/>
                <a:gd name="T7" fmla="*/ 165 h 165"/>
                <a:gd name="T8" fmla="*/ 370 w 597"/>
                <a:gd name="T9" fmla="*/ 147 h 165"/>
                <a:gd name="T10" fmla="*/ 469 w 597"/>
                <a:gd name="T11" fmla="*/ 159 h 165"/>
                <a:gd name="T12" fmla="*/ 535 w 597"/>
                <a:gd name="T13" fmla="*/ 156 h 165"/>
                <a:gd name="T14" fmla="*/ 562 w 597"/>
                <a:gd name="T15" fmla="*/ 147 h 165"/>
                <a:gd name="T16" fmla="*/ 592 w 597"/>
                <a:gd name="T17" fmla="*/ 150 h 165"/>
                <a:gd name="T18" fmla="*/ 583 w 597"/>
                <a:gd name="T19" fmla="*/ 144 h 165"/>
                <a:gd name="T20" fmla="*/ 571 w 597"/>
                <a:gd name="T21" fmla="*/ 129 h 165"/>
                <a:gd name="T22" fmla="*/ 502 w 597"/>
                <a:gd name="T23" fmla="*/ 96 h 165"/>
                <a:gd name="T24" fmla="*/ 370 w 597"/>
                <a:gd name="T25" fmla="*/ 45 h 165"/>
                <a:gd name="T26" fmla="*/ 259 w 597"/>
                <a:gd name="T27" fmla="*/ 0 h 165"/>
                <a:gd name="T28" fmla="*/ 139 w 597"/>
                <a:gd name="T29" fmla="*/ 33 h 165"/>
                <a:gd name="T30" fmla="*/ 103 w 597"/>
                <a:gd name="T31" fmla="*/ 54 h 165"/>
                <a:gd name="T32" fmla="*/ 67 w 597"/>
                <a:gd name="T33" fmla="*/ 84 h 165"/>
                <a:gd name="T34" fmla="*/ 37 w 597"/>
                <a:gd name="T35" fmla="*/ 114 h 165"/>
                <a:gd name="T36" fmla="*/ 10 w 597"/>
                <a:gd name="T37" fmla="*/ 147 h 165"/>
                <a:gd name="T38" fmla="*/ 1 w 597"/>
                <a:gd name="T39" fmla="*/ 153 h 1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7"/>
                <a:gd name="T61" fmla="*/ 0 h 165"/>
                <a:gd name="T62" fmla="*/ 597 w 597"/>
                <a:gd name="T63" fmla="*/ 165 h 1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7" h="165">
                  <a:moveTo>
                    <a:pt x="1" y="153"/>
                  </a:moveTo>
                  <a:cubicBezTo>
                    <a:pt x="38" y="160"/>
                    <a:pt x="71" y="158"/>
                    <a:pt x="109" y="156"/>
                  </a:cubicBezTo>
                  <a:cubicBezTo>
                    <a:pt x="146" y="149"/>
                    <a:pt x="180" y="154"/>
                    <a:pt x="217" y="159"/>
                  </a:cubicBezTo>
                  <a:cubicBezTo>
                    <a:pt x="229" y="161"/>
                    <a:pt x="253" y="165"/>
                    <a:pt x="253" y="165"/>
                  </a:cubicBezTo>
                  <a:cubicBezTo>
                    <a:pt x="294" y="162"/>
                    <a:pt x="331" y="157"/>
                    <a:pt x="370" y="147"/>
                  </a:cubicBezTo>
                  <a:cubicBezTo>
                    <a:pt x="414" y="149"/>
                    <a:pt x="433" y="147"/>
                    <a:pt x="469" y="159"/>
                  </a:cubicBezTo>
                  <a:cubicBezTo>
                    <a:pt x="491" y="158"/>
                    <a:pt x="513" y="158"/>
                    <a:pt x="535" y="156"/>
                  </a:cubicBezTo>
                  <a:cubicBezTo>
                    <a:pt x="544" y="155"/>
                    <a:pt x="562" y="147"/>
                    <a:pt x="562" y="147"/>
                  </a:cubicBezTo>
                  <a:cubicBezTo>
                    <a:pt x="572" y="148"/>
                    <a:pt x="582" y="151"/>
                    <a:pt x="592" y="150"/>
                  </a:cubicBezTo>
                  <a:cubicBezTo>
                    <a:pt x="596" y="149"/>
                    <a:pt x="585" y="147"/>
                    <a:pt x="583" y="144"/>
                  </a:cubicBezTo>
                  <a:cubicBezTo>
                    <a:pt x="566" y="123"/>
                    <a:pt x="597" y="146"/>
                    <a:pt x="571" y="129"/>
                  </a:cubicBezTo>
                  <a:cubicBezTo>
                    <a:pt x="554" y="104"/>
                    <a:pt x="524" y="111"/>
                    <a:pt x="502" y="96"/>
                  </a:cubicBezTo>
                  <a:cubicBezTo>
                    <a:pt x="457" y="66"/>
                    <a:pt x="421" y="62"/>
                    <a:pt x="370" y="45"/>
                  </a:cubicBezTo>
                  <a:cubicBezTo>
                    <a:pt x="332" y="32"/>
                    <a:pt x="300" y="7"/>
                    <a:pt x="259" y="0"/>
                  </a:cubicBezTo>
                  <a:cubicBezTo>
                    <a:pt x="228" y="8"/>
                    <a:pt x="165" y="16"/>
                    <a:pt x="139" y="33"/>
                  </a:cubicBezTo>
                  <a:cubicBezTo>
                    <a:pt x="127" y="41"/>
                    <a:pt x="117" y="49"/>
                    <a:pt x="103" y="54"/>
                  </a:cubicBezTo>
                  <a:cubicBezTo>
                    <a:pt x="92" y="65"/>
                    <a:pt x="80" y="75"/>
                    <a:pt x="67" y="84"/>
                  </a:cubicBezTo>
                  <a:cubicBezTo>
                    <a:pt x="60" y="95"/>
                    <a:pt x="48" y="107"/>
                    <a:pt x="37" y="114"/>
                  </a:cubicBezTo>
                  <a:cubicBezTo>
                    <a:pt x="32" y="121"/>
                    <a:pt x="14" y="143"/>
                    <a:pt x="10" y="147"/>
                  </a:cubicBezTo>
                  <a:cubicBezTo>
                    <a:pt x="0" y="157"/>
                    <a:pt x="1" y="160"/>
                    <a:pt x="1" y="153"/>
                  </a:cubicBezTo>
                  <a:close/>
                </a:path>
              </a:pathLst>
            </a:custGeom>
            <a:solidFill>
              <a:srgbClr val="66FFFF"/>
            </a:solidFill>
            <a:ln w="9525">
              <a:solidFill>
                <a:srgbClr val="0000FF"/>
              </a:solidFill>
              <a:round/>
              <a:headEnd/>
              <a:tailEnd/>
            </a:ln>
          </p:spPr>
          <p:txBody>
            <a:bodyPr/>
            <a:lstStyle/>
            <a:p>
              <a:endParaRPr lang="en-US"/>
            </a:p>
          </p:txBody>
        </p:sp>
        <p:sp>
          <p:nvSpPr>
            <p:cNvPr id="6156" name="Freeform 12"/>
            <p:cNvSpPr>
              <a:spLocks/>
            </p:cNvSpPr>
            <p:nvPr/>
          </p:nvSpPr>
          <p:spPr bwMode="auto">
            <a:xfrm>
              <a:off x="2377" y="2216"/>
              <a:ext cx="54" cy="24"/>
            </a:xfrm>
            <a:custGeom>
              <a:avLst/>
              <a:gdLst>
                <a:gd name="T0" fmla="*/ 0 w 54"/>
                <a:gd name="T1" fmla="*/ 22 h 24"/>
                <a:gd name="T2" fmla="*/ 14 w 54"/>
                <a:gd name="T3" fmla="*/ 6 h 24"/>
                <a:gd name="T4" fmla="*/ 32 w 54"/>
                <a:gd name="T5" fmla="*/ 0 h 24"/>
                <a:gd name="T6" fmla="*/ 54 w 54"/>
                <a:gd name="T7" fmla="*/ 10 h 24"/>
                <a:gd name="T8" fmla="*/ 20 w 54"/>
                <a:gd name="T9" fmla="*/ 20 h 24"/>
                <a:gd name="T10" fmla="*/ 8 w 54"/>
                <a:gd name="T11" fmla="*/ 24 h 24"/>
                <a:gd name="T12" fmla="*/ 0 w 54"/>
                <a:gd name="T13" fmla="*/ 22 h 24"/>
                <a:gd name="T14" fmla="*/ 0 60000 65536"/>
                <a:gd name="T15" fmla="*/ 0 60000 65536"/>
                <a:gd name="T16" fmla="*/ 0 60000 65536"/>
                <a:gd name="T17" fmla="*/ 0 60000 65536"/>
                <a:gd name="T18" fmla="*/ 0 60000 65536"/>
                <a:gd name="T19" fmla="*/ 0 60000 65536"/>
                <a:gd name="T20" fmla="*/ 0 60000 65536"/>
                <a:gd name="T21" fmla="*/ 0 w 54"/>
                <a:gd name="T22" fmla="*/ 0 h 24"/>
                <a:gd name="T23" fmla="*/ 54 w 54"/>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24">
                  <a:moveTo>
                    <a:pt x="0" y="22"/>
                  </a:moveTo>
                  <a:cubicBezTo>
                    <a:pt x="3" y="18"/>
                    <a:pt x="10" y="9"/>
                    <a:pt x="14" y="6"/>
                  </a:cubicBezTo>
                  <a:cubicBezTo>
                    <a:pt x="19" y="3"/>
                    <a:pt x="32" y="0"/>
                    <a:pt x="32" y="0"/>
                  </a:cubicBezTo>
                  <a:cubicBezTo>
                    <a:pt x="42" y="2"/>
                    <a:pt x="48" y="1"/>
                    <a:pt x="54" y="10"/>
                  </a:cubicBezTo>
                  <a:cubicBezTo>
                    <a:pt x="44" y="17"/>
                    <a:pt x="33" y="17"/>
                    <a:pt x="20" y="20"/>
                  </a:cubicBezTo>
                  <a:cubicBezTo>
                    <a:pt x="16" y="21"/>
                    <a:pt x="8" y="24"/>
                    <a:pt x="8" y="24"/>
                  </a:cubicBezTo>
                  <a:cubicBezTo>
                    <a:pt x="1" y="22"/>
                    <a:pt x="4" y="22"/>
                    <a:pt x="0" y="22"/>
                  </a:cubicBezTo>
                  <a:close/>
                </a:path>
              </a:pathLst>
            </a:custGeom>
            <a:gradFill rotWithShape="1">
              <a:gsLst>
                <a:gs pos="0">
                  <a:srgbClr val="BA953A"/>
                </a:gs>
                <a:gs pos="100000">
                  <a:srgbClr val="56451B"/>
                </a:gs>
              </a:gsLst>
              <a:lin ang="5400000" scaled="1"/>
            </a:gradFill>
            <a:ln w="3175">
              <a:solidFill>
                <a:schemeClr val="tx1"/>
              </a:solidFill>
              <a:round/>
              <a:headEnd/>
              <a:tailEnd/>
            </a:ln>
          </p:spPr>
          <p:txBody>
            <a:bodyPr/>
            <a:lstStyle/>
            <a:p>
              <a:endParaRPr lang="en-US"/>
            </a:p>
          </p:txBody>
        </p:sp>
        <p:sp>
          <p:nvSpPr>
            <p:cNvPr id="6157" name="Freeform 13"/>
            <p:cNvSpPr>
              <a:spLocks/>
            </p:cNvSpPr>
            <p:nvPr/>
          </p:nvSpPr>
          <p:spPr bwMode="auto">
            <a:xfrm>
              <a:off x="2308" y="2262"/>
              <a:ext cx="61" cy="24"/>
            </a:xfrm>
            <a:custGeom>
              <a:avLst/>
              <a:gdLst>
                <a:gd name="T0" fmla="*/ 45 w 61"/>
                <a:gd name="T1" fmla="*/ 0 h 24"/>
                <a:gd name="T2" fmla="*/ 19 w 61"/>
                <a:gd name="T3" fmla="*/ 8 h 24"/>
                <a:gd name="T4" fmla="*/ 13 w 61"/>
                <a:gd name="T5" fmla="*/ 10 h 24"/>
                <a:gd name="T6" fmla="*/ 11 w 61"/>
                <a:gd name="T7" fmla="*/ 24 h 24"/>
                <a:gd name="T8" fmla="*/ 39 w 61"/>
                <a:gd name="T9" fmla="*/ 18 h 24"/>
                <a:gd name="T10" fmla="*/ 57 w 61"/>
                <a:gd name="T11" fmla="*/ 12 h 24"/>
                <a:gd name="T12" fmla="*/ 45 w 61"/>
                <a:gd name="T13" fmla="*/ 0 h 24"/>
                <a:gd name="T14" fmla="*/ 0 60000 65536"/>
                <a:gd name="T15" fmla="*/ 0 60000 65536"/>
                <a:gd name="T16" fmla="*/ 0 60000 65536"/>
                <a:gd name="T17" fmla="*/ 0 60000 65536"/>
                <a:gd name="T18" fmla="*/ 0 60000 65536"/>
                <a:gd name="T19" fmla="*/ 0 60000 65536"/>
                <a:gd name="T20" fmla="*/ 0 60000 65536"/>
                <a:gd name="T21" fmla="*/ 0 w 61"/>
                <a:gd name="T22" fmla="*/ 0 h 24"/>
                <a:gd name="T23" fmla="*/ 61 w 6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24">
                  <a:moveTo>
                    <a:pt x="45" y="0"/>
                  </a:moveTo>
                  <a:cubicBezTo>
                    <a:pt x="36" y="3"/>
                    <a:pt x="28" y="5"/>
                    <a:pt x="19" y="8"/>
                  </a:cubicBezTo>
                  <a:cubicBezTo>
                    <a:pt x="17" y="9"/>
                    <a:pt x="13" y="10"/>
                    <a:pt x="13" y="10"/>
                  </a:cubicBezTo>
                  <a:cubicBezTo>
                    <a:pt x="4" y="24"/>
                    <a:pt x="0" y="20"/>
                    <a:pt x="11" y="24"/>
                  </a:cubicBezTo>
                  <a:cubicBezTo>
                    <a:pt x="31" y="21"/>
                    <a:pt x="22" y="24"/>
                    <a:pt x="39" y="18"/>
                  </a:cubicBezTo>
                  <a:cubicBezTo>
                    <a:pt x="45" y="16"/>
                    <a:pt x="57" y="12"/>
                    <a:pt x="57" y="12"/>
                  </a:cubicBezTo>
                  <a:cubicBezTo>
                    <a:pt x="61" y="0"/>
                    <a:pt x="52" y="7"/>
                    <a:pt x="45" y="0"/>
                  </a:cubicBezTo>
                  <a:close/>
                </a:path>
              </a:pathLst>
            </a:custGeom>
            <a:gradFill rotWithShape="1">
              <a:gsLst>
                <a:gs pos="0">
                  <a:srgbClr val="BA953A"/>
                </a:gs>
                <a:gs pos="100000">
                  <a:srgbClr val="56451B"/>
                </a:gs>
              </a:gsLst>
              <a:lin ang="5400000" scaled="1"/>
            </a:gradFill>
            <a:ln w="3175">
              <a:solidFill>
                <a:schemeClr val="tx1"/>
              </a:solidFill>
              <a:round/>
              <a:headEnd/>
              <a:tailEnd/>
            </a:ln>
          </p:spPr>
          <p:txBody>
            <a:bodyPr/>
            <a:lstStyle/>
            <a:p>
              <a:endParaRPr lang="en-US"/>
            </a:p>
          </p:txBody>
        </p:sp>
        <p:sp>
          <p:nvSpPr>
            <p:cNvPr id="6158" name="Freeform 14"/>
            <p:cNvSpPr>
              <a:spLocks/>
            </p:cNvSpPr>
            <p:nvPr/>
          </p:nvSpPr>
          <p:spPr bwMode="auto">
            <a:xfrm>
              <a:off x="2361" y="2191"/>
              <a:ext cx="88" cy="39"/>
            </a:xfrm>
            <a:custGeom>
              <a:avLst/>
              <a:gdLst>
                <a:gd name="T0" fmla="*/ 88 w 88"/>
                <a:gd name="T1" fmla="*/ 3 h 39"/>
                <a:gd name="T2" fmla="*/ 58 w 88"/>
                <a:gd name="T3" fmla="*/ 7 h 39"/>
                <a:gd name="T4" fmla="*/ 42 w 88"/>
                <a:gd name="T5" fmla="*/ 11 h 39"/>
                <a:gd name="T6" fmla="*/ 10 w 88"/>
                <a:gd name="T7" fmla="*/ 23 h 39"/>
                <a:gd name="T8" fmla="*/ 2 w 88"/>
                <a:gd name="T9" fmla="*/ 33 h 39"/>
                <a:gd name="T10" fmla="*/ 0 w 88"/>
                <a:gd name="T11" fmla="*/ 39 h 39"/>
                <a:gd name="T12" fmla="*/ 0 60000 65536"/>
                <a:gd name="T13" fmla="*/ 0 60000 65536"/>
                <a:gd name="T14" fmla="*/ 0 60000 65536"/>
                <a:gd name="T15" fmla="*/ 0 60000 65536"/>
                <a:gd name="T16" fmla="*/ 0 60000 65536"/>
                <a:gd name="T17" fmla="*/ 0 60000 65536"/>
                <a:gd name="T18" fmla="*/ 0 w 88"/>
                <a:gd name="T19" fmla="*/ 0 h 39"/>
                <a:gd name="T20" fmla="*/ 88 w 88"/>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88" h="39">
                  <a:moveTo>
                    <a:pt x="88" y="3"/>
                  </a:moveTo>
                  <a:cubicBezTo>
                    <a:pt x="79" y="0"/>
                    <a:pt x="68" y="5"/>
                    <a:pt x="58" y="7"/>
                  </a:cubicBezTo>
                  <a:cubicBezTo>
                    <a:pt x="53" y="8"/>
                    <a:pt x="42" y="11"/>
                    <a:pt x="42" y="11"/>
                  </a:cubicBezTo>
                  <a:cubicBezTo>
                    <a:pt x="32" y="18"/>
                    <a:pt x="21" y="19"/>
                    <a:pt x="10" y="23"/>
                  </a:cubicBezTo>
                  <a:cubicBezTo>
                    <a:pt x="5" y="38"/>
                    <a:pt x="12" y="20"/>
                    <a:pt x="2" y="33"/>
                  </a:cubicBezTo>
                  <a:cubicBezTo>
                    <a:pt x="1" y="35"/>
                    <a:pt x="0" y="39"/>
                    <a:pt x="0" y="39"/>
                  </a:cubicBezTo>
                </a:path>
              </a:pathLst>
            </a:custGeom>
            <a:noFill/>
            <a:ln w="3175">
              <a:solidFill>
                <a:schemeClr val="bg1"/>
              </a:solidFill>
              <a:round/>
              <a:headEnd/>
              <a:tailEnd/>
            </a:ln>
          </p:spPr>
          <p:txBody>
            <a:bodyPr/>
            <a:lstStyle/>
            <a:p>
              <a:endParaRPr lang="en-US"/>
            </a:p>
          </p:txBody>
        </p:sp>
        <p:sp>
          <p:nvSpPr>
            <p:cNvPr id="6159" name="Freeform 15"/>
            <p:cNvSpPr>
              <a:spLocks/>
            </p:cNvSpPr>
            <p:nvPr/>
          </p:nvSpPr>
          <p:spPr bwMode="auto">
            <a:xfrm>
              <a:off x="2265" y="2236"/>
              <a:ext cx="226" cy="136"/>
            </a:xfrm>
            <a:custGeom>
              <a:avLst/>
              <a:gdLst>
                <a:gd name="T0" fmla="*/ 226 w 226"/>
                <a:gd name="T1" fmla="*/ 0 h 136"/>
                <a:gd name="T2" fmla="*/ 146 w 226"/>
                <a:gd name="T3" fmla="*/ 32 h 136"/>
                <a:gd name="T4" fmla="*/ 130 w 226"/>
                <a:gd name="T5" fmla="*/ 40 h 136"/>
                <a:gd name="T6" fmla="*/ 52 w 226"/>
                <a:gd name="T7" fmla="*/ 66 h 136"/>
                <a:gd name="T8" fmla="*/ 10 w 226"/>
                <a:gd name="T9" fmla="*/ 106 h 136"/>
                <a:gd name="T10" fmla="*/ 0 w 226"/>
                <a:gd name="T11" fmla="*/ 136 h 136"/>
                <a:gd name="T12" fmla="*/ 0 60000 65536"/>
                <a:gd name="T13" fmla="*/ 0 60000 65536"/>
                <a:gd name="T14" fmla="*/ 0 60000 65536"/>
                <a:gd name="T15" fmla="*/ 0 60000 65536"/>
                <a:gd name="T16" fmla="*/ 0 60000 65536"/>
                <a:gd name="T17" fmla="*/ 0 60000 65536"/>
                <a:gd name="T18" fmla="*/ 0 w 226"/>
                <a:gd name="T19" fmla="*/ 0 h 136"/>
                <a:gd name="T20" fmla="*/ 226 w 226"/>
                <a:gd name="T21" fmla="*/ 136 h 136"/>
              </a:gdLst>
              <a:ahLst/>
              <a:cxnLst>
                <a:cxn ang="T12">
                  <a:pos x="T0" y="T1"/>
                </a:cxn>
                <a:cxn ang="T13">
                  <a:pos x="T2" y="T3"/>
                </a:cxn>
                <a:cxn ang="T14">
                  <a:pos x="T4" y="T5"/>
                </a:cxn>
                <a:cxn ang="T15">
                  <a:pos x="T6" y="T7"/>
                </a:cxn>
                <a:cxn ang="T16">
                  <a:pos x="T8" y="T9"/>
                </a:cxn>
                <a:cxn ang="T17">
                  <a:pos x="T10" y="T11"/>
                </a:cxn>
              </a:cxnLst>
              <a:rect l="T18" t="T19" r="T20" b="T21"/>
              <a:pathLst>
                <a:path w="226" h="136">
                  <a:moveTo>
                    <a:pt x="226" y="0"/>
                  </a:moveTo>
                  <a:cubicBezTo>
                    <a:pt x="198" y="7"/>
                    <a:pt x="172" y="20"/>
                    <a:pt x="146" y="32"/>
                  </a:cubicBezTo>
                  <a:cubicBezTo>
                    <a:pt x="141" y="34"/>
                    <a:pt x="136" y="39"/>
                    <a:pt x="130" y="40"/>
                  </a:cubicBezTo>
                  <a:cubicBezTo>
                    <a:pt x="102" y="46"/>
                    <a:pt x="78" y="57"/>
                    <a:pt x="52" y="66"/>
                  </a:cubicBezTo>
                  <a:cubicBezTo>
                    <a:pt x="36" y="78"/>
                    <a:pt x="22" y="90"/>
                    <a:pt x="10" y="106"/>
                  </a:cubicBezTo>
                  <a:cubicBezTo>
                    <a:pt x="7" y="116"/>
                    <a:pt x="0" y="125"/>
                    <a:pt x="0" y="136"/>
                  </a:cubicBezTo>
                </a:path>
              </a:pathLst>
            </a:custGeom>
            <a:noFill/>
            <a:ln w="3175">
              <a:solidFill>
                <a:schemeClr val="bg1"/>
              </a:solidFill>
              <a:round/>
              <a:headEnd/>
              <a:tailEnd/>
            </a:ln>
          </p:spPr>
          <p:txBody>
            <a:bodyPr/>
            <a:lstStyle/>
            <a:p>
              <a:endParaRPr lang="en-US"/>
            </a:p>
          </p:txBody>
        </p:sp>
        <p:sp>
          <p:nvSpPr>
            <p:cNvPr id="6160" name="Freeform 16"/>
            <p:cNvSpPr>
              <a:spLocks/>
            </p:cNvSpPr>
            <p:nvPr/>
          </p:nvSpPr>
          <p:spPr bwMode="auto">
            <a:xfrm>
              <a:off x="2035" y="2242"/>
              <a:ext cx="306" cy="255"/>
            </a:xfrm>
            <a:custGeom>
              <a:avLst/>
              <a:gdLst>
                <a:gd name="T0" fmla="*/ 202 w 306"/>
                <a:gd name="T1" fmla="*/ 0 h 255"/>
                <a:gd name="T2" fmla="*/ 130 w 306"/>
                <a:gd name="T3" fmla="*/ 20 h 255"/>
                <a:gd name="T4" fmla="*/ 110 w 306"/>
                <a:gd name="T5" fmla="*/ 30 h 255"/>
                <a:gd name="T6" fmla="*/ 94 w 306"/>
                <a:gd name="T7" fmla="*/ 34 h 255"/>
                <a:gd name="T8" fmla="*/ 28 w 306"/>
                <a:gd name="T9" fmla="*/ 66 h 255"/>
                <a:gd name="T10" fmla="*/ 14 w 306"/>
                <a:gd name="T11" fmla="*/ 78 h 255"/>
                <a:gd name="T12" fmla="*/ 0 w 306"/>
                <a:gd name="T13" fmla="*/ 96 h 255"/>
                <a:gd name="T14" fmla="*/ 50 w 306"/>
                <a:gd name="T15" fmla="*/ 148 h 255"/>
                <a:gd name="T16" fmla="*/ 92 w 306"/>
                <a:gd name="T17" fmla="*/ 166 h 255"/>
                <a:gd name="T18" fmla="*/ 226 w 306"/>
                <a:gd name="T19" fmla="*/ 226 h 255"/>
                <a:gd name="T20" fmla="*/ 294 w 306"/>
                <a:gd name="T21" fmla="*/ 250 h 255"/>
                <a:gd name="T22" fmla="*/ 306 w 306"/>
                <a:gd name="T23" fmla="*/ 254 h 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6"/>
                <a:gd name="T37" fmla="*/ 0 h 255"/>
                <a:gd name="T38" fmla="*/ 306 w 306"/>
                <a:gd name="T39" fmla="*/ 255 h 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6" h="255">
                  <a:moveTo>
                    <a:pt x="202" y="0"/>
                  </a:moveTo>
                  <a:cubicBezTo>
                    <a:pt x="178" y="6"/>
                    <a:pt x="154" y="14"/>
                    <a:pt x="130" y="20"/>
                  </a:cubicBezTo>
                  <a:cubicBezTo>
                    <a:pt x="123" y="22"/>
                    <a:pt x="117" y="28"/>
                    <a:pt x="110" y="30"/>
                  </a:cubicBezTo>
                  <a:cubicBezTo>
                    <a:pt x="105" y="32"/>
                    <a:pt x="94" y="34"/>
                    <a:pt x="94" y="34"/>
                  </a:cubicBezTo>
                  <a:cubicBezTo>
                    <a:pt x="75" y="47"/>
                    <a:pt x="49" y="57"/>
                    <a:pt x="28" y="66"/>
                  </a:cubicBezTo>
                  <a:cubicBezTo>
                    <a:pt x="24" y="70"/>
                    <a:pt x="18" y="73"/>
                    <a:pt x="14" y="78"/>
                  </a:cubicBezTo>
                  <a:cubicBezTo>
                    <a:pt x="9" y="84"/>
                    <a:pt x="0" y="96"/>
                    <a:pt x="0" y="96"/>
                  </a:cubicBezTo>
                  <a:cubicBezTo>
                    <a:pt x="3" y="123"/>
                    <a:pt x="27" y="136"/>
                    <a:pt x="50" y="148"/>
                  </a:cubicBezTo>
                  <a:cubicBezTo>
                    <a:pt x="64" y="155"/>
                    <a:pt x="79" y="159"/>
                    <a:pt x="92" y="166"/>
                  </a:cubicBezTo>
                  <a:cubicBezTo>
                    <a:pt x="134" y="189"/>
                    <a:pt x="179" y="217"/>
                    <a:pt x="226" y="226"/>
                  </a:cubicBezTo>
                  <a:cubicBezTo>
                    <a:pt x="246" y="236"/>
                    <a:pt x="272" y="244"/>
                    <a:pt x="294" y="250"/>
                  </a:cubicBezTo>
                  <a:cubicBezTo>
                    <a:pt x="302" y="255"/>
                    <a:pt x="298" y="254"/>
                    <a:pt x="306" y="254"/>
                  </a:cubicBezTo>
                </a:path>
              </a:pathLst>
            </a:custGeom>
            <a:noFill/>
            <a:ln w="3175">
              <a:solidFill>
                <a:schemeClr val="bg1"/>
              </a:solidFill>
              <a:round/>
              <a:headEnd/>
              <a:tailEnd/>
            </a:ln>
          </p:spPr>
          <p:txBody>
            <a:bodyPr/>
            <a:lstStyle/>
            <a:p>
              <a:endParaRPr lang="en-US"/>
            </a:p>
          </p:txBody>
        </p:sp>
        <p:sp>
          <p:nvSpPr>
            <p:cNvPr id="6161" name="Freeform 17"/>
            <p:cNvSpPr>
              <a:spLocks/>
            </p:cNvSpPr>
            <p:nvPr/>
          </p:nvSpPr>
          <p:spPr bwMode="auto">
            <a:xfrm>
              <a:off x="2159" y="2280"/>
              <a:ext cx="388" cy="226"/>
            </a:xfrm>
            <a:custGeom>
              <a:avLst/>
              <a:gdLst>
                <a:gd name="T0" fmla="*/ 96 w 388"/>
                <a:gd name="T1" fmla="*/ 0 h 226"/>
                <a:gd name="T2" fmla="*/ 80 w 388"/>
                <a:gd name="T3" fmla="*/ 8 h 226"/>
                <a:gd name="T4" fmla="*/ 68 w 388"/>
                <a:gd name="T5" fmla="*/ 12 h 226"/>
                <a:gd name="T6" fmla="*/ 16 w 388"/>
                <a:gd name="T7" fmla="*/ 46 h 226"/>
                <a:gd name="T8" fmla="*/ 4 w 388"/>
                <a:gd name="T9" fmla="*/ 62 h 226"/>
                <a:gd name="T10" fmla="*/ 0 w 388"/>
                <a:gd name="T11" fmla="*/ 74 h 226"/>
                <a:gd name="T12" fmla="*/ 88 w 388"/>
                <a:gd name="T13" fmla="*/ 130 h 226"/>
                <a:gd name="T14" fmla="*/ 178 w 388"/>
                <a:gd name="T15" fmla="*/ 164 h 226"/>
                <a:gd name="T16" fmla="*/ 218 w 388"/>
                <a:gd name="T17" fmla="*/ 178 h 226"/>
                <a:gd name="T18" fmla="*/ 382 w 388"/>
                <a:gd name="T19" fmla="*/ 224 h 226"/>
                <a:gd name="T20" fmla="*/ 388 w 388"/>
                <a:gd name="T21" fmla="*/ 226 h 2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8"/>
                <a:gd name="T34" fmla="*/ 0 h 226"/>
                <a:gd name="T35" fmla="*/ 388 w 388"/>
                <a:gd name="T36" fmla="*/ 226 h 2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8" h="226">
                  <a:moveTo>
                    <a:pt x="96" y="0"/>
                  </a:moveTo>
                  <a:cubicBezTo>
                    <a:pt x="91" y="3"/>
                    <a:pt x="85" y="5"/>
                    <a:pt x="80" y="8"/>
                  </a:cubicBezTo>
                  <a:cubicBezTo>
                    <a:pt x="76" y="10"/>
                    <a:pt x="68" y="12"/>
                    <a:pt x="68" y="12"/>
                  </a:cubicBezTo>
                  <a:cubicBezTo>
                    <a:pt x="52" y="25"/>
                    <a:pt x="30" y="30"/>
                    <a:pt x="16" y="46"/>
                  </a:cubicBezTo>
                  <a:cubicBezTo>
                    <a:pt x="15" y="47"/>
                    <a:pt x="6" y="59"/>
                    <a:pt x="4" y="62"/>
                  </a:cubicBezTo>
                  <a:cubicBezTo>
                    <a:pt x="2" y="66"/>
                    <a:pt x="0" y="74"/>
                    <a:pt x="0" y="74"/>
                  </a:cubicBezTo>
                  <a:cubicBezTo>
                    <a:pt x="11" y="107"/>
                    <a:pt x="56" y="122"/>
                    <a:pt x="88" y="130"/>
                  </a:cubicBezTo>
                  <a:cubicBezTo>
                    <a:pt x="113" y="145"/>
                    <a:pt x="149" y="158"/>
                    <a:pt x="178" y="164"/>
                  </a:cubicBezTo>
                  <a:cubicBezTo>
                    <a:pt x="190" y="170"/>
                    <a:pt x="205" y="174"/>
                    <a:pt x="218" y="178"/>
                  </a:cubicBezTo>
                  <a:cubicBezTo>
                    <a:pt x="272" y="196"/>
                    <a:pt x="325" y="216"/>
                    <a:pt x="382" y="224"/>
                  </a:cubicBezTo>
                  <a:cubicBezTo>
                    <a:pt x="384" y="225"/>
                    <a:pt x="388" y="226"/>
                    <a:pt x="388" y="226"/>
                  </a:cubicBezTo>
                </a:path>
              </a:pathLst>
            </a:custGeom>
            <a:noFill/>
            <a:ln w="3175">
              <a:solidFill>
                <a:schemeClr val="bg1"/>
              </a:solidFill>
              <a:round/>
              <a:headEnd/>
              <a:tailEnd/>
            </a:ln>
          </p:spPr>
          <p:txBody>
            <a:bodyPr/>
            <a:lstStyle/>
            <a:p>
              <a:endParaRPr lang="en-US"/>
            </a:p>
          </p:txBody>
        </p:sp>
        <p:sp>
          <p:nvSpPr>
            <p:cNvPr id="6162" name="Freeform 18"/>
            <p:cNvSpPr>
              <a:spLocks/>
            </p:cNvSpPr>
            <p:nvPr/>
          </p:nvSpPr>
          <p:spPr bwMode="auto">
            <a:xfrm>
              <a:off x="2417" y="2506"/>
              <a:ext cx="410" cy="120"/>
            </a:xfrm>
            <a:custGeom>
              <a:avLst/>
              <a:gdLst>
                <a:gd name="T0" fmla="*/ 0 w 410"/>
                <a:gd name="T1" fmla="*/ 0 h 120"/>
                <a:gd name="T2" fmla="*/ 100 w 410"/>
                <a:gd name="T3" fmla="*/ 24 h 120"/>
                <a:gd name="T4" fmla="*/ 214 w 410"/>
                <a:gd name="T5" fmla="*/ 50 h 120"/>
                <a:gd name="T6" fmla="*/ 290 w 410"/>
                <a:gd name="T7" fmla="*/ 68 h 120"/>
                <a:gd name="T8" fmla="*/ 336 w 410"/>
                <a:gd name="T9" fmla="*/ 86 h 120"/>
                <a:gd name="T10" fmla="*/ 410 w 410"/>
                <a:gd name="T11" fmla="*/ 120 h 120"/>
                <a:gd name="T12" fmla="*/ 0 60000 65536"/>
                <a:gd name="T13" fmla="*/ 0 60000 65536"/>
                <a:gd name="T14" fmla="*/ 0 60000 65536"/>
                <a:gd name="T15" fmla="*/ 0 60000 65536"/>
                <a:gd name="T16" fmla="*/ 0 60000 65536"/>
                <a:gd name="T17" fmla="*/ 0 60000 65536"/>
                <a:gd name="T18" fmla="*/ 0 w 410"/>
                <a:gd name="T19" fmla="*/ 0 h 120"/>
                <a:gd name="T20" fmla="*/ 410 w 410"/>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410" h="120">
                  <a:moveTo>
                    <a:pt x="0" y="0"/>
                  </a:moveTo>
                  <a:cubicBezTo>
                    <a:pt x="34" y="8"/>
                    <a:pt x="65" y="20"/>
                    <a:pt x="100" y="24"/>
                  </a:cubicBezTo>
                  <a:cubicBezTo>
                    <a:pt x="136" y="36"/>
                    <a:pt x="176" y="45"/>
                    <a:pt x="214" y="50"/>
                  </a:cubicBezTo>
                  <a:cubicBezTo>
                    <a:pt x="239" y="58"/>
                    <a:pt x="263" y="64"/>
                    <a:pt x="290" y="68"/>
                  </a:cubicBezTo>
                  <a:cubicBezTo>
                    <a:pt x="304" y="75"/>
                    <a:pt x="321" y="82"/>
                    <a:pt x="336" y="86"/>
                  </a:cubicBezTo>
                  <a:cubicBezTo>
                    <a:pt x="358" y="101"/>
                    <a:pt x="386" y="108"/>
                    <a:pt x="410" y="120"/>
                  </a:cubicBezTo>
                </a:path>
              </a:pathLst>
            </a:custGeom>
            <a:solidFill>
              <a:srgbClr val="A3C7FB"/>
            </a:solidFill>
            <a:ln w="3175">
              <a:solidFill>
                <a:schemeClr val="bg1"/>
              </a:solidFill>
              <a:round/>
              <a:headEnd/>
              <a:tailEnd/>
            </a:ln>
          </p:spPr>
          <p:txBody>
            <a:bodyPr/>
            <a:lstStyle/>
            <a:p>
              <a:endParaRPr lang="en-US"/>
            </a:p>
          </p:txBody>
        </p:sp>
        <p:sp>
          <p:nvSpPr>
            <p:cNvPr id="6163" name="Freeform 19"/>
            <p:cNvSpPr>
              <a:spLocks/>
            </p:cNvSpPr>
            <p:nvPr/>
          </p:nvSpPr>
          <p:spPr bwMode="auto">
            <a:xfrm>
              <a:off x="2222" y="2232"/>
              <a:ext cx="229" cy="130"/>
            </a:xfrm>
            <a:custGeom>
              <a:avLst/>
              <a:gdLst>
                <a:gd name="T0" fmla="*/ 229 w 229"/>
                <a:gd name="T1" fmla="*/ 0 h 130"/>
                <a:gd name="T2" fmla="*/ 131 w 229"/>
                <a:gd name="T3" fmla="*/ 20 h 130"/>
                <a:gd name="T4" fmla="*/ 115 w 229"/>
                <a:gd name="T5" fmla="*/ 24 h 130"/>
                <a:gd name="T6" fmla="*/ 99 w 229"/>
                <a:gd name="T7" fmla="*/ 28 h 130"/>
                <a:gd name="T8" fmla="*/ 57 w 229"/>
                <a:gd name="T9" fmla="*/ 62 h 130"/>
                <a:gd name="T10" fmla="*/ 17 w 229"/>
                <a:gd name="T11" fmla="*/ 96 h 130"/>
                <a:gd name="T12" fmla="*/ 9 w 229"/>
                <a:gd name="T13" fmla="*/ 130 h 130"/>
                <a:gd name="T14" fmla="*/ 0 60000 65536"/>
                <a:gd name="T15" fmla="*/ 0 60000 65536"/>
                <a:gd name="T16" fmla="*/ 0 60000 65536"/>
                <a:gd name="T17" fmla="*/ 0 60000 65536"/>
                <a:gd name="T18" fmla="*/ 0 60000 65536"/>
                <a:gd name="T19" fmla="*/ 0 60000 65536"/>
                <a:gd name="T20" fmla="*/ 0 60000 65536"/>
                <a:gd name="T21" fmla="*/ 0 w 229"/>
                <a:gd name="T22" fmla="*/ 0 h 130"/>
                <a:gd name="T23" fmla="*/ 229 w 229"/>
                <a:gd name="T24" fmla="*/ 130 h 1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9" h="130">
                  <a:moveTo>
                    <a:pt x="229" y="0"/>
                  </a:moveTo>
                  <a:cubicBezTo>
                    <a:pt x="202" y="18"/>
                    <a:pt x="162" y="18"/>
                    <a:pt x="131" y="20"/>
                  </a:cubicBezTo>
                  <a:cubicBezTo>
                    <a:pt x="120" y="24"/>
                    <a:pt x="131" y="20"/>
                    <a:pt x="115" y="24"/>
                  </a:cubicBezTo>
                  <a:cubicBezTo>
                    <a:pt x="110" y="25"/>
                    <a:pt x="99" y="28"/>
                    <a:pt x="99" y="28"/>
                  </a:cubicBezTo>
                  <a:cubicBezTo>
                    <a:pt x="84" y="38"/>
                    <a:pt x="71" y="53"/>
                    <a:pt x="57" y="62"/>
                  </a:cubicBezTo>
                  <a:cubicBezTo>
                    <a:pt x="41" y="73"/>
                    <a:pt x="29" y="81"/>
                    <a:pt x="17" y="96"/>
                  </a:cubicBezTo>
                  <a:cubicBezTo>
                    <a:pt x="10" y="105"/>
                    <a:pt x="0" y="121"/>
                    <a:pt x="9" y="130"/>
                  </a:cubicBezTo>
                </a:path>
              </a:pathLst>
            </a:custGeom>
            <a:noFill/>
            <a:ln w="3175">
              <a:solidFill>
                <a:schemeClr val="bg1"/>
              </a:solidFill>
              <a:round/>
              <a:headEnd/>
              <a:tailEnd/>
            </a:ln>
          </p:spPr>
          <p:txBody>
            <a:bodyPr/>
            <a:lstStyle/>
            <a:p>
              <a:endParaRPr lang="en-US"/>
            </a:p>
          </p:txBody>
        </p:sp>
        <p:sp>
          <p:nvSpPr>
            <p:cNvPr id="6164" name="Freeform 20"/>
            <p:cNvSpPr>
              <a:spLocks/>
            </p:cNvSpPr>
            <p:nvPr/>
          </p:nvSpPr>
          <p:spPr bwMode="auto">
            <a:xfrm>
              <a:off x="2831" y="2808"/>
              <a:ext cx="270" cy="230"/>
            </a:xfrm>
            <a:custGeom>
              <a:avLst/>
              <a:gdLst>
                <a:gd name="T0" fmla="*/ 254 w 270"/>
                <a:gd name="T1" fmla="*/ 0 h 230"/>
                <a:gd name="T2" fmla="*/ 264 w 270"/>
                <a:gd name="T3" fmla="*/ 20 h 230"/>
                <a:gd name="T4" fmla="*/ 242 w 270"/>
                <a:gd name="T5" fmla="*/ 62 h 230"/>
                <a:gd name="T6" fmla="*/ 110 w 270"/>
                <a:gd name="T7" fmla="*/ 132 h 230"/>
                <a:gd name="T8" fmla="*/ 48 w 270"/>
                <a:gd name="T9" fmla="*/ 174 h 230"/>
                <a:gd name="T10" fmla="*/ 16 w 270"/>
                <a:gd name="T11" fmla="*/ 206 h 230"/>
                <a:gd name="T12" fmla="*/ 0 w 270"/>
                <a:gd name="T13" fmla="*/ 230 h 230"/>
                <a:gd name="T14" fmla="*/ 0 60000 65536"/>
                <a:gd name="T15" fmla="*/ 0 60000 65536"/>
                <a:gd name="T16" fmla="*/ 0 60000 65536"/>
                <a:gd name="T17" fmla="*/ 0 60000 65536"/>
                <a:gd name="T18" fmla="*/ 0 60000 65536"/>
                <a:gd name="T19" fmla="*/ 0 60000 65536"/>
                <a:gd name="T20" fmla="*/ 0 60000 65536"/>
                <a:gd name="T21" fmla="*/ 0 w 270"/>
                <a:gd name="T22" fmla="*/ 0 h 230"/>
                <a:gd name="T23" fmla="*/ 270 w 270"/>
                <a:gd name="T24" fmla="*/ 230 h 2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0" h="230">
                  <a:moveTo>
                    <a:pt x="254" y="0"/>
                  </a:moveTo>
                  <a:cubicBezTo>
                    <a:pt x="262" y="3"/>
                    <a:pt x="258" y="14"/>
                    <a:pt x="264" y="20"/>
                  </a:cubicBezTo>
                  <a:cubicBezTo>
                    <a:pt x="270" y="36"/>
                    <a:pt x="258" y="50"/>
                    <a:pt x="242" y="62"/>
                  </a:cubicBezTo>
                  <a:cubicBezTo>
                    <a:pt x="205" y="89"/>
                    <a:pt x="147" y="104"/>
                    <a:pt x="110" y="132"/>
                  </a:cubicBezTo>
                  <a:cubicBezTo>
                    <a:pt x="90" y="147"/>
                    <a:pt x="67" y="157"/>
                    <a:pt x="48" y="174"/>
                  </a:cubicBezTo>
                  <a:cubicBezTo>
                    <a:pt x="37" y="184"/>
                    <a:pt x="29" y="198"/>
                    <a:pt x="16" y="206"/>
                  </a:cubicBezTo>
                  <a:cubicBezTo>
                    <a:pt x="12" y="215"/>
                    <a:pt x="0" y="230"/>
                    <a:pt x="0" y="230"/>
                  </a:cubicBezTo>
                </a:path>
              </a:pathLst>
            </a:custGeom>
            <a:solidFill>
              <a:srgbClr val="A3C7FB"/>
            </a:solidFill>
            <a:ln w="9525">
              <a:solidFill>
                <a:schemeClr val="bg1"/>
              </a:solidFill>
              <a:round/>
              <a:headEnd/>
              <a:tailEnd/>
            </a:ln>
          </p:spPr>
          <p:txBody>
            <a:bodyPr/>
            <a:lstStyle/>
            <a:p>
              <a:endParaRPr lang="en-US"/>
            </a:p>
          </p:txBody>
        </p:sp>
        <p:sp>
          <p:nvSpPr>
            <p:cNvPr id="6165" name="Freeform 21"/>
            <p:cNvSpPr>
              <a:spLocks/>
            </p:cNvSpPr>
            <p:nvPr/>
          </p:nvSpPr>
          <p:spPr bwMode="auto">
            <a:xfrm>
              <a:off x="2095" y="2256"/>
              <a:ext cx="174" cy="120"/>
            </a:xfrm>
            <a:custGeom>
              <a:avLst/>
              <a:gdLst>
                <a:gd name="T0" fmla="*/ 174 w 174"/>
                <a:gd name="T1" fmla="*/ 0 h 120"/>
                <a:gd name="T2" fmla="*/ 34 w 174"/>
                <a:gd name="T3" fmla="*/ 48 h 120"/>
                <a:gd name="T4" fmla="*/ 0 w 174"/>
                <a:gd name="T5" fmla="*/ 88 h 120"/>
                <a:gd name="T6" fmla="*/ 32 w 174"/>
                <a:gd name="T7" fmla="*/ 116 h 120"/>
                <a:gd name="T8" fmla="*/ 40 w 174"/>
                <a:gd name="T9" fmla="*/ 120 h 120"/>
                <a:gd name="T10" fmla="*/ 0 60000 65536"/>
                <a:gd name="T11" fmla="*/ 0 60000 65536"/>
                <a:gd name="T12" fmla="*/ 0 60000 65536"/>
                <a:gd name="T13" fmla="*/ 0 60000 65536"/>
                <a:gd name="T14" fmla="*/ 0 60000 65536"/>
                <a:gd name="T15" fmla="*/ 0 w 174"/>
                <a:gd name="T16" fmla="*/ 0 h 120"/>
                <a:gd name="T17" fmla="*/ 174 w 174"/>
                <a:gd name="T18" fmla="*/ 120 h 120"/>
              </a:gdLst>
              <a:ahLst/>
              <a:cxnLst>
                <a:cxn ang="T10">
                  <a:pos x="T0" y="T1"/>
                </a:cxn>
                <a:cxn ang="T11">
                  <a:pos x="T2" y="T3"/>
                </a:cxn>
                <a:cxn ang="T12">
                  <a:pos x="T4" y="T5"/>
                </a:cxn>
                <a:cxn ang="T13">
                  <a:pos x="T6" y="T7"/>
                </a:cxn>
                <a:cxn ang="T14">
                  <a:pos x="T8" y="T9"/>
                </a:cxn>
              </a:cxnLst>
              <a:rect l="T15" t="T16" r="T17" b="T18"/>
              <a:pathLst>
                <a:path w="174" h="120">
                  <a:moveTo>
                    <a:pt x="174" y="0"/>
                  </a:moveTo>
                  <a:cubicBezTo>
                    <a:pt x="128" y="15"/>
                    <a:pt x="74" y="21"/>
                    <a:pt x="34" y="48"/>
                  </a:cubicBezTo>
                  <a:cubicBezTo>
                    <a:pt x="24" y="64"/>
                    <a:pt x="8" y="64"/>
                    <a:pt x="0" y="88"/>
                  </a:cubicBezTo>
                  <a:cubicBezTo>
                    <a:pt x="5" y="104"/>
                    <a:pt x="18" y="109"/>
                    <a:pt x="32" y="116"/>
                  </a:cubicBezTo>
                  <a:cubicBezTo>
                    <a:pt x="35" y="117"/>
                    <a:pt x="40" y="120"/>
                    <a:pt x="40" y="120"/>
                  </a:cubicBezTo>
                </a:path>
              </a:pathLst>
            </a:custGeom>
            <a:noFill/>
            <a:ln w="3175">
              <a:solidFill>
                <a:schemeClr val="bg1"/>
              </a:solidFill>
              <a:round/>
              <a:headEnd/>
              <a:tailEnd/>
            </a:ln>
          </p:spPr>
          <p:txBody>
            <a:bodyPr/>
            <a:lstStyle/>
            <a:p>
              <a:endParaRPr lang="en-US"/>
            </a:p>
          </p:txBody>
        </p:sp>
        <p:sp>
          <p:nvSpPr>
            <p:cNvPr id="6166" name="Freeform 22"/>
            <p:cNvSpPr>
              <a:spLocks/>
            </p:cNvSpPr>
            <p:nvPr/>
          </p:nvSpPr>
          <p:spPr bwMode="auto">
            <a:xfrm>
              <a:off x="2292" y="2358"/>
              <a:ext cx="141" cy="82"/>
            </a:xfrm>
            <a:custGeom>
              <a:avLst/>
              <a:gdLst>
                <a:gd name="T0" fmla="*/ 5 w 141"/>
                <a:gd name="T1" fmla="*/ 0 h 82"/>
                <a:gd name="T2" fmla="*/ 37 w 141"/>
                <a:gd name="T3" fmla="*/ 42 h 82"/>
                <a:gd name="T4" fmla="*/ 97 w 141"/>
                <a:gd name="T5" fmla="*/ 66 h 82"/>
                <a:gd name="T6" fmla="*/ 141 w 141"/>
                <a:gd name="T7" fmla="*/ 82 h 82"/>
                <a:gd name="T8" fmla="*/ 0 60000 65536"/>
                <a:gd name="T9" fmla="*/ 0 60000 65536"/>
                <a:gd name="T10" fmla="*/ 0 60000 65536"/>
                <a:gd name="T11" fmla="*/ 0 60000 65536"/>
                <a:gd name="T12" fmla="*/ 0 w 141"/>
                <a:gd name="T13" fmla="*/ 0 h 82"/>
                <a:gd name="T14" fmla="*/ 141 w 141"/>
                <a:gd name="T15" fmla="*/ 82 h 82"/>
              </a:gdLst>
              <a:ahLst/>
              <a:cxnLst>
                <a:cxn ang="T8">
                  <a:pos x="T0" y="T1"/>
                </a:cxn>
                <a:cxn ang="T9">
                  <a:pos x="T2" y="T3"/>
                </a:cxn>
                <a:cxn ang="T10">
                  <a:pos x="T4" y="T5"/>
                </a:cxn>
                <a:cxn ang="T11">
                  <a:pos x="T6" y="T7"/>
                </a:cxn>
              </a:cxnLst>
              <a:rect l="T12" t="T13" r="T14" b="T15"/>
              <a:pathLst>
                <a:path w="141" h="82">
                  <a:moveTo>
                    <a:pt x="5" y="0"/>
                  </a:moveTo>
                  <a:cubicBezTo>
                    <a:pt x="0" y="26"/>
                    <a:pt x="17" y="32"/>
                    <a:pt x="37" y="42"/>
                  </a:cubicBezTo>
                  <a:cubicBezTo>
                    <a:pt x="56" y="51"/>
                    <a:pt x="77" y="60"/>
                    <a:pt x="97" y="66"/>
                  </a:cubicBezTo>
                  <a:cubicBezTo>
                    <a:pt x="109" y="70"/>
                    <a:pt x="131" y="72"/>
                    <a:pt x="141" y="82"/>
                  </a:cubicBezTo>
                </a:path>
              </a:pathLst>
            </a:custGeom>
            <a:noFill/>
            <a:ln w="3175">
              <a:solidFill>
                <a:schemeClr val="bg1"/>
              </a:solidFill>
              <a:round/>
              <a:headEnd/>
              <a:tailEnd/>
            </a:ln>
          </p:spPr>
          <p:txBody>
            <a:bodyPr/>
            <a:lstStyle/>
            <a:p>
              <a:endParaRPr lang="en-US"/>
            </a:p>
          </p:txBody>
        </p:sp>
        <p:sp>
          <p:nvSpPr>
            <p:cNvPr id="6167" name="Freeform 23"/>
            <p:cNvSpPr>
              <a:spLocks/>
            </p:cNvSpPr>
            <p:nvPr/>
          </p:nvSpPr>
          <p:spPr bwMode="auto">
            <a:xfrm>
              <a:off x="1989" y="2160"/>
              <a:ext cx="496" cy="216"/>
            </a:xfrm>
            <a:custGeom>
              <a:avLst/>
              <a:gdLst>
                <a:gd name="T0" fmla="*/ 496 w 496"/>
                <a:gd name="T1" fmla="*/ 0 h 216"/>
                <a:gd name="T2" fmla="*/ 246 w 496"/>
                <a:gd name="T3" fmla="*/ 58 h 216"/>
                <a:gd name="T4" fmla="*/ 190 w 496"/>
                <a:gd name="T5" fmla="*/ 80 h 216"/>
                <a:gd name="T6" fmla="*/ 140 w 496"/>
                <a:gd name="T7" fmla="*/ 94 h 216"/>
                <a:gd name="T8" fmla="*/ 78 w 496"/>
                <a:gd name="T9" fmla="*/ 114 h 216"/>
                <a:gd name="T10" fmla="*/ 32 w 496"/>
                <a:gd name="T11" fmla="*/ 138 h 216"/>
                <a:gd name="T12" fmla="*/ 12 w 496"/>
                <a:gd name="T13" fmla="*/ 150 h 216"/>
                <a:gd name="T14" fmla="*/ 0 w 496"/>
                <a:gd name="T15" fmla="*/ 168 h 216"/>
                <a:gd name="T16" fmla="*/ 18 w 496"/>
                <a:gd name="T17" fmla="*/ 216 h 2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6"/>
                <a:gd name="T28" fmla="*/ 0 h 216"/>
                <a:gd name="T29" fmla="*/ 496 w 496"/>
                <a:gd name="T30" fmla="*/ 216 h 2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6" h="216">
                  <a:moveTo>
                    <a:pt x="496" y="0"/>
                  </a:moveTo>
                  <a:cubicBezTo>
                    <a:pt x="414" y="27"/>
                    <a:pt x="329" y="35"/>
                    <a:pt x="246" y="58"/>
                  </a:cubicBezTo>
                  <a:cubicBezTo>
                    <a:pt x="227" y="63"/>
                    <a:pt x="208" y="71"/>
                    <a:pt x="190" y="80"/>
                  </a:cubicBezTo>
                  <a:cubicBezTo>
                    <a:pt x="175" y="87"/>
                    <a:pt x="156" y="89"/>
                    <a:pt x="140" y="94"/>
                  </a:cubicBezTo>
                  <a:cubicBezTo>
                    <a:pt x="119" y="100"/>
                    <a:pt x="99" y="109"/>
                    <a:pt x="78" y="114"/>
                  </a:cubicBezTo>
                  <a:cubicBezTo>
                    <a:pt x="64" y="123"/>
                    <a:pt x="47" y="130"/>
                    <a:pt x="32" y="138"/>
                  </a:cubicBezTo>
                  <a:cubicBezTo>
                    <a:pt x="25" y="142"/>
                    <a:pt x="12" y="150"/>
                    <a:pt x="12" y="150"/>
                  </a:cubicBezTo>
                  <a:cubicBezTo>
                    <a:pt x="8" y="156"/>
                    <a:pt x="0" y="168"/>
                    <a:pt x="0" y="168"/>
                  </a:cubicBezTo>
                  <a:cubicBezTo>
                    <a:pt x="2" y="188"/>
                    <a:pt x="3" y="201"/>
                    <a:pt x="18" y="216"/>
                  </a:cubicBezTo>
                </a:path>
              </a:pathLst>
            </a:custGeom>
            <a:noFill/>
            <a:ln w="3175">
              <a:solidFill>
                <a:schemeClr val="bg1"/>
              </a:solidFill>
              <a:round/>
              <a:headEnd/>
              <a:tailEnd/>
            </a:ln>
          </p:spPr>
          <p:txBody>
            <a:bodyPr/>
            <a:lstStyle/>
            <a:p>
              <a:endParaRPr lang="en-US"/>
            </a:p>
          </p:txBody>
        </p:sp>
        <p:sp>
          <p:nvSpPr>
            <p:cNvPr id="6168" name="Freeform 24"/>
            <p:cNvSpPr>
              <a:spLocks/>
            </p:cNvSpPr>
            <p:nvPr/>
          </p:nvSpPr>
          <p:spPr bwMode="auto">
            <a:xfrm>
              <a:off x="2284" y="2218"/>
              <a:ext cx="69" cy="32"/>
            </a:xfrm>
            <a:custGeom>
              <a:avLst/>
              <a:gdLst>
                <a:gd name="T0" fmla="*/ 63 w 69"/>
                <a:gd name="T1" fmla="*/ 6 h 32"/>
                <a:gd name="T2" fmla="*/ 7 w 69"/>
                <a:gd name="T3" fmla="*/ 12 h 32"/>
                <a:gd name="T4" fmla="*/ 1 w 69"/>
                <a:gd name="T5" fmla="*/ 24 h 32"/>
                <a:gd name="T6" fmla="*/ 19 w 69"/>
                <a:gd name="T7" fmla="*/ 32 h 32"/>
                <a:gd name="T8" fmla="*/ 51 w 69"/>
                <a:gd name="T9" fmla="*/ 24 h 32"/>
                <a:gd name="T10" fmla="*/ 69 w 69"/>
                <a:gd name="T11" fmla="*/ 18 h 32"/>
                <a:gd name="T12" fmla="*/ 63 w 69"/>
                <a:gd name="T13" fmla="*/ 6 h 32"/>
                <a:gd name="T14" fmla="*/ 0 60000 65536"/>
                <a:gd name="T15" fmla="*/ 0 60000 65536"/>
                <a:gd name="T16" fmla="*/ 0 60000 65536"/>
                <a:gd name="T17" fmla="*/ 0 60000 65536"/>
                <a:gd name="T18" fmla="*/ 0 60000 65536"/>
                <a:gd name="T19" fmla="*/ 0 60000 65536"/>
                <a:gd name="T20" fmla="*/ 0 60000 65536"/>
                <a:gd name="T21" fmla="*/ 0 w 69"/>
                <a:gd name="T22" fmla="*/ 0 h 32"/>
                <a:gd name="T23" fmla="*/ 69 w 69"/>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32">
                  <a:moveTo>
                    <a:pt x="63" y="6"/>
                  </a:moveTo>
                  <a:cubicBezTo>
                    <a:pt x="45" y="0"/>
                    <a:pt x="23" y="1"/>
                    <a:pt x="7" y="12"/>
                  </a:cubicBezTo>
                  <a:cubicBezTo>
                    <a:pt x="6" y="13"/>
                    <a:pt x="0" y="21"/>
                    <a:pt x="1" y="24"/>
                  </a:cubicBezTo>
                  <a:cubicBezTo>
                    <a:pt x="3" y="30"/>
                    <a:pt x="19" y="32"/>
                    <a:pt x="19" y="32"/>
                  </a:cubicBezTo>
                  <a:cubicBezTo>
                    <a:pt x="30" y="29"/>
                    <a:pt x="40" y="27"/>
                    <a:pt x="51" y="24"/>
                  </a:cubicBezTo>
                  <a:cubicBezTo>
                    <a:pt x="57" y="22"/>
                    <a:pt x="69" y="18"/>
                    <a:pt x="69" y="18"/>
                  </a:cubicBezTo>
                  <a:cubicBezTo>
                    <a:pt x="67" y="9"/>
                    <a:pt x="60" y="9"/>
                    <a:pt x="63" y="6"/>
                  </a:cubicBezTo>
                  <a:close/>
                </a:path>
              </a:pathLst>
            </a:custGeom>
            <a:gradFill rotWithShape="1">
              <a:gsLst>
                <a:gs pos="0">
                  <a:srgbClr val="BA953A"/>
                </a:gs>
                <a:gs pos="100000">
                  <a:srgbClr val="56451B"/>
                </a:gs>
              </a:gsLst>
              <a:lin ang="5400000" scaled="1"/>
            </a:gradFill>
            <a:ln w="3175">
              <a:solidFill>
                <a:schemeClr val="tx1"/>
              </a:solidFill>
              <a:round/>
              <a:headEnd/>
              <a:tailEnd/>
            </a:ln>
          </p:spPr>
          <p:txBody>
            <a:bodyPr/>
            <a:lstStyle/>
            <a:p>
              <a:endParaRPr lang="en-US"/>
            </a:p>
          </p:txBody>
        </p:sp>
        <p:sp>
          <p:nvSpPr>
            <p:cNvPr id="6169" name="Freeform 25"/>
            <p:cNvSpPr>
              <a:spLocks/>
            </p:cNvSpPr>
            <p:nvPr/>
          </p:nvSpPr>
          <p:spPr bwMode="auto">
            <a:xfrm>
              <a:off x="2507" y="2472"/>
              <a:ext cx="436" cy="130"/>
            </a:xfrm>
            <a:custGeom>
              <a:avLst/>
              <a:gdLst>
                <a:gd name="T0" fmla="*/ 0 w 436"/>
                <a:gd name="T1" fmla="*/ 0 h 130"/>
                <a:gd name="T2" fmla="*/ 108 w 436"/>
                <a:gd name="T3" fmla="*/ 22 h 130"/>
                <a:gd name="T4" fmla="*/ 174 w 436"/>
                <a:gd name="T5" fmla="*/ 42 h 130"/>
                <a:gd name="T6" fmla="*/ 210 w 436"/>
                <a:gd name="T7" fmla="*/ 48 h 130"/>
                <a:gd name="T8" fmla="*/ 326 w 436"/>
                <a:gd name="T9" fmla="*/ 86 h 130"/>
                <a:gd name="T10" fmla="*/ 436 w 436"/>
                <a:gd name="T11" fmla="*/ 130 h 130"/>
                <a:gd name="T12" fmla="*/ 0 60000 65536"/>
                <a:gd name="T13" fmla="*/ 0 60000 65536"/>
                <a:gd name="T14" fmla="*/ 0 60000 65536"/>
                <a:gd name="T15" fmla="*/ 0 60000 65536"/>
                <a:gd name="T16" fmla="*/ 0 60000 65536"/>
                <a:gd name="T17" fmla="*/ 0 60000 65536"/>
                <a:gd name="T18" fmla="*/ 0 w 436"/>
                <a:gd name="T19" fmla="*/ 0 h 130"/>
                <a:gd name="T20" fmla="*/ 436 w 436"/>
                <a:gd name="T21" fmla="*/ 130 h 130"/>
              </a:gdLst>
              <a:ahLst/>
              <a:cxnLst>
                <a:cxn ang="T12">
                  <a:pos x="T0" y="T1"/>
                </a:cxn>
                <a:cxn ang="T13">
                  <a:pos x="T2" y="T3"/>
                </a:cxn>
                <a:cxn ang="T14">
                  <a:pos x="T4" y="T5"/>
                </a:cxn>
                <a:cxn ang="T15">
                  <a:pos x="T6" y="T7"/>
                </a:cxn>
                <a:cxn ang="T16">
                  <a:pos x="T8" y="T9"/>
                </a:cxn>
                <a:cxn ang="T17">
                  <a:pos x="T10" y="T11"/>
                </a:cxn>
              </a:cxnLst>
              <a:rect l="T18" t="T19" r="T20" b="T21"/>
              <a:pathLst>
                <a:path w="436" h="130">
                  <a:moveTo>
                    <a:pt x="0" y="0"/>
                  </a:moveTo>
                  <a:cubicBezTo>
                    <a:pt x="35" y="12"/>
                    <a:pt x="73" y="10"/>
                    <a:pt x="108" y="22"/>
                  </a:cubicBezTo>
                  <a:cubicBezTo>
                    <a:pt x="129" y="29"/>
                    <a:pt x="153" y="39"/>
                    <a:pt x="174" y="42"/>
                  </a:cubicBezTo>
                  <a:cubicBezTo>
                    <a:pt x="186" y="44"/>
                    <a:pt x="198" y="44"/>
                    <a:pt x="210" y="48"/>
                  </a:cubicBezTo>
                  <a:cubicBezTo>
                    <a:pt x="249" y="60"/>
                    <a:pt x="287" y="73"/>
                    <a:pt x="326" y="86"/>
                  </a:cubicBezTo>
                  <a:cubicBezTo>
                    <a:pt x="351" y="107"/>
                    <a:pt x="402" y="130"/>
                    <a:pt x="436" y="130"/>
                  </a:cubicBezTo>
                </a:path>
              </a:pathLst>
            </a:custGeom>
            <a:solidFill>
              <a:srgbClr val="A3C7FB"/>
            </a:solidFill>
            <a:ln w="3175">
              <a:solidFill>
                <a:schemeClr val="bg1"/>
              </a:solidFill>
              <a:round/>
              <a:headEnd/>
              <a:tailEnd/>
            </a:ln>
          </p:spPr>
          <p:txBody>
            <a:bodyPr/>
            <a:lstStyle/>
            <a:p>
              <a:endParaRPr lang="en-US"/>
            </a:p>
          </p:txBody>
        </p:sp>
        <p:sp>
          <p:nvSpPr>
            <p:cNvPr id="6170" name="Freeform 26"/>
            <p:cNvSpPr>
              <a:spLocks/>
            </p:cNvSpPr>
            <p:nvPr/>
          </p:nvSpPr>
          <p:spPr bwMode="auto">
            <a:xfrm>
              <a:off x="2018" y="2460"/>
              <a:ext cx="2404" cy="789"/>
            </a:xfrm>
            <a:custGeom>
              <a:avLst/>
              <a:gdLst>
                <a:gd name="T0" fmla="*/ 957 w 2404"/>
                <a:gd name="T1" fmla="*/ 144 h 789"/>
                <a:gd name="T2" fmla="*/ 1145 w 2404"/>
                <a:gd name="T3" fmla="*/ 196 h 789"/>
                <a:gd name="T4" fmla="*/ 1333 w 2404"/>
                <a:gd name="T5" fmla="*/ 244 h 789"/>
                <a:gd name="T6" fmla="*/ 1433 w 2404"/>
                <a:gd name="T7" fmla="*/ 264 h 789"/>
                <a:gd name="T8" fmla="*/ 1549 w 2404"/>
                <a:gd name="T9" fmla="*/ 260 h 789"/>
                <a:gd name="T10" fmla="*/ 1625 w 2404"/>
                <a:gd name="T11" fmla="*/ 236 h 789"/>
                <a:gd name="T12" fmla="*/ 1649 w 2404"/>
                <a:gd name="T13" fmla="*/ 220 h 789"/>
                <a:gd name="T14" fmla="*/ 1737 w 2404"/>
                <a:gd name="T15" fmla="*/ 184 h 789"/>
                <a:gd name="T16" fmla="*/ 1849 w 2404"/>
                <a:gd name="T17" fmla="*/ 152 h 789"/>
                <a:gd name="T18" fmla="*/ 1897 w 2404"/>
                <a:gd name="T19" fmla="*/ 136 h 789"/>
                <a:gd name="T20" fmla="*/ 1997 w 2404"/>
                <a:gd name="T21" fmla="*/ 96 h 789"/>
                <a:gd name="T22" fmla="*/ 2045 w 2404"/>
                <a:gd name="T23" fmla="*/ 80 h 789"/>
                <a:gd name="T24" fmla="*/ 2109 w 2404"/>
                <a:gd name="T25" fmla="*/ 56 h 789"/>
                <a:gd name="T26" fmla="*/ 2281 w 2404"/>
                <a:gd name="T27" fmla="*/ 32 h 789"/>
                <a:gd name="T28" fmla="*/ 2393 w 2404"/>
                <a:gd name="T29" fmla="*/ 0 h 789"/>
                <a:gd name="T30" fmla="*/ 2404 w 2404"/>
                <a:gd name="T31" fmla="*/ 789 h 789"/>
                <a:gd name="T32" fmla="*/ 0 w 2404"/>
                <a:gd name="T33" fmla="*/ 789 h 789"/>
                <a:gd name="T34" fmla="*/ 81 w 2404"/>
                <a:gd name="T35" fmla="*/ 760 h 789"/>
                <a:gd name="T36" fmla="*/ 113 w 2404"/>
                <a:gd name="T37" fmla="*/ 752 h 789"/>
                <a:gd name="T38" fmla="*/ 221 w 2404"/>
                <a:gd name="T39" fmla="*/ 732 h 789"/>
                <a:gd name="T40" fmla="*/ 405 w 2404"/>
                <a:gd name="T41" fmla="*/ 700 h 789"/>
                <a:gd name="T42" fmla="*/ 453 w 2404"/>
                <a:gd name="T43" fmla="*/ 684 h 789"/>
                <a:gd name="T44" fmla="*/ 641 w 2404"/>
                <a:gd name="T45" fmla="*/ 632 h 789"/>
                <a:gd name="T46" fmla="*/ 765 w 2404"/>
                <a:gd name="T47" fmla="*/ 580 h 789"/>
                <a:gd name="T48" fmla="*/ 929 w 2404"/>
                <a:gd name="T49" fmla="*/ 552 h 789"/>
                <a:gd name="T50" fmla="*/ 1041 w 2404"/>
                <a:gd name="T51" fmla="*/ 508 h 789"/>
                <a:gd name="T52" fmla="*/ 1141 w 2404"/>
                <a:gd name="T53" fmla="*/ 440 h 789"/>
                <a:gd name="T54" fmla="*/ 1189 w 2404"/>
                <a:gd name="T55" fmla="*/ 400 h 789"/>
                <a:gd name="T56" fmla="*/ 1173 w 2404"/>
                <a:gd name="T57" fmla="*/ 336 h 789"/>
                <a:gd name="T58" fmla="*/ 1053 w 2404"/>
                <a:gd name="T59" fmla="*/ 300 h 789"/>
                <a:gd name="T60" fmla="*/ 1013 w 2404"/>
                <a:gd name="T61" fmla="*/ 288 h 789"/>
                <a:gd name="T62" fmla="*/ 981 w 2404"/>
                <a:gd name="T63" fmla="*/ 272 h 789"/>
                <a:gd name="T64" fmla="*/ 949 w 2404"/>
                <a:gd name="T65" fmla="*/ 264 h 789"/>
                <a:gd name="T66" fmla="*/ 889 w 2404"/>
                <a:gd name="T67" fmla="*/ 220 h 789"/>
                <a:gd name="T68" fmla="*/ 857 w 2404"/>
                <a:gd name="T69" fmla="*/ 184 h 789"/>
                <a:gd name="T70" fmla="*/ 825 w 2404"/>
                <a:gd name="T71" fmla="*/ 108 h 789"/>
                <a:gd name="T72" fmla="*/ 789 w 2404"/>
                <a:gd name="T73" fmla="*/ 92 h 789"/>
                <a:gd name="T74" fmla="*/ 777 w 2404"/>
                <a:gd name="T75" fmla="*/ 88 h 789"/>
                <a:gd name="T76" fmla="*/ 789 w 2404"/>
                <a:gd name="T77" fmla="*/ 92 h 789"/>
                <a:gd name="T78" fmla="*/ 809 w 2404"/>
                <a:gd name="T79" fmla="*/ 96 h 789"/>
                <a:gd name="T80" fmla="*/ 841 w 2404"/>
                <a:gd name="T81" fmla="*/ 100 h 789"/>
                <a:gd name="T82" fmla="*/ 921 w 2404"/>
                <a:gd name="T83" fmla="*/ 132 h 789"/>
                <a:gd name="T84" fmla="*/ 957 w 2404"/>
                <a:gd name="T85" fmla="*/ 144 h 7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04"/>
                <a:gd name="T130" fmla="*/ 0 h 789"/>
                <a:gd name="T131" fmla="*/ 2404 w 2404"/>
                <a:gd name="T132" fmla="*/ 789 h 7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04" h="789">
                  <a:moveTo>
                    <a:pt x="957" y="144"/>
                  </a:moveTo>
                  <a:cubicBezTo>
                    <a:pt x="1025" y="151"/>
                    <a:pt x="1080" y="180"/>
                    <a:pt x="1145" y="196"/>
                  </a:cubicBezTo>
                  <a:cubicBezTo>
                    <a:pt x="1200" y="233"/>
                    <a:pt x="1268" y="239"/>
                    <a:pt x="1333" y="244"/>
                  </a:cubicBezTo>
                  <a:cubicBezTo>
                    <a:pt x="1367" y="250"/>
                    <a:pt x="1399" y="258"/>
                    <a:pt x="1433" y="264"/>
                  </a:cubicBezTo>
                  <a:cubicBezTo>
                    <a:pt x="1472" y="263"/>
                    <a:pt x="1510" y="262"/>
                    <a:pt x="1549" y="260"/>
                  </a:cubicBezTo>
                  <a:cubicBezTo>
                    <a:pt x="1572" y="259"/>
                    <a:pt x="1605" y="247"/>
                    <a:pt x="1625" y="236"/>
                  </a:cubicBezTo>
                  <a:cubicBezTo>
                    <a:pt x="1633" y="231"/>
                    <a:pt x="1640" y="223"/>
                    <a:pt x="1649" y="220"/>
                  </a:cubicBezTo>
                  <a:cubicBezTo>
                    <a:pt x="1679" y="210"/>
                    <a:pt x="1708" y="197"/>
                    <a:pt x="1737" y="184"/>
                  </a:cubicBezTo>
                  <a:cubicBezTo>
                    <a:pt x="1772" y="168"/>
                    <a:pt x="1814" y="167"/>
                    <a:pt x="1849" y="152"/>
                  </a:cubicBezTo>
                  <a:cubicBezTo>
                    <a:pt x="1865" y="145"/>
                    <a:pt x="1897" y="136"/>
                    <a:pt x="1897" y="136"/>
                  </a:cubicBezTo>
                  <a:cubicBezTo>
                    <a:pt x="1919" y="121"/>
                    <a:pt x="1970" y="105"/>
                    <a:pt x="1997" y="96"/>
                  </a:cubicBezTo>
                  <a:cubicBezTo>
                    <a:pt x="2013" y="91"/>
                    <a:pt x="2045" y="80"/>
                    <a:pt x="2045" y="80"/>
                  </a:cubicBezTo>
                  <a:cubicBezTo>
                    <a:pt x="2064" y="67"/>
                    <a:pt x="2087" y="62"/>
                    <a:pt x="2109" y="56"/>
                  </a:cubicBezTo>
                  <a:cubicBezTo>
                    <a:pt x="2155" y="25"/>
                    <a:pt x="2230" y="35"/>
                    <a:pt x="2281" y="32"/>
                  </a:cubicBezTo>
                  <a:cubicBezTo>
                    <a:pt x="2306" y="29"/>
                    <a:pt x="2374" y="19"/>
                    <a:pt x="2393" y="0"/>
                  </a:cubicBezTo>
                  <a:lnTo>
                    <a:pt x="2404" y="789"/>
                  </a:lnTo>
                  <a:lnTo>
                    <a:pt x="0" y="789"/>
                  </a:lnTo>
                  <a:cubicBezTo>
                    <a:pt x="29" y="782"/>
                    <a:pt x="54" y="770"/>
                    <a:pt x="81" y="760"/>
                  </a:cubicBezTo>
                  <a:cubicBezTo>
                    <a:pt x="91" y="756"/>
                    <a:pt x="113" y="752"/>
                    <a:pt x="113" y="752"/>
                  </a:cubicBezTo>
                  <a:cubicBezTo>
                    <a:pt x="141" y="733"/>
                    <a:pt x="187" y="739"/>
                    <a:pt x="221" y="732"/>
                  </a:cubicBezTo>
                  <a:cubicBezTo>
                    <a:pt x="286" y="700"/>
                    <a:pt x="326" y="703"/>
                    <a:pt x="405" y="700"/>
                  </a:cubicBezTo>
                  <a:cubicBezTo>
                    <a:pt x="422" y="696"/>
                    <a:pt x="436" y="688"/>
                    <a:pt x="453" y="684"/>
                  </a:cubicBezTo>
                  <a:cubicBezTo>
                    <a:pt x="512" y="645"/>
                    <a:pt x="570" y="637"/>
                    <a:pt x="641" y="632"/>
                  </a:cubicBezTo>
                  <a:cubicBezTo>
                    <a:pt x="687" y="623"/>
                    <a:pt x="720" y="591"/>
                    <a:pt x="765" y="580"/>
                  </a:cubicBezTo>
                  <a:cubicBezTo>
                    <a:pt x="818" y="567"/>
                    <a:pt x="879" y="573"/>
                    <a:pt x="929" y="552"/>
                  </a:cubicBezTo>
                  <a:cubicBezTo>
                    <a:pt x="965" y="537"/>
                    <a:pt x="1003" y="517"/>
                    <a:pt x="1041" y="508"/>
                  </a:cubicBezTo>
                  <a:cubicBezTo>
                    <a:pt x="1073" y="487"/>
                    <a:pt x="1115" y="466"/>
                    <a:pt x="1141" y="440"/>
                  </a:cubicBezTo>
                  <a:cubicBezTo>
                    <a:pt x="1155" y="426"/>
                    <a:pt x="1172" y="411"/>
                    <a:pt x="1189" y="400"/>
                  </a:cubicBezTo>
                  <a:cubicBezTo>
                    <a:pt x="1207" y="373"/>
                    <a:pt x="1199" y="354"/>
                    <a:pt x="1173" y="336"/>
                  </a:cubicBezTo>
                  <a:cubicBezTo>
                    <a:pt x="1137" y="311"/>
                    <a:pt x="1096" y="308"/>
                    <a:pt x="1053" y="300"/>
                  </a:cubicBezTo>
                  <a:cubicBezTo>
                    <a:pt x="1044" y="298"/>
                    <a:pt x="1019" y="291"/>
                    <a:pt x="1013" y="288"/>
                  </a:cubicBezTo>
                  <a:cubicBezTo>
                    <a:pt x="1002" y="283"/>
                    <a:pt x="993" y="275"/>
                    <a:pt x="981" y="272"/>
                  </a:cubicBezTo>
                  <a:cubicBezTo>
                    <a:pt x="970" y="269"/>
                    <a:pt x="949" y="264"/>
                    <a:pt x="949" y="264"/>
                  </a:cubicBezTo>
                  <a:cubicBezTo>
                    <a:pt x="928" y="250"/>
                    <a:pt x="910" y="234"/>
                    <a:pt x="889" y="220"/>
                  </a:cubicBezTo>
                  <a:cubicBezTo>
                    <a:pt x="880" y="207"/>
                    <a:pt x="857" y="184"/>
                    <a:pt x="857" y="184"/>
                  </a:cubicBezTo>
                  <a:cubicBezTo>
                    <a:pt x="851" y="156"/>
                    <a:pt x="848" y="127"/>
                    <a:pt x="825" y="108"/>
                  </a:cubicBezTo>
                  <a:cubicBezTo>
                    <a:pt x="812" y="97"/>
                    <a:pt x="806" y="98"/>
                    <a:pt x="789" y="92"/>
                  </a:cubicBezTo>
                  <a:cubicBezTo>
                    <a:pt x="785" y="91"/>
                    <a:pt x="777" y="88"/>
                    <a:pt x="777" y="88"/>
                  </a:cubicBezTo>
                  <a:cubicBezTo>
                    <a:pt x="777" y="88"/>
                    <a:pt x="785" y="91"/>
                    <a:pt x="789" y="92"/>
                  </a:cubicBezTo>
                  <a:cubicBezTo>
                    <a:pt x="796" y="93"/>
                    <a:pt x="802" y="95"/>
                    <a:pt x="809" y="96"/>
                  </a:cubicBezTo>
                  <a:cubicBezTo>
                    <a:pt x="820" y="98"/>
                    <a:pt x="830" y="98"/>
                    <a:pt x="841" y="100"/>
                  </a:cubicBezTo>
                  <a:cubicBezTo>
                    <a:pt x="872" y="106"/>
                    <a:pt x="893" y="118"/>
                    <a:pt x="921" y="132"/>
                  </a:cubicBezTo>
                  <a:cubicBezTo>
                    <a:pt x="928" y="135"/>
                    <a:pt x="993" y="168"/>
                    <a:pt x="957" y="144"/>
                  </a:cubicBezTo>
                  <a:close/>
                </a:path>
              </a:pathLst>
            </a:custGeom>
            <a:solidFill>
              <a:srgbClr val="A3C7FB"/>
            </a:solidFill>
            <a:ln w="9525">
              <a:noFill/>
              <a:round/>
              <a:headEnd/>
              <a:tailEnd/>
            </a:ln>
          </p:spPr>
          <p:txBody>
            <a:bodyPr/>
            <a:lstStyle/>
            <a:p>
              <a:endParaRPr lang="en-US" dirty="0"/>
            </a:p>
          </p:txBody>
        </p:sp>
        <p:sp>
          <p:nvSpPr>
            <p:cNvPr id="6171" name="Freeform 27"/>
            <p:cNvSpPr>
              <a:spLocks/>
            </p:cNvSpPr>
            <p:nvPr/>
          </p:nvSpPr>
          <p:spPr bwMode="auto">
            <a:xfrm>
              <a:off x="2609" y="2528"/>
              <a:ext cx="514" cy="144"/>
            </a:xfrm>
            <a:custGeom>
              <a:avLst/>
              <a:gdLst>
                <a:gd name="T0" fmla="*/ 0 w 514"/>
                <a:gd name="T1" fmla="*/ 0 h 144"/>
                <a:gd name="T2" fmla="*/ 234 w 514"/>
                <a:gd name="T3" fmla="*/ 88 h 144"/>
                <a:gd name="T4" fmla="*/ 410 w 514"/>
                <a:gd name="T5" fmla="*/ 106 h 144"/>
                <a:gd name="T6" fmla="*/ 482 w 514"/>
                <a:gd name="T7" fmla="*/ 130 h 144"/>
                <a:gd name="T8" fmla="*/ 514 w 514"/>
                <a:gd name="T9" fmla="*/ 144 h 144"/>
                <a:gd name="T10" fmla="*/ 0 60000 65536"/>
                <a:gd name="T11" fmla="*/ 0 60000 65536"/>
                <a:gd name="T12" fmla="*/ 0 60000 65536"/>
                <a:gd name="T13" fmla="*/ 0 60000 65536"/>
                <a:gd name="T14" fmla="*/ 0 60000 65536"/>
                <a:gd name="T15" fmla="*/ 0 w 514"/>
                <a:gd name="T16" fmla="*/ 0 h 144"/>
                <a:gd name="T17" fmla="*/ 514 w 514"/>
                <a:gd name="T18" fmla="*/ 144 h 144"/>
              </a:gdLst>
              <a:ahLst/>
              <a:cxnLst>
                <a:cxn ang="T10">
                  <a:pos x="T0" y="T1"/>
                </a:cxn>
                <a:cxn ang="T11">
                  <a:pos x="T2" y="T3"/>
                </a:cxn>
                <a:cxn ang="T12">
                  <a:pos x="T4" y="T5"/>
                </a:cxn>
                <a:cxn ang="T13">
                  <a:pos x="T6" y="T7"/>
                </a:cxn>
                <a:cxn ang="T14">
                  <a:pos x="T8" y="T9"/>
                </a:cxn>
              </a:cxnLst>
              <a:rect l="T15" t="T16" r="T17" b="T18"/>
              <a:pathLst>
                <a:path w="514" h="144">
                  <a:moveTo>
                    <a:pt x="0" y="0"/>
                  </a:moveTo>
                  <a:cubicBezTo>
                    <a:pt x="88" y="7"/>
                    <a:pt x="161" y="40"/>
                    <a:pt x="234" y="88"/>
                  </a:cubicBezTo>
                  <a:cubicBezTo>
                    <a:pt x="269" y="111"/>
                    <a:pt x="406" y="106"/>
                    <a:pt x="410" y="106"/>
                  </a:cubicBezTo>
                  <a:cubicBezTo>
                    <a:pt x="436" y="110"/>
                    <a:pt x="457" y="124"/>
                    <a:pt x="482" y="130"/>
                  </a:cubicBezTo>
                  <a:cubicBezTo>
                    <a:pt x="492" y="136"/>
                    <a:pt x="504" y="139"/>
                    <a:pt x="514" y="144"/>
                  </a:cubicBezTo>
                </a:path>
              </a:pathLst>
            </a:custGeom>
            <a:solidFill>
              <a:srgbClr val="A3C7FB"/>
            </a:solidFill>
            <a:ln w="3175">
              <a:solidFill>
                <a:schemeClr val="bg1"/>
              </a:solidFill>
              <a:round/>
              <a:headEnd/>
              <a:tailEnd/>
            </a:ln>
          </p:spPr>
          <p:txBody>
            <a:bodyPr/>
            <a:lstStyle/>
            <a:p>
              <a:endParaRPr lang="en-US"/>
            </a:p>
          </p:txBody>
        </p:sp>
        <p:sp>
          <p:nvSpPr>
            <p:cNvPr id="6172" name="Freeform 28"/>
            <p:cNvSpPr>
              <a:spLocks/>
            </p:cNvSpPr>
            <p:nvPr/>
          </p:nvSpPr>
          <p:spPr bwMode="auto">
            <a:xfrm>
              <a:off x="2651" y="2598"/>
              <a:ext cx="416" cy="126"/>
            </a:xfrm>
            <a:custGeom>
              <a:avLst/>
              <a:gdLst>
                <a:gd name="T0" fmla="*/ 0 w 416"/>
                <a:gd name="T1" fmla="*/ 0 h 126"/>
                <a:gd name="T2" fmla="*/ 80 w 416"/>
                <a:gd name="T3" fmla="*/ 20 h 126"/>
                <a:gd name="T4" fmla="*/ 118 w 416"/>
                <a:gd name="T5" fmla="*/ 42 h 126"/>
                <a:gd name="T6" fmla="*/ 318 w 416"/>
                <a:gd name="T7" fmla="*/ 78 h 126"/>
                <a:gd name="T8" fmla="*/ 342 w 416"/>
                <a:gd name="T9" fmla="*/ 84 h 126"/>
                <a:gd name="T10" fmla="*/ 350 w 416"/>
                <a:gd name="T11" fmla="*/ 86 h 126"/>
                <a:gd name="T12" fmla="*/ 416 w 416"/>
                <a:gd name="T13" fmla="*/ 126 h 126"/>
                <a:gd name="T14" fmla="*/ 0 60000 65536"/>
                <a:gd name="T15" fmla="*/ 0 60000 65536"/>
                <a:gd name="T16" fmla="*/ 0 60000 65536"/>
                <a:gd name="T17" fmla="*/ 0 60000 65536"/>
                <a:gd name="T18" fmla="*/ 0 60000 65536"/>
                <a:gd name="T19" fmla="*/ 0 60000 65536"/>
                <a:gd name="T20" fmla="*/ 0 60000 65536"/>
                <a:gd name="T21" fmla="*/ 0 w 416"/>
                <a:gd name="T22" fmla="*/ 0 h 126"/>
                <a:gd name="T23" fmla="*/ 416 w 416"/>
                <a:gd name="T24" fmla="*/ 126 h 1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6" h="126">
                  <a:moveTo>
                    <a:pt x="0" y="0"/>
                  </a:moveTo>
                  <a:cubicBezTo>
                    <a:pt x="26" y="9"/>
                    <a:pt x="54" y="11"/>
                    <a:pt x="80" y="20"/>
                  </a:cubicBezTo>
                  <a:cubicBezTo>
                    <a:pt x="94" y="25"/>
                    <a:pt x="104" y="37"/>
                    <a:pt x="118" y="42"/>
                  </a:cubicBezTo>
                  <a:cubicBezTo>
                    <a:pt x="178" y="87"/>
                    <a:pt x="245" y="75"/>
                    <a:pt x="318" y="78"/>
                  </a:cubicBezTo>
                  <a:cubicBezTo>
                    <a:pt x="326" y="80"/>
                    <a:pt x="334" y="82"/>
                    <a:pt x="342" y="84"/>
                  </a:cubicBezTo>
                  <a:cubicBezTo>
                    <a:pt x="345" y="85"/>
                    <a:pt x="350" y="86"/>
                    <a:pt x="350" y="86"/>
                  </a:cubicBezTo>
                  <a:cubicBezTo>
                    <a:pt x="372" y="100"/>
                    <a:pt x="397" y="107"/>
                    <a:pt x="416" y="126"/>
                  </a:cubicBezTo>
                </a:path>
              </a:pathLst>
            </a:custGeom>
            <a:solidFill>
              <a:srgbClr val="A3C7FB"/>
            </a:solidFill>
            <a:ln w="3175">
              <a:solidFill>
                <a:schemeClr val="bg1"/>
              </a:solidFill>
              <a:round/>
              <a:headEnd/>
              <a:tailEnd/>
            </a:ln>
          </p:spPr>
          <p:txBody>
            <a:bodyPr/>
            <a:lstStyle/>
            <a:p>
              <a:endParaRPr lang="en-US"/>
            </a:p>
          </p:txBody>
        </p:sp>
        <p:sp>
          <p:nvSpPr>
            <p:cNvPr id="6173" name="Freeform 29"/>
            <p:cNvSpPr>
              <a:spLocks/>
            </p:cNvSpPr>
            <p:nvPr/>
          </p:nvSpPr>
          <p:spPr bwMode="auto">
            <a:xfrm>
              <a:off x="3031" y="2666"/>
              <a:ext cx="272" cy="270"/>
            </a:xfrm>
            <a:custGeom>
              <a:avLst/>
              <a:gdLst>
                <a:gd name="T0" fmla="*/ 0 w 272"/>
                <a:gd name="T1" fmla="*/ 0 h 270"/>
                <a:gd name="T2" fmla="*/ 148 w 272"/>
                <a:gd name="T3" fmla="*/ 38 h 270"/>
                <a:gd name="T4" fmla="*/ 194 w 272"/>
                <a:gd name="T5" fmla="*/ 56 h 270"/>
                <a:gd name="T6" fmla="*/ 262 w 272"/>
                <a:gd name="T7" fmla="*/ 118 h 270"/>
                <a:gd name="T8" fmla="*/ 238 w 272"/>
                <a:gd name="T9" fmla="*/ 208 h 270"/>
                <a:gd name="T10" fmla="*/ 272 w 272"/>
                <a:gd name="T11" fmla="*/ 270 h 270"/>
                <a:gd name="T12" fmla="*/ 0 60000 65536"/>
                <a:gd name="T13" fmla="*/ 0 60000 65536"/>
                <a:gd name="T14" fmla="*/ 0 60000 65536"/>
                <a:gd name="T15" fmla="*/ 0 60000 65536"/>
                <a:gd name="T16" fmla="*/ 0 60000 65536"/>
                <a:gd name="T17" fmla="*/ 0 60000 65536"/>
                <a:gd name="T18" fmla="*/ 0 w 272"/>
                <a:gd name="T19" fmla="*/ 0 h 270"/>
                <a:gd name="T20" fmla="*/ 272 w 272"/>
                <a:gd name="T21" fmla="*/ 270 h 270"/>
              </a:gdLst>
              <a:ahLst/>
              <a:cxnLst>
                <a:cxn ang="T12">
                  <a:pos x="T0" y="T1"/>
                </a:cxn>
                <a:cxn ang="T13">
                  <a:pos x="T2" y="T3"/>
                </a:cxn>
                <a:cxn ang="T14">
                  <a:pos x="T4" y="T5"/>
                </a:cxn>
                <a:cxn ang="T15">
                  <a:pos x="T6" y="T7"/>
                </a:cxn>
                <a:cxn ang="T16">
                  <a:pos x="T8" y="T9"/>
                </a:cxn>
                <a:cxn ang="T17">
                  <a:pos x="T10" y="T11"/>
                </a:cxn>
              </a:cxnLst>
              <a:rect l="T18" t="T19" r="T20" b="T21"/>
              <a:pathLst>
                <a:path w="272" h="270">
                  <a:moveTo>
                    <a:pt x="0" y="0"/>
                  </a:moveTo>
                  <a:cubicBezTo>
                    <a:pt x="49" y="12"/>
                    <a:pt x="98" y="31"/>
                    <a:pt x="148" y="38"/>
                  </a:cubicBezTo>
                  <a:cubicBezTo>
                    <a:pt x="164" y="43"/>
                    <a:pt x="178" y="52"/>
                    <a:pt x="194" y="56"/>
                  </a:cubicBezTo>
                  <a:cubicBezTo>
                    <a:pt x="223" y="75"/>
                    <a:pt x="250" y="82"/>
                    <a:pt x="262" y="118"/>
                  </a:cubicBezTo>
                  <a:cubicBezTo>
                    <a:pt x="259" y="152"/>
                    <a:pt x="246" y="176"/>
                    <a:pt x="238" y="208"/>
                  </a:cubicBezTo>
                  <a:cubicBezTo>
                    <a:pt x="240" y="238"/>
                    <a:pt x="244" y="256"/>
                    <a:pt x="272" y="270"/>
                  </a:cubicBezTo>
                </a:path>
              </a:pathLst>
            </a:custGeom>
            <a:solidFill>
              <a:srgbClr val="A3C7FB"/>
            </a:solidFill>
            <a:ln w="9525">
              <a:solidFill>
                <a:schemeClr val="bg1"/>
              </a:solidFill>
              <a:round/>
              <a:headEnd/>
              <a:tailEnd/>
            </a:ln>
          </p:spPr>
          <p:txBody>
            <a:bodyPr/>
            <a:lstStyle/>
            <a:p>
              <a:endParaRPr lang="en-US"/>
            </a:p>
          </p:txBody>
        </p:sp>
        <p:sp>
          <p:nvSpPr>
            <p:cNvPr id="6174" name="Freeform 30"/>
            <p:cNvSpPr>
              <a:spLocks/>
            </p:cNvSpPr>
            <p:nvPr/>
          </p:nvSpPr>
          <p:spPr bwMode="auto">
            <a:xfrm>
              <a:off x="3037" y="2602"/>
              <a:ext cx="698" cy="120"/>
            </a:xfrm>
            <a:custGeom>
              <a:avLst/>
              <a:gdLst>
                <a:gd name="T0" fmla="*/ 0 w 698"/>
                <a:gd name="T1" fmla="*/ 0 h 120"/>
                <a:gd name="T2" fmla="*/ 86 w 698"/>
                <a:gd name="T3" fmla="*/ 12 h 120"/>
                <a:gd name="T4" fmla="*/ 114 w 698"/>
                <a:gd name="T5" fmla="*/ 20 h 120"/>
                <a:gd name="T6" fmla="*/ 218 w 698"/>
                <a:gd name="T7" fmla="*/ 68 h 120"/>
                <a:gd name="T8" fmla="*/ 320 w 698"/>
                <a:gd name="T9" fmla="*/ 86 h 120"/>
                <a:gd name="T10" fmla="*/ 424 w 698"/>
                <a:gd name="T11" fmla="*/ 114 h 120"/>
                <a:gd name="T12" fmla="*/ 474 w 698"/>
                <a:gd name="T13" fmla="*/ 120 h 120"/>
                <a:gd name="T14" fmla="*/ 630 w 698"/>
                <a:gd name="T15" fmla="*/ 106 h 120"/>
                <a:gd name="T16" fmla="*/ 674 w 698"/>
                <a:gd name="T17" fmla="*/ 104 h 120"/>
                <a:gd name="T18" fmla="*/ 698 w 698"/>
                <a:gd name="T19" fmla="*/ 102 h 1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8"/>
                <a:gd name="T31" fmla="*/ 0 h 120"/>
                <a:gd name="T32" fmla="*/ 698 w 698"/>
                <a:gd name="T33" fmla="*/ 120 h 1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8" h="120">
                  <a:moveTo>
                    <a:pt x="0" y="0"/>
                  </a:moveTo>
                  <a:cubicBezTo>
                    <a:pt x="28" y="5"/>
                    <a:pt x="58" y="8"/>
                    <a:pt x="86" y="12"/>
                  </a:cubicBezTo>
                  <a:cubicBezTo>
                    <a:pt x="96" y="15"/>
                    <a:pt x="104" y="18"/>
                    <a:pt x="114" y="20"/>
                  </a:cubicBezTo>
                  <a:cubicBezTo>
                    <a:pt x="143" y="37"/>
                    <a:pt x="185" y="60"/>
                    <a:pt x="218" y="68"/>
                  </a:cubicBezTo>
                  <a:cubicBezTo>
                    <a:pt x="246" y="86"/>
                    <a:pt x="288" y="84"/>
                    <a:pt x="320" y="86"/>
                  </a:cubicBezTo>
                  <a:cubicBezTo>
                    <a:pt x="355" y="92"/>
                    <a:pt x="390" y="105"/>
                    <a:pt x="424" y="114"/>
                  </a:cubicBezTo>
                  <a:cubicBezTo>
                    <a:pt x="440" y="118"/>
                    <a:pt x="474" y="120"/>
                    <a:pt x="474" y="120"/>
                  </a:cubicBezTo>
                  <a:cubicBezTo>
                    <a:pt x="526" y="115"/>
                    <a:pt x="578" y="110"/>
                    <a:pt x="630" y="106"/>
                  </a:cubicBezTo>
                  <a:cubicBezTo>
                    <a:pt x="645" y="105"/>
                    <a:pt x="659" y="105"/>
                    <a:pt x="674" y="104"/>
                  </a:cubicBezTo>
                  <a:cubicBezTo>
                    <a:pt x="682" y="104"/>
                    <a:pt x="698" y="102"/>
                    <a:pt x="698" y="102"/>
                  </a:cubicBezTo>
                </a:path>
              </a:pathLst>
            </a:custGeom>
            <a:solidFill>
              <a:srgbClr val="A3C7FB"/>
            </a:solidFill>
            <a:ln w="9525">
              <a:solidFill>
                <a:schemeClr val="bg1"/>
              </a:solidFill>
              <a:round/>
              <a:headEnd/>
              <a:tailEnd/>
            </a:ln>
          </p:spPr>
          <p:txBody>
            <a:bodyPr/>
            <a:lstStyle/>
            <a:p>
              <a:endParaRPr lang="en-US"/>
            </a:p>
          </p:txBody>
        </p:sp>
        <p:sp>
          <p:nvSpPr>
            <p:cNvPr id="6175" name="Freeform 31"/>
            <p:cNvSpPr>
              <a:spLocks/>
            </p:cNvSpPr>
            <p:nvPr/>
          </p:nvSpPr>
          <p:spPr bwMode="auto">
            <a:xfrm>
              <a:off x="3297" y="2724"/>
              <a:ext cx="294" cy="130"/>
            </a:xfrm>
            <a:custGeom>
              <a:avLst/>
              <a:gdLst>
                <a:gd name="T0" fmla="*/ 0 w 294"/>
                <a:gd name="T1" fmla="*/ 0 h 130"/>
                <a:gd name="T2" fmla="*/ 52 w 294"/>
                <a:gd name="T3" fmla="*/ 12 h 130"/>
                <a:gd name="T4" fmla="*/ 158 w 294"/>
                <a:gd name="T5" fmla="*/ 88 h 130"/>
                <a:gd name="T6" fmla="*/ 294 w 294"/>
                <a:gd name="T7" fmla="*/ 130 h 130"/>
                <a:gd name="T8" fmla="*/ 0 60000 65536"/>
                <a:gd name="T9" fmla="*/ 0 60000 65536"/>
                <a:gd name="T10" fmla="*/ 0 60000 65536"/>
                <a:gd name="T11" fmla="*/ 0 60000 65536"/>
                <a:gd name="T12" fmla="*/ 0 w 294"/>
                <a:gd name="T13" fmla="*/ 0 h 130"/>
                <a:gd name="T14" fmla="*/ 294 w 294"/>
                <a:gd name="T15" fmla="*/ 130 h 130"/>
              </a:gdLst>
              <a:ahLst/>
              <a:cxnLst>
                <a:cxn ang="T8">
                  <a:pos x="T0" y="T1"/>
                </a:cxn>
                <a:cxn ang="T9">
                  <a:pos x="T2" y="T3"/>
                </a:cxn>
                <a:cxn ang="T10">
                  <a:pos x="T4" y="T5"/>
                </a:cxn>
                <a:cxn ang="T11">
                  <a:pos x="T6" y="T7"/>
                </a:cxn>
              </a:cxnLst>
              <a:rect l="T12" t="T13" r="T14" b="T15"/>
              <a:pathLst>
                <a:path w="294" h="130">
                  <a:moveTo>
                    <a:pt x="0" y="0"/>
                  </a:moveTo>
                  <a:cubicBezTo>
                    <a:pt x="17" y="6"/>
                    <a:pt x="35" y="9"/>
                    <a:pt x="52" y="12"/>
                  </a:cubicBezTo>
                  <a:cubicBezTo>
                    <a:pt x="100" y="31"/>
                    <a:pt x="121" y="56"/>
                    <a:pt x="158" y="88"/>
                  </a:cubicBezTo>
                  <a:cubicBezTo>
                    <a:pt x="194" y="119"/>
                    <a:pt x="248" y="130"/>
                    <a:pt x="294" y="130"/>
                  </a:cubicBezTo>
                </a:path>
              </a:pathLst>
            </a:custGeom>
            <a:solidFill>
              <a:srgbClr val="A3C7FB"/>
            </a:solidFill>
            <a:ln w="9525">
              <a:solidFill>
                <a:schemeClr val="bg1"/>
              </a:solidFill>
              <a:round/>
              <a:headEnd/>
              <a:tailEnd/>
            </a:ln>
          </p:spPr>
          <p:txBody>
            <a:bodyPr/>
            <a:lstStyle/>
            <a:p>
              <a:endParaRPr lang="en-US"/>
            </a:p>
          </p:txBody>
        </p:sp>
        <p:sp>
          <p:nvSpPr>
            <p:cNvPr id="6176" name="Freeform 32"/>
            <p:cNvSpPr>
              <a:spLocks/>
            </p:cNvSpPr>
            <p:nvPr/>
          </p:nvSpPr>
          <p:spPr bwMode="auto">
            <a:xfrm>
              <a:off x="3321" y="2760"/>
              <a:ext cx="126" cy="166"/>
            </a:xfrm>
            <a:custGeom>
              <a:avLst/>
              <a:gdLst>
                <a:gd name="T0" fmla="*/ 0 w 126"/>
                <a:gd name="T1" fmla="*/ 0 h 166"/>
                <a:gd name="T2" fmla="*/ 36 w 126"/>
                <a:gd name="T3" fmla="*/ 50 h 166"/>
                <a:gd name="T4" fmla="*/ 38 w 126"/>
                <a:gd name="T5" fmla="*/ 96 h 166"/>
                <a:gd name="T6" fmla="*/ 48 w 126"/>
                <a:gd name="T7" fmla="*/ 110 h 166"/>
                <a:gd name="T8" fmla="*/ 100 w 126"/>
                <a:gd name="T9" fmla="*/ 152 h 166"/>
                <a:gd name="T10" fmla="*/ 126 w 126"/>
                <a:gd name="T11" fmla="*/ 166 h 166"/>
                <a:gd name="T12" fmla="*/ 0 60000 65536"/>
                <a:gd name="T13" fmla="*/ 0 60000 65536"/>
                <a:gd name="T14" fmla="*/ 0 60000 65536"/>
                <a:gd name="T15" fmla="*/ 0 60000 65536"/>
                <a:gd name="T16" fmla="*/ 0 60000 65536"/>
                <a:gd name="T17" fmla="*/ 0 60000 65536"/>
                <a:gd name="T18" fmla="*/ 0 w 126"/>
                <a:gd name="T19" fmla="*/ 0 h 166"/>
                <a:gd name="T20" fmla="*/ 126 w 126"/>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126" h="166">
                  <a:moveTo>
                    <a:pt x="0" y="0"/>
                  </a:moveTo>
                  <a:cubicBezTo>
                    <a:pt x="16" y="16"/>
                    <a:pt x="29" y="28"/>
                    <a:pt x="36" y="50"/>
                  </a:cubicBezTo>
                  <a:cubicBezTo>
                    <a:pt x="37" y="65"/>
                    <a:pt x="36" y="81"/>
                    <a:pt x="38" y="96"/>
                  </a:cubicBezTo>
                  <a:cubicBezTo>
                    <a:pt x="39" y="103"/>
                    <a:pt x="44" y="105"/>
                    <a:pt x="48" y="110"/>
                  </a:cubicBezTo>
                  <a:cubicBezTo>
                    <a:pt x="62" y="127"/>
                    <a:pt x="80" y="141"/>
                    <a:pt x="100" y="152"/>
                  </a:cubicBezTo>
                  <a:cubicBezTo>
                    <a:pt x="109" y="157"/>
                    <a:pt x="119" y="159"/>
                    <a:pt x="126" y="166"/>
                  </a:cubicBezTo>
                </a:path>
              </a:pathLst>
            </a:custGeom>
            <a:solidFill>
              <a:srgbClr val="A3C7FB"/>
            </a:solidFill>
            <a:ln w="6350">
              <a:solidFill>
                <a:schemeClr val="bg1"/>
              </a:solidFill>
              <a:round/>
              <a:headEnd/>
              <a:tailEnd/>
            </a:ln>
          </p:spPr>
          <p:txBody>
            <a:bodyPr/>
            <a:lstStyle/>
            <a:p>
              <a:endParaRPr lang="en-US"/>
            </a:p>
          </p:txBody>
        </p:sp>
        <p:sp>
          <p:nvSpPr>
            <p:cNvPr id="6177" name="Freeform 33"/>
            <p:cNvSpPr>
              <a:spLocks/>
            </p:cNvSpPr>
            <p:nvPr/>
          </p:nvSpPr>
          <p:spPr bwMode="auto">
            <a:xfrm>
              <a:off x="3441" y="2744"/>
              <a:ext cx="310" cy="64"/>
            </a:xfrm>
            <a:custGeom>
              <a:avLst/>
              <a:gdLst>
                <a:gd name="T0" fmla="*/ 0 w 310"/>
                <a:gd name="T1" fmla="*/ 0 h 64"/>
                <a:gd name="T2" fmla="*/ 32 w 310"/>
                <a:gd name="T3" fmla="*/ 6 h 64"/>
                <a:gd name="T4" fmla="*/ 52 w 310"/>
                <a:gd name="T5" fmla="*/ 18 h 64"/>
                <a:gd name="T6" fmla="*/ 94 w 310"/>
                <a:gd name="T7" fmla="*/ 40 h 64"/>
                <a:gd name="T8" fmla="*/ 118 w 310"/>
                <a:gd name="T9" fmla="*/ 44 h 64"/>
                <a:gd name="T10" fmla="*/ 264 w 310"/>
                <a:gd name="T11" fmla="*/ 46 h 64"/>
                <a:gd name="T12" fmla="*/ 310 w 310"/>
                <a:gd name="T13" fmla="*/ 64 h 64"/>
                <a:gd name="T14" fmla="*/ 0 60000 65536"/>
                <a:gd name="T15" fmla="*/ 0 60000 65536"/>
                <a:gd name="T16" fmla="*/ 0 60000 65536"/>
                <a:gd name="T17" fmla="*/ 0 60000 65536"/>
                <a:gd name="T18" fmla="*/ 0 60000 65536"/>
                <a:gd name="T19" fmla="*/ 0 60000 65536"/>
                <a:gd name="T20" fmla="*/ 0 60000 65536"/>
                <a:gd name="T21" fmla="*/ 0 w 310"/>
                <a:gd name="T22" fmla="*/ 0 h 64"/>
                <a:gd name="T23" fmla="*/ 310 w 310"/>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0" h="64">
                  <a:moveTo>
                    <a:pt x="0" y="0"/>
                  </a:moveTo>
                  <a:cubicBezTo>
                    <a:pt x="10" y="1"/>
                    <a:pt x="23" y="1"/>
                    <a:pt x="32" y="6"/>
                  </a:cubicBezTo>
                  <a:cubicBezTo>
                    <a:pt x="39" y="10"/>
                    <a:pt x="44" y="15"/>
                    <a:pt x="52" y="18"/>
                  </a:cubicBezTo>
                  <a:cubicBezTo>
                    <a:pt x="64" y="27"/>
                    <a:pt x="79" y="36"/>
                    <a:pt x="94" y="40"/>
                  </a:cubicBezTo>
                  <a:cubicBezTo>
                    <a:pt x="102" y="42"/>
                    <a:pt x="118" y="44"/>
                    <a:pt x="118" y="44"/>
                  </a:cubicBezTo>
                  <a:cubicBezTo>
                    <a:pt x="173" y="43"/>
                    <a:pt x="212" y="44"/>
                    <a:pt x="264" y="46"/>
                  </a:cubicBezTo>
                  <a:cubicBezTo>
                    <a:pt x="281" y="49"/>
                    <a:pt x="297" y="51"/>
                    <a:pt x="310" y="64"/>
                  </a:cubicBezTo>
                </a:path>
              </a:pathLst>
            </a:custGeom>
            <a:solidFill>
              <a:srgbClr val="A3C7FB"/>
            </a:solidFill>
            <a:ln w="3175">
              <a:solidFill>
                <a:schemeClr val="bg1"/>
              </a:solidFill>
              <a:round/>
              <a:headEnd/>
              <a:tailEnd/>
            </a:ln>
          </p:spPr>
          <p:txBody>
            <a:bodyPr/>
            <a:lstStyle/>
            <a:p>
              <a:endParaRPr lang="en-US"/>
            </a:p>
          </p:txBody>
        </p:sp>
        <p:sp>
          <p:nvSpPr>
            <p:cNvPr id="6178" name="Freeform 34"/>
            <p:cNvSpPr>
              <a:spLocks/>
            </p:cNvSpPr>
            <p:nvPr/>
          </p:nvSpPr>
          <p:spPr bwMode="auto">
            <a:xfrm>
              <a:off x="3487" y="2606"/>
              <a:ext cx="580" cy="95"/>
            </a:xfrm>
            <a:custGeom>
              <a:avLst/>
              <a:gdLst>
                <a:gd name="T0" fmla="*/ 0 w 580"/>
                <a:gd name="T1" fmla="*/ 78 h 95"/>
                <a:gd name="T2" fmla="*/ 210 w 580"/>
                <a:gd name="T3" fmla="*/ 55 h 95"/>
                <a:gd name="T4" fmla="*/ 580 w 580"/>
                <a:gd name="T5" fmla="*/ 0 h 95"/>
                <a:gd name="T6" fmla="*/ 0 60000 65536"/>
                <a:gd name="T7" fmla="*/ 0 60000 65536"/>
                <a:gd name="T8" fmla="*/ 0 60000 65536"/>
                <a:gd name="T9" fmla="*/ 0 w 580"/>
                <a:gd name="T10" fmla="*/ 0 h 95"/>
                <a:gd name="T11" fmla="*/ 580 w 580"/>
                <a:gd name="T12" fmla="*/ 95 h 95"/>
              </a:gdLst>
              <a:ahLst/>
              <a:cxnLst>
                <a:cxn ang="T6">
                  <a:pos x="T0" y="T1"/>
                </a:cxn>
                <a:cxn ang="T7">
                  <a:pos x="T2" y="T3"/>
                </a:cxn>
                <a:cxn ang="T8">
                  <a:pos x="T4" y="T5"/>
                </a:cxn>
              </a:cxnLst>
              <a:rect l="T9" t="T10" r="T11" b="T12"/>
              <a:pathLst>
                <a:path w="580" h="95">
                  <a:moveTo>
                    <a:pt x="0" y="78"/>
                  </a:moveTo>
                  <a:cubicBezTo>
                    <a:pt x="72" y="95"/>
                    <a:pt x="139" y="57"/>
                    <a:pt x="210" y="55"/>
                  </a:cubicBezTo>
                  <a:cubicBezTo>
                    <a:pt x="369" y="51"/>
                    <a:pt x="450" y="0"/>
                    <a:pt x="580" y="0"/>
                  </a:cubicBezTo>
                </a:path>
              </a:pathLst>
            </a:custGeom>
            <a:solidFill>
              <a:srgbClr val="A3C7FB"/>
            </a:solidFill>
            <a:ln w="3175">
              <a:solidFill>
                <a:schemeClr val="bg1"/>
              </a:solidFill>
              <a:round/>
              <a:headEnd/>
              <a:tailEnd/>
            </a:ln>
          </p:spPr>
          <p:txBody>
            <a:bodyPr/>
            <a:lstStyle/>
            <a:p>
              <a:endParaRPr lang="en-US"/>
            </a:p>
          </p:txBody>
        </p:sp>
        <p:sp>
          <p:nvSpPr>
            <p:cNvPr id="6179" name="Freeform 35"/>
            <p:cNvSpPr>
              <a:spLocks/>
            </p:cNvSpPr>
            <p:nvPr/>
          </p:nvSpPr>
          <p:spPr bwMode="auto">
            <a:xfrm>
              <a:off x="3130" y="2760"/>
              <a:ext cx="99" cy="306"/>
            </a:xfrm>
            <a:custGeom>
              <a:avLst/>
              <a:gdLst>
                <a:gd name="T0" fmla="*/ 17 w 99"/>
                <a:gd name="T1" fmla="*/ 0 h 306"/>
                <a:gd name="T2" fmla="*/ 81 w 99"/>
                <a:gd name="T3" fmla="*/ 30 h 306"/>
                <a:gd name="T4" fmla="*/ 95 w 99"/>
                <a:gd name="T5" fmla="*/ 50 h 306"/>
                <a:gd name="T6" fmla="*/ 99 w 99"/>
                <a:gd name="T7" fmla="*/ 62 h 306"/>
                <a:gd name="T8" fmla="*/ 49 w 99"/>
                <a:gd name="T9" fmla="*/ 136 h 306"/>
                <a:gd name="T10" fmla="*/ 3 w 99"/>
                <a:gd name="T11" fmla="*/ 240 h 306"/>
                <a:gd name="T12" fmla="*/ 11 w 99"/>
                <a:gd name="T13" fmla="*/ 296 h 306"/>
                <a:gd name="T14" fmla="*/ 15 w 99"/>
                <a:gd name="T15" fmla="*/ 306 h 306"/>
                <a:gd name="T16" fmla="*/ 0 60000 65536"/>
                <a:gd name="T17" fmla="*/ 0 60000 65536"/>
                <a:gd name="T18" fmla="*/ 0 60000 65536"/>
                <a:gd name="T19" fmla="*/ 0 60000 65536"/>
                <a:gd name="T20" fmla="*/ 0 60000 65536"/>
                <a:gd name="T21" fmla="*/ 0 60000 65536"/>
                <a:gd name="T22" fmla="*/ 0 60000 65536"/>
                <a:gd name="T23" fmla="*/ 0 60000 65536"/>
                <a:gd name="T24" fmla="*/ 0 w 99"/>
                <a:gd name="T25" fmla="*/ 0 h 306"/>
                <a:gd name="T26" fmla="*/ 99 w 99"/>
                <a:gd name="T27" fmla="*/ 306 h 30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9" h="306">
                  <a:moveTo>
                    <a:pt x="17" y="0"/>
                  </a:moveTo>
                  <a:cubicBezTo>
                    <a:pt x="35" y="6"/>
                    <a:pt x="68" y="17"/>
                    <a:pt x="81" y="30"/>
                  </a:cubicBezTo>
                  <a:cubicBezTo>
                    <a:pt x="83" y="32"/>
                    <a:pt x="95" y="49"/>
                    <a:pt x="95" y="50"/>
                  </a:cubicBezTo>
                  <a:cubicBezTo>
                    <a:pt x="96" y="54"/>
                    <a:pt x="99" y="62"/>
                    <a:pt x="99" y="62"/>
                  </a:cubicBezTo>
                  <a:cubicBezTo>
                    <a:pt x="94" y="97"/>
                    <a:pt x="71" y="111"/>
                    <a:pt x="49" y="136"/>
                  </a:cubicBezTo>
                  <a:cubicBezTo>
                    <a:pt x="28" y="159"/>
                    <a:pt x="9" y="210"/>
                    <a:pt x="3" y="240"/>
                  </a:cubicBezTo>
                  <a:cubicBezTo>
                    <a:pt x="4" y="261"/>
                    <a:pt x="0" y="279"/>
                    <a:pt x="11" y="296"/>
                  </a:cubicBezTo>
                  <a:cubicBezTo>
                    <a:pt x="13" y="305"/>
                    <a:pt x="11" y="302"/>
                    <a:pt x="15" y="306"/>
                  </a:cubicBezTo>
                </a:path>
              </a:pathLst>
            </a:custGeom>
            <a:solidFill>
              <a:srgbClr val="A3C7FB"/>
            </a:solidFill>
            <a:ln w="3175">
              <a:solidFill>
                <a:schemeClr val="bg1"/>
              </a:solidFill>
              <a:round/>
              <a:headEnd/>
              <a:tailEnd/>
            </a:ln>
          </p:spPr>
          <p:txBody>
            <a:bodyPr/>
            <a:lstStyle/>
            <a:p>
              <a:endParaRPr lang="en-US"/>
            </a:p>
          </p:txBody>
        </p:sp>
        <p:sp>
          <p:nvSpPr>
            <p:cNvPr id="6180" name="Freeform 36"/>
            <p:cNvSpPr>
              <a:spLocks/>
            </p:cNvSpPr>
            <p:nvPr/>
          </p:nvSpPr>
          <p:spPr bwMode="auto">
            <a:xfrm>
              <a:off x="2549" y="1762"/>
              <a:ext cx="764" cy="420"/>
            </a:xfrm>
            <a:custGeom>
              <a:avLst/>
              <a:gdLst>
                <a:gd name="T0" fmla="*/ 148 w 764"/>
                <a:gd name="T1" fmla="*/ 0 h 420"/>
                <a:gd name="T2" fmla="*/ 224 w 764"/>
                <a:gd name="T3" fmla="*/ 10 h 420"/>
                <a:gd name="T4" fmla="*/ 350 w 764"/>
                <a:gd name="T5" fmla="*/ 18 h 420"/>
                <a:gd name="T6" fmla="*/ 450 w 764"/>
                <a:gd name="T7" fmla="*/ 28 h 420"/>
                <a:gd name="T8" fmla="*/ 560 w 764"/>
                <a:gd name="T9" fmla="*/ 34 h 420"/>
                <a:gd name="T10" fmla="*/ 656 w 764"/>
                <a:gd name="T11" fmla="*/ 50 h 420"/>
                <a:gd name="T12" fmla="*/ 692 w 764"/>
                <a:gd name="T13" fmla="*/ 64 h 420"/>
                <a:gd name="T14" fmla="*/ 704 w 764"/>
                <a:gd name="T15" fmla="*/ 72 h 420"/>
                <a:gd name="T16" fmla="*/ 732 w 764"/>
                <a:gd name="T17" fmla="*/ 94 h 420"/>
                <a:gd name="T18" fmla="*/ 752 w 764"/>
                <a:gd name="T19" fmla="*/ 118 h 420"/>
                <a:gd name="T20" fmla="*/ 764 w 764"/>
                <a:gd name="T21" fmla="*/ 154 h 420"/>
                <a:gd name="T22" fmla="*/ 698 w 764"/>
                <a:gd name="T23" fmla="*/ 254 h 420"/>
                <a:gd name="T24" fmla="*/ 648 w 764"/>
                <a:gd name="T25" fmla="*/ 288 h 420"/>
                <a:gd name="T26" fmla="*/ 632 w 764"/>
                <a:gd name="T27" fmla="*/ 298 h 420"/>
                <a:gd name="T28" fmla="*/ 430 w 764"/>
                <a:gd name="T29" fmla="*/ 364 h 420"/>
                <a:gd name="T30" fmla="*/ 260 w 764"/>
                <a:gd name="T31" fmla="*/ 404 h 420"/>
                <a:gd name="T32" fmla="*/ 210 w 764"/>
                <a:gd name="T33" fmla="*/ 416 h 420"/>
                <a:gd name="T34" fmla="*/ 186 w 764"/>
                <a:gd name="T35" fmla="*/ 420 h 420"/>
                <a:gd name="T36" fmla="*/ 174 w 764"/>
                <a:gd name="T37" fmla="*/ 418 h 420"/>
                <a:gd name="T38" fmla="*/ 180 w 764"/>
                <a:gd name="T39" fmla="*/ 416 h 420"/>
                <a:gd name="T40" fmla="*/ 188 w 764"/>
                <a:gd name="T41" fmla="*/ 410 h 420"/>
                <a:gd name="T42" fmla="*/ 222 w 764"/>
                <a:gd name="T43" fmla="*/ 400 h 420"/>
                <a:gd name="T44" fmla="*/ 240 w 764"/>
                <a:gd name="T45" fmla="*/ 394 h 420"/>
                <a:gd name="T46" fmla="*/ 246 w 764"/>
                <a:gd name="T47" fmla="*/ 392 h 420"/>
                <a:gd name="T48" fmla="*/ 284 w 764"/>
                <a:gd name="T49" fmla="*/ 370 h 420"/>
                <a:gd name="T50" fmla="*/ 308 w 764"/>
                <a:gd name="T51" fmla="*/ 358 h 420"/>
                <a:gd name="T52" fmla="*/ 336 w 764"/>
                <a:gd name="T53" fmla="*/ 336 h 420"/>
                <a:gd name="T54" fmla="*/ 340 w 764"/>
                <a:gd name="T55" fmla="*/ 330 h 420"/>
                <a:gd name="T56" fmla="*/ 358 w 764"/>
                <a:gd name="T57" fmla="*/ 324 h 420"/>
                <a:gd name="T58" fmla="*/ 366 w 764"/>
                <a:gd name="T59" fmla="*/ 322 h 420"/>
                <a:gd name="T60" fmla="*/ 372 w 764"/>
                <a:gd name="T61" fmla="*/ 320 h 420"/>
                <a:gd name="T62" fmla="*/ 350 w 764"/>
                <a:gd name="T63" fmla="*/ 322 h 420"/>
                <a:gd name="T64" fmla="*/ 292 w 764"/>
                <a:gd name="T65" fmla="*/ 338 h 420"/>
                <a:gd name="T66" fmla="*/ 300 w 764"/>
                <a:gd name="T67" fmla="*/ 336 h 420"/>
                <a:gd name="T68" fmla="*/ 312 w 764"/>
                <a:gd name="T69" fmla="*/ 334 h 420"/>
                <a:gd name="T70" fmla="*/ 354 w 764"/>
                <a:gd name="T71" fmla="*/ 318 h 420"/>
                <a:gd name="T72" fmla="*/ 436 w 764"/>
                <a:gd name="T73" fmla="*/ 296 h 420"/>
                <a:gd name="T74" fmla="*/ 486 w 764"/>
                <a:gd name="T75" fmla="*/ 270 h 420"/>
                <a:gd name="T76" fmla="*/ 522 w 764"/>
                <a:gd name="T77" fmla="*/ 252 h 420"/>
                <a:gd name="T78" fmla="*/ 540 w 764"/>
                <a:gd name="T79" fmla="*/ 240 h 420"/>
                <a:gd name="T80" fmla="*/ 560 w 764"/>
                <a:gd name="T81" fmla="*/ 202 h 420"/>
                <a:gd name="T82" fmla="*/ 566 w 764"/>
                <a:gd name="T83" fmla="*/ 184 h 420"/>
                <a:gd name="T84" fmla="*/ 542 w 764"/>
                <a:gd name="T85" fmla="*/ 130 h 420"/>
                <a:gd name="T86" fmla="*/ 526 w 764"/>
                <a:gd name="T87" fmla="*/ 116 h 420"/>
                <a:gd name="T88" fmla="*/ 520 w 764"/>
                <a:gd name="T89" fmla="*/ 112 h 420"/>
                <a:gd name="T90" fmla="*/ 460 w 764"/>
                <a:gd name="T91" fmla="*/ 90 h 420"/>
                <a:gd name="T92" fmla="*/ 272 w 764"/>
                <a:gd name="T93" fmla="*/ 58 h 420"/>
                <a:gd name="T94" fmla="*/ 186 w 764"/>
                <a:gd name="T95" fmla="*/ 46 h 420"/>
                <a:gd name="T96" fmla="*/ 40 w 764"/>
                <a:gd name="T97" fmla="*/ 22 h 420"/>
                <a:gd name="T98" fmla="*/ 0 w 764"/>
                <a:gd name="T99" fmla="*/ 12 h 420"/>
                <a:gd name="T100" fmla="*/ 148 w 764"/>
                <a:gd name="T101" fmla="*/ 0 h 42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64"/>
                <a:gd name="T154" fmla="*/ 0 h 420"/>
                <a:gd name="T155" fmla="*/ 764 w 764"/>
                <a:gd name="T156" fmla="*/ 420 h 42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64" h="420">
                  <a:moveTo>
                    <a:pt x="148" y="0"/>
                  </a:moveTo>
                  <a:cubicBezTo>
                    <a:pt x="172" y="8"/>
                    <a:pt x="199" y="8"/>
                    <a:pt x="224" y="10"/>
                  </a:cubicBezTo>
                  <a:cubicBezTo>
                    <a:pt x="265" y="18"/>
                    <a:pt x="309" y="17"/>
                    <a:pt x="350" y="18"/>
                  </a:cubicBezTo>
                  <a:cubicBezTo>
                    <a:pt x="384" y="21"/>
                    <a:pt x="416" y="26"/>
                    <a:pt x="450" y="28"/>
                  </a:cubicBezTo>
                  <a:cubicBezTo>
                    <a:pt x="487" y="33"/>
                    <a:pt x="521" y="33"/>
                    <a:pt x="560" y="34"/>
                  </a:cubicBezTo>
                  <a:cubicBezTo>
                    <a:pt x="591" y="42"/>
                    <a:pt x="624" y="47"/>
                    <a:pt x="656" y="50"/>
                  </a:cubicBezTo>
                  <a:cubicBezTo>
                    <a:pt x="668" y="54"/>
                    <a:pt x="681" y="58"/>
                    <a:pt x="692" y="64"/>
                  </a:cubicBezTo>
                  <a:cubicBezTo>
                    <a:pt x="696" y="66"/>
                    <a:pt x="704" y="72"/>
                    <a:pt x="704" y="72"/>
                  </a:cubicBezTo>
                  <a:cubicBezTo>
                    <a:pt x="711" y="82"/>
                    <a:pt x="722" y="87"/>
                    <a:pt x="732" y="94"/>
                  </a:cubicBezTo>
                  <a:cubicBezTo>
                    <a:pt x="740" y="100"/>
                    <a:pt x="745" y="111"/>
                    <a:pt x="752" y="118"/>
                  </a:cubicBezTo>
                  <a:cubicBezTo>
                    <a:pt x="756" y="130"/>
                    <a:pt x="761" y="141"/>
                    <a:pt x="764" y="154"/>
                  </a:cubicBezTo>
                  <a:cubicBezTo>
                    <a:pt x="760" y="212"/>
                    <a:pt x="743" y="224"/>
                    <a:pt x="698" y="254"/>
                  </a:cubicBezTo>
                  <a:cubicBezTo>
                    <a:pt x="681" y="265"/>
                    <a:pt x="668" y="281"/>
                    <a:pt x="648" y="288"/>
                  </a:cubicBezTo>
                  <a:cubicBezTo>
                    <a:pt x="645" y="293"/>
                    <a:pt x="632" y="298"/>
                    <a:pt x="632" y="298"/>
                  </a:cubicBezTo>
                  <a:cubicBezTo>
                    <a:pt x="581" y="349"/>
                    <a:pt x="499" y="358"/>
                    <a:pt x="430" y="364"/>
                  </a:cubicBezTo>
                  <a:cubicBezTo>
                    <a:pt x="373" y="375"/>
                    <a:pt x="316" y="387"/>
                    <a:pt x="260" y="404"/>
                  </a:cubicBezTo>
                  <a:cubicBezTo>
                    <a:pt x="244" y="409"/>
                    <a:pt x="226" y="413"/>
                    <a:pt x="210" y="416"/>
                  </a:cubicBezTo>
                  <a:cubicBezTo>
                    <a:pt x="202" y="418"/>
                    <a:pt x="186" y="420"/>
                    <a:pt x="186" y="420"/>
                  </a:cubicBezTo>
                  <a:cubicBezTo>
                    <a:pt x="182" y="419"/>
                    <a:pt x="177" y="420"/>
                    <a:pt x="174" y="418"/>
                  </a:cubicBezTo>
                  <a:cubicBezTo>
                    <a:pt x="172" y="417"/>
                    <a:pt x="178" y="417"/>
                    <a:pt x="180" y="416"/>
                  </a:cubicBezTo>
                  <a:cubicBezTo>
                    <a:pt x="183" y="414"/>
                    <a:pt x="185" y="412"/>
                    <a:pt x="188" y="410"/>
                  </a:cubicBezTo>
                  <a:cubicBezTo>
                    <a:pt x="198" y="404"/>
                    <a:pt x="211" y="403"/>
                    <a:pt x="222" y="400"/>
                  </a:cubicBezTo>
                  <a:cubicBezTo>
                    <a:pt x="222" y="400"/>
                    <a:pt x="237" y="395"/>
                    <a:pt x="240" y="394"/>
                  </a:cubicBezTo>
                  <a:cubicBezTo>
                    <a:pt x="242" y="393"/>
                    <a:pt x="246" y="392"/>
                    <a:pt x="246" y="392"/>
                  </a:cubicBezTo>
                  <a:cubicBezTo>
                    <a:pt x="260" y="378"/>
                    <a:pt x="265" y="376"/>
                    <a:pt x="284" y="370"/>
                  </a:cubicBezTo>
                  <a:cubicBezTo>
                    <a:pt x="292" y="367"/>
                    <a:pt x="308" y="358"/>
                    <a:pt x="308" y="358"/>
                  </a:cubicBezTo>
                  <a:cubicBezTo>
                    <a:pt x="314" y="348"/>
                    <a:pt x="325" y="340"/>
                    <a:pt x="336" y="336"/>
                  </a:cubicBezTo>
                  <a:cubicBezTo>
                    <a:pt x="337" y="334"/>
                    <a:pt x="338" y="331"/>
                    <a:pt x="340" y="330"/>
                  </a:cubicBezTo>
                  <a:cubicBezTo>
                    <a:pt x="345" y="327"/>
                    <a:pt x="352" y="326"/>
                    <a:pt x="358" y="324"/>
                  </a:cubicBezTo>
                  <a:cubicBezTo>
                    <a:pt x="361" y="323"/>
                    <a:pt x="363" y="323"/>
                    <a:pt x="366" y="322"/>
                  </a:cubicBezTo>
                  <a:cubicBezTo>
                    <a:pt x="368" y="321"/>
                    <a:pt x="374" y="320"/>
                    <a:pt x="372" y="320"/>
                  </a:cubicBezTo>
                  <a:cubicBezTo>
                    <a:pt x="365" y="320"/>
                    <a:pt x="357" y="321"/>
                    <a:pt x="350" y="322"/>
                  </a:cubicBezTo>
                  <a:cubicBezTo>
                    <a:pt x="332" y="326"/>
                    <a:pt x="311" y="338"/>
                    <a:pt x="292" y="338"/>
                  </a:cubicBezTo>
                  <a:cubicBezTo>
                    <a:pt x="289" y="338"/>
                    <a:pt x="297" y="337"/>
                    <a:pt x="300" y="336"/>
                  </a:cubicBezTo>
                  <a:cubicBezTo>
                    <a:pt x="304" y="335"/>
                    <a:pt x="308" y="335"/>
                    <a:pt x="312" y="334"/>
                  </a:cubicBezTo>
                  <a:cubicBezTo>
                    <a:pt x="326" y="330"/>
                    <a:pt x="341" y="325"/>
                    <a:pt x="354" y="318"/>
                  </a:cubicBezTo>
                  <a:cubicBezTo>
                    <a:pt x="379" y="306"/>
                    <a:pt x="413" y="311"/>
                    <a:pt x="436" y="296"/>
                  </a:cubicBezTo>
                  <a:cubicBezTo>
                    <a:pt x="451" y="286"/>
                    <a:pt x="468" y="276"/>
                    <a:pt x="486" y="270"/>
                  </a:cubicBezTo>
                  <a:cubicBezTo>
                    <a:pt x="500" y="265"/>
                    <a:pt x="509" y="260"/>
                    <a:pt x="522" y="252"/>
                  </a:cubicBezTo>
                  <a:cubicBezTo>
                    <a:pt x="528" y="248"/>
                    <a:pt x="540" y="240"/>
                    <a:pt x="540" y="240"/>
                  </a:cubicBezTo>
                  <a:cubicBezTo>
                    <a:pt x="549" y="227"/>
                    <a:pt x="554" y="216"/>
                    <a:pt x="560" y="202"/>
                  </a:cubicBezTo>
                  <a:cubicBezTo>
                    <a:pt x="563" y="196"/>
                    <a:pt x="566" y="184"/>
                    <a:pt x="566" y="184"/>
                  </a:cubicBezTo>
                  <a:cubicBezTo>
                    <a:pt x="564" y="155"/>
                    <a:pt x="559" y="151"/>
                    <a:pt x="542" y="130"/>
                  </a:cubicBezTo>
                  <a:cubicBezTo>
                    <a:pt x="532" y="117"/>
                    <a:pt x="548" y="130"/>
                    <a:pt x="526" y="116"/>
                  </a:cubicBezTo>
                  <a:cubicBezTo>
                    <a:pt x="524" y="115"/>
                    <a:pt x="520" y="112"/>
                    <a:pt x="520" y="112"/>
                  </a:cubicBezTo>
                  <a:cubicBezTo>
                    <a:pt x="508" y="94"/>
                    <a:pt x="479" y="94"/>
                    <a:pt x="460" y="90"/>
                  </a:cubicBezTo>
                  <a:cubicBezTo>
                    <a:pt x="397" y="76"/>
                    <a:pt x="336" y="65"/>
                    <a:pt x="272" y="58"/>
                  </a:cubicBezTo>
                  <a:cubicBezTo>
                    <a:pt x="244" y="51"/>
                    <a:pt x="215" y="49"/>
                    <a:pt x="186" y="46"/>
                  </a:cubicBezTo>
                  <a:cubicBezTo>
                    <a:pt x="134" y="29"/>
                    <a:pt x="97" y="28"/>
                    <a:pt x="40" y="22"/>
                  </a:cubicBezTo>
                  <a:cubicBezTo>
                    <a:pt x="27" y="19"/>
                    <a:pt x="13" y="16"/>
                    <a:pt x="0" y="12"/>
                  </a:cubicBezTo>
                  <a:cubicBezTo>
                    <a:pt x="53" y="11"/>
                    <a:pt x="97" y="6"/>
                    <a:pt x="148" y="0"/>
                  </a:cubicBezTo>
                  <a:close/>
                </a:path>
              </a:pathLst>
            </a:custGeom>
            <a:solidFill>
              <a:srgbClr val="A3C7FB"/>
            </a:solidFill>
            <a:ln w="9525">
              <a:noFill/>
              <a:round/>
              <a:headEnd/>
              <a:tailEnd/>
            </a:ln>
          </p:spPr>
          <p:txBody>
            <a:bodyPr/>
            <a:lstStyle/>
            <a:p>
              <a:endParaRPr lang="en-US"/>
            </a:p>
          </p:txBody>
        </p:sp>
        <p:sp>
          <p:nvSpPr>
            <p:cNvPr id="6181" name="Freeform 37"/>
            <p:cNvSpPr>
              <a:spLocks/>
            </p:cNvSpPr>
            <p:nvPr/>
          </p:nvSpPr>
          <p:spPr bwMode="auto">
            <a:xfrm>
              <a:off x="2979" y="2748"/>
              <a:ext cx="178" cy="256"/>
            </a:xfrm>
            <a:custGeom>
              <a:avLst/>
              <a:gdLst>
                <a:gd name="T0" fmla="*/ 32 w 178"/>
                <a:gd name="T1" fmla="*/ 0 h 256"/>
                <a:gd name="T2" fmla="*/ 80 w 178"/>
                <a:gd name="T3" fmla="*/ 12 h 256"/>
                <a:gd name="T4" fmla="*/ 142 w 178"/>
                <a:gd name="T5" fmla="*/ 42 h 256"/>
                <a:gd name="T6" fmla="*/ 160 w 178"/>
                <a:gd name="T7" fmla="*/ 54 h 256"/>
                <a:gd name="T8" fmla="*/ 166 w 178"/>
                <a:gd name="T9" fmla="*/ 58 h 256"/>
                <a:gd name="T10" fmla="*/ 178 w 178"/>
                <a:gd name="T11" fmla="*/ 80 h 256"/>
                <a:gd name="T12" fmla="*/ 56 w 178"/>
                <a:gd name="T13" fmla="*/ 198 h 256"/>
                <a:gd name="T14" fmla="*/ 0 w 178"/>
                <a:gd name="T15" fmla="*/ 256 h 256"/>
                <a:gd name="T16" fmla="*/ 0 60000 65536"/>
                <a:gd name="T17" fmla="*/ 0 60000 65536"/>
                <a:gd name="T18" fmla="*/ 0 60000 65536"/>
                <a:gd name="T19" fmla="*/ 0 60000 65536"/>
                <a:gd name="T20" fmla="*/ 0 60000 65536"/>
                <a:gd name="T21" fmla="*/ 0 60000 65536"/>
                <a:gd name="T22" fmla="*/ 0 60000 65536"/>
                <a:gd name="T23" fmla="*/ 0 60000 65536"/>
                <a:gd name="T24" fmla="*/ 0 w 178"/>
                <a:gd name="T25" fmla="*/ 0 h 256"/>
                <a:gd name="T26" fmla="*/ 178 w 178"/>
                <a:gd name="T27" fmla="*/ 256 h 2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8" h="256">
                  <a:moveTo>
                    <a:pt x="32" y="0"/>
                  </a:moveTo>
                  <a:cubicBezTo>
                    <a:pt x="48" y="3"/>
                    <a:pt x="64" y="9"/>
                    <a:pt x="80" y="12"/>
                  </a:cubicBezTo>
                  <a:cubicBezTo>
                    <a:pt x="101" y="22"/>
                    <a:pt x="122" y="30"/>
                    <a:pt x="142" y="42"/>
                  </a:cubicBezTo>
                  <a:cubicBezTo>
                    <a:pt x="142" y="42"/>
                    <a:pt x="157" y="52"/>
                    <a:pt x="160" y="54"/>
                  </a:cubicBezTo>
                  <a:cubicBezTo>
                    <a:pt x="162" y="55"/>
                    <a:pt x="166" y="58"/>
                    <a:pt x="166" y="58"/>
                  </a:cubicBezTo>
                  <a:cubicBezTo>
                    <a:pt x="169" y="66"/>
                    <a:pt x="174" y="72"/>
                    <a:pt x="178" y="80"/>
                  </a:cubicBezTo>
                  <a:cubicBezTo>
                    <a:pt x="173" y="132"/>
                    <a:pt x="100" y="176"/>
                    <a:pt x="56" y="198"/>
                  </a:cubicBezTo>
                  <a:cubicBezTo>
                    <a:pt x="37" y="207"/>
                    <a:pt x="0" y="234"/>
                    <a:pt x="0" y="256"/>
                  </a:cubicBezTo>
                </a:path>
              </a:pathLst>
            </a:custGeom>
            <a:noFill/>
            <a:ln w="9525">
              <a:solidFill>
                <a:schemeClr val="bg1"/>
              </a:solidFill>
              <a:round/>
              <a:headEnd/>
              <a:tailEnd/>
            </a:ln>
          </p:spPr>
          <p:txBody>
            <a:bodyPr/>
            <a:lstStyle/>
            <a:p>
              <a:endParaRPr lang="en-US"/>
            </a:p>
          </p:txBody>
        </p:sp>
        <p:sp>
          <p:nvSpPr>
            <p:cNvPr id="6182" name="Freeform 38"/>
            <p:cNvSpPr>
              <a:spLocks/>
            </p:cNvSpPr>
            <p:nvPr/>
          </p:nvSpPr>
          <p:spPr bwMode="auto">
            <a:xfrm>
              <a:off x="1939" y="2929"/>
              <a:ext cx="952" cy="291"/>
            </a:xfrm>
            <a:custGeom>
              <a:avLst/>
              <a:gdLst>
                <a:gd name="T0" fmla="*/ 952 w 952"/>
                <a:gd name="T1" fmla="*/ 7 h 291"/>
                <a:gd name="T2" fmla="*/ 904 w 952"/>
                <a:gd name="T3" fmla="*/ 19 h 291"/>
                <a:gd name="T4" fmla="*/ 864 w 952"/>
                <a:gd name="T5" fmla="*/ 35 h 291"/>
                <a:gd name="T6" fmla="*/ 796 w 952"/>
                <a:gd name="T7" fmla="*/ 75 h 291"/>
                <a:gd name="T8" fmla="*/ 644 w 952"/>
                <a:gd name="T9" fmla="*/ 107 h 291"/>
                <a:gd name="T10" fmla="*/ 548 w 952"/>
                <a:gd name="T11" fmla="*/ 139 h 291"/>
                <a:gd name="T12" fmla="*/ 332 w 952"/>
                <a:gd name="T13" fmla="*/ 175 h 291"/>
                <a:gd name="T14" fmla="*/ 236 w 952"/>
                <a:gd name="T15" fmla="*/ 203 h 291"/>
                <a:gd name="T16" fmla="*/ 72 w 952"/>
                <a:gd name="T17" fmla="*/ 239 h 291"/>
                <a:gd name="T18" fmla="*/ 24 w 952"/>
                <a:gd name="T19" fmla="*/ 275 h 291"/>
                <a:gd name="T20" fmla="*/ 0 w 952"/>
                <a:gd name="T21" fmla="*/ 291 h 2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2"/>
                <a:gd name="T34" fmla="*/ 0 h 291"/>
                <a:gd name="T35" fmla="*/ 952 w 952"/>
                <a:gd name="T36" fmla="*/ 291 h 2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2" h="291">
                  <a:moveTo>
                    <a:pt x="952" y="7"/>
                  </a:moveTo>
                  <a:cubicBezTo>
                    <a:pt x="931" y="0"/>
                    <a:pt x="921" y="11"/>
                    <a:pt x="904" y="19"/>
                  </a:cubicBezTo>
                  <a:cubicBezTo>
                    <a:pt x="891" y="25"/>
                    <a:pt x="877" y="29"/>
                    <a:pt x="864" y="35"/>
                  </a:cubicBezTo>
                  <a:cubicBezTo>
                    <a:pt x="841" y="47"/>
                    <a:pt x="819" y="63"/>
                    <a:pt x="796" y="75"/>
                  </a:cubicBezTo>
                  <a:cubicBezTo>
                    <a:pt x="750" y="98"/>
                    <a:pt x="694" y="101"/>
                    <a:pt x="644" y="107"/>
                  </a:cubicBezTo>
                  <a:cubicBezTo>
                    <a:pt x="611" y="115"/>
                    <a:pt x="581" y="131"/>
                    <a:pt x="548" y="139"/>
                  </a:cubicBezTo>
                  <a:cubicBezTo>
                    <a:pt x="486" y="180"/>
                    <a:pt x="402" y="173"/>
                    <a:pt x="332" y="175"/>
                  </a:cubicBezTo>
                  <a:cubicBezTo>
                    <a:pt x="297" y="180"/>
                    <a:pt x="269" y="195"/>
                    <a:pt x="236" y="203"/>
                  </a:cubicBezTo>
                  <a:cubicBezTo>
                    <a:pt x="188" y="235"/>
                    <a:pt x="125" y="224"/>
                    <a:pt x="72" y="239"/>
                  </a:cubicBezTo>
                  <a:cubicBezTo>
                    <a:pt x="50" y="245"/>
                    <a:pt x="40" y="259"/>
                    <a:pt x="24" y="275"/>
                  </a:cubicBezTo>
                  <a:cubicBezTo>
                    <a:pt x="17" y="282"/>
                    <a:pt x="0" y="291"/>
                    <a:pt x="0" y="291"/>
                  </a:cubicBezTo>
                </a:path>
              </a:pathLst>
            </a:custGeom>
            <a:solidFill>
              <a:srgbClr val="A3C7FB"/>
            </a:solidFill>
            <a:ln w="9525">
              <a:solidFill>
                <a:schemeClr val="bg1"/>
              </a:solidFill>
              <a:round/>
              <a:headEnd/>
              <a:tailEnd/>
            </a:ln>
          </p:spPr>
          <p:txBody>
            <a:bodyPr/>
            <a:lstStyle/>
            <a:p>
              <a:endParaRPr lang="en-US"/>
            </a:p>
          </p:txBody>
        </p:sp>
        <p:sp>
          <p:nvSpPr>
            <p:cNvPr id="6183" name="Freeform 39"/>
            <p:cNvSpPr>
              <a:spLocks/>
            </p:cNvSpPr>
            <p:nvPr/>
          </p:nvSpPr>
          <p:spPr bwMode="auto">
            <a:xfrm>
              <a:off x="2175" y="3008"/>
              <a:ext cx="760" cy="208"/>
            </a:xfrm>
            <a:custGeom>
              <a:avLst/>
              <a:gdLst>
                <a:gd name="T0" fmla="*/ 0 w 760"/>
                <a:gd name="T1" fmla="*/ 208 h 208"/>
                <a:gd name="T2" fmla="*/ 72 w 760"/>
                <a:gd name="T3" fmla="*/ 160 h 208"/>
                <a:gd name="T4" fmla="*/ 116 w 760"/>
                <a:gd name="T5" fmla="*/ 148 h 208"/>
                <a:gd name="T6" fmla="*/ 296 w 760"/>
                <a:gd name="T7" fmla="*/ 152 h 208"/>
                <a:gd name="T8" fmla="*/ 364 w 760"/>
                <a:gd name="T9" fmla="*/ 108 h 208"/>
                <a:gd name="T10" fmla="*/ 400 w 760"/>
                <a:gd name="T11" fmla="*/ 76 h 208"/>
                <a:gd name="T12" fmla="*/ 508 w 760"/>
                <a:gd name="T13" fmla="*/ 56 h 208"/>
                <a:gd name="T14" fmla="*/ 728 w 760"/>
                <a:gd name="T15" fmla="*/ 40 h 208"/>
                <a:gd name="T16" fmla="*/ 760 w 760"/>
                <a:gd name="T17" fmla="*/ 0 h 2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60"/>
                <a:gd name="T28" fmla="*/ 0 h 208"/>
                <a:gd name="T29" fmla="*/ 760 w 760"/>
                <a:gd name="T30" fmla="*/ 208 h 2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60" h="208">
                  <a:moveTo>
                    <a:pt x="0" y="208"/>
                  </a:moveTo>
                  <a:cubicBezTo>
                    <a:pt x="32" y="200"/>
                    <a:pt x="46" y="175"/>
                    <a:pt x="72" y="160"/>
                  </a:cubicBezTo>
                  <a:cubicBezTo>
                    <a:pt x="82" y="154"/>
                    <a:pt x="104" y="151"/>
                    <a:pt x="116" y="148"/>
                  </a:cubicBezTo>
                  <a:cubicBezTo>
                    <a:pt x="180" y="151"/>
                    <a:pt x="233" y="156"/>
                    <a:pt x="296" y="152"/>
                  </a:cubicBezTo>
                  <a:cubicBezTo>
                    <a:pt x="323" y="143"/>
                    <a:pt x="343" y="127"/>
                    <a:pt x="364" y="108"/>
                  </a:cubicBezTo>
                  <a:cubicBezTo>
                    <a:pt x="373" y="100"/>
                    <a:pt x="386" y="82"/>
                    <a:pt x="400" y="76"/>
                  </a:cubicBezTo>
                  <a:cubicBezTo>
                    <a:pt x="436" y="60"/>
                    <a:pt x="469" y="59"/>
                    <a:pt x="508" y="56"/>
                  </a:cubicBezTo>
                  <a:cubicBezTo>
                    <a:pt x="572" y="59"/>
                    <a:pt x="669" y="79"/>
                    <a:pt x="728" y="40"/>
                  </a:cubicBezTo>
                  <a:cubicBezTo>
                    <a:pt x="737" y="26"/>
                    <a:pt x="748" y="12"/>
                    <a:pt x="760" y="0"/>
                  </a:cubicBezTo>
                </a:path>
              </a:pathLst>
            </a:custGeom>
            <a:solidFill>
              <a:srgbClr val="A3C7FB"/>
            </a:solidFill>
            <a:ln w="9525">
              <a:solidFill>
                <a:schemeClr val="bg1"/>
              </a:solidFill>
              <a:round/>
              <a:headEnd/>
              <a:tailEnd/>
            </a:ln>
          </p:spPr>
          <p:txBody>
            <a:bodyPr/>
            <a:lstStyle/>
            <a:p>
              <a:endParaRPr lang="en-US"/>
            </a:p>
          </p:txBody>
        </p:sp>
        <p:sp>
          <p:nvSpPr>
            <p:cNvPr id="6184" name="Freeform 40"/>
            <p:cNvSpPr>
              <a:spLocks/>
            </p:cNvSpPr>
            <p:nvPr/>
          </p:nvSpPr>
          <p:spPr bwMode="auto">
            <a:xfrm>
              <a:off x="2795" y="1798"/>
              <a:ext cx="510" cy="348"/>
            </a:xfrm>
            <a:custGeom>
              <a:avLst/>
              <a:gdLst>
                <a:gd name="T0" fmla="*/ 130 w 510"/>
                <a:gd name="T1" fmla="*/ 0 h 348"/>
                <a:gd name="T2" fmla="*/ 460 w 510"/>
                <a:gd name="T3" fmla="*/ 72 h 348"/>
                <a:gd name="T4" fmla="*/ 430 w 510"/>
                <a:gd name="T5" fmla="*/ 198 h 348"/>
                <a:gd name="T6" fmla="*/ 312 w 510"/>
                <a:gd name="T7" fmla="*/ 272 h 348"/>
                <a:gd name="T8" fmla="*/ 0 w 510"/>
                <a:gd name="T9" fmla="*/ 348 h 348"/>
                <a:gd name="T10" fmla="*/ 0 60000 65536"/>
                <a:gd name="T11" fmla="*/ 0 60000 65536"/>
                <a:gd name="T12" fmla="*/ 0 60000 65536"/>
                <a:gd name="T13" fmla="*/ 0 60000 65536"/>
                <a:gd name="T14" fmla="*/ 0 60000 65536"/>
                <a:gd name="T15" fmla="*/ 0 w 510"/>
                <a:gd name="T16" fmla="*/ 0 h 348"/>
                <a:gd name="T17" fmla="*/ 510 w 510"/>
                <a:gd name="T18" fmla="*/ 348 h 348"/>
              </a:gdLst>
              <a:ahLst/>
              <a:cxnLst>
                <a:cxn ang="T10">
                  <a:pos x="T0" y="T1"/>
                </a:cxn>
                <a:cxn ang="T11">
                  <a:pos x="T2" y="T3"/>
                </a:cxn>
                <a:cxn ang="T12">
                  <a:pos x="T4" y="T5"/>
                </a:cxn>
                <a:cxn ang="T13">
                  <a:pos x="T6" y="T7"/>
                </a:cxn>
                <a:cxn ang="T14">
                  <a:pos x="T8" y="T9"/>
                </a:cxn>
              </a:cxnLst>
              <a:rect l="T15" t="T16" r="T17" b="T18"/>
              <a:pathLst>
                <a:path w="510" h="348">
                  <a:moveTo>
                    <a:pt x="130" y="0"/>
                  </a:moveTo>
                  <a:cubicBezTo>
                    <a:pt x="185" y="12"/>
                    <a:pt x="410" y="39"/>
                    <a:pt x="460" y="72"/>
                  </a:cubicBezTo>
                  <a:cubicBezTo>
                    <a:pt x="510" y="105"/>
                    <a:pt x="455" y="165"/>
                    <a:pt x="430" y="198"/>
                  </a:cubicBezTo>
                  <a:cubicBezTo>
                    <a:pt x="405" y="231"/>
                    <a:pt x="384" y="247"/>
                    <a:pt x="312" y="272"/>
                  </a:cubicBezTo>
                  <a:cubicBezTo>
                    <a:pt x="240" y="297"/>
                    <a:pt x="65" y="332"/>
                    <a:pt x="0" y="348"/>
                  </a:cubicBezTo>
                </a:path>
              </a:pathLst>
            </a:custGeom>
            <a:noFill/>
            <a:ln w="3175">
              <a:solidFill>
                <a:schemeClr val="bg1"/>
              </a:solidFill>
              <a:round/>
              <a:headEnd/>
              <a:tailEnd/>
            </a:ln>
          </p:spPr>
          <p:txBody>
            <a:bodyPr/>
            <a:lstStyle/>
            <a:p>
              <a:endParaRPr lang="en-US"/>
            </a:p>
          </p:txBody>
        </p:sp>
        <p:sp>
          <p:nvSpPr>
            <p:cNvPr id="6185" name="Freeform 41"/>
            <p:cNvSpPr>
              <a:spLocks/>
            </p:cNvSpPr>
            <p:nvPr/>
          </p:nvSpPr>
          <p:spPr bwMode="auto">
            <a:xfrm>
              <a:off x="2967" y="1802"/>
              <a:ext cx="92" cy="40"/>
            </a:xfrm>
            <a:custGeom>
              <a:avLst/>
              <a:gdLst>
                <a:gd name="T0" fmla="*/ 86 w 92"/>
                <a:gd name="T1" fmla="*/ 40 h 40"/>
                <a:gd name="T2" fmla="*/ 0 w 92"/>
                <a:gd name="T3" fmla="*/ 28 h 40"/>
                <a:gd name="T4" fmla="*/ 14 w 92"/>
                <a:gd name="T5" fmla="*/ 14 h 40"/>
                <a:gd name="T6" fmla="*/ 36 w 92"/>
                <a:gd name="T7" fmla="*/ 0 h 40"/>
                <a:gd name="T8" fmla="*/ 58 w 92"/>
                <a:gd name="T9" fmla="*/ 6 h 40"/>
                <a:gd name="T10" fmla="*/ 86 w 92"/>
                <a:gd name="T11" fmla="*/ 40 h 40"/>
                <a:gd name="T12" fmla="*/ 0 60000 65536"/>
                <a:gd name="T13" fmla="*/ 0 60000 65536"/>
                <a:gd name="T14" fmla="*/ 0 60000 65536"/>
                <a:gd name="T15" fmla="*/ 0 60000 65536"/>
                <a:gd name="T16" fmla="*/ 0 60000 65536"/>
                <a:gd name="T17" fmla="*/ 0 60000 65536"/>
                <a:gd name="T18" fmla="*/ 0 w 92"/>
                <a:gd name="T19" fmla="*/ 0 h 40"/>
                <a:gd name="T20" fmla="*/ 92 w 92"/>
                <a:gd name="T21" fmla="*/ 40 h 40"/>
              </a:gdLst>
              <a:ahLst/>
              <a:cxnLst>
                <a:cxn ang="T12">
                  <a:pos x="T0" y="T1"/>
                </a:cxn>
                <a:cxn ang="T13">
                  <a:pos x="T2" y="T3"/>
                </a:cxn>
                <a:cxn ang="T14">
                  <a:pos x="T4" y="T5"/>
                </a:cxn>
                <a:cxn ang="T15">
                  <a:pos x="T6" y="T7"/>
                </a:cxn>
                <a:cxn ang="T16">
                  <a:pos x="T8" y="T9"/>
                </a:cxn>
                <a:cxn ang="T17">
                  <a:pos x="T10" y="T11"/>
                </a:cxn>
              </a:cxnLst>
              <a:rect l="T18" t="T19" r="T20" b="T21"/>
              <a:pathLst>
                <a:path w="92" h="40">
                  <a:moveTo>
                    <a:pt x="86" y="40"/>
                  </a:moveTo>
                  <a:cubicBezTo>
                    <a:pt x="57" y="37"/>
                    <a:pt x="28" y="35"/>
                    <a:pt x="0" y="28"/>
                  </a:cubicBezTo>
                  <a:cubicBezTo>
                    <a:pt x="3" y="20"/>
                    <a:pt x="6" y="17"/>
                    <a:pt x="14" y="14"/>
                  </a:cubicBezTo>
                  <a:cubicBezTo>
                    <a:pt x="20" y="6"/>
                    <a:pt x="28" y="5"/>
                    <a:pt x="36" y="0"/>
                  </a:cubicBezTo>
                  <a:cubicBezTo>
                    <a:pt x="43" y="1"/>
                    <a:pt x="58" y="6"/>
                    <a:pt x="58" y="6"/>
                  </a:cubicBezTo>
                  <a:cubicBezTo>
                    <a:pt x="61" y="15"/>
                    <a:pt x="92" y="34"/>
                    <a:pt x="86" y="40"/>
                  </a:cubicBezTo>
                  <a:close/>
                </a:path>
              </a:pathLst>
            </a:custGeom>
            <a:gradFill rotWithShape="1">
              <a:gsLst>
                <a:gs pos="0">
                  <a:srgbClr val="BA953A"/>
                </a:gs>
                <a:gs pos="100000">
                  <a:srgbClr val="56451B"/>
                </a:gs>
              </a:gsLst>
              <a:lin ang="5400000" scaled="1"/>
            </a:gradFill>
            <a:ln w="3175">
              <a:solidFill>
                <a:schemeClr val="tx1"/>
              </a:solidFill>
              <a:round/>
              <a:headEnd/>
              <a:tailEnd/>
            </a:ln>
          </p:spPr>
          <p:txBody>
            <a:bodyPr/>
            <a:lstStyle/>
            <a:p>
              <a:endParaRPr lang="en-US"/>
            </a:p>
          </p:txBody>
        </p:sp>
        <p:sp>
          <p:nvSpPr>
            <p:cNvPr id="6186" name="Freeform 42"/>
            <p:cNvSpPr>
              <a:spLocks/>
            </p:cNvSpPr>
            <p:nvPr/>
          </p:nvSpPr>
          <p:spPr bwMode="auto">
            <a:xfrm>
              <a:off x="3029" y="1800"/>
              <a:ext cx="152" cy="232"/>
            </a:xfrm>
            <a:custGeom>
              <a:avLst/>
              <a:gdLst>
                <a:gd name="T0" fmla="*/ 0 w 152"/>
                <a:gd name="T1" fmla="*/ 0 h 232"/>
                <a:gd name="T2" fmla="*/ 66 w 152"/>
                <a:gd name="T3" fmla="*/ 48 h 232"/>
                <a:gd name="T4" fmla="*/ 120 w 152"/>
                <a:gd name="T5" fmla="*/ 84 h 232"/>
                <a:gd name="T6" fmla="*/ 144 w 152"/>
                <a:gd name="T7" fmla="*/ 114 h 232"/>
                <a:gd name="T8" fmla="*/ 152 w 152"/>
                <a:gd name="T9" fmla="*/ 132 h 232"/>
                <a:gd name="T10" fmla="*/ 114 w 152"/>
                <a:gd name="T11" fmla="*/ 206 h 232"/>
                <a:gd name="T12" fmla="*/ 82 w 152"/>
                <a:gd name="T13" fmla="*/ 226 h 232"/>
                <a:gd name="T14" fmla="*/ 62 w 152"/>
                <a:gd name="T15" fmla="*/ 232 h 232"/>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232"/>
                <a:gd name="T26" fmla="*/ 152 w 152"/>
                <a:gd name="T27" fmla="*/ 232 h 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232">
                  <a:moveTo>
                    <a:pt x="0" y="0"/>
                  </a:moveTo>
                  <a:cubicBezTo>
                    <a:pt x="37" y="6"/>
                    <a:pt x="38" y="30"/>
                    <a:pt x="66" y="48"/>
                  </a:cubicBezTo>
                  <a:cubicBezTo>
                    <a:pt x="84" y="60"/>
                    <a:pt x="102" y="72"/>
                    <a:pt x="120" y="84"/>
                  </a:cubicBezTo>
                  <a:cubicBezTo>
                    <a:pt x="129" y="90"/>
                    <a:pt x="138" y="105"/>
                    <a:pt x="144" y="114"/>
                  </a:cubicBezTo>
                  <a:cubicBezTo>
                    <a:pt x="148" y="119"/>
                    <a:pt x="152" y="132"/>
                    <a:pt x="152" y="132"/>
                  </a:cubicBezTo>
                  <a:cubicBezTo>
                    <a:pt x="149" y="175"/>
                    <a:pt x="143" y="177"/>
                    <a:pt x="114" y="206"/>
                  </a:cubicBezTo>
                  <a:cubicBezTo>
                    <a:pt x="107" y="213"/>
                    <a:pt x="91" y="221"/>
                    <a:pt x="82" y="226"/>
                  </a:cubicBezTo>
                  <a:cubicBezTo>
                    <a:pt x="76" y="229"/>
                    <a:pt x="62" y="232"/>
                    <a:pt x="62" y="232"/>
                  </a:cubicBezTo>
                </a:path>
              </a:pathLst>
            </a:custGeom>
            <a:noFill/>
            <a:ln w="3175">
              <a:solidFill>
                <a:schemeClr val="bg1"/>
              </a:solidFill>
              <a:round/>
              <a:headEnd/>
              <a:tailEnd/>
            </a:ln>
          </p:spPr>
          <p:txBody>
            <a:bodyPr/>
            <a:lstStyle/>
            <a:p>
              <a:endParaRPr lang="en-US"/>
            </a:p>
          </p:txBody>
        </p:sp>
        <p:sp>
          <p:nvSpPr>
            <p:cNvPr id="6187" name="Freeform 43"/>
            <p:cNvSpPr>
              <a:spLocks/>
            </p:cNvSpPr>
            <p:nvPr/>
          </p:nvSpPr>
          <p:spPr bwMode="auto">
            <a:xfrm>
              <a:off x="2833" y="1808"/>
              <a:ext cx="316" cy="184"/>
            </a:xfrm>
            <a:custGeom>
              <a:avLst/>
              <a:gdLst>
                <a:gd name="T0" fmla="*/ 0 w 316"/>
                <a:gd name="T1" fmla="*/ 0 h 184"/>
                <a:gd name="T2" fmla="*/ 82 w 316"/>
                <a:gd name="T3" fmla="*/ 6 h 184"/>
                <a:gd name="T4" fmla="*/ 142 w 316"/>
                <a:gd name="T5" fmla="*/ 28 h 184"/>
                <a:gd name="T6" fmla="*/ 198 w 316"/>
                <a:gd name="T7" fmla="*/ 38 h 184"/>
                <a:gd name="T8" fmla="*/ 270 w 316"/>
                <a:gd name="T9" fmla="*/ 60 h 184"/>
                <a:gd name="T10" fmla="*/ 308 w 316"/>
                <a:gd name="T11" fmla="*/ 94 h 184"/>
                <a:gd name="T12" fmla="*/ 316 w 316"/>
                <a:gd name="T13" fmla="*/ 114 h 184"/>
                <a:gd name="T14" fmla="*/ 294 w 316"/>
                <a:gd name="T15" fmla="*/ 158 h 184"/>
                <a:gd name="T16" fmla="*/ 270 w 316"/>
                <a:gd name="T17" fmla="*/ 184 h 1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6"/>
                <a:gd name="T28" fmla="*/ 0 h 184"/>
                <a:gd name="T29" fmla="*/ 316 w 316"/>
                <a:gd name="T30" fmla="*/ 184 h 1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6" h="184">
                  <a:moveTo>
                    <a:pt x="0" y="0"/>
                  </a:moveTo>
                  <a:cubicBezTo>
                    <a:pt x="25" y="1"/>
                    <a:pt x="56" y="0"/>
                    <a:pt x="82" y="6"/>
                  </a:cubicBezTo>
                  <a:cubicBezTo>
                    <a:pt x="103" y="11"/>
                    <a:pt x="123" y="20"/>
                    <a:pt x="142" y="28"/>
                  </a:cubicBezTo>
                  <a:cubicBezTo>
                    <a:pt x="159" y="35"/>
                    <a:pt x="180" y="35"/>
                    <a:pt x="198" y="38"/>
                  </a:cubicBezTo>
                  <a:cubicBezTo>
                    <a:pt x="223" y="43"/>
                    <a:pt x="246" y="54"/>
                    <a:pt x="270" y="60"/>
                  </a:cubicBezTo>
                  <a:cubicBezTo>
                    <a:pt x="285" y="70"/>
                    <a:pt x="295" y="81"/>
                    <a:pt x="308" y="94"/>
                  </a:cubicBezTo>
                  <a:cubicBezTo>
                    <a:pt x="310" y="101"/>
                    <a:pt x="314" y="107"/>
                    <a:pt x="316" y="114"/>
                  </a:cubicBezTo>
                  <a:cubicBezTo>
                    <a:pt x="313" y="133"/>
                    <a:pt x="306" y="144"/>
                    <a:pt x="294" y="158"/>
                  </a:cubicBezTo>
                  <a:cubicBezTo>
                    <a:pt x="291" y="162"/>
                    <a:pt x="270" y="177"/>
                    <a:pt x="270" y="184"/>
                  </a:cubicBezTo>
                </a:path>
              </a:pathLst>
            </a:custGeom>
            <a:noFill/>
            <a:ln w="3175">
              <a:solidFill>
                <a:schemeClr val="bg1"/>
              </a:solidFill>
              <a:round/>
              <a:headEnd/>
              <a:tailEnd/>
            </a:ln>
          </p:spPr>
          <p:txBody>
            <a:bodyPr/>
            <a:lstStyle/>
            <a:p>
              <a:endParaRPr lang="en-US"/>
            </a:p>
          </p:txBody>
        </p:sp>
        <p:sp>
          <p:nvSpPr>
            <p:cNvPr id="6188" name="Freeform 44"/>
            <p:cNvSpPr>
              <a:spLocks/>
            </p:cNvSpPr>
            <p:nvPr/>
          </p:nvSpPr>
          <p:spPr bwMode="auto">
            <a:xfrm>
              <a:off x="3091" y="1812"/>
              <a:ext cx="122" cy="74"/>
            </a:xfrm>
            <a:custGeom>
              <a:avLst/>
              <a:gdLst>
                <a:gd name="T0" fmla="*/ 0 w 122"/>
                <a:gd name="T1" fmla="*/ 0 h 74"/>
                <a:gd name="T2" fmla="*/ 62 w 122"/>
                <a:gd name="T3" fmla="*/ 8 h 74"/>
                <a:gd name="T4" fmla="*/ 110 w 122"/>
                <a:gd name="T5" fmla="*/ 42 h 74"/>
                <a:gd name="T6" fmla="*/ 122 w 122"/>
                <a:gd name="T7" fmla="*/ 74 h 74"/>
                <a:gd name="T8" fmla="*/ 0 60000 65536"/>
                <a:gd name="T9" fmla="*/ 0 60000 65536"/>
                <a:gd name="T10" fmla="*/ 0 60000 65536"/>
                <a:gd name="T11" fmla="*/ 0 60000 65536"/>
                <a:gd name="T12" fmla="*/ 0 w 122"/>
                <a:gd name="T13" fmla="*/ 0 h 74"/>
                <a:gd name="T14" fmla="*/ 122 w 122"/>
                <a:gd name="T15" fmla="*/ 74 h 74"/>
              </a:gdLst>
              <a:ahLst/>
              <a:cxnLst>
                <a:cxn ang="T8">
                  <a:pos x="T0" y="T1"/>
                </a:cxn>
                <a:cxn ang="T9">
                  <a:pos x="T2" y="T3"/>
                </a:cxn>
                <a:cxn ang="T10">
                  <a:pos x="T4" y="T5"/>
                </a:cxn>
                <a:cxn ang="T11">
                  <a:pos x="T6" y="T7"/>
                </a:cxn>
              </a:cxnLst>
              <a:rect l="T12" t="T13" r="T14" b="T15"/>
              <a:pathLst>
                <a:path w="122" h="74">
                  <a:moveTo>
                    <a:pt x="0" y="0"/>
                  </a:moveTo>
                  <a:cubicBezTo>
                    <a:pt x="20" y="5"/>
                    <a:pt x="41" y="6"/>
                    <a:pt x="62" y="8"/>
                  </a:cubicBezTo>
                  <a:cubicBezTo>
                    <a:pt x="79" y="11"/>
                    <a:pt x="104" y="23"/>
                    <a:pt x="110" y="42"/>
                  </a:cubicBezTo>
                  <a:cubicBezTo>
                    <a:pt x="113" y="51"/>
                    <a:pt x="115" y="67"/>
                    <a:pt x="122" y="74"/>
                  </a:cubicBezTo>
                </a:path>
              </a:pathLst>
            </a:custGeom>
            <a:noFill/>
            <a:ln w="3175">
              <a:solidFill>
                <a:schemeClr val="bg1"/>
              </a:solidFill>
              <a:round/>
              <a:headEnd/>
              <a:tailEnd/>
            </a:ln>
          </p:spPr>
          <p:txBody>
            <a:bodyPr/>
            <a:lstStyle/>
            <a:p>
              <a:endParaRPr lang="en-US"/>
            </a:p>
          </p:txBody>
        </p:sp>
        <p:sp>
          <p:nvSpPr>
            <p:cNvPr id="6189" name="Freeform 45"/>
            <p:cNvSpPr>
              <a:spLocks/>
            </p:cNvSpPr>
            <p:nvPr/>
          </p:nvSpPr>
          <p:spPr bwMode="auto">
            <a:xfrm>
              <a:off x="3149" y="1866"/>
              <a:ext cx="108" cy="134"/>
            </a:xfrm>
            <a:custGeom>
              <a:avLst/>
              <a:gdLst>
                <a:gd name="T0" fmla="*/ 0 w 108"/>
                <a:gd name="T1" fmla="*/ 0 h 134"/>
                <a:gd name="T2" fmla="*/ 18 w 108"/>
                <a:gd name="T3" fmla="*/ 8 h 134"/>
                <a:gd name="T4" fmla="*/ 60 w 108"/>
                <a:gd name="T5" fmla="*/ 36 h 134"/>
                <a:gd name="T6" fmla="*/ 86 w 108"/>
                <a:gd name="T7" fmla="*/ 46 h 134"/>
                <a:gd name="T8" fmla="*/ 54 w 108"/>
                <a:gd name="T9" fmla="*/ 116 h 134"/>
                <a:gd name="T10" fmla="*/ 42 w 108"/>
                <a:gd name="T11" fmla="*/ 128 h 134"/>
                <a:gd name="T12" fmla="*/ 36 w 108"/>
                <a:gd name="T13" fmla="*/ 134 h 134"/>
                <a:gd name="T14" fmla="*/ 0 60000 65536"/>
                <a:gd name="T15" fmla="*/ 0 60000 65536"/>
                <a:gd name="T16" fmla="*/ 0 60000 65536"/>
                <a:gd name="T17" fmla="*/ 0 60000 65536"/>
                <a:gd name="T18" fmla="*/ 0 60000 65536"/>
                <a:gd name="T19" fmla="*/ 0 60000 65536"/>
                <a:gd name="T20" fmla="*/ 0 60000 65536"/>
                <a:gd name="T21" fmla="*/ 0 w 108"/>
                <a:gd name="T22" fmla="*/ 0 h 134"/>
                <a:gd name="T23" fmla="*/ 108 w 108"/>
                <a:gd name="T24" fmla="*/ 134 h 1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134">
                  <a:moveTo>
                    <a:pt x="0" y="0"/>
                  </a:moveTo>
                  <a:cubicBezTo>
                    <a:pt x="5" y="4"/>
                    <a:pt x="13" y="4"/>
                    <a:pt x="18" y="8"/>
                  </a:cubicBezTo>
                  <a:cubicBezTo>
                    <a:pt x="32" y="18"/>
                    <a:pt x="45" y="28"/>
                    <a:pt x="60" y="36"/>
                  </a:cubicBezTo>
                  <a:cubicBezTo>
                    <a:pt x="69" y="40"/>
                    <a:pt x="78" y="40"/>
                    <a:pt x="86" y="46"/>
                  </a:cubicBezTo>
                  <a:cubicBezTo>
                    <a:pt x="108" y="80"/>
                    <a:pt x="80" y="99"/>
                    <a:pt x="54" y="116"/>
                  </a:cubicBezTo>
                  <a:cubicBezTo>
                    <a:pt x="49" y="119"/>
                    <a:pt x="47" y="125"/>
                    <a:pt x="42" y="128"/>
                  </a:cubicBezTo>
                  <a:cubicBezTo>
                    <a:pt x="35" y="132"/>
                    <a:pt x="36" y="130"/>
                    <a:pt x="36" y="134"/>
                  </a:cubicBezTo>
                </a:path>
              </a:pathLst>
            </a:custGeom>
            <a:noFill/>
            <a:ln w="3175">
              <a:solidFill>
                <a:schemeClr val="bg1"/>
              </a:solidFill>
              <a:round/>
              <a:headEnd/>
              <a:tailEnd/>
            </a:ln>
          </p:spPr>
          <p:txBody>
            <a:bodyPr/>
            <a:lstStyle/>
            <a:p>
              <a:endParaRPr lang="en-US"/>
            </a:p>
          </p:txBody>
        </p:sp>
        <p:sp>
          <p:nvSpPr>
            <p:cNvPr id="6190" name="Freeform 46"/>
            <p:cNvSpPr>
              <a:spLocks/>
            </p:cNvSpPr>
            <p:nvPr/>
          </p:nvSpPr>
          <p:spPr bwMode="auto">
            <a:xfrm>
              <a:off x="3029" y="1824"/>
              <a:ext cx="258" cy="264"/>
            </a:xfrm>
            <a:custGeom>
              <a:avLst/>
              <a:gdLst>
                <a:gd name="T0" fmla="*/ 164 w 258"/>
                <a:gd name="T1" fmla="*/ 0 h 264"/>
                <a:gd name="T2" fmla="*/ 194 w 258"/>
                <a:gd name="T3" fmla="*/ 18 h 264"/>
                <a:gd name="T4" fmla="*/ 236 w 258"/>
                <a:gd name="T5" fmla="*/ 50 h 264"/>
                <a:gd name="T6" fmla="*/ 246 w 258"/>
                <a:gd name="T7" fmla="*/ 62 h 264"/>
                <a:gd name="T8" fmla="*/ 254 w 258"/>
                <a:gd name="T9" fmla="*/ 74 h 264"/>
                <a:gd name="T10" fmla="*/ 252 w 258"/>
                <a:gd name="T11" fmla="*/ 112 h 264"/>
                <a:gd name="T12" fmla="*/ 222 w 258"/>
                <a:gd name="T13" fmla="*/ 148 h 264"/>
                <a:gd name="T14" fmla="*/ 126 w 258"/>
                <a:gd name="T15" fmla="*/ 218 h 264"/>
                <a:gd name="T16" fmla="*/ 42 w 258"/>
                <a:gd name="T17" fmla="*/ 252 h 264"/>
                <a:gd name="T18" fmla="*/ 12 w 258"/>
                <a:gd name="T19" fmla="*/ 260 h 264"/>
                <a:gd name="T20" fmla="*/ 0 w 258"/>
                <a:gd name="T21" fmla="*/ 264 h 2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8"/>
                <a:gd name="T34" fmla="*/ 0 h 264"/>
                <a:gd name="T35" fmla="*/ 258 w 258"/>
                <a:gd name="T36" fmla="*/ 264 h 2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8" h="264">
                  <a:moveTo>
                    <a:pt x="164" y="0"/>
                  </a:moveTo>
                  <a:cubicBezTo>
                    <a:pt x="172" y="8"/>
                    <a:pt x="184" y="11"/>
                    <a:pt x="194" y="18"/>
                  </a:cubicBezTo>
                  <a:cubicBezTo>
                    <a:pt x="209" y="28"/>
                    <a:pt x="221" y="40"/>
                    <a:pt x="236" y="50"/>
                  </a:cubicBezTo>
                  <a:cubicBezTo>
                    <a:pt x="250" y="71"/>
                    <a:pt x="228" y="39"/>
                    <a:pt x="246" y="62"/>
                  </a:cubicBezTo>
                  <a:cubicBezTo>
                    <a:pt x="249" y="66"/>
                    <a:pt x="254" y="74"/>
                    <a:pt x="254" y="74"/>
                  </a:cubicBezTo>
                  <a:cubicBezTo>
                    <a:pt x="257" y="86"/>
                    <a:pt x="258" y="101"/>
                    <a:pt x="252" y="112"/>
                  </a:cubicBezTo>
                  <a:cubicBezTo>
                    <a:pt x="245" y="125"/>
                    <a:pt x="232" y="138"/>
                    <a:pt x="222" y="148"/>
                  </a:cubicBezTo>
                  <a:cubicBezTo>
                    <a:pt x="196" y="174"/>
                    <a:pt x="163" y="209"/>
                    <a:pt x="126" y="218"/>
                  </a:cubicBezTo>
                  <a:cubicBezTo>
                    <a:pt x="102" y="234"/>
                    <a:pt x="69" y="244"/>
                    <a:pt x="42" y="252"/>
                  </a:cubicBezTo>
                  <a:cubicBezTo>
                    <a:pt x="32" y="255"/>
                    <a:pt x="22" y="257"/>
                    <a:pt x="12" y="260"/>
                  </a:cubicBezTo>
                  <a:cubicBezTo>
                    <a:pt x="8" y="261"/>
                    <a:pt x="0" y="264"/>
                    <a:pt x="0" y="264"/>
                  </a:cubicBezTo>
                </a:path>
              </a:pathLst>
            </a:custGeom>
            <a:noFill/>
            <a:ln w="3175">
              <a:solidFill>
                <a:schemeClr val="bg1"/>
              </a:solidFill>
              <a:round/>
              <a:headEnd/>
              <a:tailEnd/>
            </a:ln>
          </p:spPr>
          <p:txBody>
            <a:bodyPr/>
            <a:lstStyle/>
            <a:p>
              <a:endParaRPr lang="en-US"/>
            </a:p>
          </p:txBody>
        </p:sp>
        <p:sp>
          <p:nvSpPr>
            <p:cNvPr id="6191" name="Freeform 47"/>
            <p:cNvSpPr>
              <a:spLocks/>
            </p:cNvSpPr>
            <p:nvPr/>
          </p:nvSpPr>
          <p:spPr bwMode="auto">
            <a:xfrm>
              <a:off x="2783" y="1786"/>
              <a:ext cx="202" cy="16"/>
            </a:xfrm>
            <a:custGeom>
              <a:avLst/>
              <a:gdLst>
                <a:gd name="T0" fmla="*/ 0 w 202"/>
                <a:gd name="T1" fmla="*/ 0 h 16"/>
                <a:gd name="T2" fmla="*/ 50 w 202"/>
                <a:gd name="T3" fmla="*/ 6 h 16"/>
                <a:gd name="T4" fmla="*/ 202 w 202"/>
                <a:gd name="T5" fmla="*/ 16 h 16"/>
                <a:gd name="T6" fmla="*/ 0 60000 65536"/>
                <a:gd name="T7" fmla="*/ 0 60000 65536"/>
                <a:gd name="T8" fmla="*/ 0 60000 65536"/>
                <a:gd name="T9" fmla="*/ 0 w 202"/>
                <a:gd name="T10" fmla="*/ 0 h 16"/>
                <a:gd name="T11" fmla="*/ 202 w 202"/>
                <a:gd name="T12" fmla="*/ 16 h 16"/>
              </a:gdLst>
              <a:ahLst/>
              <a:cxnLst>
                <a:cxn ang="T6">
                  <a:pos x="T0" y="T1"/>
                </a:cxn>
                <a:cxn ang="T7">
                  <a:pos x="T2" y="T3"/>
                </a:cxn>
                <a:cxn ang="T8">
                  <a:pos x="T4" y="T5"/>
                </a:cxn>
              </a:cxnLst>
              <a:rect l="T9" t="T10" r="T11" b="T12"/>
              <a:pathLst>
                <a:path w="202" h="16">
                  <a:moveTo>
                    <a:pt x="0" y="0"/>
                  </a:moveTo>
                  <a:cubicBezTo>
                    <a:pt x="33" y="5"/>
                    <a:pt x="16" y="3"/>
                    <a:pt x="50" y="6"/>
                  </a:cubicBezTo>
                  <a:cubicBezTo>
                    <a:pt x="103" y="3"/>
                    <a:pt x="150" y="16"/>
                    <a:pt x="202" y="16"/>
                  </a:cubicBezTo>
                </a:path>
              </a:pathLst>
            </a:custGeom>
            <a:solidFill>
              <a:srgbClr val="A3C7FB"/>
            </a:solidFill>
            <a:ln w="3175">
              <a:solidFill>
                <a:schemeClr val="bg1"/>
              </a:solidFill>
              <a:round/>
              <a:headEnd/>
              <a:tailEnd/>
            </a:ln>
          </p:spPr>
          <p:txBody>
            <a:bodyPr/>
            <a:lstStyle/>
            <a:p>
              <a:endParaRPr lang="en-US"/>
            </a:p>
          </p:txBody>
        </p:sp>
        <p:sp>
          <p:nvSpPr>
            <p:cNvPr id="6192" name="Freeform 48"/>
            <p:cNvSpPr>
              <a:spLocks/>
            </p:cNvSpPr>
            <p:nvPr/>
          </p:nvSpPr>
          <p:spPr bwMode="auto">
            <a:xfrm>
              <a:off x="3103" y="1830"/>
              <a:ext cx="72" cy="30"/>
            </a:xfrm>
            <a:custGeom>
              <a:avLst/>
              <a:gdLst>
                <a:gd name="T0" fmla="*/ 0 w 72"/>
                <a:gd name="T1" fmla="*/ 16 h 30"/>
                <a:gd name="T2" fmla="*/ 56 w 72"/>
                <a:gd name="T3" fmla="*/ 30 h 30"/>
                <a:gd name="T4" fmla="*/ 64 w 72"/>
                <a:gd name="T5" fmla="*/ 16 h 30"/>
                <a:gd name="T6" fmla="*/ 46 w 72"/>
                <a:gd name="T7" fmla="*/ 4 h 30"/>
                <a:gd name="T8" fmla="*/ 34 w 72"/>
                <a:gd name="T9" fmla="*/ 0 h 30"/>
                <a:gd name="T10" fmla="*/ 16 w 72"/>
                <a:gd name="T11" fmla="*/ 2 h 30"/>
                <a:gd name="T12" fmla="*/ 4 w 72"/>
                <a:gd name="T13" fmla="*/ 6 h 30"/>
                <a:gd name="T14" fmla="*/ 0 w 72"/>
                <a:gd name="T15" fmla="*/ 16 h 30"/>
                <a:gd name="T16" fmla="*/ 0 60000 65536"/>
                <a:gd name="T17" fmla="*/ 0 60000 65536"/>
                <a:gd name="T18" fmla="*/ 0 60000 65536"/>
                <a:gd name="T19" fmla="*/ 0 60000 65536"/>
                <a:gd name="T20" fmla="*/ 0 60000 65536"/>
                <a:gd name="T21" fmla="*/ 0 60000 65536"/>
                <a:gd name="T22" fmla="*/ 0 60000 65536"/>
                <a:gd name="T23" fmla="*/ 0 60000 65536"/>
                <a:gd name="T24" fmla="*/ 0 w 72"/>
                <a:gd name="T25" fmla="*/ 0 h 30"/>
                <a:gd name="T26" fmla="*/ 72 w 72"/>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2" h="30">
                  <a:moveTo>
                    <a:pt x="0" y="16"/>
                  </a:moveTo>
                  <a:cubicBezTo>
                    <a:pt x="19" y="19"/>
                    <a:pt x="37" y="27"/>
                    <a:pt x="56" y="30"/>
                  </a:cubicBezTo>
                  <a:cubicBezTo>
                    <a:pt x="61" y="29"/>
                    <a:pt x="72" y="24"/>
                    <a:pt x="64" y="16"/>
                  </a:cubicBezTo>
                  <a:cubicBezTo>
                    <a:pt x="59" y="11"/>
                    <a:pt x="52" y="8"/>
                    <a:pt x="46" y="4"/>
                  </a:cubicBezTo>
                  <a:cubicBezTo>
                    <a:pt x="42" y="2"/>
                    <a:pt x="34" y="0"/>
                    <a:pt x="34" y="0"/>
                  </a:cubicBezTo>
                  <a:cubicBezTo>
                    <a:pt x="28" y="1"/>
                    <a:pt x="22" y="1"/>
                    <a:pt x="16" y="2"/>
                  </a:cubicBezTo>
                  <a:cubicBezTo>
                    <a:pt x="12" y="3"/>
                    <a:pt x="4" y="6"/>
                    <a:pt x="4" y="6"/>
                  </a:cubicBezTo>
                  <a:cubicBezTo>
                    <a:pt x="2" y="13"/>
                    <a:pt x="3" y="10"/>
                    <a:pt x="0" y="16"/>
                  </a:cubicBezTo>
                  <a:close/>
                </a:path>
              </a:pathLst>
            </a:custGeom>
            <a:gradFill rotWithShape="1">
              <a:gsLst>
                <a:gs pos="0">
                  <a:srgbClr val="BA953A"/>
                </a:gs>
                <a:gs pos="100000">
                  <a:srgbClr val="56451B"/>
                </a:gs>
              </a:gsLst>
              <a:lin ang="5400000" scaled="1"/>
            </a:gradFill>
            <a:ln w="3175">
              <a:solidFill>
                <a:schemeClr val="tx1"/>
              </a:solidFill>
              <a:round/>
              <a:headEnd/>
              <a:tailEnd/>
            </a:ln>
          </p:spPr>
          <p:txBody>
            <a:bodyPr/>
            <a:lstStyle/>
            <a:p>
              <a:endParaRPr lang="en-US"/>
            </a:p>
          </p:txBody>
        </p:sp>
        <p:sp>
          <p:nvSpPr>
            <p:cNvPr id="6193" name="Rectangle 49"/>
            <p:cNvSpPr>
              <a:spLocks noChangeArrowheads="1"/>
            </p:cNvSpPr>
            <p:nvPr/>
          </p:nvSpPr>
          <p:spPr bwMode="auto">
            <a:xfrm>
              <a:off x="1202" y="391"/>
              <a:ext cx="3220" cy="2858"/>
            </a:xfrm>
            <a:prstGeom prst="rect">
              <a:avLst/>
            </a:prstGeom>
            <a:noFill/>
            <a:ln w="38100">
              <a:solidFill>
                <a:schemeClr val="tx1"/>
              </a:solidFill>
              <a:miter lim="800000"/>
              <a:headEnd/>
              <a:tailEnd/>
            </a:ln>
          </p:spPr>
          <p:txBody>
            <a:bodyPr wrap="none" anchor="ctr"/>
            <a:lstStyle/>
            <a:p>
              <a:endParaRPr lang="en-ZA"/>
            </a:p>
          </p:txBody>
        </p:sp>
        <p:sp>
          <p:nvSpPr>
            <p:cNvPr id="6194" name="Oval 50"/>
            <p:cNvSpPr>
              <a:spLocks noChangeArrowheads="1"/>
            </p:cNvSpPr>
            <p:nvPr/>
          </p:nvSpPr>
          <p:spPr bwMode="auto">
            <a:xfrm>
              <a:off x="2472" y="1662"/>
              <a:ext cx="272" cy="227"/>
            </a:xfrm>
            <a:prstGeom prst="ellipse">
              <a:avLst/>
            </a:prstGeom>
            <a:noFill/>
            <a:ln w="12700">
              <a:solidFill>
                <a:schemeClr val="bg1"/>
              </a:solidFill>
              <a:prstDash val="dash"/>
              <a:round/>
              <a:headEnd/>
              <a:tailEnd/>
            </a:ln>
          </p:spPr>
          <p:txBody>
            <a:bodyPr wrap="none" anchor="ctr"/>
            <a:lstStyle/>
            <a:p>
              <a:endParaRPr lang="en-ZA"/>
            </a:p>
          </p:txBody>
        </p:sp>
        <p:sp>
          <p:nvSpPr>
            <p:cNvPr id="6195" name="Oval 51"/>
            <p:cNvSpPr>
              <a:spLocks noChangeArrowheads="1"/>
            </p:cNvSpPr>
            <p:nvPr/>
          </p:nvSpPr>
          <p:spPr bwMode="auto">
            <a:xfrm>
              <a:off x="2834" y="1707"/>
              <a:ext cx="272" cy="227"/>
            </a:xfrm>
            <a:prstGeom prst="ellipse">
              <a:avLst/>
            </a:prstGeom>
            <a:noFill/>
            <a:ln w="12700">
              <a:solidFill>
                <a:schemeClr val="bg1"/>
              </a:solidFill>
              <a:prstDash val="dash"/>
              <a:round/>
              <a:headEnd/>
              <a:tailEnd/>
            </a:ln>
          </p:spPr>
          <p:txBody>
            <a:bodyPr wrap="none" anchor="ctr"/>
            <a:lstStyle/>
            <a:p>
              <a:endParaRPr lang="en-ZA"/>
            </a:p>
          </p:txBody>
        </p:sp>
        <p:sp>
          <p:nvSpPr>
            <p:cNvPr id="6196" name="Oval 52"/>
            <p:cNvSpPr>
              <a:spLocks noChangeArrowheads="1"/>
            </p:cNvSpPr>
            <p:nvPr/>
          </p:nvSpPr>
          <p:spPr bwMode="auto">
            <a:xfrm>
              <a:off x="2880" y="1979"/>
              <a:ext cx="272" cy="227"/>
            </a:xfrm>
            <a:prstGeom prst="ellipse">
              <a:avLst/>
            </a:prstGeom>
            <a:noFill/>
            <a:ln w="12700">
              <a:solidFill>
                <a:schemeClr val="bg1"/>
              </a:solidFill>
              <a:prstDash val="dash"/>
              <a:round/>
              <a:headEnd/>
              <a:tailEnd/>
            </a:ln>
          </p:spPr>
          <p:txBody>
            <a:bodyPr wrap="none" anchor="ctr"/>
            <a:lstStyle/>
            <a:p>
              <a:endParaRPr lang="en-ZA"/>
            </a:p>
          </p:txBody>
        </p:sp>
        <p:sp>
          <p:nvSpPr>
            <p:cNvPr id="6197" name="Text Box 53"/>
            <p:cNvSpPr txBox="1">
              <a:spLocks noChangeArrowheads="1"/>
            </p:cNvSpPr>
            <p:nvPr/>
          </p:nvSpPr>
          <p:spPr bwMode="auto">
            <a:xfrm>
              <a:off x="2653" y="1525"/>
              <a:ext cx="772" cy="154"/>
            </a:xfrm>
            <a:prstGeom prst="rect">
              <a:avLst/>
            </a:prstGeom>
            <a:noFill/>
            <a:ln w="9525">
              <a:noFill/>
              <a:miter lim="800000"/>
              <a:headEnd/>
              <a:tailEnd/>
            </a:ln>
          </p:spPr>
          <p:txBody>
            <a:bodyPr>
              <a:spAutoFit/>
            </a:bodyPr>
            <a:lstStyle/>
            <a:p>
              <a:pPr eaLnBrk="1" hangingPunct="1">
                <a:spcBef>
                  <a:spcPct val="50000"/>
                </a:spcBef>
              </a:pPr>
              <a:r>
                <a:rPr lang="en-US" sz="1000" b="1"/>
                <a:t>Figure 3</a:t>
              </a:r>
            </a:p>
          </p:txBody>
        </p:sp>
        <p:sp>
          <p:nvSpPr>
            <p:cNvPr id="6198" name="Text Box 54"/>
            <p:cNvSpPr txBox="1">
              <a:spLocks noChangeArrowheads="1"/>
            </p:cNvSpPr>
            <p:nvPr/>
          </p:nvSpPr>
          <p:spPr bwMode="auto">
            <a:xfrm>
              <a:off x="3107" y="1662"/>
              <a:ext cx="772" cy="154"/>
            </a:xfrm>
            <a:prstGeom prst="rect">
              <a:avLst/>
            </a:prstGeom>
            <a:noFill/>
            <a:ln w="9525">
              <a:noFill/>
              <a:miter lim="800000"/>
              <a:headEnd/>
              <a:tailEnd/>
            </a:ln>
          </p:spPr>
          <p:txBody>
            <a:bodyPr>
              <a:spAutoFit/>
            </a:bodyPr>
            <a:lstStyle/>
            <a:p>
              <a:pPr eaLnBrk="1" hangingPunct="1">
                <a:spcBef>
                  <a:spcPct val="50000"/>
                </a:spcBef>
              </a:pPr>
              <a:r>
                <a:rPr lang="en-US" sz="1000" b="1"/>
                <a:t>Figure 5</a:t>
              </a:r>
            </a:p>
          </p:txBody>
        </p:sp>
        <p:sp>
          <p:nvSpPr>
            <p:cNvPr id="6199" name="Text Box 55"/>
            <p:cNvSpPr txBox="1">
              <a:spLocks noChangeArrowheads="1"/>
            </p:cNvSpPr>
            <p:nvPr/>
          </p:nvSpPr>
          <p:spPr bwMode="auto">
            <a:xfrm>
              <a:off x="3152" y="2070"/>
              <a:ext cx="772" cy="154"/>
            </a:xfrm>
            <a:prstGeom prst="rect">
              <a:avLst/>
            </a:prstGeom>
            <a:noFill/>
            <a:ln w="9525">
              <a:noFill/>
              <a:miter lim="800000"/>
              <a:headEnd/>
              <a:tailEnd/>
            </a:ln>
          </p:spPr>
          <p:txBody>
            <a:bodyPr>
              <a:spAutoFit/>
            </a:bodyPr>
            <a:lstStyle/>
            <a:p>
              <a:pPr eaLnBrk="1" hangingPunct="1">
                <a:spcBef>
                  <a:spcPct val="50000"/>
                </a:spcBef>
              </a:pPr>
              <a:r>
                <a:rPr lang="en-US" sz="1000" b="1"/>
                <a:t>Figure 7</a:t>
              </a:r>
            </a:p>
          </p:txBody>
        </p:sp>
        <p:sp>
          <p:nvSpPr>
            <p:cNvPr id="6200" name="Text Box 56"/>
            <p:cNvSpPr txBox="1">
              <a:spLocks noChangeArrowheads="1"/>
            </p:cNvSpPr>
            <p:nvPr/>
          </p:nvSpPr>
          <p:spPr bwMode="auto">
            <a:xfrm>
              <a:off x="2109" y="1072"/>
              <a:ext cx="772" cy="154"/>
            </a:xfrm>
            <a:prstGeom prst="rect">
              <a:avLst/>
            </a:prstGeom>
            <a:noFill/>
            <a:ln w="9525">
              <a:noFill/>
              <a:miter lim="800000"/>
              <a:headEnd/>
              <a:tailEnd/>
            </a:ln>
          </p:spPr>
          <p:txBody>
            <a:bodyPr>
              <a:spAutoFit/>
            </a:bodyPr>
            <a:lstStyle/>
            <a:p>
              <a:pPr algn="r" eaLnBrk="1" hangingPunct="1">
                <a:spcBef>
                  <a:spcPct val="50000"/>
                </a:spcBef>
              </a:pPr>
              <a:r>
                <a:rPr lang="en-US" sz="1000" b="1"/>
                <a:t>Birth</a:t>
              </a:r>
            </a:p>
          </p:txBody>
        </p:sp>
        <p:sp>
          <p:nvSpPr>
            <p:cNvPr id="6201" name="Text Box 57"/>
            <p:cNvSpPr txBox="1">
              <a:spLocks noChangeArrowheads="1"/>
            </p:cNvSpPr>
            <p:nvPr/>
          </p:nvSpPr>
          <p:spPr bwMode="auto">
            <a:xfrm>
              <a:off x="3464" y="2789"/>
              <a:ext cx="772" cy="154"/>
            </a:xfrm>
            <a:prstGeom prst="rect">
              <a:avLst/>
            </a:prstGeom>
            <a:noFill/>
            <a:ln w="9525">
              <a:noFill/>
              <a:miter lim="800000"/>
              <a:headEnd/>
              <a:tailEnd/>
            </a:ln>
          </p:spPr>
          <p:txBody>
            <a:bodyPr>
              <a:spAutoFit/>
            </a:bodyPr>
            <a:lstStyle/>
            <a:p>
              <a:pPr algn="r" eaLnBrk="1" hangingPunct="1">
                <a:spcBef>
                  <a:spcPct val="50000"/>
                </a:spcBef>
              </a:pPr>
              <a:r>
                <a:rPr lang="en-US" sz="1000" b="1" dirty="0"/>
                <a:t>End of Life</a:t>
              </a:r>
            </a:p>
          </p:txBody>
        </p:sp>
        <p:sp>
          <p:nvSpPr>
            <p:cNvPr id="6202" name="Freeform 58"/>
            <p:cNvSpPr>
              <a:spLocks/>
            </p:cNvSpPr>
            <p:nvPr/>
          </p:nvSpPr>
          <p:spPr bwMode="auto">
            <a:xfrm>
              <a:off x="2070" y="1389"/>
              <a:ext cx="764" cy="393"/>
            </a:xfrm>
            <a:custGeom>
              <a:avLst/>
              <a:gdLst>
                <a:gd name="T0" fmla="*/ 764 w 764"/>
                <a:gd name="T1" fmla="*/ 0 h 393"/>
                <a:gd name="T2" fmla="*/ 91 w 764"/>
                <a:gd name="T3" fmla="*/ 249 h 393"/>
                <a:gd name="T4" fmla="*/ 217 w 764"/>
                <a:gd name="T5" fmla="*/ 393 h 393"/>
                <a:gd name="T6" fmla="*/ 0 60000 65536"/>
                <a:gd name="T7" fmla="*/ 0 60000 65536"/>
                <a:gd name="T8" fmla="*/ 0 60000 65536"/>
                <a:gd name="T9" fmla="*/ 0 w 764"/>
                <a:gd name="T10" fmla="*/ 0 h 393"/>
                <a:gd name="T11" fmla="*/ 764 w 764"/>
                <a:gd name="T12" fmla="*/ 393 h 393"/>
              </a:gdLst>
              <a:ahLst/>
              <a:cxnLst>
                <a:cxn ang="T6">
                  <a:pos x="T0" y="T1"/>
                </a:cxn>
                <a:cxn ang="T7">
                  <a:pos x="T2" y="T3"/>
                </a:cxn>
                <a:cxn ang="T8">
                  <a:pos x="T4" y="T5"/>
                </a:cxn>
              </a:cxnLst>
              <a:rect l="T9" t="T10" r="T11" b="T12"/>
              <a:pathLst>
                <a:path w="764" h="393">
                  <a:moveTo>
                    <a:pt x="764" y="0"/>
                  </a:moveTo>
                  <a:cubicBezTo>
                    <a:pt x="652" y="41"/>
                    <a:pt x="182" y="184"/>
                    <a:pt x="91" y="249"/>
                  </a:cubicBezTo>
                  <a:cubicBezTo>
                    <a:pt x="0" y="314"/>
                    <a:pt x="191" y="363"/>
                    <a:pt x="217" y="393"/>
                  </a:cubicBezTo>
                </a:path>
              </a:pathLst>
            </a:custGeom>
            <a:noFill/>
            <a:ln w="9525">
              <a:solidFill>
                <a:schemeClr val="tx1"/>
              </a:solidFill>
              <a:prstDash val="dash"/>
              <a:round/>
              <a:headEnd/>
              <a:tailEnd type="triangle" w="med" len="med"/>
            </a:ln>
          </p:spPr>
          <p:txBody>
            <a:bodyPr/>
            <a:lstStyle/>
            <a:p>
              <a:endParaRPr lang="en-US"/>
            </a:p>
          </p:txBody>
        </p:sp>
        <p:sp>
          <p:nvSpPr>
            <p:cNvPr id="6203" name="Text Box 59"/>
            <p:cNvSpPr txBox="1">
              <a:spLocks noChangeArrowheads="1"/>
            </p:cNvSpPr>
            <p:nvPr/>
          </p:nvSpPr>
          <p:spPr bwMode="auto">
            <a:xfrm>
              <a:off x="2154" y="1435"/>
              <a:ext cx="318" cy="135"/>
            </a:xfrm>
            <a:prstGeom prst="rect">
              <a:avLst/>
            </a:prstGeom>
            <a:noFill/>
            <a:ln w="9525">
              <a:noFill/>
              <a:miter lim="800000"/>
              <a:headEnd/>
              <a:tailEnd/>
            </a:ln>
          </p:spPr>
          <p:txBody>
            <a:bodyPr>
              <a:spAutoFit/>
            </a:bodyPr>
            <a:lstStyle/>
            <a:p>
              <a:pPr algn="ctr" eaLnBrk="1" hangingPunct="1">
                <a:spcBef>
                  <a:spcPct val="50000"/>
                </a:spcBef>
              </a:pPr>
              <a:r>
                <a:rPr lang="en-US" sz="800"/>
                <a:t>TIME</a:t>
              </a:r>
            </a:p>
          </p:txBody>
        </p:sp>
      </p:grpSp>
      <p:sp>
        <p:nvSpPr>
          <p:cNvPr id="6147" name="Text Box 60"/>
          <p:cNvSpPr txBox="1">
            <a:spLocks noChangeArrowheads="1"/>
          </p:cNvSpPr>
          <p:nvPr/>
        </p:nvSpPr>
        <p:spPr bwMode="auto">
          <a:xfrm>
            <a:off x="2051050" y="5516563"/>
            <a:ext cx="5329238" cy="260350"/>
          </a:xfrm>
          <a:prstGeom prst="rect">
            <a:avLst/>
          </a:prstGeom>
          <a:noFill/>
          <a:ln w="9525">
            <a:noFill/>
            <a:miter lim="800000"/>
            <a:headEnd/>
            <a:tailEnd/>
          </a:ln>
        </p:spPr>
        <p:txBody>
          <a:bodyPr>
            <a:spAutoFit/>
          </a:bodyPr>
          <a:lstStyle/>
          <a:p>
            <a:pPr eaLnBrk="1" hangingPunct="1">
              <a:spcBef>
                <a:spcPct val="50000"/>
              </a:spcBef>
            </a:pPr>
            <a:r>
              <a:rPr lang="en-US" sz="1100"/>
              <a:t>	</a:t>
            </a:r>
          </a:p>
        </p:txBody>
      </p:sp>
      <p:sp>
        <p:nvSpPr>
          <p:cNvPr id="6148" name="Text Box 61"/>
          <p:cNvSpPr txBox="1">
            <a:spLocks noChangeArrowheads="1"/>
          </p:cNvSpPr>
          <p:nvPr/>
        </p:nvSpPr>
        <p:spPr bwMode="auto">
          <a:xfrm>
            <a:off x="0" y="5734050"/>
            <a:ext cx="9144000" cy="523220"/>
          </a:xfrm>
          <a:prstGeom prst="rect">
            <a:avLst/>
          </a:prstGeom>
          <a:noFill/>
          <a:ln w="9525">
            <a:noFill/>
            <a:miter lim="800000"/>
            <a:headEnd/>
            <a:tailEnd/>
          </a:ln>
        </p:spPr>
        <p:txBody>
          <a:bodyPr wrap="square">
            <a:spAutoFit/>
          </a:bodyPr>
          <a:lstStyle/>
          <a:p>
            <a:pPr>
              <a:spcBef>
                <a:spcPct val="50000"/>
              </a:spcBef>
            </a:pPr>
            <a:r>
              <a:rPr lang="en-US" altLang="ja-JP" sz="1400" b="1" dirty="0">
                <a:ea typeface="MS PGothic" pitchFamily="34" charset="-128"/>
              </a:rPr>
              <a:t>Figure 1</a:t>
            </a:r>
            <a:r>
              <a:rPr lang="en-US" altLang="ja-JP" sz="1400" dirty="0">
                <a:ea typeface="MS PGothic" pitchFamily="34" charset="-128"/>
              </a:rPr>
              <a:t>	Life is like a river, flowing from birth to end of life</a:t>
            </a:r>
            <a:r>
              <a:rPr lang="en-US" sz="1400" dirty="0"/>
              <a:t>. The release of the river into an ocean depicts the termination of flow, hence the end of life. </a:t>
            </a:r>
            <a:r>
              <a:rPr lang="en-US" altLang="ja-JP" sz="1400" dirty="0">
                <a:ea typeface="MS PGothic" pitchFamily="34" charset="-128"/>
              </a:rPr>
              <a:t> </a:t>
            </a:r>
            <a:endParaRPr lang="en-US" sz="1400" dirty="0"/>
          </a:p>
        </p:txBody>
      </p:sp>
      <p:sp>
        <p:nvSpPr>
          <p:cNvPr id="60" name="TextBox 59"/>
          <p:cNvSpPr txBox="1"/>
          <p:nvPr/>
        </p:nvSpPr>
        <p:spPr>
          <a:xfrm>
            <a:off x="4786314" y="5000636"/>
            <a:ext cx="2428892" cy="369332"/>
          </a:xfrm>
          <a:prstGeom prst="rect">
            <a:avLst/>
          </a:prstGeom>
          <a:noFill/>
        </p:spPr>
        <p:txBody>
          <a:bodyPr wrap="square" rtlCol="0">
            <a:spAutoFit/>
          </a:bodyPr>
          <a:lstStyle/>
          <a:p>
            <a:r>
              <a:rPr lang="en-US" sz="900" dirty="0" smtClean="0"/>
              <a:t>Used with permission </a:t>
            </a:r>
            <a:r>
              <a:rPr lang="en-US" sz="900" dirty="0" smtClean="0"/>
              <a:t>from M</a:t>
            </a:r>
            <a:r>
              <a:rPr lang="en-US" sz="900" dirty="0" smtClean="0"/>
              <a:t>. </a:t>
            </a:r>
            <a:r>
              <a:rPr lang="en-US" sz="900" dirty="0" err="1" smtClean="0"/>
              <a:t>Iwama</a:t>
            </a:r>
            <a:endParaRPr lang="en-US" sz="900" dirty="0" smtClean="0"/>
          </a:p>
          <a:p>
            <a:r>
              <a:rPr lang="en-US" sz="900" dirty="0" smtClean="0"/>
              <a:t>www.kawamodel.com</a:t>
            </a:r>
            <a:endParaRPr lang="en-US" sz="900" dirty="0"/>
          </a:p>
        </p:txBody>
      </p:sp>
      <p:sp>
        <p:nvSpPr>
          <p:cNvPr id="61" name="TextBox 60"/>
          <p:cNvSpPr txBox="1"/>
          <p:nvPr/>
        </p:nvSpPr>
        <p:spPr>
          <a:xfrm>
            <a:off x="3143240" y="5357826"/>
            <a:ext cx="3071834" cy="369332"/>
          </a:xfrm>
          <a:prstGeom prst="rect">
            <a:avLst/>
          </a:prstGeom>
          <a:noFill/>
        </p:spPr>
        <p:txBody>
          <a:bodyPr wrap="square" rtlCol="0">
            <a:spAutoFit/>
          </a:bodyPr>
          <a:lstStyle/>
          <a:p>
            <a:r>
              <a:rPr lang="en-US" sz="900" dirty="0" smtClean="0"/>
              <a:t>Used with permission from M. </a:t>
            </a:r>
            <a:r>
              <a:rPr lang="en-US" sz="900" dirty="0" err="1" smtClean="0"/>
              <a:t>Iwama</a:t>
            </a:r>
            <a:endParaRPr lang="en-US" sz="900" dirty="0" smtClean="0"/>
          </a:p>
          <a:p>
            <a:r>
              <a:rPr lang="en-US" sz="900" dirty="0" smtClean="0"/>
              <a:t>www.kawamodel.com</a:t>
            </a:r>
            <a:endParaRPr lang="en-US" sz="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93750"/>
          </a:xfrm>
        </p:spPr>
        <p:txBody>
          <a:bodyPr/>
          <a:lstStyle/>
          <a:p>
            <a:pPr>
              <a:defRPr/>
            </a:pPr>
            <a:r>
              <a:rPr lang="en-ZA" dirty="0" smtClean="0"/>
              <a:t>Central concept</a:t>
            </a:r>
            <a:endParaRPr lang="en-ZA" dirty="0"/>
          </a:p>
        </p:txBody>
      </p:sp>
      <p:sp>
        <p:nvSpPr>
          <p:cNvPr id="3" name="Content Placeholder 2"/>
          <p:cNvSpPr>
            <a:spLocks noGrp="1"/>
          </p:cNvSpPr>
          <p:nvPr>
            <p:ph idx="1"/>
          </p:nvPr>
        </p:nvSpPr>
        <p:spPr>
          <a:xfrm>
            <a:off x="457200" y="1143000"/>
            <a:ext cx="8229600" cy="4987925"/>
          </a:xfrm>
        </p:spPr>
        <p:txBody>
          <a:bodyPr/>
          <a:lstStyle/>
          <a:p>
            <a:pPr>
              <a:lnSpc>
                <a:spcPct val="150000"/>
              </a:lnSpc>
              <a:buFont typeface="Wingdings" pitchFamily="2" charset="2"/>
              <a:buNone/>
              <a:defRPr/>
            </a:pPr>
            <a:r>
              <a:rPr lang="en-ZA" b="1" dirty="0" smtClean="0"/>
              <a:t>Harmony</a:t>
            </a:r>
            <a:r>
              <a:rPr lang="en-ZA" dirty="0" smtClean="0"/>
              <a:t>- a </a:t>
            </a:r>
            <a:r>
              <a:rPr lang="en-US" dirty="0" smtClean="0"/>
              <a:t>state of being, where the individual or community is in </a:t>
            </a:r>
            <a:r>
              <a:rPr lang="en-US" b="1" dirty="0" smtClean="0"/>
              <a:t>balance.</a:t>
            </a:r>
          </a:p>
          <a:p>
            <a:pPr>
              <a:lnSpc>
                <a:spcPct val="150000"/>
              </a:lnSpc>
              <a:defRPr/>
            </a:pPr>
            <a:r>
              <a:rPr lang="en-US" dirty="0" smtClean="0"/>
              <a:t>The presence of coexistence and interdependence within the context that one is part of. </a:t>
            </a:r>
          </a:p>
          <a:p>
            <a:pPr>
              <a:lnSpc>
                <a:spcPct val="150000"/>
              </a:lnSpc>
              <a:defRPr/>
            </a:pPr>
            <a:r>
              <a:rPr lang="en-US" dirty="0" smtClean="0"/>
              <a:t>Wellbeing is characterized by a state in which all elements coexist in harmony within the context .</a:t>
            </a:r>
          </a:p>
          <a:p>
            <a:pPr>
              <a:lnSpc>
                <a:spcPct val="150000"/>
              </a:lnSpc>
              <a:defRPr/>
            </a:pPr>
            <a:r>
              <a:rPr lang="en-US" dirty="0" smtClean="0"/>
              <a:t>Disruption of harmony interferes with the coexistence or life flow.</a:t>
            </a: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sz="4000" dirty="0" smtClean="0"/>
              <a:t>Components of the river</a:t>
            </a:r>
            <a:endParaRPr lang="en-ZA" sz="4000" dirty="0"/>
          </a:p>
        </p:txBody>
      </p:sp>
      <p:sp>
        <p:nvSpPr>
          <p:cNvPr id="3" name="Content Placeholder 2"/>
          <p:cNvSpPr>
            <a:spLocks noGrp="1"/>
          </p:cNvSpPr>
          <p:nvPr>
            <p:ph idx="1"/>
          </p:nvPr>
        </p:nvSpPr>
        <p:spPr>
          <a:xfrm>
            <a:off x="457200" y="1524000"/>
            <a:ext cx="8229600" cy="5048272"/>
          </a:xfrm>
        </p:spPr>
        <p:txBody>
          <a:bodyPr/>
          <a:lstStyle/>
          <a:p>
            <a:pPr>
              <a:lnSpc>
                <a:spcPct val="150000"/>
              </a:lnSpc>
              <a:defRPr/>
            </a:pPr>
            <a:r>
              <a:rPr lang="en-US" b="1" dirty="0" smtClean="0"/>
              <a:t>Water (</a:t>
            </a:r>
            <a:r>
              <a:rPr lang="en-US" b="1" i="1" dirty="0" err="1" smtClean="0"/>
              <a:t>Mizu</a:t>
            </a:r>
            <a:r>
              <a:rPr lang="en-US" b="1" i="1" dirty="0" smtClean="0"/>
              <a:t>)</a:t>
            </a:r>
            <a:r>
              <a:rPr lang="en-US" dirty="0" smtClean="0"/>
              <a:t> - depicting person’s life flow or life energy. </a:t>
            </a:r>
          </a:p>
          <a:p>
            <a:pPr>
              <a:lnSpc>
                <a:spcPct val="150000"/>
              </a:lnSpc>
              <a:defRPr/>
            </a:pPr>
            <a:r>
              <a:rPr lang="en-US" dirty="0" smtClean="0"/>
              <a:t>Water affects all elements and structures of the river and they also affect the water flow. This indicates that people’s lives are shaped and bound by the environment and life circumstances. </a:t>
            </a:r>
          </a:p>
          <a:p>
            <a:pPr>
              <a:lnSpc>
                <a:spcPct val="150000"/>
              </a:lnSpc>
              <a:defRPr/>
            </a:pPr>
            <a:r>
              <a:rPr lang="en-US" dirty="0" smtClean="0"/>
              <a:t>Weakening of the life flow or energy indicates a state of disharmony and </a:t>
            </a:r>
            <a:r>
              <a:rPr lang="en-US" dirty="0" err="1" smtClean="0"/>
              <a:t>unwellness</a:t>
            </a:r>
            <a:r>
              <a:rPr lang="en-US" dirty="0" smtClean="0"/>
              <a:t> of the client.</a:t>
            </a:r>
          </a:p>
          <a:p>
            <a:pPr>
              <a:defRPr/>
            </a:pPr>
            <a:endParaRPr lang="en-ZA" dirty="0" smtClean="0"/>
          </a:p>
          <a:p>
            <a:pPr>
              <a:defRPr/>
            </a:pP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dirty="0" smtClean="0"/>
              <a:t>Components of the river</a:t>
            </a:r>
            <a:endParaRPr lang="en-ZA" dirty="0"/>
          </a:p>
        </p:txBody>
      </p:sp>
      <p:sp>
        <p:nvSpPr>
          <p:cNvPr id="3" name="Content Placeholder 2"/>
          <p:cNvSpPr>
            <a:spLocks noGrp="1"/>
          </p:cNvSpPr>
          <p:nvPr>
            <p:ph idx="1"/>
          </p:nvPr>
        </p:nvSpPr>
        <p:spPr/>
        <p:txBody>
          <a:bodyPr/>
          <a:lstStyle/>
          <a:p>
            <a:pPr>
              <a:lnSpc>
                <a:spcPct val="150000"/>
              </a:lnSpc>
              <a:defRPr/>
            </a:pPr>
            <a:r>
              <a:rPr lang="en-US" b="1" dirty="0" smtClean="0"/>
              <a:t>Rocks (</a:t>
            </a:r>
            <a:r>
              <a:rPr lang="en-US" b="1" i="1" dirty="0" err="1" smtClean="0"/>
              <a:t>Iwa</a:t>
            </a:r>
            <a:r>
              <a:rPr lang="en-US" b="1" i="1" dirty="0" smtClean="0"/>
              <a:t>)</a:t>
            </a:r>
            <a:r>
              <a:rPr lang="en-US" dirty="0" smtClean="0"/>
              <a:t> - depicting life problematic circumstances that are difficult to remove. </a:t>
            </a:r>
          </a:p>
          <a:p>
            <a:pPr>
              <a:lnSpc>
                <a:spcPct val="150000"/>
              </a:lnSpc>
              <a:defRPr/>
            </a:pPr>
            <a:r>
              <a:rPr lang="en-US" dirty="0" smtClean="0"/>
              <a:t>Depending on how big they are, they can obstruct flow.</a:t>
            </a:r>
          </a:p>
          <a:p>
            <a:pPr>
              <a:lnSpc>
                <a:spcPct val="150000"/>
              </a:lnSpc>
              <a:defRPr/>
            </a:pPr>
            <a:r>
              <a:rPr lang="en-US" dirty="0" smtClean="0"/>
              <a:t>For example, congenital conditions, illness, disability, injury or trauma. </a:t>
            </a:r>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dirty="0" smtClean="0"/>
              <a:t>Components of the river</a:t>
            </a:r>
            <a:endParaRPr lang="en-ZA" dirty="0"/>
          </a:p>
        </p:txBody>
      </p:sp>
      <p:sp>
        <p:nvSpPr>
          <p:cNvPr id="3" name="Content Placeholder 2"/>
          <p:cNvSpPr>
            <a:spLocks noGrp="1"/>
          </p:cNvSpPr>
          <p:nvPr>
            <p:ph idx="1"/>
          </p:nvPr>
        </p:nvSpPr>
        <p:spPr/>
        <p:txBody>
          <a:bodyPr/>
          <a:lstStyle/>
          <a:p>
            <a:pPr>
              <a:lnSpc>
                <a:spcPct val="150000"/>
              </a:lnSpc>
              <a:defRPr/>
            </a:pPr>
            <a:r>
              <a:rPr lang="en-US" b="1" dirty="0" smtClean="0"/>
              <a:t>River side walls (</a:t>
            </a:r>
            <a:r>
              <a:rPr lang="en-US" b="1" i="1" dirty="0" err="1" smtClean="0"/>
              <a:t>Kawa</a:t>
            </a:r>
            <a:r>
              <a:rPr lang="en-US" b="1" i="1" dirty="0" smtClean="0"/>
              <a:t> no </a:t>
            </a:r>
            <a:r>
              <a:rPr lang="en-US" b="1" i="1" dirty="0" err="1" smtClean="0"/>
              <a:t>soku-heki</a:t>
            </a:r>
            <a:r>
              <a:rPr lang="en-US" b="1" i="1" dirty="0" smtClean="0"/>
              <a:t>)</a:t>
            </a:r>
            <a:r>
              <a:rPr lang="en-US" b="1" dirty="0" smtClean="0"/>
              <a:t> </a:t>
            </a:r>
            <a:r>
              <a:rPr lang="en-US" dirty="0" smtClean="0"/>
              <a:t>and</a:t>
            </a:r>
            <a:r>
              <a:rPr lang="en-US" b="1" dirty="0" smtClean="0"/>
              <a:t> bottom (</a:t>
            </a:r>
            <a:r>
              <a:rPr lang="en-US" b="1" i="1" dirty="0" err="1" smtClean="0"/>
              <a:t>Kawa</a:t>
            </a:r>
            <a:r>
              <a:rPr lang="en-US" b="1" i="1" dirty="0" smtClean="0"/>
              <a:t> no </a:t>
            </a:r>
            <a:r>
              <a:rPr lang="en-US" b="1" i="1" dirty="0" err="1" smtClean="0"/>
              <a:t>zoko</a:t>
            </a:r>
            <a:r>
              <a:rPr lang="en-US" b="1" i="1" dirty="0" smtClean="0"/>
              <a:t>)</a:t>
            </a:r>
            <a:r>
              <a:rPr lang="en-US" dirty="0" smtClean="0"/>
              <a:t>-depicting the environment. </a:t>
            </a:r>
          </a:p>
          <a:p>
            <a:pPr>
              <a:lnSpc>
                <a:spcPct val="150000"/>
              </a:lnSpc>
              <a:defRPr/>
            </a:pPr>
            <a:r>
              <a:rPr lang="en-US" dirty="0" smtClean="0"/>
              <a:t>Environmental issues affect the flow of the river; they determine the boundaries, shape and flow of water.</a:t>
            </a:r>
          </a:p>
          <a:p>
            <a:pPr>
              <a:lnSpc>
                <a:spcPct val="150000"/>
              </a:lnSpc>
              <a:defRPr/>
            </a:pPr>
            <a:r>
              <a:rPr lang="en-US" dirty="0" smtClean="0"/>
              <a:t>Environment constructs the self, the experience of being and meaning for action.</a:t>
            </a:r>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dirty="0" smtClean="0"/>
              <a:t>Components of the river</a:t>
            </a:r>
            <a:endParaRPr lang="en-ZA" dirty="0"/>
          </a:p>
        </p:txBody>
      </p:sp>
      <p:sp>
        <p:nvSpPr>
          <p:cNvPr id="3" name="Content Placeholder 2"/>
          <p:cNvSpPr>
            <a:spLocks noGrp="1"/>
          </p:cNvSpPr>
          <p:nvPr>
            <p:ph idx="1"/>
          </p:nvPr>
        </p:nvSpPr>
        <p:spPr/>
        <p:txBody>
          <a:bodyPr/>
          <a:lstStyle/>
          <a:p>
            <a:pPr>
              <a:lnSpc>
                <a:spcPct val="150000"/>
              </a:lnSpc>
              <a:defRPr/>
            </a:pPr>
            <a:r>
              <a:rPr lang="en-US" b="1" dirty="0" smtClean="0"/>
              <a:t>Driftwood (</a:t>
            </a:r>
            <a:r>
              <a:rPr lang="en-US" b="1" i="1" dirty="0" err="1" smtClean="0"/>
              <a:t>Ryboku</a:t>
            </a:r>
            <a:r>
              <a:rPr lang="en-US" b="1" i="1" dirty="0" smtClean="0"/>
              <a:t>)</a:t>
            </a:r>
            <a:r>
              <a:rPr lang="en-US" dirty="0" smtClean="0"/>
              <a:t>-depicting personal assets such as material or immaterial resources . </a:t>
            </a:r>
          </a:p>
          <a:p>
            <a:pPr>
              <a:lnSpc>
                <a:spcPct val="150000"/>
              </a:lnSpc>
              <a:defRPr/>
            </a:pPr>
            <a:r>
              <a:rPr lang="en-US" dirty="0" smtClean="0"/>
              <a:t>These  assets can positively or negatively affect circumstances. </a:t>
            </a:r>
          </a:p>
          <a:p>
            <a:pPr>
              <a:lnSpc>
                <a:spcPct val="150000"/>
              </a:lnSpc>
              <a:defRPr/>
            </a:pPr>
            <a:r>
              <a:rPr lang="en-US" dirty="0" smtClean="0"/>
              <a:t>Assets are important in treatment as they could be used to shift the rocks increasing flow, thereby enhancing and restoring harmony.</a:t>
            </a:r>
            <a:endParaRPr lang="en-ZA" dirty="0" smtClean="0"/>
          </a:p>
          <a:p>
            <a:pPr>
              <a:defRPr/>
            </a:pPr>
            <a:endParaRPr lang="en-Z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1928794" y="714356"/>
            <a:ext cx="5165725" cy="4537075"/>
            <a:chOff x="261" y="1207"/>
            <a:chExt cx="3254" cy="2858"/>
          </a:xfrm>
        </p:grpSpPr>
        <p:sp>
          <p:nvSpPr>
            <p:cNvPr id="12299" name="Rectangle 6"/>
            <p:cNvSpPr>
              <a:spLocks noChangeArrowheads="1"/>
            </p:cNvSpPr>
            <p:nvPr/>
          </p:nvSpPr>
          <p:spPr bwMode="auto">
            <a:xfrm>
              <a:off x="295" y="1207"/>
              <a:ext cx="3220" cy="2858"/>
            </a:xfrm>
            <a:prstGeom prst="rect">
              <a:avLst/>
            </a:prstGeom>
            <a:solidFill>
              <a:srgbClr val="A3C7FB"/>
            </a:solidFill>
            <a:ln w="9525">
              <a:solidFill>
                <a:schemeClr val="bg1"/>
              </a:solidFill>
              <a:miter lim="800000"/>
              <a:headEnd/>
              <a:tailEnd/>
            </a:ln>
          </p:spPr>
          <p:txBody>
            <a:bodyPr wrap="none" anchor="ctr"/>
            <a:lstStyle/>
            <a:p>
              <a:endParaRPr lang="en-ZA"/>
            </a:p>
          </p:txBody>
        </p:sp>
        <p:sp>
          <p:nvSpPr>
            <p:cNvPr id="12300" name="Freeform 7"/>
            <p:cNvSpPr>
              <a:spLocks/>
            </p:cNvSpPr>
            <p:nvPr/>
          </p:nvSpPr>
          <p:spPr bwMode="auto">
            <a:xfrm>
              <a:off x="294" y="1686"/>
              <a:ext cx="3221" cy="2379"/>
            </a:xfrm>
            <a:custGeom>
              <a:avLst/>
              <a:gdLst>
                <a:gd name="T0" fmla="*/ 0 w 3221"/>
                <a:gd name="T1" fmla="*/ 18 h 2379"/>
                <a:gd name="T2" fmla="*/ 186 w 3221"/>
                <a:gd name="T3" fmla="*/ 36 h 2379"/>
                <a:gd name="T4" fmla="*/ 240 w 3221"/>
                <a:gd name="T5" fmla="*/ 66 h 2379"/>
                <a:gd name="T6" fmla="*/ 276 w 3221"/>
                <a:gd name="T7" fmla="*/ 90 h 2379"/>
                <a:gd name="T8" fmla="*/ 324 w 3221"/>
                <a:gd name="T9" fmla="*/ 144 h 2379"/>
                <a:gd name="T10" fmla="*/ 372 w 3221"/>
                <a:gd name="T11" fmla="*/ 318 h 2379"/>
                <a:gd name="T12" fmla="*/ 450 w 3221"/>
                <a:gd name="T13" fmla="*/ 510 h 2379"/>
                <a:gd name="T14" fmla="*/ 498 w 3221"/>
                <a:gd name="T15" fmla="*/ 840 h 2379"/>
                <a:gd name="T16" fmla="*/ 540 w 3221"/>
                <a:gd name="T17" fmla="*/ 948 h 2379"/>
                <a:gd name="T18" fmla="*/ 558 w 3221"/>
                <a:gd name="T19" fmla="*/ 1176 h 2379"/>
                <a:gd name="T20" fmla="*/ 612 w 3221"/>
                <a:gd name="T21" fmla="*/ 1338 h 2379"/>
                <a:gd name="T22" fmla="*/ 678 w 3221"/>
                <a:gd name="T23" fmla="*/ 1560 h 2379"/>
                <a:gd name="T24" fmla="*/ 702 w 3221"/>
                <a:gd name="T25" fmla="*/ 1578 h 2379"/>
                <a:gd name="T26" fmla="*/ 840 w 3221"/>
                <a:gd name="T27" fmla="*/ 1680 h 2379"/>
                <a:gd name="T28" fmla="*/ 1302 w 3221"/>
                <a:gd name="T29" fmla="*/ 1752 h 2379"/>
                <a:gd name="T30" fmla="*/ 1536 w 3221"/>
                <a:gd name="T31" fmla="*/ 1794 h 2379"/>
                <a:gd name="T32" fmla="*/ 1686 w 3221"/>
                <a:gd name="T33" fmla="*/ 1938 h 2379"/>
                <a:gd name="T34" fmla="*/ 1860 w 3221"/>
                <a:gd name="T35" fmla="*/ 1926 h 2379"/>
                <a:gd name="T36" fmla="*/ 1908 w 3221"/>
                <a:gd name="T37" fmla="*/ 1914 h 2379"/>
                <a:gd name="T38" fmla="*/ 1932 w 3221"/>
                <a:gd name="T39" fmla="*/ 1908 h 2379"/>
                <a:gd name="T40" fmla="*/ 2016 w 3221"/>
                <a:gd name="T41" fmla="*/ 1854 h 2379"/>
                <a:gd name="T42" fmla="*/ 2046 w 3221"/>
                <a:gd name="T43" fmla="*/ 1770 h 2379"/>
                <a:gd name="T44" fmla="*/ 2154 w 3221"/>
                <a:gd name="T45" fmla="*/ 1662 h 2379"/>
                <a:gd name="T46" fmla="*/ 2184 w 3221"/>
                <a:gd name="T47" fmla="*/ 1626 h 2379"/>
                <a:gd name="T48" fmla="*/ 2196 w 3221"/>
                <a:gd name="T49" fmla="*/ 1590 h 2379"/>
                <a:gd name="T50" fmla="*/ 2244 w 3221"/>
                <a:gd name="T51" fmla="*/ 1374 h 2379"/>
                <a:gd name="T52" fmla="*/ 2292 w 3221"/>
                <a:gd name="T53" fmla="*/ 1272 h 2379"/>
                <a:gd name="T54" fmla="*/ 2358 w 3221"/>
                <a:gd name="T55" fmla="*/ 1194 h 2379"/>
                <a:gd name="T56" fmla="*/ 2400 w 3221"/>
                <a:gd name="T57" fmla="*/ 1176 h 2379"/>
                <a:gd name="T58" fmla="*/ 2532 w 3221"/>
                <a:gd name="T59" fmla="*/ 1146 h 2379"/>
                <a:gd name="T60" fmla="*/ 2622 w 3221"/>
                <a:gd name="T61" fmla="*/ 1110 h 2379"/>
                <a:gd name="T62" fmla="*/ 2712 w 3221"/>
                <a:gd name="T63" fmla="*/ 1014 h 2379"/>
                <a:gd name="T64" fmla="*/ 2760 w 3221"/>
                <a:gd name="T65" fmla="*/ 900 h 2379"/>
                <a:gd name="T66" fmla="*/ 2862 w 3221"/>
                <a:gd name="T67" fmla="*/ 612 h 2379"/>
                <a:gd name="T68" fmla="*/ 2874 w 3221"/>
                <a:gd name="T69" fmla="*/ 498 h 2379"/>
                <a:gd name="T70" fmla="*/ 2934 w 3221"/>
                <a:gd name="T71" fmla="*/ 252 h 2379"/>
                <a:gd name="T72" fmla="*/ 2964 w 3221"/>
                <a:gd name="T73" fmla="*/ 150 h 2379"/>
                <a:gd name="T74" fmla="*/ 2982 w 3221"/>
                <a:gd name="T75" fmla="*/ 36 h 2379"/>
                <a:gd name="T76" fmla="*/ 3084 w 3221"/>
                <a:gd name="T77" fmla="*/ 30 h 2379"/>
                <a:gd name="T78" fmla="*/ 3210 w 3221"/>
                <a:gd name="T79" fmla="*/ 18 h 2379"/>
                <a:gd name="T80" fmla="*/ 3221 w 3221"/>
                <a:gd name="T81" fmla="*/ 2379 h 2379"/>
                <a:gd name="T82" fmla="*/ 1 w 3221"/>
                <a:gd name="T83" fmla="*/ 2379 h 2379"/>
                <a:gd name="T84" fmla="*/ 0 w 3221"/>
                <a:gd name="T85" fmla="*/ 18 h 23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1"/>
                <a:gd name="T130" fmla="*/ 0 h 2379"/>
                <a:gd name="T131" fmla="*/ 3221 w 3221"/>
                <a:gd name="T132" fmla="*/ 2379 h 23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1" h="2379">
                  <a:moveTo>
                    <a:pt x="0" y="18"/>
                  </a:moveTo>
                  <a:cubicBezTo>
                    <a:pt x="55" y="0"/>
                    <a:pt x="129" y="28"/>
                    <a:pt x="186" y="36"/>
                  </a:cubicBezTo>
                  <a:cubicBezTo>
                    <a:pt x="250" y="57"/>
                    <a:pt x="200" y="35"/>
                    <a:pt x="240" y="66"/>
                  </a:cubicBezTo>
                  <a:cubicBezTo>
                    <a:pt x="251" y="75"/>
                    <a:pt x="276" y="90"/>
                    <a:pt x="276" y="90"/>
                  </a:cubicBezTo>
                  <a:cubicBezTo>
                    <a:pt x="289" y="110"/>
                    <a:pt x="324" y="144"/>
                    <a:pt x="324" y="144"/>
                  </a:cubicBezTo>
                  <a:cubicBezTo>
                    <a:pt x="343" y="201"/>
                    <a:pt x="351" y="262"/>
                    <a:pt x="372" y="318"/>
                  </a:cubicBezTo>
                  <a:cubicBezTo>
                    <a:pt x="397" y="384"/>
                    <a:pt x="433" y="441"/>
                    <a:pt x="450" y="510"/>
                  </a:cubicBezTo>
                  <a:cubicBezTo>
                    <a:pt x="455" y="622"/>
                    <a:pt x="462" y="733"/>
                    <a:pt x="498" y="840"/>
                  </a:cubicBezTo>
                  <a:cubicBezTo>
                    <a:pt x="510" y="877"/>
                    <a:pt x="531" y="910"/>
                    <a:pt x="540" y="948"/>
                  </a:cubicBezTo>
                  <a:cubicBezTo>
                    <a:pt x="543" y="1020"/>
                    <a:pt x="540" y="1104"/>
                    <a:pt x="558" y="1176"/>
                  </a:cubicBezTo>
                  <a:cubicBezTo>
                    <a:pt x="572" y="1231"/>
                    <a:pt x="598" y="1282"/>
                    <a:pt x="612" y="1338"/>
                  </a:cubicBezTo>
                  <a:cubicBezTo>
                    <a:pt x="617" y="1404"/>
                    <a:pt x="625" y="1507"/>
                    <a:pt x="678" y="1560"/>
                  </a:cubicBezTo>
                  <a:cubicBezTo>
                    <a:pt x="685" y="1567"/>
                    <a:pt x="695" y="1571"/>
                    <a:pt x="702" y="1578"/>
                  </a:cubicBezTo>
                  <a:cubicBezTo>
                    <a:pt x="744" y="1620"/>
                    <a:pt x="779" y="1668"/>
                    <a:pt x="840" y="1680"/>
                  </a:cubicBezTo>
                  <a:cubicBezTo>
                    <a:pt x="990" y="1755"/>
                    <a:pt x="1131" y="1748"/>
                    <a:pt x="1302" y="1752"/>
                  </a:cubicBezTo>
                  <a:cubicBezTo>
                    <a:pt x="1379" y="1771"/>
                    <a:pt x="1459" y="1775"/>
                    <a:pt x="1536" y="1794"/>
                  </a:cubicBezTo>
                  <a:cubicBezTo>
                    <a:pt x="1584" y="1866"/>
                    <a:pt x="1609" y="1899"/>
                    <a:pt x="1686" y="1938"/>
                  </a:cubicBezTo>
                  <a:cubicBezTo>
                    <a:pt x="1750" y="1935"/>
                    <a:pt x="1801" y="1939"/>
                    <a:pt x="1860" y="1926"/>
                  </a:cubicBezTo>
                  <a:cubicBezTo>
                    <a:pt x="1876" y="1923"/>
                    <a:pt x="1892" y="1918"/>
                    <a:pt x="1908" y="1914"/>
                  </a:cubicBezTo>
                  <a:cubicBezTo>
                    <a:pt x="1916" y="1912"/>
                    <a:pt x="1932" y="1908"/>
                    <a:pt x="1932" y="1908"/>
                  </a:cubicBezTo>
                  <a:cubicBezTo>
                    <a:pt x="1977" y="1863"/>
                    <a:pt x="1966" y="1871"/>
                    <a:pt x="2016" y="1854"/>
                  </a:cubicBezTo>
                  <a:cubicBezTo>
                    <a:pt x="2034" y="1828"/>
                    <a:pt x="2029" y="1796"/>
                    <a:pt x="2046" y="1770"/>
                  </a:cubicBezTo>
                  <a:cubicBezTo>
                    <a:pt x="2073" y="1730"/>
                    <a:pt x="2107" y="1678"/>
                    <a:pt x="2154" y="1662"/>
                  </a:cubicBezTo>
                  <a:cubicBezTo>
                    <a:pt x="2165" y="1651"/>
                    <a:pt x="2177" y="1641"/>
                    <a:pt x="2184" y="1626"/>
                  </a:cubicBezTo>
                  <a:cubicBezTo>
                    <a:pt x="2189" y="1614"/>
                    <a:pt x="2196" y="1590"/>
                    <a:pt x="2196" y="1590"/>
                  </a:cubicBezTo>
                  <a:cubicBezTo>
                    <a:pt x="2203" y="1503"/>
                    <a:pt x="2217" y="1454"/>
                    <a:pt x="2244" y="1374"/>
                  </a:cubicBezTo>
                  <a:cubicBezTo>
                    <a:pt x="2259" y="1329"/>
                    <a:pt x="2262" y="1308"/>
                    <a:pt x="2292" y="1272"/>
                  </a:cubicBezTo>
                  <a:cubicBezTo>
                    <a:pt x="2310" y="1250"/>
                    <a:pt x="2330" y="1203"/>
                    <a:pt x="2358" y="1194"/>
                  </a:cubicBezTo>
                  <a:cubicBezTo>
                    <a:pt x="2372" y="1189"/>
                    <a:pt x="2386" y="1181"/>
                    <a:pt x="2400" y="1176"/>
                  </a:cubicBezTo>
                  <a:cubicBezTo>
                    <a:pt x="2442" y="1162"/>
                    <a:pt x="2489" y="1159"/>
                    <a:pt x="2532" y="1146"/>
                  </a:cubicBezTo>
                  <a:cubicBezTo>
                    <a:pt x="2565" y="1136"/>
                    <a:pt x="2591" y="1120"/>
                    <a:pt x="2622" y="1110"/>
                  </a:cubicBezTo>
                  <a:cubicBezTo>
                    <a:pt x="2653" y="1079"/>
                    <a:pt x="2688" y="1051"/>
                    <a:pt x="2712" y="1014"/>
                  </a:cubicBezTo>
                  <a:cubicBezTo>
                    <a:pt x="2736" y="976"/>
                    <a:pt x="2736" y="936"/>
                    <a:pt x="2760" y="900"/>
                  </a:cubicBezTo>
                  <a:cubicBezTo>
                    <a:pt x="2785" y="801"/>
                    <a:pt x="2843" y="714"/>
                    <a:pt x="2862" y="612"/>
                  </a:cubicBezTo>
                  <a:cubicBezTo>
                    <a:pt x="2874" y="547"/>
                    <a:pt x="2863" y="583"/>
                    <a:pt x="2874" y="498"/>
                  </a:cubicBezTo>
                  <a:cubicBezTo>
                    <a:pt x="2885" y="415"/>
                    <a:pt x="2914" y="333"/>
                    <a:pt x="2934" y="252"/>
                  </a:cubicBezTo>
                  <a:cubicBezTo>
                    <a:pt x="2941" y="225"/>
                    <a:pt x="2948" y="174"/>
                    <a:pt x="2964" y="150"/>
                  </a:cubicBezTo>
                  <a:cubicBezTo>
                    <a:pt x="2980" y="126"/>
                    <a:pt x="2966" y="60"/>
                    <a:pt x="2982" y="36"/>
                  </a:cubicBezTo>
                  <a:cubicBezTo>
                    <a:pt x="2992" y="22"/>
                    <a:pt x="3067" y="42"/>
                    <a:pt x="3084" y="30"/>
                  </a:cubicBezTo>
                  <a:cubicBezTo>
                    <a:pt x="3114" y="10"/>
                    <a:pt x="3178" y="18"/>
                    <a:pt x="3210" y="18"/>
                  </a:cubicBezTo>
                  <a:lnTo>
                    <a:pt x="3221" y="2379"/>
                  </a:lnTo>
                  <a:lnTo>
                    <a:pt x="1" y="2379"/>
                  </a:lnTo>
                  <a:lnTo>
                    <a:pt x="0" y="18"/>
                  </a:lnTo>
                  <a:close/>
                </a:path>
              </a:pathLst>
            </a:custGeom>
            <a:gradFill rotWithShape="1">
              <a:gsLst>
                <a:gs pos="0">
                  <a:srgbClr val="9D876D"/>
                </a:gs>
                <a:gs pos="100000">
                  <a:srgbClr val="493E32"/>
                </a:gs>
              </a:gsLst>
              <a:lin ang="5400000" scaled="1"/>
            </a:gradFill>
            <a:ln w="9525">
              <a:solidFill>
                <a:schemeClr val="bg1"/>
              </a:solidFill>
              <a:round/>
              <a:headEnd/>
              <a:tailEnd/>
            </a:ln>
          </p:spPr>
          <p:txBody>
            <a:bodyPr/>
            <a:lstStyle/>
            <a:p>
              <a:endParaRPr lang="en-US"/>
            </a:p>
          </p:txBody>
        </p:sp>
        <p:sp>
          <p:nvSpPr>
            <p:cNvPr id="12301" name="Freeform 8"/>
            <p:cNvSpPr>
              <a:spLocks/>
            </p:cNvSpPr>
            <p:nvPr/>
          </p:nvSpPr>
          <p:spPr bwMode="auto">
            <a:xfrm>
              <a:off x="261" y="1207"/>
              <a:ext cx="3254" cy="635"/>
            </a:xfrm>
            <a:custGeom>
              <a:avLst/>
              <a:gdLst>
                <a:gd name="T0" fmla="*/ 27 w 3254"/>
                <a:gd name="T1" fmla="*/ 507 h 617"/>
                <a:gd name="T2" fmla="*/ 129 w 3254"/>
                <a:gd name="T3" fmla="*/ 526 h 617"/>
                <a:gd name="T4" fmla="*/ 315 w 3254"/>
                <a:gd name="T5" fmla="*/ 596 h 617"/>
                <a:gd name="T6" fmla="*/ 363 w 3254"/>
                <a:gd name="T7" fmla="*/ 634 h 617"/>
                <a:gd name="T8" fmla="*/ 639 w 3254"/>
                <a:gd name="T9" fmla="*/ 609 h 617"/>
                <a:gd name="T10" fmla="*/ 795 w 3254"/>
                <a:gd name="T11" fmla="*/ 628 h 617"/>
                <a:gd name="T12" fmla="*/ 831 w 3254"/>
                <a:gd name="T13" fmla="*/ 641 h 617"/>
                <a:gd name="T14" fmla="*/ 849 w 3254"/>
                <a:gd name="T15" fmla="*/ 647 h 617"/>
                <a:gd name="T16" fmla="*/ 987 w 3254"/>
                <a:gd name="T17" fmla="*/ 641 h 617"/>
                <a:gd name="T18" fmla="*/ 1035 w 3254"/>
                <a:gd name="T19" fmla="*/ 628 h 617"/>
                <a:gd name="T20" fmla="*/ 1059 w 3254"/>
                <a:gd name="T21" fmla="*/ 622 h 617"/>
                <a:gd name="T22" fmla="*/ 1119 w 3254"/>
                <a:gd name="T23" fmla="*/ 596 h 617"/>
                <a:gd name="T24" fmla="*/ 1251 w 3254"/>
                <a:gd name="T25" fmla="*/ 609 h 617"/>
                <a:gd name="T26" fmla="*/ 1371 w 3254"/>
                <a:gd name="T27" fmla="*/ 641 h 617"/>
                <a:gd name="T28" fmla="*/ 1467 w 3254"/>
                <a:gd name="T29" fmla="*/ 634 h 617"/>
                <a:gd name="T30" fmla="*/ 1545 w 3254"/>
                <a:gd name="T31" fmla="*/ 609 h 617"/>
                <a:gd name="T32" fmla="*/ 1623 w 3254"/>
                <a:gd name="T33" fmla="*/ 596 h 617"/>
                <a:gd name="T34" fmla="*/ 1785 w 3254"/>
                <a:gd name="T35" fmla="*/ 622 h 617"/>
                <a:gd name="T36" fmla="*/ 1857 w 3254"/>
                <a:gd name="T37" fmla="*/ 641 h 617"/>
                <a:gd name="T38" fmla="*/ 1959 w 3254"/>
                <a:gd name="T39" fmla="*/ 628 h 617"/>
                <a:gd name="T40" fmla="*/ 2007 w 3254"/>
                <a:gd name="T41" fmla="*/ 615 h 617"/>
                <a:gd name="T42" fmla="*/ 2043 w 3254"/>
                <a:gd name="T43" fmla="*/ 603 h 617"/>
                <a:gd name="T44" fmla="*/ 2193 w 3254"/>
                <a:gd name="T45" fmla="*/ 609 h 617"/>
                <a:gd name="T46" fmla="*/ 2331 w 3254"/>
                <a:gd name="T47" fmla="*/ 654 h 617"/>
                <a:gd name="T48" fmla="*/ 2613 w 3254"/>
                <a:gd name="T49" fmla="*/ 596 h 617"/>
                <a:gd name="T50" fmla="*/ 2823 w 3254"/>
                <a:gd name="T51" fmla="*/ 654 h 617"/>
                <a:gd name="T52" fmla="*/ 2979 w 3254"/>
                <a:gd name="T53" fmla="*/ 622 h 617"/>
                <a:gd name="T54" fmla="*/ 3063 w 3254"/>
                <a:gd name="T55" fmla="*/ 603 h 617"/>
                <a:gd name="T56" fmla="*/ 3057 w 3254"/>
                <a:gd name="T57" fmla="*/ 584 h 617"/>
                <a:gd name="T58" fmla="*/ 3075 w 3254"/>
                <a:gd name="T59" fmla="*/ 571 h 617"/>
                <a:gd name="T60" fmla="*/ 3147 w 3254"/>
                <a:gd name="T61" fmla="*/ 539 h 617"/>
                <a:gd name="T62" fmla="*/ 3183 w 3254"/>
                <a:gd name="T63" fmla="*/ 526 h 617"/>
                <a:gd name="T64" fmla="*/ 3243 w 3254"/>
                <a:gd name="T65" fmla="*/ 533 h 617"/>
                <a:gd name="T66" fmla="*/ 3254 w 3254"/>
                <a:gd name="T67" fmla="*/ 0 h 617"/>
                <a:gd name="T68" fmla="*/ 34 w 3254"/>
                <a:gd name="T69" fmla="*/ 0 h 617"/>
                <a:gd name="T70" fmla="*/ 27 w 3254"/>
                <a:gd name="T71" fmla="*/ 507 h 6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54"/>
                <a:gd name="T109" fmla="*/ 0 h 617"/>
                <a:gd name="T110" fmla="*/ 3254 w 3254"/>
                <a:gd name="T111" fmla="*/ 617 h 6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54" h="617">
                  <a:moveTo>
                    <a:pt x="27" y="479"/>
                  </a:moveTo>
                  <a:cubicBezTo>
                    <a:pt x="80" y="497"/>
                    <a:pt x="0" y="471"/>
                    <a:pt x="129" y="497"/>
                  </a:cubicBezTo>
                  <a:cubicBezTo>
                    <a:pt x="195" y="510"/>
                    <a:pt x="259" y="526"/>
                    <a:pt x="315" y="563"/>
                  </a:cubicBezTo>
                  <a:cubicBezTo>
                    <a:pt x="329" y="584"/>
                    <a:pt x="339" y="591"/>
                    <a:pt x="363" y="599"/>
                  </a:cubicBezTo>
                  <a:cubicBezTo>
                    <a:pt x="455" y="592"/>
                    <a:pt x="547" y="583"/>
                    <a:pt x="639" y="575"/>
                  </a:cubicBezTo>
                  <a:cubicBezTo>
                    <a:pt x="692" y="564"/>
                    <a:pt x="744" y="576"/>
                    <a:pt x="795" y="593"/>
                  </a:cubicBezTo>
                  <a:cubicBezTo>
                    <a:pt x="807" y="597"/>
                    <a:pt x="819" y="601"/>
                    <a:pt x="831" y="605"/>
                  </a:cubicBezTo>
                  <a:cubicBezTo>
                    <a:pt x="837" y="607"/>
                    <a:pt x="849" y="611"/>
                    <a:pt x="849" y="611"/>
                  </a:cubicBezTo>
                  <a:cubicBezTo>
                    <a:pt x="895" y="609"/>
                    <a:pt x="941" y="609"/>
                    <a:pt x="987" y="605"/>
                  </a:cubicBezTo>
                  <a:cubicBezTo>
                    <a:pt x="1003" y="603"/>
                    <a:pt x="1019" y="597"/>
                    <a:pt x="1035" y="593"/>
                  </a:cubicBezTo>
                  <a:cubicBezTo>
                    <a:pt x="1043" y="591"/>
                    <a:pt x="1059" y="587"/>
                    <a:pt x="1059" y="587"/>
                  </a:cubicBezTo>
                  <a:cubicBezTo>
                    <a:pt x="1079" y="574"/>
                    <a:pt x="1097" y="570"/>
                    <a:pt x="1119" y="563"/>
                  </a:cubicBezTo>
                  <a:cubicBezTo>
                    <a:pt x="1171" y="566"/>
                    <a:pt x="1205" y="565"/>
                    <a:pt x="1251" y="575"/>
                  </a:cubicBezTo>
                  <a:cubicBezTo>
                    <a:pt x="1292" y="584"/>
                    <a:pt x="1330" y="598"/>
                    <a:pt x="1371" y="605"/>
                  </a:cubicBezTo>
                  <a:cubicBezTo>
                    <a:pt x="1403" y="603"/>
                    <a:pt x="1435" y="602"/>
                    <a:pt x="1467" y="599"/>
                  </a:cubicBezTo>
                  <a:cubicBezTo>
                    <a:pt x="1494" y="596"/>
                    <a:pt x="1520" y="583"/>
                    <a:pt x="1545" y="575"/>
                  </a:cubicBezTo>
                  <a:cubicBezTo>
                    <a:pt x="1561" y="570"/>
                    <a:pt x="1611" y="564"/>
                    <a:pt x="1623" y="563"/>
                  </a:cubicBezTo>
                  <a:cubicBezTo>
                    <a:pt x="1678" y="568"/>
                    <a:pt x="1731" y="579"/>
                    <a:pt x="1785" y="587"/>
                  </a:cubicBezTo>
                  <a:cubicBezTo>
                    <a:pt x="1833" y="603"/>
                    <a:pt x="1809" y="597"/>
                    <a:pt x="1857" y="605"/>
                  </a:cubicBezTo>
                  <a:cubicBezTo>
                    <a:pt x="1881" y="603"/>
                    <a:pt x="1932" y="598"/>
                    <a:pt x="1959" y="593"/>
                  </a:cubicBezTo>
                  <a:cubicBezTo>
                    <a:pt x="1975" y="590"/>
                    <a:pt x="1991" y="586"/>
                    <a:pt x="2007" y="581"/>
                  </a:cubicBezTo>
                  <a:cubicBezTo>
                    <a:pt x="2019" y="577"/>
                    <a:pt x="2043" y="569"/>
                    <a:pt x="2043" y="569"/>
                  </a:cubicBezTo>
                  <a:cubicBezTo>
                    <a:pt x="2093" y="571"/>
                    <a:pt x="2143" y="572"/>
                    <a:pt x="2193" y="575"/>
                  </a:cubicBezTo>
                  <a:cubicBezTo>
                    <a:pt x="2238" y="578"/>
                    <a:pt x="2287" y="606"/>
                    <a:pt x="2331" y="617"/>
                  </a:cubicBezTo>
                  <a:cubicBezTo>
                    <a:pt x="2425" y="608"/>
                    <a:pt x="2523" y="593"/>
                    <a:pt x="2613" y="563"/>
                  </a:cubicBezTo>
                  <a:cubicBezTo>
                    <a:pt x="2688" y="572"/>
                    <a:pt x="2749" y="608"/>
                    <a:pt x="2823" y="617"/>
                  </a:cubicBezTo>
                  <a:cubicBezTo>
                    <a:pt x="2875" y="607"/>
                    <a:pt x="2927" y="596"/>
                    <a:pt x="2979" y="587"/>
                  </a:cubicBezTo>
                  <a:cubicBezTo>
                    <a:pt x="3014" y="599"/>
                    <a:pt x="3032" y="579"/>
                    <a:pt x="3063" y="569"/>
                  </a:cubicBezTo>
                  <a:cubicBezTo>
                    <a:pt x="3061" y="563"/>
                    <a:pt x="3055" y="557"/>
                    <a:pt x="3057" y="551"/>
                  </a:cubicBezTo>
                  <a:cubicBezTo>
                    <a:pt x="3060" y="544"/>
                    <a:pt x="3068" y="542"/>
                    <a:pt x="3075" y="539"/>
                  </a:cubicBezTo>
                  <a:cubicBezTo>
                    <a:pt x="3099" y="528"/>
                    <a:pt x="3124" y="519"/>
                    <a:pt x="3147" y="509"/>
                  </a:cubicBezTo>
                  <a:cubicBezTo>
                    <a:pt x="3159" y="504"/>
                    <a:pt x="3183" y="497"/>
                    <a:pt x="3183" y="497"/>
                  </a:cubicBezTo>
                  <a:cubicBezTo>
                    <a:pt x="3203" y="499"/>
                    <a:pt x="3243" y="503"/>
                    <a:pt x="3243" y="503"/>
                  </a:cubicBezTo>
                  <a:lnTo>
                    <a:pt x="3254" y="0"/>
                  </a:lnTo>
                  <a:lnTo>
                    <a:pt x="34" y="0"/>
                  </a:lnTo>
                  <a:lnTo>
                    <a:pt x="27" y="479"/>
                  </a:lnTo>
                  <a:close/>
                </a:path>
              </a:pathLst>
            </a:custGeom>
            <a:solidFill>
              <a:srgbClr val="E7F4F5"/>
            </a:solidFill>
            <a:ln w="9525">
              <a:solidFill>
                <a:schemeClr val="bg1"/>
              </a:solidFill>
              <a:round/>
              <a:headEnd/>
              <a:tailEnd/>
            </a:ln>
          </p:spPr>
          <p:txBody>
            <a:bodyPr/>
            <a:lstStyle/>
            <a:p>
              <a:endParaRPr lang="en-US"/>
            </a:p>
          </p:txBody>
        </p:sp>
        <p:sp>
          <p:nvSpPr>
            <p:cNvPr id="12302" name="Freeform 9"/>
            <p:cNvSpPr>
              <a:spLocks/>
            </p:cNvSpPr>
            <p:nvPr/>
          </p:nvSpPr>
          <p:spPr bwMode="auto">
            <a:xfrm>
              <a:off x="1086" y="2922"/>
              <a:ext cx="525" cy="504"/>
            </a:xfrm>
            <a:custGeom>
              <a:avLst/>
              <a:gdLst>
                <a:gd name="T0" fmla="*/ 114 w 525"/>
                <a:gd name="T1" fmla="*/ 462 h 504"/>
                <a:gd name="T2" fmla="*/ 36 w 525"/>
                <a:gd name="T3" fmla="*/ 396 h 504"/>
                <a:gd name="T4" fmla="*/ 18 w 525"/>
                <a:gd name="T5" fmla="*/ 378 h 504"/>
                <a:gd name="T6" fmla="*/ 6 w 525"/>
                <a:gd name="T7" fmla="*/ 342 h 504"/>
                <a:gd name="T8" fmla="*/ 0 w 525"/>
                <a:gd name="T9" fmla="*/ 324 h 504"/>
                <a:gd name="T10" fmla="*/ 6 w 525"/>
                <a:gd name="T11" fmla="*/ 246 h 504"/>
                <a:gd name="T12" fmla="*/ 24 w 525"/>
                <a:gd name="T13" fmla="*/ 210 h 504"/>
                <a:gd name="T14" fmla="*/ 156 w 525"/>
                <a:gd name="T15" fmla="*/ 18 h 504"/>
                <a:gd name="T16" fmla="*/ 222 w 525"/>
                <a:gd name="T17" fmla="*/ 0 h 504"/>
                <a:gd name="T18" fmla="*/ 408 w 525"/>
                <a:gd name="T19" fmla="*/ 36 h 504"/>
                <a:gd name="T20" fmla="*/ 486 w 525"/>
                <a:gd name="T21" fmla="*/ 126 h 504"/>
                <a:gd name="T22" fmla="*/ 498 w 525"/>
                <a:gd name="T23" fmla="*/ 162 h 504"/>
                <a:gd name="T24" fmla="*/ 504 w 525"/>
                <a:gd name="T25" fmla="*/ 180 h 504"/>
                <a:gd name="T26" fmla="*/ 510 w 525"/>
                <a:gd name="T27" fmla="*/ 222 h 504"/>
                <a:gd name="T28" fmla="*/ 522 w 525"/>
                <a:gd name="T29" fmla="*/ 240 h 504"/>
                <a:gd name="T30" fmla="*/ 492 w 525"/>
                <a:gd name="T31" fmla="*/ 294 h 504"/>
                <a:gd name="T32" fmla="*/ 372 w 525"/>
                <a:gd name="T33" fmla="*/ 450 h 504"/>
                <a:gd name="T34" fmla="*/ 318 w 525"/>
                <a:gd name="T35" fmla="*/ 492 h 504"/>
                <a:gd name="T36" fmla="*/ 282 w 525"/>
                <a:gd name="T37" fmla="*/ 504 h 504"/>
                <a:gd name="T38" fmla="*/ 162 w 525"/>
                <a:gd name="T39" fmla="*/ 480 h 504"/>
                <a:gd name="T40" fmla="*/ 126 w 525"/>
                <a:gd name="T41" fmla="*/ 468 h 504"/>
                <a:gd name="T42" fmla="*/ 114 w 525"/>
                <a:gd name="T43" fmla="*/ 462 h 5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5"/>
                <a:gd name="T67" fmla="*/ 0 h 504"/>
                <a:gd name="T68" fmla="*/ 525 w 525"/>
                <a:gd name="T69" fmla="*/ 504 h 5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5" h="504">
                  <a:moveTo>
                    <a:pt x="114" y="462"/>
                  </a:moveTo>
                  <a:cubicBezTo>
                    <a:pt x="84" y="442"/>
                    <a:pt x="62" y="422"/>
                    <a:pt x="36" y="396"/>
                  </a:cubicBezTo>
                  <a:cubicBezTo>
                    <a:pt x="30" y="390"/>
                    <a:pt x="18" y="378"/>
                    <a:pt x="18" y="378"/>
                  </a:cubicBezTo>
                  <a:cubicBezTo>
                    <a:pt x="14" y="366"/>
                    <a:pt x="10" y="354"/>
                    <a:pt x="6" y="342"/>
                  </a:cubicBezTo>
                  <a:cubicBezTo>
                    <a:pt x="4" y="336"/>
                    <a:pt x="0" y="324"/>
                    <a:pt x="0" y="324"/>
                  </a:cubicBezTo>
                  <a:cubicBezTo>
                    <a:pt x="2" y="298"/>
                    <a:pt x="3" y="272"/>
                    <a:pt x="6" y="246"/>
                  </a:cubicBezTo>
                  <a:cubicBezTo>
                    <a:pt x="9" y="226"/>
                    <a:pt x="15" y="228"/>
                    <a:pt x="24" y="210"/>
                  </a:cubicBezTo>
                  <a:cubicBezTo>
                    <a:pt x="56" y="146"/>
                    <a:pt x="89" y="55"/>
                    <a:pt x="156" y="18"/>
                  </a:cubicBezTo>
                  <a:cubicBezTo>
                    <a:pt x="173" y="8"/>
                    <a:pt x="203" y="4"/>
                    <a:pt x="222" y="0"/>
                  </a:cubicBezTo>
                  <a:cubicBezTo>
                    <a:pt x="280" y="4"/>
                    <a:pt x="356" y="2"/>
                    <a:pt x="408" y="36"/>
                  </a:cubicBezTo>
                  <a:cubicBezTo>
                    <a:pt x="430" y="68"/>
                    <a:pt x="470" y="90"/>
                    <a:pt x="486" y="126"/>
                  </a:cubicBezTo>
                  <a:cubicBezTo>
                    <a:pt x="491" y="138"/>
                    <a:pt x="494" y="150"/>
                    <a:pt x="498" y="162"/>
                  </a:cubicBezTo>
                  <a:cubicBezTo>
                    <a:pt x="500" y="168"/>
                    <a:pt x="504" y="180"/>
                    <a:pt x="504" y="180"/>
                  </a:cubicBezTo>
                  <a:cubicBezTo>
                    <a:pt x="506" y="194"/>
                    <a:pt x="506" y="208"/>
                    <a:pt x="510" y="222"/>
                  </a:cubicBezTo>
                  <a:cubicBezTo>
                    <a:pt x="512" y="229"/>
                    <a:pt x="521" y="233"/>
                    <a:pt x="522" y="240"/>
                  </a:cubicBezTo>
                  <a:cubicBezTo>
                    <a:pt x="525" y="260"/>
                    <a:pt x="492" y="294"/>
                    <a:pt x="492" y="294"/>
                  </a:cubicBezTo>
                  <a:cubicBezTo>
                    <a:pt x="477" y="369"/>
                    <a:pt x="428" y="404"/>
                    <a:pt x="372" y="450"/>
                  </a:cubicBezTo>
                  <a:cubicBezTo>
                    <a:pt x="356" y="463"/>
                    <a:pt x="337" y="484"/>
                    <a:pt x="318" y="492"/>
                  </a:cubicBezTo>
                  <a:cubicBezTo>
                    <a:pt x="306" y="497"/>
                    <a:pt x="282" y="504"/>
                    <a:pt x="282" y="504"/>
                  </a:cubicBezTo>
                  <a:cubicBezTo>
                    <a:pt x="242" y="497"/>
                    <a:pt x="200" y="492"/>
                    <a:pt x="162" y="480"/>
                  </a:cubicBezTo>
                  <a:cubicBezTo>
                    <a:pt x="150" y="476"/>
                    <a:pt x="138" y="472"/>
                    <a:pt x="126" y="468"/>
                  </a:cubicBezTo>
                  <a:cubicBezTo>
                    <a:pt x="106" y="461"/>
                    <a:pt x="102" y="462"/>
                    <a:pt x="114" y="462"/>
                  </a:cubicBezTo>
                  <a:close/>
                </a:path>
              </a:pathLst>
            </a:custGeom>
            <a:gradFill rotWithShape="1">
              <a:gsLst>
                <a:gs pos="0">
                  <a:srgbClr val="56451B"/>
                </a:gs>
                <a:gs pos="50000">
                  <a:srgbClr val="BA953A"/>
                </a:gs>
                <a:gs pos="100000">
                  <a:srgbClr val="56451B"/>
                </a:gs>
              </a:gsLst>
              <a:lin ang="5400000" scaled="1"/>
            </a:gradFill>
            <a:ln w="9525">
              <a:solidFill>
                <a:schemeClr val="bg1"/>
              </a:solidFill>
              <a:round/>
              <a:headEnd/>
              <a:tailEnd/>
            </a:ln>
          </p:spPr>
          <p:txBody>
            <a:bodyPr/>
            <a:lstStyle/>
            <a:p>
              <a:endParaRPr lang="en-US"/>
            </a:p>
          </p:txBody>
        </p:sp>
        <p:sp>
          <p:nvSpPr>
            <p:cNvPr id="12303" name="Freeform 10"/>
            <p:cNvSpPr>
              <a:spLocks/>
            </p:cNvSpPr>
            <p:nvPr/>
          </p:nvSpPr>
          <p:spPr bwMode="auto">
            <a:xfrm>
              <a:off x="1568" y="3112"/>
              <a:ext cx="414" cy="356"/>
            </a:xfrm>
            <a:custGeom>
              <a:avLst/>
              <a:gdLst>
                <a:gd name="T0" fmla="*/ 4 w 414"/>
                <a:gd name="T1" fmla="*/ 101 h 356"/>
                <a:gd name="T2" fmla="*/ 16 w 414"/>
                <a:gd name="T3" fmla="*/ 202 h 356"/>
                <a:gd name="T4" fmla="*/ 202 w 414"/>
                <a:gd name="T5" fmla="*/ 356 h 356"/>
                <a:gd name="T6" fmla="*/ 388 w 414"/>
                <a:gd name="T7" fmla="*/ 296 h 356"/>
                <a:gd name="T8" fmla="*/ 412 w 414"/>
                <a:gd name="T9" fmla="*/ 168 h 356"/>
                <a:gd name="T10" fmla="*/ 382 w 414"/>
                <a:gd name="T11" fmla="*/ 74 h 356"/>
                <a:gd name="T12" fmla="*/ 364 w 414"/>
                <a:gd name="T13" fmla="*/ 54 h 356"/>
                <a:gd name="T14" fmla="*/ 262 w 414"/>
                <a:gd name="T15" fmla="*/ 2 h 356"/>
                <a:gd name="T16" fmla="*/ 118 w 414"/>
                <a:gd name="T17" fmla="*/ 20 h 356"/>
                <a:gd name="T18" fmla="*/ 52 w 414"/>
                <a:gd name="T19" fmla="*/ 74 h 356"/>
                <a:gd name="T20" fmla="*/ 4 w 414"/>
                <a:gd name="T21" fmla="*/ 101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4"/>
                <a:gd name="T34" fmla="*/ 0 h 356"/>
                <a:gd name="T35" fmla="*/ 414 w 414"/>
                <a:gd name="T36" fmla="*/ 356 h 3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4" h="356">
                  <a:moveTo>
                    <a:pt x="4" y="101"/>
                  </a:moveTo>
                  <a:cubicBezTo>
                    <a:pt x="20" y="155"/>
                    <a:pt x="0" y="82"/>
                    <a:pt x="16" y="202"/>
                  </a:cubicBezTo>
                  <a:cubicBezTo>
                    <a:pt x="31" y="317"/>
                    <a:pt x="110" y="346"/>
                    <a:pt x="202" y="356"/>
                  </a:cubicBezTo>
                  <a:cubicBezTo>
                    <a:pt x="275" y="350"/>
                    <a:pt x="327" y="341"/>
                    <a:pt x="388" y="296"/>
                  </a:cubicBezTo>
                  <a:cubicBezTo>
                    <a:pt x="414" y="252"/>
                    <a:pt x="408" y="231"/>
                    <a:pt x="412" y="168"/>
                  </a:cubicBezTo>
                  <a:cubicBezTo>
                    <a:pt x="406" y="112"/>
                    <a:pt x="414" y="104"/>
                    <a:pt x="382" y="74"/>
                  </a:cubicBezTo>
                  <a:cubicBezTo>
                    <a:pt x="375" y="68"/>
                    <a:pt x="372" y="56"/>
                    <a:pt x="364" y="54"/>
                  </a:cubicBezTo>
                  <a:cubicBezTo>
                    <a:pt x="333" y="46"/>
                    <a:pt x="294" y="4"/>
                    <a:pt x="262" y="2"/>
                  </a:cubicBezTo>
                  <a:cubicBezTo>
                    <a:pt x="225" y="0"/>
                    <a:pt x="153" y="8"/>
                    <a:pt x="118" y="20"/>
                  </a:cubicBezTo>
                  <a:cubicBezTo>
                    <a:pt x="83" y="32"/>
                    <a:pt x="71" y="61"/>
                    <a:pt x="52" y="74"/>
                  </a:cubicBezTo>
                  <a:cubicBezTo>
                    <a:pt x="31" y="80"/>
                    <a:pt x="14" y="78"/>
                    <a:pt x="4" y="101"/>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2304" name="Freeform 11"/>
            <p:cNvSpPr>
              <a:spLocks/>
            </p:cNvSpPr>
            <p:nvPr/>
          </p:nvSpPr>
          <p:spPr bwMode="auto">
            <a:xfrm>
              <a:off x="2652" y="2595"/>
              <a:ext cx="336" cy="252"/>
            </a:xfrm>
            <a:custGeom>
              <a:avLst/>
              <a:gdLst>
                <a:gd name="T0" fmla="*/ 108 w 336"/>
                <a:gd name="T1" fmla="*/ 243 h 252"/>
                <a:gd name="T2" fmla="*/ 54 w 336"/>
                <a:gd name="T3" fmla="*/ 225 h 252"/>
                <a:gd name="T4" fmla="*/ 36 w 336"/>
                <a:gd name="T5" fmla="*/ 219 h 252"/>
                <a:gd name="T6" fmla="*/ 0 w 336"/>
                <a:gd name="T7" fmla="*/ 165 h 252"/>
                <a:gd name="T8" fmla="*/ 6 w 336"/>
                <a:gd name="T9" fmla="*/ 99 h 252"/>
                <a:gd name="T10" fmla="*/ 210 w 336"/>
                <a:gd name="T11" fmla="*/ 3 h 252"/>
                <a:gd name="T12" fmla="*/ 336 w 336"/>
                <a:gd name="T13" fmla="*/ 69 h 252"/>
                <a:gd name="T14" fmla="*/ 294 w 336"/>
                <a:gd name="T15" fmla="*/ 165 h 252"/>
                <a:gd name="T16" fmla="*/ 156 w 336"/>
                <a:gd name="T17" fmla="*/ 237 h 252"/>
                <a:gd name="T18" fmla="*/ 108 w 336"/>
                <a:gd name="T19" fmla="*/ 243 h 2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6"/>
                <a:gd name="T31" fmla="*/ 0 h 252"/>
                <a:gd name="T32" fmla="*/ 336 w 336"/>
                <a:gd name="T33" fmla="*/ 252 h 2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6" h="252">
                  <a:moveTo>
                    <a:pt x="108" y="243"/>
                  </a:moveTo>
                  <a:cubicBezTo>
                    <a:pt x="90" y="237"/>
                    <a:pt x="72" y="231"/>
                    <a:pt x="54" y="225"/>
                  </a:cubicBezTo>
                  <a:cubicBezTo>
                    <a:pt x="48" y="223"/>
                    <a:pt x="36" y="219"/>
                    <a:pt x="36" y="219"/>
                  </a:cubicBezTo>
                  <a:cubicBezTo>
                    <a:pt x="18" y="201"/>
                    <a:pt x="8" y="189"/>
                    <a:pt x="0" y="165"/>
                  </a:cubicBezTo>
                  <a:cubicBezTo>
                    <a:pt x="2" y="143"/>
                    <a:pt x="3" y="121"/>
                    <a:pt x="6" y="99"/>
                  </a:cubicBezTo>
                  <a:cubicBezTo>
                    <a:pt x="20" y="0"/>
                    <a:pt x="144" y="6"/>
                    <a:pt x="210" y="3"/>
                  </a:cubicBezTo>
                  <a:cubicBezTo>
                    <a:pt x="281" y="8"/>
                    <a:pt x="313" y="0"/>
                    <a:pt x="336" y="69"/>
                  </a:cubicBezTo>
                  <a:cubicBezTo>
                    <a:pt x="329" y="106"/>
                    <a:pt x="326" y="144"/>
                    <a:pt x="294" y="165"/>
                  </a:cubicBezTo>
                  <a:cubicBezTo>
                    <a:pt x="273" y="196"/>
                    <a:pt x="194" y="224"/>
                    <a:pt x="156" y="237"/>
                  </a:cubicBezTo>
                  <a:cubicBezTo>
                    <a:pt x="136" y="244"/>
                    <a:pt x="127" y="252"/>
                    <a:pt x="108" y="243"/>
                  </a:cubicBezTo>
                  <a:close/>
                </a:path>
              </a:pathLst>
            </a:custGeom>
            <a:gradFill rotWithShape="1">
              <a:gsLst>
                <a:gs pos="0">
                  <a:srgbClr val="BA953A"/>
                </a:gs>
                <a:gs pos="100000">
                  <a:srgbClr val="56451B"/>
                </a:gs>
              </a:gsLst>
              <a:lin ang="5400000" scaled="1"/>
            </a:gradFill>
            <a:ln w="9525">
              <a:solidFill>
                <a:schemeClr val="bg1"/>
              </a:solidFill>
              <a:round/>
              <a:headEnd/>
              <a:tailEnd/>
            </a:ln>
          </p:spPr>
          <p:txBody>
            <a:bodyPr/>
            <a:lstStyle/>
            <a:p>
              <a:endParaRPr lang="en-US"/>
            </a:p>
          </p:txBody>
        </p:sp>
        <p:sp>
          <p:nvSpPr>
            <p:cNvPr id="12305" name="Freeform 12"/>
            <p:cNvSpPr>
              <a:spLocks/>
            </p:cNvSpPr>
            <p:nvPr/>
          </p:nvSpPr>
          <p:spPr bwMode="auto">
            <a:xfrm>
              <a:off x="911" y="3048"/>
              <a:ext cx="181" cy="213"/>
            </a:xfrm>
            <a:custGeom>
              <a:avLst/>
              <a:gdLst>
                <a:gd name="T0" fmla="*/ 85 w 181"/>
                <a:gd name="T1" fmla="*/ 0 h 213"/>
                <a:gd name="T2" fmla="*/ 13 w 181"/>
                <a:gd name="T3" fmla="*/ 24 h 213"/>
                <a:gd name="T4" fmla="*/ 49 w 181"/>
                <a:gd name="T5" fmla="*/ 168 h 213"/>
                <a:gd name="T6" fmla="*/ 115 w 181"/>
                <a:gd name="T7" fmla="*/ 210 h 213"/>
                <a:gd name="T8" fmla="*/ 163 w 181"/>
                <a:gd name="T9" fmla="*/ 186 h 213"/>
                <a:gd name="T10" fmla="*/ 175 w 181"/>
                <a:gd name="T11" fmla="*/ 150 h 213"/>
                <a:gd name="T12" fmla="*/ 181 w 181"/>
                <a:gd name="T13" fmla="*/ 132 h 213"/>
                <a:gd name="T14" fmla="*/ 97 w 181"/>
                <a:gd name="T15" fmla="*/ 0 h 213"/>
                <a:gd name="T16" fmla="*/ 85 w 181"/>
                <a:gd name="T17" fmla="*/ 0 h 2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1"/>
                <a:gd name="T28" fmla="*/ 0 h 213"/>
                <a:gd name="T29" fmla="*/ 181 w 181"/>
                <a:gd name="T30" fmla="*/ 213 h 2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1" h="213">
                  <a:moveTo>
                    <a:pt x="85" y="0"/>
                  </a:moveTo>
                  <a:cubicBezTo>
                    <a:pt x="54" y="5"/>
                    <a:pt x="38" y="7"/>
                    <a:pt x="13" y="24"/>
                  </a:cubicBezTo>
                  <a:cubicBezTo>
                    <a:pt x="0" y="62"/>
                    <a:pt x="3" y="153"/>
                    <a:pt x="49" y="168"/>
                  </a:cubicBezTo>
                  <a:cubicBezTo>
                    <a:pt x="64" y="190"/>
                    <a:pt x="89" y="201"/>
                    <a:pt x="115" y="210"/>
                  </a:cubicBezTo>
                  <a:cubicBezTo>
                    <a:pt x="147" y="205"/>
                    <a:pt x="151" y="213"/>
                    <a:pt x="163" y="186"/>
                  </a:cubicBezTo>
                  <a:cubicBezTo>
                    <a:pt x="168" y="174"/>
                    <a:pt x="171" y="162"/>
                    <a:pt x="175" y="150"/>
                  </a:cubicBezTo>
                  <a:cubicBezTo>
                    <a:pt x="177" y="144"/>
                    <a:pt x="181" y="132"/>
                    <a:pt x="181" y="132"/>
                  </a:cubicBezTo>
                  <a:cubicBezTo>
                    <a:pt x="173" y="73"/>
                    <a:pt x="159" y="21"/>
                    <a:pt x="97" y="0"/>
                  </a:cubicBezTo>
                  <a:cubicBezTo>
                    <a:pt x="76" y="7"/>
                    <a:pt x="75" y="1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sp>
          <p:nvSpPr>
            <p:cNvPr id="12306" name="Freeform 13"/>
            <p:cNvSpPr>
              <a:spLocks/>
            </p:cNvSpPr>
            <p:nvPr/>
          </p:nvSpPr>
          <p:spPr bwMode="auto">
            <a:xfrm>
              <a:off x="1842" y="3430"/>
              <a:ext cx="187" cy="182"/>
            </a:xfrm>
            <a:custGeom>
              <a:avLst/>
              <a:gdLst>
                <a:gd name="T0" fmla="*/ 85 w 187"/>
                <a:gd name="T1" fmla="*/ 0 h 182"/>
                <a:gd name="T2" fmla="*/ 48 w 187"/>
                <a:gd name="T3" fmla="*/ 8 h 182"/>
                <a:gd name="T4" fmla="*/ 18 w 187"/>
                <a:gd name="T5" fmla="*/ 32 h 182"/>
                <a:gd name="T6" fmla="*/ 42 w 187"/>
                <a:gd name="T7" fmla="*/ 122 h 182"/>
                <a:gd name="T8" fmla="*/ 72 w 187"/>
                <a:gd name="T9" fmla="*/ 158 h 182"/>
                <a:gd name="T10" fmla="*/ 126 w 187"/>
                <a:gd name="T11" fmla="*/ 176 h 182"/>
                <a:gd name="T12" fmla="*/ 144 w 187"/>
                <a:gd name="T13" fmla="*/ 182 h 182"/>
                <a:gd name="T14" fmla="*/ 156 w 187"/>
                <a:gd name="T15" fmla="*/ 98 h 182"/>
                <a:gd name="T16" fmla="*/ 144 w 187"/>
                <a:gd name="T17" fmla="*/ 44 h 182"/>
                <a:gd name="T18" fmla="*/ 85 w 187"/>
                <a:gd name="T19" fmla="*/ 0 h 1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7"/>
                <a:gd name="T31" fmla="*/ 0 h 182"/>
                <a:gd name="T32" fmla="*/ 187 w 187"/>
                <a:gd name="T33" fmla="*/ 182 h 1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7" h="182">
                  <a:moveTo>
                    <a:pt x="85" y="0"/>
                  </a:moveTo>
                  <a:cubicBezTo>
                    <a:pt x="76" y="1"/>
                    <a:pt x="56" y="2"/>
                    <a:pt x="48" y="8"/>
                  </a:cubicBezTo>
                  <a:cubicBezTo>
                    <a:pt x="9" y="39"/>
                    <a:pt x="63" y="17"/>
                    <a:pt x="18" y="32"/>
                  </a:cubicBezTo>
                  <a:cubicBezTo>
                    <a:pt x="2" y="81"/>
                    <a:pt x="0" y="87"/>
                    <a:pt x="42" y="122"/>
                  </a:cubicBezTo>
                  <a:cubicBezTo>
                    <a:pt x="54" y="132"/>
                    <a:pt x="59" y="150"/>
                    <a:pt x="72" y="158"/>
                  </a:cubicBezTo>
                  <a:cubicBezTo>
                    <a:pt x="72" y="158"/>
                    <a:pt x="117" y="173"/>
                    <a:pt x="126" y="176"/>
                  </a:cubicBezTo>
                  <a:cubicBezTo>
                    <a:pt x="132" y="178"/>
                    <a:pt x="144" y="182"/>
                    <a:pt x="144" y="182"/>
                  </a:cubicBezTo>
                  <a:cubicBezTo>
                    <a:pt x="187" y="168"/>
                    <a:pt x="178" y="131"/>
                    <a:pt x="156" y="98"/>
                  </a:cubicBezTo>
                  <a:cubicBezTo>
                    <a:pt x="152" y="80"/>
                    <a:pt x="152" y="60"/>
                    <a:pt x="144" y="44"/>
                  </a:cubicBezTo>
                  <a:cubicBezTo>
                    <a:pt x="129" y="14"/>
                    <a:pt x="96" y="30"/>
                    <a:pt x="85" y="0"/>
                  </a:cubicBezTo>
                  <a:close/>
                </a:path>
              </a:pathLst>
            </a:custGeom>
            <a:gradFill rotWithShape="1">
              <a:gsLst>
                <a:gs pos="0">
                  <a:srgbClr val="BA953A"/>
                </a:gs>
                <a:gs pos="100000">
                  <a:srgbClr val="56451B"/>
                </a:gs>
              </a:gsLst>
              <a:path path="rect">
                <a:fillToRect l="50000" t="50000" r="50000" b="50000"/>
              </a:path>
            </a:gradFill>
            <a:ln w="9525">
              <a:solidFill>
                <a:schemeClr val="bg1"/>
              </a:solidFill>
              <a:round/>
              <a:headEnd/>
              <a:tailEnd/>
            </a:ln>
          </p:spPr>
          <p:txBody>
            <a:bodyPr/>
            <a:lstStyle/>
            <a:p>
              <a:endParaRPr lang="en-US"/>
            </a:p>
          </p:txBody>
        </p:sp>
        <p:grpSp>
          <p:nvGrpSpPr>
            <p:cNvPr id="4" name="Group 14"/>
            <p:cNvGrpSpPr>
              <a:grpSpLocks/>
            </p:cNvGrpSpPr>
            <p:nvPr/>
          </p:nvGrpSpPr>
          <p:grpSpPr bwMode="auto">
            <a:xfrm rot="2207717">
              <a:off x="1111" y="2205"/>
              <a:ext cx="574" cy="306"/>
              <a:chOff x="3696" y="2904"/>
              <a:chExt cx="574" cy="306"/>
            </a:xfrm>
          </p:grpSpPr>
          <p:sp>
            <p:nvSpPr>
              <p:cNvPr id="12316" name="Freeform 15"/>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2317" name="Oval 16"/>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2318" name="Freeform 17"/>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2319" name="Freeform 18"/>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2320" name="Freeform 19"/>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2321" name="Freeform 20"/>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grpSp>
          <p:nvGrpSpPr>
            <p:cNvPr id="5" name="Group 21"/>
            <p:cNvGrpSpPr>
              <a:grpSpLocks/>
            </p:cNvGrpSpPr>
            <p:nvPr/>
          </p:nvGrpSpPr>
          <p:grpSpPr bwMode="auto">
            <a:xfrm rot="9423104">
              <a:off x="1519" y="2976"/>
              <a:ext cx="393" cy="227"/>
              <a:chOff x="3696" y="2904"/>
              <a:chExt cx="574" cy="306"/>
            </a:xfrm>
          </p:grpSpPr>
          <p:sp>
            <p:nvSpPr>
              <p:cNvPr id="12310" name="Freeform 22"/>
              <p:cNvSpPr>
                <a:spLocks/>
              </p:cNvSpPr>
              <p:nvPr/>
            </p:nvSpPr>
            <p:spPr bwMode="auto">
              <a:xfrm>
                <a:off x="3742" y="2904"/>
                <a:ext cx="528" cy="306"/>
              </a:xfrm>
              <a:custGeom>
                <a:avLst/>
                <a:gdLst>
                  <a:gd name="T0" fmla="*/ 26 w 528"/>
                  <a:gd name="T1" fmla="*/ 70 h 306"/>
                  <a:gd name="T2" fmla="*/ 252 w 528"/>
                  <a:gd name="T3" fmla="*/ 64 h 306"/>
                  <a:gd name="T4" fmla="*/ 224 w 528"/>
                  <a:gd name="T5" fmla="*/ 32 h 306"/>
                  <a:gd name="T6" fmla="*/ 206 w 528"/>
                  <a:gd name="T7" fmla="*/ 26 h 306"/>
                  <a:gd name="T8" fmla="*/ 200 w 528"/>
                  <a:gd name="T9" fmla="*/ 24 h 306"/>
                  <a:gd name="T10" fmla="*/ 214 w 528"/>
                  <a:gd name="T11" fmla="*/ 0 h 306"/>
                  <a:gd name="T12" fmla="*/ 256 w 528"/>
                  <a:gd name="T13" fmla="*/ 14 h 306"/>
                  <a:gd name="T14" fmla="*/ 274 w 528"/>
                  <a:gd name="T15" fmla="*/ 26 h 306"/>
                  <a:gd name="T16" fmla="*/ 424 w 528"/>
                  <a:gd name="T17" fmla="*/ 74 h 306"/>
                  <a:gd name="T18" fmla="*/ 492 w 528"/>
                  <a:gd name="T19" fmla="*/ 90 h 306"/>
                  <a:gd name="T20" fmla="*/ 522 w 528"/>
                  <a:gd name="T21" fmla="*/ 130 h 306"/>
                  <a:gd name="T22" fmla="*/ 480 w 528"/>
                  <a:gd name="T23" fmla="*/ 222 h 306"/>
                  <a:gd name="T24" fmla="*/ 388 w 528"/>
                  <a:gd name="T25" fmla="*/ 230 h 306"/>
                  <a:gd name="T26" fmla="*/ 356 w 528"/>
                  <a:gd name="T27" fmla="*/ 248 h 306"/>
                  <a:gd name="T28" fmla="*/ 330 w 528"/>
                  <a:gd name="T29" fmla="*/ 276 h 306"/>
                  <a:gd name="T30" fmla="*/ 314 w 528"/>
                  <a:gd name="T31" fmla="*/ 292 h 306"/>
                  <a:gd name="T32" fmla="*/ 298 w 528"/>
                  <a:gd name="T33" fmla="*/ 306 h 306"/>
                  <a:gd name="T34" fmla="*/ 284 w 528"/>
                  <a:gd name="T35" fmla="*/ 294 h 306"/>
                  <a:gd name="T36" fmla="*/ 298 w 528"/>
                  <a:gd name="T37" fmla="*/ 278 h 306"/>
                  <a:gd name="T38" fmla="*/ 314 w 528"/>
                  <a:gd name="T39" fmla="*/ 254 h 306"/>
                  <a:gd name="T40" fmla="*/ 268 w 528"/>
                  <a:gd name="T41" fmla="*/ 238 h 306"/>
                  <a:gd name="T42" fmla="*/ 206 w 528"/>
                  <a:gd name="T43" fmla="*/ 242 h 306"/>
                  <a:gd name="T44" fmla="*/ 144 w 528"/>
                  <a:gd name="T45" fmla="*/ 246 h 306"/>
                  <a:gd name="T46" fmla="*/ 22 w 528"/>
                  <a:gd name="T47" fmla="*/ 256 h 306"/>
                  <a:gd name="T48" fmla="*/ 45 w 528"/>
                  <a:gd name="T49" fmla="*/ 254 h 306"/>
                  <a:gd name="T50" fmla="*/ 0 w 528"/>
                  <a:gd name="T51" fmla="*/ 254 h 306"/>
                  <a:gd name="T52" fmla="*/ 45 w 528"/>
                  <a:gd name="T53" fmla="*/ 254 h 30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8"/>
                  <a:gd name="T82" fmla="*/ 0 h 306"/>
                  <a:gd name="T83" fmla="*/ 528 w 528"/>
                  <a:gd name="T84" fmla="*/ 306 h 30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8" h="306">
                    <a:moveTo>
                      <a:pt x="26" y="70"/>
                    </a:moveTo>
                    <a:cubicBezTo>
                      <a:pt x="83" y="69"/>
                      <a:pt x="181" y="88"/>
                      <a:pt x="252" y="64"/>
                    </a:cubicBezTo>
                    <a:cubicBezTo>
                      <a:pt x="248" y="46"/>
                      <a:pt x="239" y="42"/>
                      <a:pt x="224" y="32"/>
                    </a:cubicBezTo>
                    <a:cubicBezTo>
                      <a:pt x="224" y="32"/>
                      <a:pt x="209" y="27"/>
                      <a:pt x="206" y="26"/>
                    </a:cubicBezTo>
                    <a:cubicBezTo>
                      <a:pt x="204" y="25"/>
                      <a:pt x="200" y="24"/>
                      <a:pt x="200" y="24"/>
                    </a:cubicBezTo>
                    <a:cubicBezTo>
                      <a:pt x="195" y="8"/>
                      <a:pt x="204" y="7"/>
                      <a:pt x="214" y="0"/>
                    </a:cubicBezTo>
                    <a:cubicBezTo>
                      <a:pt x="228" y="5"/>
                      <a:pt x="242" y="9"/>
                      <a:pt x="256" y="14"/>
                    </a:cubicBezTo>
                    <a:cubicBezTo>
                      <a:pt x="263" y="16"/>
                      <a:pt x="274" y="26"/>
                      <a:pt x="274" y="26"/>
                    </a:cubicBezTo>
                    <a:cubicBezTo>
                      <a:pt x="308" y="78"/>
                      <a:pt x="369" y="70"/>
                      <a:pt x="424" y="74"/>
                    </a:cubicBezTo>
                    <a:cubicBezTo>
                      <a:pt x="450" y="76"/>
                      <a:pt x="469" y="82"/>
                      <a:pt x="492" y="90"/>
                    </a:cubicBezTo>
                    <a:cubicBezTo>
                      <a:pt x="505" y="103"/>
                      <a:pt x="512" y="115"/>
                      <a:pt x="522" y="130"/>
                    </a:cubicBezTo>
                    <a:cubicBezTo>
                      <a:pt x="528" y="153"/>
                      <a:pt x="510" y="215"/>
                      <a:pt x="480" y="222"/>
                    </a:cubicBezTo>
                    <a:cubicBezTo>
                      <a:pt x="452" y="229"/>
                      <a:pt x="415" y="229"/>
                      <a:pt x="388" y="230"/>
                    </a:cubicBezTo>
                    <a:cubicBezTo>
                      <a:pt x="374" y="234"/>
                      <a:pt x="368" y="240"/>
                      <a:pt x="356" y="248"/>
                    </a:cubicBezTo>
                    <a:cubicBezTo>
                      <a:pt x="350" y="257"/>
                      <a:pt x="340" y="270"/>
                      <a:pt x="330" y="276"/>
                    </a:cubicBezTo>
                    <a:cubicBezTo>
                      <a:pt x="325" y="283"/>
                      <a:pt x="321" y="287"/>
                      <a:pt x="314" y="292"/>
                    </a:cubicBezTo>
                    <a:cubicBezTo>
                      <a:pt x="309" y="299"/>
                      <a:pt x="306" y="303"/>
                      <a:pt x="298" y="306"/>
                    </a:cubicBezTo>
                    <a:cubicBezTo>
                      <a:pt x="290" y="303"/>
                      <a:pt x="287" y="302"/>
                      <a:pt x="284" y="294"/>
                    </a:cubicBezTo>
                    <a:cubicBezTo>
                      <a:pt x="286" y="287"/>
                      <a:pt x="298" y="278"/>
                      <a:pt x="298" y="278"/>
                    </a:cubicBezTo>
                    <a:cubicBezTo>
                      <a:pt x="304" y="269"/>
                      <a:pt x="311" y="264"/>
                      <a:pt x="314" y="254"/>
                    </a:cubicBezTo>
                    <a:cubicBezTo>
                      <a:pt x="310" y="237"/>
                      <a:pt x="282" y="239"/>
                      <a:pt x="268" y="238"/>
                    </a:cubicBezTo>
                    <a:cubicBezTo>
                      <a:pt x="214" y="242"/>
                      <a:pt x="267" y="238"/>
                      <a:pt x="206" y="242"/>
                    </a:cubicBezTo>
                    <a:cubicBezTo>
                      <a:pt x="185" y="243"/>
                      <a:pt x="144" y="246"/>
                      <a:pt x="144" y="246"/>
                    </a:cubicBezTo>
                    <a:cubicBezTo>
                      <a:pt x="103" y="252"/>
                      <a:pt x="63" y="256"/>
                      <a:pt x="22" y="256"/>
                    </a:cubicBezTo>
                    <a:lnTo>
                      <a:pt x="45" y="254"/>
                    </a:lnTo>
                    <a:lnTo>
                      <a:pt x="0" y="254"/>
                    </a:lnTo>
                    <a:lnTo>
                      <a:pt x="45" y="254"/>
                    </a:lnTo>
                  </a:path>
                </a:pathLst>
              </a:custGeom>
              <a:solidFill>
                <a:srgbClr val="814235"/>
              </a:solidFill>
              <a:ln w="9525">
                <a:solidFill>
                  <a:schemeClr val="bg1"/>
                </a:solidFill>
                <a:round/>
                <a:headEnd/>
                <a:tailEnd/>
              </a:ln>
            </p:spPr>
            <p:txBody>
              <a:bodyPr/>
              <a:lstStyle/>
              <a:p>
                <a:endParaRPr lang="en-US"/>
              </a:p>
            </p:txBody>
          </p:sp>
          <p:sp>
            <p:nvSpPr>
              <p:cNvPr id="12311" name="Oval 23"/>
              <p:cNvSpPr>
                <a:spLocks noChangeArrowheads="1"/>
              </p:cNvSpPr>
              <p:nvPr/>
            </p:nvSpPr>
            <p:spPr bwMode="auto">
              <a:xfrm>
                <a:off x="3696" y="2976"/>
                <a:ext cx="137" cy="182"/>
              </a:xfrm>
              <a:prstGeom prst="ellipse">
                <a:avLst/>
              </a:prstGeom>
              <a:solidFill>
                <a:srgbClr val="E7D27B"/>
              </a:solidFill>
              <a:ln w="9525">
                <a:solidFill>
                  <a:schemeClr val="bg1"/>
                </a:solidFill>
                <a:round/>
                <a:headEnd/>
                <a:tailEnd/>
              </a:ln>
            </p:spPr>
            <p:txBody>
              <a:bodyPr wrap="none" anchor="ctr"/>
              <a:lstStyle/>
              <a:p>
                <a:endParaRPr lang="en-ZA"/>
              </a:p>
            </p:txBody>
          </p:sp>
          <p:sp>
            <p:nvSpPr>
              <p:cNvPr id="12312" name="Freeform 24"/>
              <p:cNvSpPr>
                <a:spLocks/>
              </p:cNvSpPr>
              <p:nvPr/>
            </p:nvSpPr>
            <p:spPr bwMode="auto">
              <a:xfrm>
                <a:off x="3806" y="2996"/>
                <a:ext cx="154" cy="12"/>
              </a:xfrm>
              <a:custGeom>
                <a:avLst/>
                <a:gdLst>
                  <a:gd name="T0" fmla="*/ 0 w 154"/>
                  <a:gd name="T1" fmla="*/ 0 h 12"/>
                  <a:gd name="T2" fmla="*/ 154 w 154"/>
                  <a:gd name="T3" fmla="*/ 2 h 12"/>
                  <a:gd name="T4" fmla="*/ 0 60000 65536"/>
                  <a:gd name="T5" fmla="*/ 0 60000 65536"/>
                  <a:gd name="T6" fmla="*/ 0 w 154"/>
                  <a:gd name="T7" fmla="*/ 0 h 12"/>
                  <a:gd name="T8" fmla="*/ 154 w 154"/>
                  <a:gd name="T9" fmla="*/ 12 h 12"/>
                </a:gdLst>
                <a:ahLst/>
                <a:cxnLst>
                  <a:cxn ang="T4">
                    <a:pos x="T0" y="T1"/>
                  </a:cxn>
                  <a:cxn ang="T5">
                    <a:pos x="T2" y="T3"/>
                  </a:cxn>
                </a:cxnLst>
                <a:rect l="T6" t="T7" r="T8" b="T9"/>
                <a:pathLst>
                  <a:path w="154" h="12">
                    <a:moveTo>
                      <a:pt x="0" y="0"/>
                    </a:moveTo>
                    <a:cubicBezTo>
                      <a:pt x="37" y="12"/>
                      <a:pt x="114" y="2"/>
                      <a:pt x="154" y="2"/>
                    </a:cubicBezTo>
                  </a:path>
                </a:pathLst>
              </a:custGeom>
              <a:solidFill>
                <a:srgbClr val="814235"/>
              </a:solidFill>
              <a:ln w="9525">
                <a:solidFill>
                  <a:schemeClr val="bg1"/>
                </a:solidFill>
                <a:round/>
                <a:headEnd/>
                <a:tailEnd/>
              </a:ln>
            </p:spPr>
            <p:txBody>
              <a:bodyPr/>
              <a:lstStyle/>
              <a:p>
                <a:endParaRPr lang="en-US"/>
              </a:p>
            </p:txBody>
          </p:sp>
          <p:sp>
            <p:nvSpPr>
              <p:cNvPr id="12313" name="Freeform 25"/>
              <p:cNvSpPr>
                <a:spLocks/>
              </p:cNvSpPr>
              <p:nvPr/>
            </p:nvSpPr>
            <p:spPr bwMode="auto">
              <a:xfrm>
                <a:off x="3828" y="3014"/>
                <a:ext cx="250" cy="10"/>
              </a:xfrm>
              <a:custGeom>
                <a:avLst/>
                <a:gdLst>
                  <a:gd name="T0" fmla="*/ 0 w 250"/>
                  <a:gd name="T1" fmla="*/ 10 h 10"/>
                  <a:gd name="T2" fmla="*/ 94 w 250"/>
                  <a:gd name="T3" fmla="*/ 2 h 10"/>
                  <a:gd name="T4" fmla="*/ 250 w 250"/>
                  <a:gd name="T5" fmla="*/ 10 h 10"/>
                  <a:gd name="T6" fmla="*/ 0 60000 65536"/>
                  <a:gd name="T7" fmla="*/ 0 60000 65536"/>
                  <a:gd name="T8" fmla="*/ 0 60000 65536"/>
                  <a:gd name="T9" fmla="*/ 0 w 250"/>
                  <a:gd name="T10" fmla="*/ 0 h 10"/>
                  <a:gd name="T11" fmla="*/ 250 w 250"/>
                  <a:gd name="T12" fmla="*/ 10 h 10"/>
                </a:gdLst>
                <a:ahLst/>
                <a:cxnLst>
                  <a:cxn ang="T6">
                    <a:pos x="T0" y="T1"/>
                  </a:cxn>
                  <a:cxn ang="T7">
                    <a:pos x="T2" y="T3"/>
                  </a:cxn>
                  <a:cxn ang="T8">
                    <a:pos x="T4" y="T5"/>
                  </a:cxn>
                </a:cxnLst>
                <a:rect l="T9" t="T10" r="T11" b="T12"/>
                <a:pathLst>
                  <a:path w="250" h="10">
                    <a:moveTo>
                      <a:pt x="0" y="10"/>
                    </a:moveTo>
                    <a:cubicBezTo>
                      <a:pt x="29" y="0"/>
                      <a:pt x="64" y="3"/>
                      <a:pt x="94" y="2"/>
                    </a:cubicBezTo>
                    <a:cubicBezTo>
                      <a:pt x="146" y="4"/>
                      <a:pt x="198" y="10"/>
                      <a:pt x="250" y="10"/>
                    </a:cubicBezTo>
                  </a:path>
                </a:pathLst>
              </a:custGeom>
              <a:solidFill>
                <a:srgbClr val="AD5847"/>
              </a:solidFill>
              <a:ln w="9525">
                <a:solidFill>
                  <a:schemeClr val="bg1"/>
                </a:solidFill>
                <a:round/>
                <a:headEnd/>
                <a:tailEnd/>
              </a:ln>
            </p:spPr>
            <p:txBody>
              <a:bodyPr/>
              <a:lstStyle/>
              <a:p>
                <a:endParaRPr lang="en-US"/>
              </a:p>
            </p:txBody>
          </p:sp>
          <p:sp>
            <p:nvSpPr>
              <p:cNvPr id="12314" name="Freeform 26"/>
              <p:cNvSpPr>
                <a:spLocks/>
              </p:cNvSpPr>
              <p:nvPr/>
            </p:nvSpPr>
            <p:spPr bwMode="auto">
              <a:xfrm>
                <a:off x="3894" y="3040"/>
                <a:ext cx="296" cy="14"/>
              </a:xfrm>
              <a:custGeom>
                <a:avLst/>
                <a:gdLst>
                  <a:gd name="T0" fmla="*/ 0 w 296"/>
                  <a:gd name="T1" fmla="*/ 6 h 14"/>
                  <a:gd name="T2" fmla="*/ 22 w 296"/>
                  <a:gd name="T3" fmla="*/ 0 h 14"/>
                  <a:gd name="T4" fmla="*/ 286 w 296"/>
                  <a:gd name="T5" fmla="*/ 10 h 14"/>
                  <a:gd name="T6" fmla="*/ 296 w 296"/>
                  <a:gd name="T7" fmla="*/ 14 h 14"/>
                  <a:gd name="T8" fmla="*/ 0 60000 65536"/>
                  <a:gd name="T9" fmla="*/ 0 60000 65536"/>
                  <a:gd name="T10" fmla="*/ 0 60000 65536"/>
                  <a:gd name="T11" fmla="*/ 0 60000 65536"/>
                  <a:gd name="T12" fmla="*/ 0 w 296"/>
                  <a:gd name="T13" fmla="*/ 0 h 14"/>
                  <a:gd name="T14" fmla="*/ 296 w 296"/>
                  <a:gd name="T15" fmla="*/ 14 h 14"/>
                </a:gdLst>
                <a:ahLst/>
                <a:cxnLst>
                  <a:cxn ang="T8">
                    <a:pos x="T0" y="T1"/>
                  </a:cxn>
                  <a:cxn ang="T9">
                    <a:pos x="T2" y="T3"/>
                  </a:cxn>
                  <a:cxn ang="T10">
                    <a:pos x="T4" y="T5"/>
                  </a:cxn>
                  <a:cxn ang="T11">
                    <a:pos x="T6" y="T7"/>
                  </a:cxn>
                </a:cxnLst>
                <a:rect l="T12" t="T13" r="T14" b="T15"/>
                <a:pathLst>
                  <a:path w="296" h="14">
                    <a:moveTo>
                      <a:pt x="0" y="6"/>
                    </a:moveTo>
                    <a:cubicBezTo>
                      <a:pt x="7" y="4"/>
                      <a:pt x="22" y="0"/>
                      <a:pt x="22" y="0"/>
                    </a:cubicBezTo>
                    <a:cubicBezTo>
                      <a:pt x="110" y="3"/>
                      <a:pt x="197" y="9"/>
                      <a:pt x="286" y="10"/>
                    </a:cubicBezTo>
                    <a:cubicBezTo>
                      <a:pt x="295" y="12"/>
                      <a:pt x="292" y="10"/>
                      <a:pt x="296" y="14"/>
                    </a:cubicBezTo>
                  </a:path>
                </a:pathLst>
              </a:custGeom>
              <a:solidFill>
                <a:srgbClr val="AD5847"/>
              </a:solidFill>
              <a:ln w="9525">
                <a:solidFill>
                  <a:schemeClr val="bg1"/>
                </a:solidFill>
                <a:round/>
                <a:headEnd/>
                <a:tailEnd/>
              </a:ln>
            </p:spPr>
            <p:txBody>
              <a:bodyPr/>
              <a:lstStyle/>
              <a:p>
                <a:endParaRPr lang="en-US"/>
              </a:p>
            </p:txBody>
          </p:sp>
          <p:sp>
            <p:nvSpPr>
              <p:cNvPr id="12315" name="Freeform 27"/>
              <p:cNvSpPr>
                <a:spLocks/>
              </p:cNvSpPr>
              <p:nvPr/>
            </p:nvSpPr>
            <p:spPr bwMode="auto">
              <a:xfrm>
                <a:off x="3720" y="3016"/>
                <a:ext cx="88" cy="112"/>
              </a:xfrm>
              <a:custGeom>
                <a:avLst/>
                <a:gdLst>
                  <a:gd name="T0" fmla="*/ 42 w 88"/>
                  <a:gd name="T1" fmla="*/ 58 h 112"/>
                  <a:gd name="T2" fmla="*/ 40 w 88"/>
                  <a:gd name="T3" fmla="*/ 42 h 112"/>
                  <a:gd name="T4" fmla="*/ 52 w 88"/>
                  <a:gd name="T5" fmla="*/ 56 h 112"/>
                  <a:gd name="T6" fmla="*/ 40 w 88"/>
                  <a:gd name="T7" fmla="*/ 80 h 112"/>
                  <a:gd name="T8" fmla="*/ 18 w 88"/>
                  <a:gd name="T9" fmla="*/ 70 h 112"/>
                  <a:gd name="T10" fmla="*/ 12 w 88"/>
                  <a:gd name="T11" fmla="*/ 52 h 112"/>
                  <a:gd name="T12" fmla="*/ 28 w 88"/>
                  <a:gd name="T13" fmla="*/ 24 h 112"/>
                  <a:gd name="T14" fmla="*/ 64 w 88"/>
                  <a:gd name="T15" fmla="*/ 56 h 112"/>
                  <a:gd name="T16" fmla="*/ 56 w 88"/>
                  <a:gd name="T17" fmla="*/ 96 h 112"/>
                  <a:gd name="T18" fmla="*/ 38 w 88"/>
                  <a:gd name="T19" fmla="*/ 106 h 112"/>
                  <a:gd name="T20" fmla="*/ 8 w 88"/>
                  <a:gd name="T21" fmla="*/ 92 h 112"/>
                  <a:gd name="T22" fmla="*/ 0 w 88"/>
                  <a:gd name="T23" fmla="*/ 72 h 112"/>
                  <a:gd name="T24" fmla="*/ 38 w 88"/>
                  <a:gd name="T25" fmla="*/ 0 h 112"/>
                  <a:gd name="T26" fmla="*/ 62 w 88"/>
                  <a:gd name="T27" fmla="*/ 2 h 112"/>
                  <a:gd name="T28" fmla="*/ 88 w 88"/>
                  <a:gd name="T29" fmla="*/ 54 h 112"/>
                  <a:gd name="T30" fmla="*/ 68 w 88"/>
                  <a:gd name="T31" fmla="*/ 112 h 1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112"/>
                  <a:gd name="T50" fmla="*/ 88 w 88"/>
                  <a:gd name="T51" fmla="*/ 112 h 1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112">
                    <a:moveTo>
                      <a:pt x="42" y="58"/>
                    </a:moveTo>
                    <a:cubicBezTo>
                      <a:pt x="28" y="67"/>
                      <a:pt x="31" y="48"/>
                      <a:pt x="40" y="42"/>
                    </a:cubicBezTo>
                    <a:cubicBezTo>
                      <a:pt x="48" y="45"/>
                      <a:pt x="49" y="48"/>
                      <a:pt x="52" y="56"/>
                    </a:cubicBezTo>
                    <a:cubicBezTo>
                      <a:pt x="49" y="66"/>
                      <a:pt x="49" y="74"/>
                      <a:pt x="40" y="80"/>
                    </a:cubicBezTo>
                    <a:cubicBezTo>
                      <a:pt x="29" y="78"/>
                      <a:pt x="26" y="78"/>
                      <a:pt x="18" y="70"/>
                    </a:cubicBezTo>
                    <a:cubicBezTo>
                      <a:pt x="16" y="64"/>
                      <a:pt x="12" y="52"/>
                      <a:pt x="12" y="52"/>
                    </a:cubicBezTo>
                    <a:cubicBezTo>
                      <a:pt x="14" y="36"/>
                      <a:pt x="13" y="29"/>
                      <a:pt x="28" y="24"/>
                    </a:cubicBezTo>
                    <a:cubicBezTo>
                      <a:pt x="60" y="27"/>
                      <a:pt x="59" y="28"/>
                      <a:pt x="64" y="56"/>
                    </a:cubicBezTo>
                    <a:cubicBezTo>
                      <a:pt x="63" y="68"/>
                      <a:pt x="65" y="85"/>
                      <a:pt x="56" y="96"/>
                    </a:cubicBezTo>
                    <a:cubicBezTo>
                      <a:pt x="52" y="101"/>
                      <a:pt x="38" y="106"/>
                      <a:pt x="38" y="106"/>
                    </a:cubicBezTo>
                    <a:cubicBezTo>
                      <a:pt x="14" y="104"/>
                      <a:pt x="21" y="105"/>
                      <a:pt x="8" y="92"/>
                    </a:cubicBezTo>
                    <a:cubicBezTo>
                      <a:pt x="6" y="85"/>
                      <a:pt x="2" y="80"/>
                      <a:pt x="0" y="72"/>
                    </a:cubicBezTo>
                    <a:cubicBezTo>
                      <a:pt x="2" y="43"/>
                      <a:pt x="6" y="11"/>
                      <a:pt x="38" y="0"/>
                    </a:cubicBezTo>
                    <a:cubicBezTo>
                      <a:pt x="46" y="1"/>
                      <a:pt x="54" y="0"/>
                      <a:pt x="62" y="2"/>
                    </a:cubicBezTo>
                    <a:cubicBezTo>
                      <a:pt x="78" y="5"/>
                      <a:pt x="85" y="40"/>
                      <a:pt x="88" y="54"/>
                    </a:cubicBezTo>
                    <a:cubicBezTo>
                      <a:pt x="88" y="60"/>
                      <a:pt x="84" y="112"/>
                      <a:pt x="68" y="112"/>
                    </a:cubicBezTo>
                  </a:path>
                </a:pathLst>
              </a:custGeom>
              <a:noFill/>
              <a:ln w="9525">
                <a:solidFill>
                  <a:schemeClr val="bg1"/>
                </a:solidFill>
                <a:round/>
                <a:headEnd/>
                <a:tailEnd/>
              </a:ln>
            </p:spPr>
            <p:txBody>
              <a:bodyPr/>
              <a:lstStyle/>
              <a:p>
                <a:endParaRPr lang="en-US"/>
              </a:p>
            </p:txBody>
          </p:sp>
        </p:grpSp>
        <p:sp>
          <p:nvSpPr>
            <p:cNvPr id="12309" name="Rectangle 28"/>
            <p:cNvSpPr>
              <a:spLocks noChangeArrowheads="1"/>
            </p:cNvSpPr>
            <p:nvPr/>
          </p:nvSpPr>
          <p:spPr bwMode="auto">
            <a:xfrm>
              <a:off x="295" y="1207"/>
              <a:ext cx="3220" cy="2858"/>
            </a:xfrm>
            <a:prstGeom prst="rect">
              <a:avLst/>
            </a:prstGeom>
            <a:noFill/>
            <a:ln w="38100">
              <a:solidFill>
                <a:schemeClr val="bg1"/>
              </a:solidFill>
              <a:miter lim="800000"/>
              <a:headEnd/>
              <a:tailEnd/>
            </a:ln>
          </p:spPr>
          <p:txBody>
            <a:bodyPr wrap="none" anchor="ctr"/>
            <a:lstStyle/>
            <a:p>
              <a:endParaRPr lang="en-ZA"/>
            </a:p>
          </p:txBody>
        </p:sp>
      </p:grpSp>
      <p:grpSp>
        <p:nvGrpSpPr>
          <p:cNvPr id="6" name="Group 34"/>
          <p:cNvGrpSpPr>
            <a:grpSpLocks/>
          </p:cNvGrpSpPr>
          <p:nvPr/>
        </p:nvGrpSpPr>
        <p:grpSpPr bwMode="auto">
          <a:xfrm>
            <a:off x="2000251" y="2347913"/>
            <a:ext cx="5083174" cy="2868613"/>
            <a:chOff x="1260" y="1479"/>
            <a:chExt cx="3202" cy="1807"/>
          </a:xfrm>
        </p:grpSpPr>
        <p:sp>
          <p:nvSpPr>
            <p:cNvPr id="12293" name="Text Box 30"/>
            <p:cNvSpPr txBox="1">
              <a:spLocks noChangeArrowheads="1"/>
            </p:cNvSpPr>
            <p:nvPr/>
          </p:nvSpPr>
          <p:spPr bwMode="auto">
            <a:xfrm>
              <a:off x="1260" y="3105"/>
              <a:ext cx="3202" cy="181"/>
            </a:xfrm>
            <a:prstGeom prst="rect">
              <a:avLst/>
            </a:prstGeom>
            <a:noFill/>
            <a:ln w="9525">
              <a:noFill/>
              <a:miter lim="800000"/>
              <a:headEnd/>
              <a:tailEnd/>
            </a:ln>
          </p:spPr>
          <p:txBody>
            <a:bodyPr wrap="square">
              <a:spAutoFit/>
            </a:bodyPr>
            <a:lstStyle/>
            <a:p>
              <a:pPr eaLnBrk="1" hangingPunct="1">
                <a:spcBef>
                  <a:spcPct val="50000"/>
                </a:spcBef>
              </a:pPr>
              <a:r>
                <a:rPr lang="en-US" sz="1200" i="1" dirty="0" err="1">
                  <a:solidFill>
                    <a:srgbClr val="E9FFFE"/>
                  </a:solidFill>
                </a:rPr>
                <a:t>Kawa</a:t>
              </a:r>
              <a:r>
                <a:rPr lang="en-US" sz="1200" i="1" dirty="0">
                  <a:solidFill>
                    <a:srgbClr val="E9FFFE"/>
                  </a:solidFill>
                </a:rPr>
                <a:t> no </a:t>
              </a:r>
              <a:r>
                <a:rPr lang="en-US" sz="1200" i="1" dirty="0" err="1">
                  <a:solidFill>
                    <a:srgbClr val="E9FFFE"/>
                  </a:solidFill>
                </a:rPr>
                <a:t>Soku-Heki</a:t>
              </a:r>
              <a:r>
                <a:rPr lang="en-US" sz="1200" i="1" dirty="0">
                  <a:solidFill>
                    <a:srgbClr val="E9FFFE"/>
                  </a:solidFill>
                </a:rPr>
                <a:t> &amp; </a:t>
              </a:r>
              <a:r>
                <a:rPr lang="en-US" sz="1200" i="1" dirty="0" err="1">
                  <a:solidFill>
                    <a:srgbClr val="E9FFFE"/>
                  </a:solidFill>
                </a:rPr>
                <a:t>Kawa</a:t>
              </a:r>
              <a:r>
                <a:rPr lang="en-US" sz="1200" i="1" dirty="0">
                  <a:solidFill>
                    <a:srgbClr val="E9FFFE"/>
                  </a:solidFill>
                </a:rPr>
                <a:t> </a:t>
              </a:r>
              <a:r>
                <a:rPr lang="en-US" sz="1200" i="1" dirty="0" err="1">
                  <a:solidFill>
                    <a:srgbClr val="E9FFFE"/>
                  </a:solidFill>
                </a:rPr>
                <a:t>Zoko</a:t>
              </a:r>
              <a:r>
                <a:rPr lang="en-US" sz="1200" dirty="0">
                  <a:solidFill>
                    <a:srgbClr val="E9FFFE"/>
                  </a:solidFill>
                </a:rPr>
                <a:t>: River Walls &amp; Floor</a:t>
              </a:r>
            </a:p>
          </p:txBody>
        </p:sp>
        <p:sp>
          <p:nvSpPr>
            <p:cNvPr id="12294" name="Text Box 31"/>
            <p:cNvSpPr txBox="1">
              <a:spLocks noChangeArrowheads="1"/>
            </p:cNvSpPr>
            <p:nvPr/>
          </p:nvSpPr>
          <p:spPr bwMode="auto">
            <a:xfrm>
              <a:off x="2245" y="2205"/>
              <a:ext cx="635" cy="173"/>
            </a:xfrm>
            <a:prstGeom prst="rect">
              <a:avLst/>
            </a:prstGeom>
            <a:noFill/>
            <a:ln w="9525">
              <a:noFill/>
              <a:miter lim="800000"/>
              <a:headEnd/>
              <a:tailEnd/>
            </a:ln>
          </p:spPr>
          <p:txBody>
            <a:bodyPr>
              <a:spAutoFit/>
            </a:bodyPr>
            <a:lstStyle/>
            <a:p>
              <a:pPr eaLnBrk="1" hangingPunct="1">
                <a:spcBef>
                  <a:spcPct val="50000"/>
                </a:spcBef>
              </a:pPr>
              <a:r>
                <a:rPr lang="en-US" sz="1200" i="1">
                  <a:solidFill>
                    <a:schemeClr val="bg1"/>
                  </a:solidFill>
                </a:rPr>
                <a:t>Iwa</a:t>
              </a:r>
              <a:r>
                <a:rPr lang="en-US" sz="1200">
                  <a:solidFill>
                    <a:schemeClr val="bg1"/>
                  </a:solidFill>
                </a:rPr>
                <a:t>: Rocks</a:t>
              </a:r>
            </a:p>
          </p:txBody>
        </p:sp>
        <p:sp>
          <p:nvSpPr>
            <p:cNvPr id="12295" name="Text Box 32"/>
            <p:cNvSpPr txBox="1">
              <a:spLocks noChangeArrowheads="1"/>
            </p:cNvSpPr>
            <p:nvPr/>
          </p:nvSpPr>
          <p:spPr bwMode="auto">
            <a:xfrm>
              <a:off x="2517" y="1479"/>
              <a:ext cx="1088" cy="173"/>
            </a:xfrm>
            <a:prstGeom prst="rect">
              <a:avLst/>
            </a:prstGeom>
            <a:noFill/>
            <a:ln w="9525">
              <a:noFill/>
              <a:miter lim="800000"/>
              <a:headEnd/>
              <a:tailEnd/>
            </a:ln>
          </p:spPr>
          <p:txBody>
            <a:bodyPr>
              <a:spAutoFit/>
            </a:bodyPr>
            <a:lstStyle/>
            <a:p>
              <a:pPr eaLnBrk="1" hangingPunct="1">
                <a:spcBef>
                  <a:spcPct val="50000"/>
                </a:spcBef>
              </a:pPr>
              <a:r>
                <a:rPr lang="en-US" sz="1200">
                  <a:solidFill>
                    <a:schemeClr val="bg1"/>
                  </a:solidFill>
                </a:rPr>
                <a:t>Ryuboku: Driftwood</a:t>
              </a:r>
            </a:p>
          </p:txBody>
        </p:sp>
        <p:sp>
          <p:nvSpPr>
            <p:cNvPr id="12296" name="Text Box 33"/>
            <p:cNvSpPr txBox="1">
              <a:spLocks noChangeArrowheads="1"/>
            </p:cNvSpPr>
            <p:nvPr/>
          </p:nvSpPr>
          <p:spPr bwMode="auto">
            <a:xfrm>
              <a:off x="3152" y="1797"/>
              <a:ext cx="862" cy="173"/>
            </a:xfrm>
            <a:prstGeom prst="rect">
              <a:avLst/>
            </a:prstGeom>
            <a:noFill/>
            <a:ln w="9525">
              <a:noFill/>
              <a:miter lim="800000"/>
              <a:headEnd/>
              <a:tailEnd/>
            </a:ln>
          </p:spPr>
          <p:txBody>
            <a:bodyPr>
              <a:spAutoFit/>
            </a:bodyPr>
            <a:lstStyle/>
            <a:p>
              <a:pPr algn="ctr" eaLnBrk="1" hangingPunct="1">
                <a:spcBef>
                  <a:spcPct val="50000"/>
                </a:spcBef>
              </a:pPr>
              <a:r>
                <a:rPr lang="en-US" sz="1200" i="1">
                  <a:solidFill>
                    <a:schemeClr val="bg1"/>
                  </a:solidFill>
                </a:rPr>
                <a:t>Mizu</a:t>
              </a:r>
              <a:r>
                <a:rPr lang="en-US" sz="1200">
                  <a:solidFill>
                    <a:schemeClr val="bg1"/>
                  </a:solidFill>
                </a:rPr>
                <a:t>:</a:t>
              </a:r>
              <a:r>
                <a:rPr lang="en-US" sz="1200"/>
                <a:t> </a:t>
              </a:r>
              <a:r>
                <a:rPr lang="en-US" sz="1200">
                  <a:solidFill>
                    <a:schemeClr val="bg1"/>
                  </a:solidFill>
                </a:rPr>
                <a:t>Water</a:t>
              </a:r>
            </a:p>
          </p:txBody>
        </p:sp>
      </p:grpSp>
      <p:sp>
        <p:nvSpPr>
          <p:cNvPr id="33" name="Text Box 53"/>
          <p:cNvSpPr txBox="1">
            <a:spLocks noChangeArrowheads="1"/>
          </p:cNvSpPr>
          <p:nvPr/>
        </p:nvSpPr>
        <p:spPr bwMode="auto">
          <a:xfrm>
            <a:off x="0" y="6000768"/>
            <a:ext cx="9144000" cy="523220"/>
          </a:xfrm>
          <a:prstGeom prst="rect">
            <a:avLst/>
          </a:prstGeom>
          <a:noFill/>
          <a:ln w="9525">
            <a:noFill/>
            <a:miter lim="800000"/>
            <a:headEnd/>
            <a:tailEnd/>
          </a:ln>
        </p:spPr>
        <p:txBody>
          <a:bodyPr wrap="square">
            <a:spAutoFit/>
          </a:bodyPr>
          <a:lstStyle/>
          <a:p>
            <a:pPr>
              <a:spcBef>
                <a:spcPct val="50000"/>
              </a:spcBef>
            </a:pPr>
            <a:r>
              <a:rPr lang="en-US" altLang="ja-JP" sz="1400" b="1" dirty="0" smtClean="0">
                <a:ea typeface="MS PGothic" pitchFamily="34" charset="-128"/>
              </a:rPr>
              <a:t>Figure 2</a:t>
            </a:r>
            <a:r>
              <a:rPr lang="en-US" altLang="ja-JP" sz="1400" dirty="0" smtClean="0">
                <a:ea typeface="MS PGothic" pitchFamily="34" charset="-128"/>
              </a:rPr>
              <a:t>	The quality of water flow is affected by; the river walls and bottom; rocks and driftwood. Wherever there is a need to enhance life flow, there is a need for occupational therapy. </a:t>
            </a:r>
            <a:endParaRPr lang="en-US" sz="1400" dirty="0" smtClean="0"/>
          </a:p>
        </p:txBody>
      </p:sp>
      <p:sp>
        <p:nvSpPr>
          <p:cNvPr id="34" name="TextBox 33"/>
          <p:cNvSpPr txBox="1"/>
          <p:nvPr/>
        </p:nvSpPr>
        <p:spPr>
          <a:xfrm>
            <a:off x="3143240" y="5357826"/>
            <a:ext cx="3071834" cy="369332"/>
          </a:xfrm>
          <a:prstGeom prst="rect">
            <a:avLst/>
          </a:prstGeom>
          <a:noFill/>
        </p:spPr>
        <p:txBody>
          <a:bodyPr wrap="square" rtlCol="0">
            <a:spAutoFit/>
          </a:bodyPr>
          <a:lstStyle/>
          <a:p>
            <a:r>
              <a:rPr lang="en-US" sz="900" dirty="0" smtClean="0"/>
              <a:t>Used with permission from M. </a:t>
            </a:r>
            <a:r>
              <a:rPr lang="en-US" sz="900" dirty="0" err="1" smtClean="0"/>
              <a:t>Iwama</a:t>
            </a:r>
            <a:endParaRPr lang="en-US" sz="900" dirty="0" smtClean="0"/>
          </a:p>
          <a:p>
            <a:r>
              <a:rPr lang="en-US" sz="900" dirty="0" smtClean="0"/>
              <a:t>www.kawamodel.com</a:t>
            </a:r>
            <a:endParaRPr lang="en-US" sz="9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1240</TotalTime>
  <Words>685</Words>
  <Application>Microsoft Office PowerPoint</Application>
  <PresentationFormat>On-screen Show (4:3)</PresentationFormat>
  <Paragraphs>92</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Paper</vt:lpstr>
      <vt:lpstr>Document</vt:lpstr>
      <vt:lpstr>Photo Editor Photo</vt:lpstr>
      <vt:lpstr>Kawa (River) Model Lim &amp; Iwama, 2006</vt:lpstr>
      <vt:lpstr>Introduction</vt:lpstr>
      <vt:lpstr>Slide 3</vt:lpstr>
      <vt:lpstr>Central concept</vt:lpstr>
      <vt:lpstr>Components of the river</vt:lpstr>
      <vt:lpstr>Components of the river</vt:lpstr>
      <vt:lpstr>Components of the river</vt:lpstr>
      <vt:lpstr>Components of the river</vt:lpstr>
      <vt:lpstr>Slide 9</vt:lpstr>
      <vt:lpstr>Slide 10</vt:lpstr>
      <vt:lpstr>How the river works</vt:lpstr>
      <vt:lpstr>Slide 12</vt:lpstr>
      <vt:lpstr>Slide 13</vt:lpstr>
      <vt:lpstr>Slide 14</vt:lpstr>
      <vt:lpstr>Slide 15</vt:lpstr>
      <vt:lpstr>References</vt:lpstr>
      <vt:lpstr>Slide 17</vt:lpstr>
    </vt:vector>
  </TitlesOfParts>
  <Company>University of Cape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lvnkerk</dc:creator>
  <cp:lastModifiedBy>GED</cp:lastModifiedBy>
  <cp:revision>111</cp:revision>
  <dcterms:created xsi:type="dcterms:W3CDTF">2004-09-09T04:54:44Z</dcterms:created>
  <dcterms:modified xsi:type="dcterms:W3CDTF">2010-02-11T12:45:48Z</dcterms:modified>
</cp:coreProperties>
</file>