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handoutMasterIdLst>
    <p:handoutMasterId r:id="rId25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00"/>
    <a:srgbClr val="FFFFFF"/>
    <a:srgbClr val="FFFF66"/>
    <a:srgbClr val="0000FF"/>
    <a:srgbClr val="00FF99"/>
    <a:srgbClr val="6600CC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07" autoAdjust="0"/>
  </p:normalViewPr>
  <p:slideViewPr>
    <p:cSldViewPr>
      <p:cViewPr varScale="1">
        <p:scale>
          <a:sx n="96" d="100"/>
          <a:sy n="96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852" y="-120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CE871A7E-2C2E-4997-9A70-2CE671E10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061D24EF-1FCA-4984-BFA6-172929E84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1</a:t>
            </a:fld>
            <a:endParaRPr lang="en-Z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10</a:t>
            </a:fld>
            <a:endParaRPr lang="en-Z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11</a:t>
            </a:fld>
            <a:endParaRPr lang="en-Z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12</a:t>
            </a:fld>
            <a:endParaRPr lang="en-Z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13</a:t>
            </a:fld>
            <a:endParaRPr lang="en-Z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14</a:t>
            </a:fld>
            <a:endParaRPr lang="en-Z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15</a:t>
            </a:fld>
            <a:endParaRPr lang="en-Z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16</a:t>
            </a:fld>
            <a:endParaRPr lang="en-Z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17</a:t>
            </a:fld>
            <a:endParaRPr lang="en-Z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18</a:t>
            </a:fld>
            <a:endParaRPr lang="en-Z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19</a:t>
            </a:fld>
            <a:endParaRPr lang="en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2</a:t>
            </a:fld>
            <a:endParaRPr lang="en-Z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20</a:t>
            </a:fld>
            <a:endParaRPr lang="en-Z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21</a:t>
            </a:fld>
            <a:endParaRPr lang="en-Z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1D24EF-1FCA-4984-BFA6-172929E84B7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3</a:t>
            </a:fld>
            <a:endParaRPr lang="en-Z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4</a:t>
            </a:fld>
            <a:endParaRPr lang="en-Z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5</a:t>
            </a:fld>
            <a:endParaRPr lang="en-Z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6</a:t>
            </a:fld>
            <a:endParaRPr lang="en-Z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7</a:t>
            </a:fld>
            <a:endParaRPr lang="en-Z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8</a:t>
            </a:fld>
            <a:endParaRPr lang="en-Z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D532-91DC-46E9-88C2-52E367061B2F}" type="slidenum">
              <a:rPr lang="en-ZA" smtClean="0"/>
              <a:pPr/>
              <a:t>9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C11EB-C697-45AA-BB95-6BCB90C7E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213E9-30DD-4EAD-BE27-0987874DB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03BCE-9A42-4B34-9426-43C295B1D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51143-EF2A-4EAF-B626-FA09550C7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F600A-8373-464A-B1B0-0389CD55A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61F69-ED99-4371-80DE-412D8C356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E66B4-BC7B-4A5B-ACAE-F1EB4BCB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B0D27-A9DC-460E-AB5B-B76A054EE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D5DFD-A0B7-4ACC-93A8-00093BB2A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E2B7C-EF66-4EC1-90E1-65766B642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AAE98-E7A8-42B4-A11A-F2E50A3FF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2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58F92BE-FB03-47EF-B0FF-D0E7B5C71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32" r:id="rId3"/>
    <p:sldLayoutId id="2147483729" r:id="rId4"/>
    <p:sldLayoutId id="2147483733" r:id="rId5"/>
    <p:sldLayoutId id="2147483728" r:id="rId6"/>
    <p:sldLayoutId id="2147483727" r:id="rId7"/>
    <p:sldLayoutId id="2147483726" r:id="rId8"/>
    <p:sldLayoutId id="2147483725" r:id="rId9"/>
    <p:sldLayoutId id="2147483724" r:id="rId10"/>
    <p:sldLayoutId id="214748372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chemeClr val="bg1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Tx/>
        <a:buSzPct val="85000"/>
        <a:buFont typeface="Wingdings" pitchFamily="2" charset="2"/>
        <a:buChar char="§"/>
        <a:defRPr sz="2600" kern="1200">
          <a:solidFill>
            <a:schemeClr val="bg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Tx/>
        <a:buSzPct val="85000"/>
        <a:buFont typeface="Courier New" pitchFamily="49" charset="0"/>
        <a:buChar char="o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bg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bg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071546"/>
            <a:ext cx="9144000" cy="214314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The Model of Creative Ability</a:t>
            </a:r>
            <a:br>
              <a:rPr lang="en-US" sz="4400" dirty="0" smtClean="0"/>
            </a:br>
            <a:r>
              <a:rPr lang="en-US" sz="1800" b="1" dirty="0" err="1" smtClean="0"/>
              <a:t>Vona</a:t>
            </a:r>
            <a:r>
              <a:rPr lang="en-US" sz="1800" b="1" dirty="0" smtClean="0"/>
              <a:t> du </a:t>
            </a:r>
            <a:r>
              <a:rPr lang="en-US" sz="1800" b="1" dirty="0" err="1" smtClean="0"/>
              <a:t>Toit</a:t>
            </a:r>
            <a:r>
              <a:rPr lang="en-US" sz="1800" b="1" dirty="0" smtClean="0"/>
              <a:t> (1972)</a:t>
            </a:r>
            <a:br>
              <a:rPr lang="en-US" sz="1800" b="1" dirty="0" smtClean="0"/>
            </a:br>
            <a:r>
              <a:rPr lang="en-US" sz="1800" b="1" dirty="0" smtClean="0"/>
              <a:t>De Witt, 2005</a:t>
            </a:r>
            <a:br>
              <a:rPr lang="en-US" sz="1800" b="1" dirty="0" smtClean="0"/>
            </a:br>
            <a:endParaRPr lang="en-US" sz="1800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4500570"/>
            <a:ext cx="9144000" cy="110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Occupational Therapy Division</a:t>
            </a:r>
            <a:b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University of Cape Town</a:t>
            </a:r>
            <a:b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‘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Matumo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Ramafikeng</a:t>
            </a:r>
            <a:endParaRPr kumimoji="0" lang="en-Z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85000"/>
              <a:buFont typeface="Wingdings" pitchFamily="2" charset="2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755650" y="4508500"/>
          <a:ext cx="1071563" cy="1295400"/>
        </p:xfrm>
        <a:graphic>
          <a:graphicData uri="http://schemas.openxmlformats.org/presentationml/2006/ole">
            <p:oleObj spid="_x0000_s55298" name="Document" r:id="rId4" imgW="715304" imgH="1029124" progId="Word.Document.8">
              <p:embed/>
            </p:oleObj>
          </a:graphicData>
        </a:graphic>
      </p:graphicFrame>
      <p:pic>
        <p:nvPicPr>
          <p:cNvPr id="7" name="Picture 5" descr="OCCU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950" y="4511675"/>
            <a:ext cx="1293813" cy="12842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  <p:pic>
        <p:nvPicPr>
          <p:cNvPr id="8" name="Picture 7" descr="88x3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71934" y="5715016"/>
            <a:ext cx="1117460" cy="3936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8001000" cy="8382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Action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714356"/>
            <a:ext cx="8501122" cy="592933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Translating motivation into physical and mental effort to produce occupational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behaviour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and an end product (tangible or intangible)</a:t>
            </a:r>
          </a:p>
          <a:p>
            <a:pPr eaLnBrk="1" hangingPunct="1">
              <a:lnSpc>
                <a:spcPct val="15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10 different levels: sequential differences in quality of ability to form contact with others, events, materials, objects and characteristics of engagement in occupations</a:t>
            </a:r>
          </a:p>
          <a:p>
            <a:pPr eaLnBrk="1" hangingPunct="1">
              <a:lnSpc>
                <a:spcPct val="150000"/>
              </a:lnSpc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Predestructive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destructive, incidental constructive action, explorative, experimental, imitative, original, product-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centred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situation-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centred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society-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centred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eaLnBrk="1" hangingPunct="1"/>
            <a:r>
              <a:rPr lang="en-US" dirty="0" smtClean="0"/>
              <a:t>Creative ability phases: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142984"/>
            <a:ext cx="8001000" cy="603092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Wide range of skills and abilities within each level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Need to identify where the client is at in each level</a:t>
            </a:r>
          </a:p>
          <a:p>
            <a:pPr eaLnBrk="1" hangingPunct="1">
              <a:lnSpc>
                <a:spcPct val="90000"/>
              </a:lnSpc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Therapist-directed phase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skills and occupational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behaviour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characteristic of both previous and current level; may not be able to maintain functioning without support, encouragement, structure and may regress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Patient-directed phase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occupational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behaviour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can be maintained independently and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behaviour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is evidently characteristic of a specific level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Transitional phase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some occupational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behaviour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characteristics of the next level but only under optimal circumstances; overall occupational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behaviour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is characteristic of current level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357166"/>
            <a:ext cx="7715272" cy="715983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Development of creative ability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60"/>
            <a:ext cx="8229600" cy="481014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Along a continuum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Few reach optimal level – limitations on creative potential, internal capacities, environment opportunities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Not always consistent – spurts and comfort zones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Current creative ability = aspect of creative capacity available for use in Occupational Performance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Environment provides challenges and opportunities for growth, also stress that results in regression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Development = dependent on fit between readiness of individual to grow creatively and the ‘just right’ challenge provided by environment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Limited/disrupted by illness, disability or trauma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80012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Assumptions and beliefs: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2984"/>
            <a:ext cx="8229600" cy="495301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Human development occurs in an orderly manner throughout life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Steps within development process are sequential and cannot be omitted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Individuals have innate drive to encounter world and master challenges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Changing events and changes in internal and external environment demand adjustment and reorganization – confrontation with change represents a necessary developmental task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Response to change can result in adaptation and mastery, maintenance of equilibrium or  regression/dysfunction</a:t>
            </a:r>
          </a:p>
          <a:p>
            <a:pPr eaLnBrk="1" hangingPunct="1">
              <a:lnSpc>
                <a:spcPct val="9000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80012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Assumptions and beliefs: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97683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Ability to master developmental tasks is influenced by physical and psychological capacity, learned skills, life experiences, availability of resources and opportunities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Successful adaptation usually leads to self-satisfaction and societal approval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Successful adaptation promotes future success in meeting challenges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Purposeful use of activity enables the person to learn or relearn skills and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behaviours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necessary for coping with developmental demands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Activities are purposeful when they meet person’s needs, interests, abilities and purpose within life and provide sufficient opportunity for growth and change (De Witt, 2005:9-10).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428604"/>
            <a:ext cx="9144000" cy="93027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dirty="0" smtClean="0"/>
              <a:t>Characteristics of Creative Ability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Sequential development: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growth and recovery of creative ability follows a constant sequential pattern. Level or phase cannot be omitted 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Motivation governs action: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action is direct result of motivational aspect, the two are inseparable, levels relate in a stable and sequential manner (exception of motor capacity)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Creative ability is dynamic: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not static, varies with situational demands, confidence, anxiety, person’s circumstances – there is a gentle forward and backward flow between levels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8604"/>
            <a:ext cx="9144000" cy="8382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Use of the Theory in Practice: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Provides guidelines for treatment by: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ide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ntifying treatment priorities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proposing principles for treatment</a:t>
            </a:r>
            <a:r>
              <a:rPr lang="en-US" sz="26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appropriate to  client’s level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determines expectations for performance – how and when to up/down grade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Suitable for: large groups of heterogeneous clients, mental health settings, needs diverse to age, cultural group, language, diagnosis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Defines how to achieve growth in occupational 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85728"/>
            <a:ext cx="8715435" cy="94934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Assessment: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Evaluate client’s current skills and abilities in occupational performance areas: work, social, constructive use of free time, personal management</a:t>
            </a:r>
          </a:p>
          <a:p>
            <a:pPr marL="571500" indent="-5715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Establish level of action</a:t>
            </a:r>
          </a:p>
          <a:p>
            <a:pPr marL="571500" indent="-5715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Draw a conclusion about level of motivation from level of 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dirty="0" smtClean="0"/>
              <a:t>Application to psychosocial occupational therapy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04827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 smtClean="0">
                <a:cs typeface="Arial" charset="0"/>
              </a:rPr>
              <a:t>Level of creative ability is the platform from which the OT manages occupational performance and psychopathological problems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>
                <a:cs typeface="Arial" charset="0"/>
              </a:rPr>
              <a:t>Similar methods and techniques for improving components for clients on different levels, but qualitatively different occupational performance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>
                <a:cs typeface="Arial" charset="0"/>
              </a:rPr>
              <a:t>Maintain occupational performance by using meaningful and organizing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7166"/>
            <a:ext cx="9144000" cy="663593"/>
          </a:xfrm>
        </p:spPr>
        <p:txBody>
          <a:bodyPr/>
          <a:lstStyle/>
          <a:p>
            <a:pPr algn="ctr" eaLnBrk="1" hangingPunct="1"/>
            <a:r>
              <a:rPr lang="en-US" sz="3000" dirty="0" smtClean="0"/>
              <a:t>Grouping levels of creative ability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2984"/>
            <a:ext cx="8229600" cy="550072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Group one: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Preparation for constructive action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tone/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predestructive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Self-differentiation/destructive, incidental constructive action</a:t>
            </a:r>
          </a:p>
          <a:p>
            <a:pPr eaLnBrk="1" hangingPunct="1">
              <a:lnSpc>
                <a:spcPct val="80000"/>
              </a:lnSpc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Group two: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Behaviour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and skill development for norm compliance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self -presentation/explorative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participation (passive, imitative)/experimental, imitative</a:t>
            </a:r>
          </a:p>
          <a:p>
            <a:pPr eaLnBrk="1" hangingPunct="1">
              <a:lnSpc>
                <a:spcPct val="80000"/>
              </a:lnSpc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Group three: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Behaviour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and skill development for self-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actualisation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participation (active, competitive)/original, product-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centred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contribution/situation-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centred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Competitive contribution/society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centred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The Focus of the Theory: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13250"/>
          </a:xfrm>
        </p:spPr>
        <p:txBody>
          <a:bodyPr/>
          <a:lstStyle/>
          <a:p>
            <a:pPr eaLnBrk="1" hangingPunct="1"/>
            <a:r>
              <a:rPr lang="en-US" sz="2600" dirty="0" smtClean="0">
                <a:latin typeface="Arial" charset="0"/>
                <a:cs typeface="Arial" charset="0"/>
              </a:rPr>
              <a:t>Provides a framework to evaluate occupational performance in personal, social, work, recreational areas (de Witt, 2005) </a:t>
            </a:r>
            <a:r>
              <a:rPr lang="en-US" sz="2600" dirty="0" err="1" smtClean="0">
                <a:latin typeface="Arial" charset="0"/>
                <a:cs typeface="Arial" charset="0"/>
              </a:rPr>
              <a:t>vs</a:t>
            </a:r>
            <a:r>
              <a:rPr lang="en-US" sz="2600" dirty="0" smtClean="0">
                <a:latin typeface="Arial" charset="0"/>
                <a:cs typeface="Arial" charset="0"/>
              </a:rPr>
              <a:t> activities (</a:t>
            </a:r>
            <a:r>
              <a:rPr lang="en-US" sz="2600" dirty="0" err="1" smtClean="0">
                <a:latin typeface="Arial" charset="0"/>
                <a:cs typeface="Arial" charset="0"/>
              </a:rPr>
              <a:t>duToit</a:t>
            </a:r>
            <a:r>
              <a:rPr lang="en-US" sz="2600" dirty="0" smtClean="0">
                <a:latin typeface="Arial" charset="0"/>
                <a:cs typeface="Arial" charset="0"/>
              </a:rPr>
              <a:t>, 1972)</a:t>
            </a:r>
          </a:p>
          <a:p>
            <a:pPr eaLnBrk="1" hangingPunct="1"/>
            <a:r>
              <a:rPr lang="en-US" sz="2600" dirty="0" smtClean="0">
                <a:latin typeface="Arial" charset="0"/>
                <a:cs typeface="Arial" charset="0"/>
              </a:rPr>
              <a:t>OT actively engages a client in meaningful occupation to improve/maintain occupational performance and quality of life</a:t>
            </a:r>
          </a:p>
          <a:p>
            <a:pPr eaLnBrk="1" hangingPunct="1"/>
            <a:r>
              <a:rPr lang="en-US" sz="2600" dirty="0" smtClean="0">
                <a:latin typeface="Arial" charset="0"/>
                <a:cs typeface="Arial" charset="0"/>
              </a:rPr>
              <a:t>Provides assessment and treatment aspects– stratified guide to increase level of performance</a:t>
            </a:r>
          </a:p>
          <a:p>
            <a:pPr eaLnBrk="1" hangingPunct="1"/>
            <a:r>
              <a:rPr lang="en-US" sz="2600" dirty="0" smtClean="0">
                <a:latin typeface="Arial" charset="0"/>
                <a:cs typeface="Arial" charset="0"/>
              </a:rPr>
              <a:t>Brings treatment to level of individual functioning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00042"/>
            <a:ext cx="9144000" cy="85883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 smtClean="0"/>
              <a:t>Grouping levels of creative ability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Group one: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development of functional body use, awareness of who am I, what can I do, what is my relationship to the environment. Occupational performance is limited</a:t>
            </a:r>
          </a:p>
          <a:p>
            <a:pPr eaLnBrk="1" hangingPunct="1">
              <a:lnSpc>
                <a:spcPct val="8000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Group two: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develop necessary social, work, psychological, physical skills to live and be productive in the community</a:t>
            </a:r>
          </a:p>
          <a:p>
            <a:pPr eaLnBrk="1" hangingPunct="1">
              <a:lnSpc>
                <a:spcPct val="8000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Group three: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develop leadership skills and novel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behaviours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capable of developing new products, methods, technologies, solving problems and benefit for self becomes benefit for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society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ZA" dirty="0" smtClean="0"/>
              <a:t>References: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De Witt, P. 2005. Creative Ability- a model for psychiatric occupational therapy. In Crouch, R. &amp;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Alers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V.(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eds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Occupational Therapy in Psychiatry and Mental Health.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Edition. London and Philadelphia: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Whurr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Publishers.</a:t>
            </a:r>
          </a:p>
          <a:p>
            <a:pPr eaLnBrk="1" hangingPunct="1"/>
            <a:endParaRPr lang="en-ZA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ZA" sz="2800" dirty="0" smtClean="0">
                <a:latin typeface="Arial" pitchFamily="34" charset="0"/>
                <a:cs typeface="Arial" pitchFamily="34" charset="0"/>
              </a:rPr>
              <a:t>http://www.modelofcreativeability.com/what-is-macaig.html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/>
          </p:cNvSpPr>
          <p:nvPr>
            <p:ph type="subTitle" idx="1"/>
          </p:nvPr>
        </p:nvSpPr>
        <p:spPr>
          <a:xfrm>
            <a:off x="1357313" y="3786188"/>
            <a:ext cx="6400800" cy="2714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ZA" sz="2400" dirty="0" smtClean="0"/>
          </a:p>
          <a:p>
            <a:pPr eaLnBrk="1" hangingPunct="1">
              <a:lnSpc>
                <a:spcPct val="80000"/>
              </a:lnSpc>
            </a:pPr>
            <a:r>
              <a:rPr lang="en-ZA" sz="2400" dirty="0" smtClean="0"/>
              <a:t>This work is licensed under the Creative </a:t>
            </a:r>
            <a:r>
              <a:rPr lang="en-ZA" sz="2400" smtClean="0"/>
              <a:t>Commons Attribution-Non </a:t>
            </a:r>
            <a:r>
              <a:rPr lang="en-ZA" sz="2400" dirty="0" smtClean="0"/>
              <a:t>Commercial-Share Alike 2.5 South Africa License. To view a copy of this license, visit http://creativecommons.org/licenses/by-sa/2.5/za/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43173" y="1357298"/>
            <a:ext cx="3929091" cy="114300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Historical Development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5105400"/>
          </a:xfrm>
        </p:spPr>
        <p:txBody>
          <a:bodyPr/>
          <a:lstStyle/>
          <a:p>
            <a:pPr eaLnBrk="1" hangingPunct="1"/>
            <a:r>
              <a:rPr lang="en-US" sz="2600" dirty="0" smtClean="0">
                <a:latin typeface="Arial" pitchFamily="34" charset="0"/>
                <a:cs typeface="Arial" pitchFamily="34" charset="0"/>
              </a:rPr>
              <a:t>Du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Toit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client’s ability to engage creatively has an effect on engagement in treatment, resolution of problems, adjustment to disability – quality of human participation influences meaning of life</a:t>
            </a:r>
          </a:p>
          <a:p>
            <a:pPr eaLnBrk="1" hangingPunct="1"/>
            <a:r>
              <a:rPr lang="en-US" sz="2600" dirty="0" smtClean="0">
                <a:latin typeface="Arial" pitchFamily="34" charset="0"/>
                <a:cs typeface="Arial" pitchFamily="34" charset="0"/>
              </a:rPr>
              <a:t>Buber, Piaget, Rogers (developmental psychology)</a:t>
            </a:r>
          </a:p>
          <a:p>
            <a:pPr eaLnBrk="1" hangingPunct="1"/>
            <a:r>
              <a:rPr lang="en-US" sz="2600" dirty="0" smtClean="0">
                <a:latin typeface="Arial" pitchFamily="34" charset="0"/>
                <a:cs typeface="Arial" pitchFamily="34" charset="0"/>
              </a:rPr>
              <a:t>Occupational development – people with psychiatric illness – stages of creativity</a:t>
            </a:r>
          </a:p>
          <a:p>
            <a:pPr eaLnBrk="1" hangingPunct="1"/>
            <a:r>
              <a:rPr lang="en-US" sz="2600" dirty="0" smtClean="0">
                <a:latin typeface="Arial" pitchFamily="34" charset="0"/>
                <a:cs typeface="Arial" pitchFamily="34" charset="0"/>
              </a:rPr>
              <a:t>Two research projects to justify reliability and validity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-214338"/>
            <a:ext cx="8229600" cy="12192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Fundamental concepts: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214422"/>
            <a:ext cx="8229600" cy="5024454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600" u="sng" dirty="0" smtClean="0">
                <a:latin typeface="Arial" pitchFamily="34" charset="0"/>
                <a:cs typeface="Arial" pitchFamily="34" charset="0"/>
              </a:rPr>
              <a:t>Creative ability: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ability to freely present oneself, without anxiety, limitations or inhibitions. Preparedness to function at maximum level of competence, free from self-consciousness</a:t>
            </a:r>
          </a:p>
          <a:p>
            <a:pPr eaLnBrk="1" hangingPunct="1">
              <a:lnSpc>
                <a:spcPct val="150000"/>
              </a:lnSpc>
            </a:pPr>
            <a:r>
              <a:rPr lang="en-US" sz="2600" i="1" u="sng" dirty="0" smtClean="0">
                <a:latin typeface="Arial" pitchFamily="34" charset="0"/>
                <a:cs typeface="Arial" pitchFamily="34" charset="0"/>
              </a:rPr>
              <a:t>Creative capacity: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 maximum creative potential an individual can reach under optimal circumstances – varies and is influenced by intelligence, personality, environmental, mental health and security</a:t>
            </a:r>
            <a:endParaRPr lang="en-US" sz="2600" i="1" u="sng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Fundamental concepts: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600" i="1" u="sng" dirty="0" smtClean="0">
                <a:latin typeface="Arial" pitchFamily="34" charset="0"/>
                <a:cs typeface="Arial" pitchFamily="34" charset="0"/>
              </a:rPr>
              <a:t>Maximal effort: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 needed for growth in creative ability, exertion of creative effort at the boundary of creative ability in order to achieve growth</a:t>
            </a:r>
          </a:p>
          <a:p>
            <a:pPr eaLnBrk="1" hangingPunct="1">
              <a:lnSpc>
                <a:spcPct val="150000"/>
              </a:lnSpc>
            </a:pP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Prerequisites for maximal effort to occur: creative response, creative participation, creative act</a:t>
            </a:r>
            <a:endParaRPr lang="en-US" sz="2600" i="1" u="sng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2192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Fundamental concepts: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214422"/>
            <a:ext cx="8643998" cy="5429288"/>
          </a:xfrm>
        </p:spPr>
        <p:txBody>
          <a:bodyPr/>
          <a:lstStyle/>
          <a:p>
            <a:pPr marL="571500" indent="-5715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2600" i="1" dirty="0" smtClean="0">
                <a:latin typeface="Arial" charset="0"/>
                <a:cs typeface="Arial" charset="0"/>
              </a:rPr>
              <a:t>Creative response:</a:t>
            </a:r>
            <a:r>
              <a:rPr lang="en-US" sz="2600" dirty="0" smtClean="0">
                <a:latin typeface="Arial" charset="0"/>
                <a:cs typeface="Arial" charset="0"/>
              </a:rPr>
              <a:t> positive attitude which towards opportunities offered, preparedness to use resources and participate despite anxiety about performance. Precedes creative participation</a:t>
            </a:r>
          </a:p>
          <a:p>
            <a:pPr marL="571500" indent="-5715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2600" i="1" dirty="0" smtClean="0">
                <a:latin typeface="Arial" charset="0"/>
                <a:cs typeface="Arial" charset="0"/>
              </a:rPr>
              <a:t>Creative participation: </a:t>
            </a:r>
            <a:r>
              <a:rPr lang="en-US" sz="2600" dirty="0" smtClean="0">
                <a:latin typeface="Arial" charset="0"/>
                <a:cs typeface="Arial" charset="0"/>
              </a:rPr>
              <a:t>process of active participation all activities related to daily life, employing active vs. passive stance and embracing challenge</a:t>
            </a:r>
          </a:p>
          <a:p>
            <a:pPr marL="571500" indent="-5715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2600" i="1" dirty="0" smtClean="0">
                <a:latin typeface="Arial" charset="0"/>
                <a:cs typeface="Arial" charset="0"/>
              </a:rPr>
              <a:t>Creative Act:</a:t>
            </a:r>
            <a:r>
              <a:rPr lang="en-US" sz="2600" dirty="0" smtClean="0">
                <a:latin typeface="Arial" charset="0"/>
                <a:cs typeface="Arial" charset="0"/>
              </a:rPr>
              <a:t> production of an end-product, tangible or intangible</a:t>
            </a:r>
            <a:endParaRPr lang="en-US" sz="2600" i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4"/>
          <p:cNvSpPr>
            <a:spLocks noChangeArrowheads="1"/>
          </p:cNvSpPr>
          <p:nvPr/>
        </p:nvSpPr>
        <p:spPr bwMode="auto">
          <a:xfrm>
            <a:off x="1000132" y="360337"/>
            <a:ext cx="7632700" cy="41767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ZA"/>
          </a:p>
        </p:txBody>
      </p:sp>
      <p:sp>
        <p:nvSpPr>
          <p:cNvPr id="9219" name="Oval 5"/>
          <p:cNvSpPr>
            <a:spLocks noChangeArrowheads="1"/>
          </p:cNvSpPr>
          <p:nvPr/>
        </p:nvSpPr>
        <p:spPr bwMode="auto">
          <a:xfrm>
            <a:off x="1000133" y="571480"/>
            <a:ext cx="6551612" cy="38877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ZA"/>
          </a:p>
        </p:txBody>
      </p:sp>
      <p:sp>
        <p:nvSpPr>
          <p:cNvPr id="9220" name="Oval 6"/>
          <p:cNvSpPr>
            <a:spLocks noChangeArrowheads="1"/>
          </p:cNvSpPr>
          <p:nvPr/>
        </p:nvSpPr>
        <p:spPr bwMode="auto">
          <a:xfrm>
            <a:off x="1071570" y="1074717"/>
            <a:ext cx="5183188" cy="3024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9221" name="Text Box 9"/>
          <p:cNvSpPr txBox="1">
            <a:spLocks noChangeArrowheads="1"/>
          </p:cNvSpPr>
          <p:nvPr/>
        </p:nvSpPr>
        <p:spPr bwMode="auto">
          <a:xfrm>
            <a:off x="6500974" y="2011342"/>
            <a:ext cx="59183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9222" name="Text Box 10"/>
          <p:cNvSpPr txBox="1">
            <a:spLocks noChangeArrowheads="1"/>
          </p:cNvSpPr>
          <p:nvPr/>
        </p:nvSpPr>
        <p:spPr bwMode="auto">
          <a:xfrm>
            <a:off x="7212175" y="2659042"/>
            <a:ext cx="59182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8175985" y="1217593"/>
            <a:ext cx="56137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4" name="Line 12"/>
          <p:cNvSpPr>
            <a:spLocks noChangeShapeType="1"/>
          </p:cNvSpPr>
          <p:nvPr/>
        </p:nvSpPr>
        <p:spPr bwMode="auto">
          <a:xfrm>
            <a:off x="4095758" y="1003280"/>
            <a:ext cx="194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ZA"/>
          </a:p>
        </p:txBody>
      </p:sp>
      <p:sp>
        <p:nvSpPr>
          <p:cNvPr id="9225" name="Line 13"/>
          <p:cNvSpPr>
            <a:spLocks noChangeShapeType="1"/>
          </p:cNvSpPr>
          <p:nvPr/>
        </p:nvSpPr>
        <p:spPr bwMode="auto">
          <a:xfrm>
            <a:off x="5751520" y="1579542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ZA"/>
          </a:p>
        </p:txBody>
      </p:sp>
      <p:sp>
        <p:nvSpPr>
          <p:cNvPr id="9226" name="Line 14"/>
          <p:cNvSpPr>
            <a:spLocks noChangeShapeType="1"/>
          </p:cNvSpPr>
          <p:nvPr/>
        </p:nvSpPr>
        <p:spPr bwMode="auto">
          <a:xfrm>
            <a:off x="6256345" y="280350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ZA"/>
          </a:p>
        </p:txBody>
      </p:sp>
      <p:sp>
        <p:nvSpPr>
          <p:cNvPr id="9227" name="Line 15"/>
          <p:cNvSpPr>
            <a:spLocks noChangeShapeType="1"/>
          </p:cNvSpPr>
          <p:nvPr/>
        </p:nvSpPr>
        <p:spPr bwMode="auto">
          <a:xfrm>
            <a:off x="5680083" y="3235305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ZA"/>
          </a:p>
        </p:txBody>
      </p:sp>
      <p:sp>
        <p:nvSpPr>
          <p:cNvPr id="9228" name="Line 16"/>
          <p:cNvSpPr>
            <a:spLocks noChangeShapeType="1"/>
          </p:cNvSpPr>
          <p:nvPr/>
        </p:nvSpPr>
        <p:spPr bwMode="auto">
          <a:xfrm>
            <a:off x="4959358" y="3811567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ZA"/>
          </a:p>
        </p:txBody>
      </p:sp>
      <p:sp>
        <p:nvSpPr>
          <p:cNvPr id="9229" name="Line 18"/>
          <p:cNvSpPr>
            <a:spLocks noChangeShapeType="1"/>
          </p:cNvSpPr>
          <p:nvPr/>
        </p:nvSpPr>
        <p:spPr bwMode="auto">
          <a:xfrm>
            <a:off x="5895983" y="2011342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ZA"/>
          </a:p>
        </p:txBody>
      </p:sp>
      <p:sp>
        <p:nvSpPr>
          <p:cNvPr id="9230" name="Text Box 19"/>
          <p:cNvSpPr txBox="1">
            <a:spLocks noChangeArrowheads="1"/>
          </p:cNvSpPr>
          <p:nvPr/>
        </p:nvSpPr>
        <p:spPr bwMode="auto">
          <a:xfrm>
            <a:off x="285720" y="4714884"/>
            <a:ext cx="35060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 dirty="0"/>
              <a:t>A: creative capacity</a:t>
            </a:r>
          </a:p>
          <a:p>
            <a:pPr algn="l"/>
            <a:r>
              <a:rPr lang="en-US" sz="1800" dirty="0"/>
              <a:t>B: current level of creative ability</a:t>
            </a:r>
          </a:p>
          <a:p>
            <a:pPr algn="l"/>
            <a:r>
              <a:rPr lang="en-US" sz="1800" dirty="0"/>
              <a:t>C: New level of creative ability</a:t>
            </a:r>
          </a:p>
          <a:p>
            <a:pPr algn="l"/>
            <a:r>
              <a:rPr lang="en-US" sz="1800" dirty="0"/>
              <a:t>D: Maximal creative effort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32" y="5003806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800" dirty="0" smtClean="0"/>
              <a:t>Based on diagram by de Wet </a:t>
            </a:r>
            <a:endParaRPr lang="en-ZA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3" y="304800"/>
            <a:ext cx="7361261" cy="121602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Fundamental concepts: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VOLITION is a central concept</a:t>
            </a:r>
          </a:p>
          <a:p>
            <a:pPr eaLnBrk="1" hangingPunct="1">
              <a:lnSpc>
                <a:spcPct val="15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Components of volition: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motivation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action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Motivation: inner drive that directs action towards initiation of occupational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behaviour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Action: exertion of motivation into mental and physical effort which results in creation of tangible/intangible end-product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Motivation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357298"/>
            <a:ext cx="8229600" cy="5214974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Inner drive that initiates occupational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behaviour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Dynamic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Different focus at different stages of occupational development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6 different and sequential levels aimed at developing life tasks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Tone, self-differentiation, self-presentation, participation, contribution, competitive contribution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</TotalTime>
  <Words>1333</Words>
  <Application>Microsoft Office PowerPoint</Application>
  <PresentationFormat>On-screen Show (4:3)</PresentationFormat>
  <Paragraphs>136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Paper</vt:lpstr>
      <vt:lpstr>Document</vt:lpstr>
      <vt:lpstr>The Model of Creative Ability Vona du Toit (1972) De Witt, 2005 </vt:lpstr>
      <vt:lpstr>The Focus of the Theory:</vt:lpstr>
      <vt:lpstr>Historical Development</vt:lpstr>
      <vt:lpstr>Fundamental concepts:</vt:lpstr>
      <vt:lpstr>Fundamental concepts:</vt:lpstr>
      <vt:lpstr>Fundamental concepts:</vt:lpstr>
      <vt:lpstr>Slide 7</vt:lpstr>
      <vt:lpstr>Fundamental concepts:</vt:lpstr>
      <vt:lpstr>Motivation</vt:lpstr>
      <vt:lpstr>Action </vt:lpstr>
      <vt:lpstr>Creative ability phases:</vt:lpstr>
      <vt:lpstr>Development of creative ability</vt:lpstr>
      <vt:lpstr>Assumptions and beliefs:</vt:lpstr>
      <vt:lpstr>Assumptions and beliefs:</vt:lpstr>
      <vt:lpstr>Characteristics of Creative Ability</vt:lpstr>
      <vt:lpstr>Use of the Theory in Practice:</vt:lpstr>
      <vt:lpstr>Assessment:</vt:lpstr>
      <vt:lpstr>Application to psychosocial occupational therapy</vt:lpstr>
      <vt:lpstr>Grouping levels of creative ability</vt:lpstr>
      <vt:lpstr>Grouping levels of creative ability</vt:lpstr>
      <vt:lpstr>References:</vt:lpstr>
      <vt:lpstr>Slide 22</vt:lpstr>
    </vt:vector>
  </TitlesOfParts>
  <Company>University of Cape Town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lvnkerk</dc:creator>
  <cp:lastModifiedBy>GED</cp:lastModifiedBy>
  <cp:revision>106</cp:revision>
  <dcterms:created xsi:type="dcterms:W3CDTF">2004-09-09T04:54:44Z</dcterms:created>
  <dcterms:modified xsi:type="dcterms:W3CDTF">2010-02-11T15:35:17Z</dcterms:modified>
</cp:coreProperties>
</file>