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07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E871A7E-2C2E-4997-9A70-2CE671E1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61D24EF-1FCA-4984-BFA6-172929E8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D24EF-1FCA-4984-BFA6-172929E84B7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BF4C4E-489F-409B-BAD0-6E9BDED546D9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11EB-C697-45AA-BB95-6BCB90C7E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3E9-30DD-4EAD-BE27-0987874D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BCE-9A42-4B34-9426-43C295B1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143-EF2A-4EAF-B626-FA09550C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600A-8373-464A-B1B0-0389CD55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F69-ED99-4371-80DE-412D8C35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66B4-BC7B-4A5B-ACAE-F1EB4BCB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0D27-A9DC-460E-AB5B-B76A054E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5DFD-A0B7-4ACC-93A8-00093BB2A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2B7C-EF66-4EC1-90E1-65766B64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AE98-E7A8-42B4-A11A-F2E50A3F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8F92BE-FB03-47EF-B0FF-D0E7B5C7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Tx/>
        <a:buSzPct val="8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Tx/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57364"/>
            <a:ext cx="9144000" cy="2143140"/>
          </a:xfrm>
        </p:spPr>
        <p:txBody>
          <a:bodyPr/>
          <a:lstStyle/>
          <a:p>
            <a:r>
              <a:rPr lang="en-US" sz="4400" dirty="0" smtClean="0"/>
              <a:t>The Person-Environment-Occupation Model</a:t>
            </a:r>
            <a:br>
              <a:rPr lang="en-US" sz="4400" dirty="0" smtClean="0"/>
            </a:br>
            <a:r>
              <a:rPr lang="en-US" sz="1800" b="1" dirty="0" smtClean="0">
                <a:solidFill>
                  <a:schemeClr val="accent4">
                    <a:lumMod val="10000"/>
                  </a:schemeClr>
                </a:solidFill>
              </a:rPr>
              <a:t>Law et al, 1996</a:t>
            </a:r>
            <a:r>
              <a:rPr lang="en-US" sz="44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en-ZA" sz="4400" dirty="0" smtClean="0"/>
          </a:p>
        </p:txBody>
      </p:sp>
      <p:graphicFrame>
        <p:nvGraphicFramePr>
          <p:cNvPr id="55298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55298" name="Document" r:id="rId4" imgW="715304" imgH="1029124" progId="Word.Document.8">
              <p:embed/>
            </p:oleObj>
          </a:graphicData>
        </a:graphic>
      </p:graphicFrame>
      <p:pic>
        <p:nvPicPr>
          <p:cNvPr id="6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28596" y="4500570"/>
            <a:ext cx="8305800" cy="1143000"/>
          </a:xfrm>
        </p:spPr>
        <p:txBody>
          <a:bodyPr/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‘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Matumo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Ramafikeng</a:t>
            </a:r>
            <a:endParaRPr lang="en-ZA" sz="2000" dirty="0" smtClean="0"/>
          </a:p>
          <a:p>
            <a:endParaRPr lang="en-US" dirty="0"/>
          </a:p>
        </p:txBody>
      </p:sp>
      <p:pic>
        <p:nvPicPr>
          <p:cNvPr id="8" name="Picture 7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5715016"/>
            <a:ext cx="1117460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Assumptions</a:t>
            </a:r>
            <a:endParaRPr lang="en-ZA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29600" cy="507209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The Person: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 dynamic, motivated and ever-developing being constantly interacting with environment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qualities defining an individual will influence the way that he/she interacts with the environment and carries out occupations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attributes are amenable to change, some more so than others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Assumptions</a:t>
            </a:r>
            <a:endParaRPr lang="en-ZA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488315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The Environment: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influences behaviour and in turn is influenced by behaviour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not static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have an enabling or constraining effect on occupational performance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considered to be more amenable to change than the person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Assumptions</a:t>
            </a:r>
            <a:endParaRPr lang="en-ZA" b="1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229600" cy="5026029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The Occupation: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considered to meet intrinsic needs for self-maintenance, expression and fulfillment within context of roles and environment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activities and tasks done to accomplish a purpose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are pluralistic and complex and are necessary function of living</a:t>
            </a:r>
          </a:p>
          <a:p>
            <a:pPr>
              <a:lnSpc>
                <a:spcPct val="90000"/>
              </a:lnSpc>
              <a:buFontTx/>
              <a:buNone/>
            </a:pPr>
            <a:endParaRPr lang="en-Z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Assumptions</a:t>
            </a:r>
            <a:endParaRPr lang="en-ZA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7738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Occupational Performance: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a complex, dynamic phenomenon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has spatial and temporal considerations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shaped by transaction that occurs between person, occupation and environment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requires ability to balance occupations and views of self and environment that sometimes conflict, and to encompass changing priorities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observable qualities can be measured objectively, but subjective attributes are better measured by self-report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Assumptions</a:t>
            </a:r>
            <a:endParaRPr lang="en-ZA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528641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Person-environment-occupation fit: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three major components interact continually across time and space in ways that increase or diminish fit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closer the overlap/fit the more harmoniously they are interacting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outcome of greater compatibility is represented as more optimal occupational performance</a:t>
            </a:r>
            <a:endParaRPr lang="en-ZA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86800" cy="868370"/>
          </a:xfrm>
        </p:spPr>
        <p:txBody>
          <a:bodyPr/>
          <a:lstStyle/>
          <a:p>
            <a:pPr algn="ctr"/>
            <a:r>
              <a:rPr lang="en-ZA" b="1" dirty="0" smtClean="0"/>
              <a:t>Function- Dysfunction continuum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ZA" b="1" dirty="0" smtClean="0"/>
              <a:t>Function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A good fit between components results in optimal function.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Maximum fit = maximum occupational performance.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Minimum fit= dysfunction.</a:t>
            </a:r>
          </a:p>
          <a:p>
            <a:pPr>
              <a:buFont typeface="Arial" charset="0"/>
              <a:buNone/>
            </a:pPr>
            <a:endParaRPr lang="en-ZA" sz="30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72560" cy="714372"/>
          </a:xfrm>
        </p:spPr>
        <p:txBody>
          <a:bodyPr>
            <a:noAutofit/>
          </a:bodyPr>
          <a:lstStyle/>
          <a:p>
            <a:pPr algn="ctr"/>
            <a:r>
              <a:rPr lang="en-ZA" b="1" dirty="0" smtClean="0"/>
              <a:t>Function- Dysfunction continuum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dirty="0" smtClean="0"/>
              <a:t>Problems associated with disability could be due to minimum or poor </a:t>
            </a:r>
            <a:r>
              <a:rPr lang="en-ZA" b="1" dirty="0" smtClean="0"/>
              <a:t>person</a:t>
            </a:r>
            <a:r>
              <a:rPr lang="en-ZA" dirty="0" smtClean="0"/>
              <a:t>-</a:t>
            </a:r>
            <a:r>
              <a:rPr lang="en-ZA" b="1" dirty="0" smtClean="0"/>
              <a:t>environment </a:t>
            </a:r>
            <a:r>
              <a:rPr lang="en-ZA" dirty="0" smtClean="0"/>
              <a:t>fit.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Therefore, intervention could be focused on changing the environment to maximize fit.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Intervention or change in one component affects other components and the degree of occupational performance.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714372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Implications for OT practice:</a:t>
            </a:r>
            <a:endParaRPr lang="en-ZA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142984"/>
            <a:ext cx="8229600" cy="5357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Intervention to target person, occupation and environment in different ways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of multiple avenues for eliciting change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Implementation of interventions in context and at different levels of environment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of a wider repertoire of well-validated instruments developed by other disciplines can be used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Outcomes measured in terms of changes in occupational performance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Emphasises occupation as opposed to performance components.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References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Law, M., Cooper, B,. Strong, S., Stewart, D., Rigby, P. &amp; Letts, L. 1996. The Person-Environment-Occupation Model: A </a:t>
            </a:r>
            <a:r>
              <a:rPr lang="en-US" dirty="0" err="1" smtClean="0"/>
              <a:t>transactive</a:t>
            </a:r>
            <a:r>
              <a:rPr lang="en-US" dirty="0" smtClean="0"/>
              <a:t> approach to occupational performance. </a:t>
            </a:r>
            <a:r>
              <a:rPr lang="en-US" i="1" dirty="0" smtClean="0"/>
              <a:t>Canadian Journal of Occupational Therapy. </a:t>
            </a:r>
            <a:r>
              <a:rPr lang="en-US" dirty="0" smtClean="0"/>
              <a:t>63(1):9-23.</a:t>
            </a:r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/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5" y="1571612"/>
            <a:ext cx="3857652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14388"/>
            <a:ext cx="8915400" cy="762000"/>
          </a:xfrm>
        </p:spPr>
        <p:txBody>
          <a:bodyPr/>
          <a:lstStyle/>
          <a:p>
            <a:pPr algn="l"/>
            <a:r>
              <a:rPr lang="en-US" dirty="0" smtClean="0"/>
              <a:t>		</a:t>
            </a:r>
            <a:r>
              <a:rPr lang="en-US" b="1" dirty="0" smtClean="0"/>
              <a:t>Introduction</a:t>
            </a:r>
            <a:endParaRPr lang="en-ZA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04827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Developed in response to a lack of OT literature describing the theoretical and clinical application of person-environment – occupation interaction.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Framework that guides clinical reasoning, but does not prescribe specific intervention methods or assessments.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Adopts a transactive approach vs. interactional approach to the person and environment interaction.</a:t>
            </a:r>
            <a:endParaRPr lang="en-Z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85786" y="357166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Theoretical origins</a:t>
            </a:r>
            <a:endParaRPr lang="en-ZA" b="1" dirty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486804" cy="564357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Environment-</a:t>
            </a:r>
            <a:r>
              <a:rPr lang="en-US" dirty="0" err="1" smtClean="0"/>
              <a:t>behaviour</a:t>
            </a:r>
            <a:r>
              <a:rPr lang="en-US" dirty="0" smtClean="0"/>
              <a:t> studies: ideas developed in an interactive framework.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 perspective on environment: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1. Fitting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into environment (O’Reilly, 1954)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2. Interaction between living system and environment (Kielhofner &amp; Burke, 1980)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3. Describing various properties of environment  and how it may provide optimal level of arousal (</a:t>
            </a:r>
            <a:r>
              <a:rPr lang="en-US" dirty="0" err="1" smtClean="0"/>
              <a:t>Barris</a:t>
            </a:r>
            <a:r>
              <a:rPr lang="en-US" dirty="0" smtClean="0"/>
              <a:t>, 1982)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4. Ecological systems model to study relationship between organisms and their environment (Howe &amp; Briggs, 1982)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	5. Relationship between challenges of an activity and individual skills (</a:t>
            </a:r>
            <a:r>
              <a:rPr lang="en-US" dirty="0" err="1" smtClean="0"/>
              <a:t>Csikszentmihalyi</a:t>
            </a:r>
            <a:r>
              <a:rPr lang="en-US" dirty="0" smtClean="0"/>
              <a:t> &amp; </a:t>
            </a:r>
            <a:r>
              <a:rPr lang="en-US" dirty="0" err="1" smtClean="0"/>
              <a:t>Csikzentmihalyi</a:t>
            </a:r>
            <a:r>
              <a:rPr lang="en-US" dirty="0" smtClean="0"/>
              <a:t>, 1988)</a:t>
            </a:r>
            <a:endParaRPr lang="en-Z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PEO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ZA" dirty="0" smtClean="0"/>
              <a:t>Consists of three components: </a:t>
            </a:r>
            <a:r>
              <a:rPr lang="en-ZA" b="1" dirty="0" smtClean="0"/>
              <a:t>person, environment </a:t>
            </a:r>
            <a:r>
              <a:rPr lang="en-ZA" dirty="0" smtClean="0"/>
              <a:t>and </a:t>
            </a:r>
            <a:r>
              <a:rPr lang="en-ZA" b="1" dirty="0" smtClean="0"/>
              <a:t>occupation.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The product of the transaction between the components is occupational performance.</a:t>
            </a:r>
          </a:p>
          <a:p>
            <a:pPr>
              <a:lnSpc>
                <a:spcPct val="150000"/>
              </a:lnSpc>
            </a:pPr>
            <a:r>
              <a:rPr lang="en-ZA" dirty="0" smtClean="0"/>
              <a:t>The components are dynamic and continue throughout the lifespan.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/>
          <a:lstStyle/>
          <a:p>
            <a:r>
              <a:rPr lang="en-ZA" sz="2800" b="1" dirty="0" smtClean="0"/>
              <a:t>Diagrammatic representation of PEO</a:t>
            </a:r>
          </a:p>
        </p:txBody>
      </p:sp>
      <p:sp>
        <p:nvSpPr>
          <p:cNvPr id="5" name="Oval 4"/>
          <p:cNvSpPr/>
          <p:nvPr/>
        </p:nvSpPr>
        <p:spPr>
          <a:xfrm>
            <a:off x="2571750" y="3429000"/>
            <a:ext cx="2357438" cy="257175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6" name="Oval 5"/>
          <p:cNvSpPr/>
          <p:nvPr/>
        </p:nvSpPr>
        <p:spPr>
          <a:xfrm>
            <a:off x="4643438" y="3429000"/>
            <a:ext cx="2357437" cy="257175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7" name="Oval 6"/>
          <p:cNvSpPr/>
          <p:nvPr/>
        </p:nvSpPr>
        <p:spPr>
          <a:xfrm>
            <a:off x="3643313" y="2000250"/>
            <a:ext cx="2357437" cy="257175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 dirty="0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4286248" y="2714620"/>
            <a:ext cx="1428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2000" b="1" dirty="0">
                <a:latin typeface="Calibri" pitchFamily="34" charset="0"/>
              </a:rPr>
              <a:t>Person</a:t>
            </a:r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5214942" y="4500563"/>
            <a:ext cx="1714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ZA" sz="2000" b="1" dirty="0">
                <a:latin typeface="Calibri" pitchFamily="34" charset="0"/>
              </a:rPr>
              <a:t>Environment</a:t>
            </a:r>
          </a:p>
        </p:txBody>
      </p: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2857500" y="4429125"/>
            <a:ext cx="14287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2000" b="1" dirty="0">
                <a:latin typeface="Calibri" pitchFamily="34" charset="0"/>
              </a:rPr>
              <a:t>Occupation</a:t>
            </a:r>
            <a:endParaRPr lang="en-ZA" sz="2000" dirty="0">
              <a:latin typeface="Calibri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4786313" y="2571750"/>
            <a:ext cx="2143125" cy="185737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6929438" y="2286000"/>
            <a:ext cx="2000250" cy="714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A"/>
          </a:p>
        </p:txBody>
      </p:sp>
      <p:sp>
        <p:nvSpPr>
          <p:cNvPr id="6155" name="TextBox 21"/>
          <p:cNvSpPr txBox="1">
            <a:spLocks noChangeArrowheads="1"/>
          </p:cNvSpPr>
          <p:nvPr/>
        </p:nvSpPr>
        <p:spPr bwMode="auto">
          <a:xfrm>
            <a:off x="7000875" y="2357438"/>
            <a:ext cx="1785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800" dirty="0">
                <a:latin typeface="Calibri" pitchFamily="34" charset="0"/>
              </a:rPr>
              <a:t>Occupational Performance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43372" y="6072206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800" dirty="0" smtClean="0"/>
              <a:t>Based on drawing by Law et al</a:t>
            </a:r>
            <a:endParaRPr lang="en-Z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components:</a:t>
            </a:r>
            <a:endParaRPr lang="en-ZA" b="1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229600" cy="5572164"/>
          </a:xfrm>
        </p:spPr>
        <p:txBody>
          <a:bodyPr/>
          <a:lstStyle/>
          <a:p>
            <a:pPr indent="0">
              <a:buNone/>
            </a:pPr>
            <a:r>
              <a:rPr lang="en-US" b="1" dirty="0" smtClean="0"/>
              <a:t>Person:</a:t>
            </a:r>
          </a:p>
          <a:p>
            <a:pPr marL="465138" indent="-401638">
              <a:lnSpc>
                <a:spcPct val="150000"/>
              </a:lnSpc>
            </a:pPr>
            <a:r>
              <a:rPr lang="en-US" dirty="0" smtClean="0"/>
              <a:t>unique being who assumes a variety of roles simultaneously</a:t>
            </a:r>
          </a:p>
          <a:p>
            <a:pPr marL="465138" indent="-401638">
              <a:lnSpc>
                <a:spcPct val="150000"/>
              </a:lnSpc>
            </a:pPr>
            <a:r>
              <a:rPr lang="en-US" dirty="0" smtClean="0"/>
              <a:t>roles are dynamic, vary across time and context in their importance, duration and significance</a:t>
            </a:r>
          </a:p>
          <a:p>
            <a:pPr marL="465138" indent="-401638">
              <a:lnSpc>
                <a:spcPct val="150000"/>
              </a:lnSpc>
            </a:pPr>
            <a:r>
              <a:rPr lang="en-US" dirty="0" smtClean="0"/>
              <a:t>brings a set of attributes and life experiences: self-concept, personality, cultural background, personal competencies</a:t>
            </a:r>
          </a:p>
          <a:p>
            <a:pPr marL="465138" indent="-401638">
              <a:lnSpc>
                <a:spcPct val="150000"/>
              </a:lnSpc>
            </a:pPr>
            <a:r>
              <a:rPr lang="en-US" dirty="0" smtClean="0"/>
              <a:t>set of skills, learned and innate</a:t>
            </a:r>
          </a:p>
          <a:p>
            <a:pPr indent="0">
              <a:buNone/>
            </a:pPr>
            <a:endParaRPr lang="en-US" b="1" dirty="0" smtClean="0"/>
          </a:p>
          <a:p>
            <a:pPr indent="0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762000"/>
          </a:xfrm>
        </p:spPr>
        <p:txBody>
          <a:bodyPr/>
          <a:lstStyle/>
          <a:p>
            <a:pPr algn="ctr"/>
            <a:r>
              <a:rPr lang="en-US" sz="4000" b="1" dirty="0" smtClean="0"/>
              <a:t>The components:</a:t>
            </a:r>
            <a:endParaRPr lang="en-ZA" sz="4000" b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516890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2800" b="1" dirty="0" smtClean="0"/>
              <a:t>Environment: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defined as the context within which occupational performance takes place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equal importance given to cultural, socioeconomic, institutional, physical and social considerations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provides cues about expected and appropriate behaviour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2800" dirty="0" smtClean="0"/>
              <a:t>considered from the unique perspective of the person, household, neighbourhood and/or community</a:t>
            </a:r>
            <a:endParaRPr lang="en-Z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762000"/>
          </a:xfrm>
        </p:spPr>
        <p:txBody>
          <a:bodyPr/>
          <a:lstStyle/>
          <a:p>
            <a:pPr algn="ctr"/>
            <a:r>
              <a:rPr lang="en-US" sz="4000" b="1" dirty="0" smtClean="0"/>
              <a:t>The components:</a:t>
            </a:r>
            <a:endParaRPr lang="en-ZA" sz="40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14435"/>
            <a:ext cx="8229600" cy="5643565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Occupation</a:t>
            </a:r>
          </a:p>
          <a:p>
            <a:pPr marL="336550" indent="-336550"/>
            <a:r>
              <a:rPr lang="en-US" dirty="0" smtClean="0"/>
              <a:t>defined as self directed meaningful tasks and activities that an individual engages in during a life span</a:t>
            </a:r>
            <a:endParaRPr lang="en-ZA" dirty="0" smtClean="0"/>
          </a:p>
          <a:p>
            <a:pPr marL="336550" indent="-336550"/>
            <a:r>
              <a:rPr lang="en-ZA" dirty="0" smtClean="0"/>
              <a:t> </a:t>
            </a:r>
            <a:r>
              <a:rPr lang="en-US" dirty="0" smtClean="0"/>
              <a:t>satisfy intrinsic need for self-maintenance, expression, and life satisfaction</a:t>
            </a:r>
            <a:endParaRPr lang="en-ZA" dirty="0" smtClean="0"/>
          </a:p>
          <a:p>
            <a:pPr marL="336550" indent="-336550"/>
            <a:r>
              <a:rPr lang="en-US" dirty="0" smtClean="0"/>
              <a:t>areas of occupation are: self care, productivity and leisure</a:t>
            </a:r>
            <a:endParaRPr lang="en-ZA" dirty="0" smtClean="0"/>
          </a:p>
          <a:p>
            <a:pPr marL="336550" indent="-336550"/>
            <a:r>
              <a:rPr lang="en-US" dirty="0" smtClean="0"/>
              <a:t>carried out within developmentally appropriate roles and in multiple contexts</a:t>
            </a:r>
          </a:p>
          <a:p>
            <a:pPr marL="336550" indent="-336550"/>
            <a:r>
              <a:rPr lang="en-US" dirty="0" smtClean="0"/>
              <a:t>temporal </a:t>
            </a:r>
            <a:r>
              <a:rPr lang="en-US" smtClean="0"/>
              <a:t>aspects </a:t>
            </a:r>
            <a:r>
              <a:rPr lang="en-US" smtClean="0"/>
              <a:t>are </a:t>
            </a:r>
            <a:r>
              <a:rPr lang="en-US" dirty="0" smtClean="0"/>
              <a:t>important to consider</a:t>
            </a:r>
            <a:endParaRPr lang="en-ZA" dirty="0" smtClean="0"/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components:</a:t>
            </a:r>
            <a:endParaRPr lang="en-ZA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smtClean="0"/>
              <a:t>Occupational Performance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outcome of the transaction between the person, environment and occupation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dynamic experience of a person engaged in purposeful activities and tasks in the environment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</TotalTime>
  <Words>778</Words>
  <Application>Microsoft Office PowerPoint</Application>
  <PresentationFormat>On-screen Show (4:3)</PresentationFormat>
  <Paragraphs>114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Paper</vt:lpstr>
      <vt:lpstr>Document</vt:lpstr>
      <vt:lpstr>The Person-Environment-Occupation Model Law et al, 1996 </vt:lpstr>
      <vt:lpstr>  Introduction</vt:lpstr>
      <vt:lpstr>Theoretical origins</vt:lpstr>
      <vt:lpstr>PEO</vt:lpstr>
      <vt:lpstr>Diagrammatic representation of PEO</vt:lpstr>
      <vt:lpstr>The components:</vt:lpstr>
      <vt:lpstr>The components:</vt:lpstr>
      <vt:lpstr>The components:</vt:lpstr>
      <vt:lpstr>The components:</vt:lpstr>
      <vt:lpstr>Assumptions</vt:lpstr>
      <vt:lpstr>Assumptions</vt:lpstr>
      <vt:lpstr>Assumptions</vt:lpstr>
      <vt:lpstr>Assumptions</vt:lpstr>
      <vt:lpstr>Assumptions</vt:lpstr>
      <vt:lpstr>Function- Dysfunction continuum</vt:lpstr>
      <vt:lpstr>Function- Dysfunction continuum</vt:lpstr>
      <vt:lpstr>Implications for OT practice:</vt:lpstr>
      <vt:lpstr>References</vt:lpstr>
      <vt:lpstr>Slide 19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GED</cp:lastModifiedBy>
  <cp:revision>109</cp:revision>
  <dcterms:created xsi:type="dcterms:W3CDTF">2004-09-09T04:54:44Z</dcterms:created>
  <dcterms:modified xsi:type="dcterms:W3CDTF">2010-02-11T15:21:20Z</dcterms:modified>
</cp:coreProperties>
</file>