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rgbClr val="000066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3300"/>
    <a:srgbClr val="FFFFFF"/>
    <a:srgbClr val="FFFF66"/>
    <a:srgbClr val="0000FF"/>
    <a:srgbClr val="00FF99"/>
    <a:srgbClr val="6600CC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4" autoAdjust="0"/>
    <p:restoredTop sz="84807" autoAdjust="0"/>
  </p:normalViewPr>
  <p:slideViewPr>
    <p:cSldViewPr>
      <p:cViewPr varScale="1">
        <p:scale>
          <a:sx n="96" d="100"/>
          <a:sy n="96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852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CE871A7E-2C2E-4997-9A70-2CE671E10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061D24EF-1FCA-4984-BFA6-172929E84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32B95-0314-4F68-874F-5EB11D57B03C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20</a:t>
            </a:fld>
            <a:endParaRPr lang="en-Z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1D24EF-1FCA-4984-BFA6-172929E84B7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5</a:t>
            </a:fld>
            <a:endParaRPr lang="en-Z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6</a:t>
            </a:fld>
            <a:endParaRPr lang="en-Z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CEDE63-7ED8-4780-9E8B-2A7DBE8D58C7}" type="slidenum">
              <a:rPr lang="en-ZA" smtClean="0"/>
              <a:pPr>
                <a:defRPr/>
              </a:pPr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11EB-C697-45AA-BB95-6BCB90C7E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213E9-30DD-4EAD-BE27-0987874DB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BCE-9A42-4B34-9426-43C295B1D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5CE-4749-4EED-9F7F-0747413562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>
            <a:lvl1pPr>
              <a:buClrTx/>
              <a:buFont typeface="Wingdings 2" pitchFamily="18" charset="2"/>
              <a:buChar char=""/>
              <a:defRPr>
                <a:solidFill>
                  <a:schemeClr val="bg1"/>
                </a:solidFill>
              </a:defRPr>
            </a:lvl1pPr>
            <a:lvl2pPr>
              <a:buClrTx/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1143-EF2A-4EAF-B626-FA09550C7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F600A-8373-464A-B1B0-0389CD55A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61F69-ED99-4371-80DE-412D8C356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66B4-BC7B-4A5B-ACAE-F1EB4BCB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0D27-A9DC-460E-AB5B-B76A054EE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5DFD-A0B7-4ACC-93A8-00093BB2A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E2B7C-EF66-4EC1-90E1-65766B642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AAE98-E7A8-42B4-A11A-F2E50A3F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52000"/>
            <a:duotone>
              <a:schemeClr val="bg2">
                <a:shade val="12000"/>
                <a:satMod val="240000"/>
              </a:schemeClr>
              <a:schemeClr val="bg2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8F92BE-FB03-47EF-B0FF-D0E7B5C71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32" r:id="rId3"/>
    <p:sldLayoutId id="2147483729" r:id="rId4"/>
    <p:sldLayoutId id="2147483733" r:id="rId5"/>
    <p:sldLayoutId id="2147483728" r:id="rId6"/>
    <p:sldLayoutId id="2147483727" r:id="rId7"/>
    <p:sldLayoutId id="2147483726" r:id="rId8"/>
    <p:sldLayoutId id="2147483725" r:id="rId9"/>
    <p:sldLayoutId id="2147483724" r:id="rId10"/>
    <p:sldLayoutId id="2147483723" r:id="rId11"/>
    <p:sldLayoutId id="214748373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chemeClr val="bg1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Tx/>
        <a:buSzPct val="85000"/>
        <a:buFont typeface="Wingdings 2" pitchFamily="18" charset="2"/>
        <a:buChar char=""/>
        <a:defRPr sz="2600" kern="1200">
          <a:solidFill>
            <a:schemeClr val="bg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Tx/>
        <a:buSzPct val="85000"/>
        <a:buFont typeface="Courier New" pitchFamily="49" charset="0"/>
        <a:buChar char="o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bg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bg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u.edu/downloads/ot/OA_Basics.pp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857364"/>
            <a:ext cx="9144000" cy="2043114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000" b="1" kern="0" spc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Theory of Occupational Adaptation</a:t>
            </a:r>
            <a:br>
              <a:rPr lang="en-US" sz="4000" b="1" kern="0" spc="0" dirty="0" smtClean="0">
                <a:ln>
                  <a:noFill/>
                </a:ln>
                <a:solidFill>
                  <a:schemeClr val="bg1"/>
                </a:solidFill>
                <a:effectLst/>
              </a:rPr>
            </a:br>
            <a:r>
              <a:rPr lang="en-US" sz="1800" b="1" kern="0" spc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Schultz, 2009</a:t>
            </a:r>
            <a:br>
              <a:rPr lang="en-US" sz="1800" b="1" kern="0" spc="0" dirty="0" smtClean="0">
                <a:ln>
                  <a:noFill/>
                </a:ln>
                <a:solidFill>
                  <a:schemeClr val="bg1"/>
                </a:solidFill>
                <a:effectLst/>
              </a:rPr>
            </a:br>
            <a:r>
              <a:rPr lang="en-US" sz="1800" b="1" kern="0" spc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Schkade &amp; Schultz, 1992</a:t>
            </a:r>
            <a:r>
              <a:rPr lang="en-US" sz="1800" b="1" kern="0" spc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/>
            </a:r>
            <a:br>
              <a:rPr lang="en-US" sz="1800" b="1" kern="0" spc="0" dirty="0" smtClean="0">
                <a:ln>
                  <a:noFill/>
                </a:ln>
                <a:solidFill>
                  <a:schemeClr val="bg2"/>
                </a:solidFill>
                <a:effectLst/>
              </a:rPr>
            </a:br>
            <a:endParaRPr lang="en-US" sz="4000" b="1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500570"/>
            <a:ext cx="9144000" cy="1109682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Occupational Therapy Division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University of Cape Town</a:t>
            </a:r>
            <a:b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‘Matumo Ramafikeng</a:t>
            </a:r>
            <a:endParaRPr lang="en-ZA" sz="2000" dirty="0" smtClean="0">
              <a:solidFill>
                <a:schemeClr val="bg1"/>
              </a:solidFill>
            </a:endParaRPr>
          </a:p>
          <a:p>
            <a:pPr algn="ctr" eaLnBrk="1" hangingPunct="1">
              <a:buNone/>
              <a:defRPr/>
            </a:pPr>
            <a:endParaRPr lang="en-US" sz="2000" b="1" dirty="0" smtClean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graphicFrame>
        <p:nvGraphicFramePr>
          <p:cNvPr id="27650" name="Object 4"/>
          <p:cNvGraphicFramePr>
            <a:graphicFrameLocks noChangeAspect="1"/>
          </p:cNvGraphicFramePr>
          <p:nvPr/>
        </p:nvGraphicFramePr>
        <p:xfrm>
          <a:off x="755650" y="4508500"/>
          <a:ext cx="1071563" cy="1295400"/>
        </p:xfrm>
        <a:graphic>
          <a:graphicData uri="http://schemas.openxmlformats.org/presentationml/2006/ole">
            <p:oleObj spid="_x0000_s27650" name="Document" r:id="rId4" imgW="715304" imgH="1029124" progId="Word.Document.8">
              <p:embed/>
            </p:oleObj>
          </a:graphicData>
        </a:graphic>
      </p:graphicFrame>
      <p:pic>
        <p:nvPicPr>
          <p:cNvPr id="7" name="Picture 5" descr="OCCU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950" y="4511675"/>
            <a:ext cx="1293813" cy="1284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Picture 5" descr="88x3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71934" y="5643578"/>
            <a:ext cx="1117460" cy="393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871558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/>
              <a:t>The Elements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285860"/>
            <a:ext cx="8226425" cy="5214974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Occupational Environment</a:t>
            </a:r>
            <a:r>
              <a:rPr lang="en-US" dirty="0" smtClean="0"/>
              <a:t>: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Represented on the left side of diagram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Constant factor is demand for mastery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Encompasses external factors that affect the person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Dynamic and experiential context within which the person engages in occupations &amp; occupational roles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Types of occupational environment are: self-care, leisure/play and work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Each type of environment is influenced by social, cultural and physical factors that are part of the person’s experiential </a:t>
            </a:r>
            <a:r>
              <a:rPr lang="en-US" dirty="0" smtClean="0"/>
              <a:t>context</a:t>
            </a:r>
            <a:endParaRPr lang="en-US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72868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The Elements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285860"/>
            <a:ext cx="8226425" cy="500066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Interaction</a:t>
            </a:r>
            <a:r>
              <a:rPr lang="en-US" dirty="0" smtClean="0"/>
              <a:t>:</a:t>
            </a:r>
          </a:p>
          <a:p>
            <a:pPr marL="385763" indent="-385763" eaLnBrk="1" hangingPunct="1">
              <a:defRPr/>
            </a:pPr>
            <a:r>
              <a:rPr lang="en-US" dirty="0" smtClean="0"/>
              <a:t>Represented in the middle of the diagram</a:t>
            </a:r>
          </a:p>
          <a:p>
            <a:pPr marL="385763" indent="-385763" eaLnBrk="1" hangingPunct="1">
              <a:defRPr/>
            </a:pPr>
            <a:r>
              <a:rPr lang="en-US" dirty="0" smtClean="0"/>
              <a:t>Constant factor is press for mastery</a:t>
            </a:r>
          </a:p>
          <a:p>
            <a:pPr marL="385763" indent="-385763" eaLnBrk="1" hangingPunct="1">
              <a:defRPr/>
            </a:pPr>
            <a:r>
              <a:rPr lang="en-US" dirty="0" smtClean="0"/>
              <a:t>Interaction between desire for mastery and demand for mastery= press for mastery, creating an occupational challenge</a:t>
            </a:r>
          </a:p>
          <a:p>
            <a:pPr marL="385763" indent="-385763" eaLnBrk="1" hangingPunct="1">
              <a:defRPr/>
            </a:pPr>
            <a:r>
              <a:rPr lang="en-US" dirty="0" smtClean="0"/>
              <a:t>Internal &amp; external factors continuously interact through occupation</a:t>
            </a:r>
          </a:p>
          <a:p>
            <a:pPr marL="385763" indent="-385763" eaLnBrk="1" hangingPunct="1">
              <a:defRPr/>
            </a:pPr>
            <a:r>
              <a:rPr lang="en-US" dirty="0" smtClean="0"/>
              <a:t>Actions &amp; behaviour carried out in response to an occupational challenge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9144000" cy="64293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dirty="0" smtClean="0"/>
              <a:t>Occupational Adaptation Process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2984"/>
            <a:ext cx="8229600" cy="4953016"/>
          </a:xfrm>
        </p:spPr>
        <p:txBody>
          <a:bodyPr/>
          <a:lstStyle/>
          <a:p>
            <a:pPr marL="336550" indent="-288925">
              <a:lnSpc>
                <a:spcPct val="150000"/>
              </a:lnSpc>
              <a:defRPr/>
            </a:pPr>
            <a:r>
              <a:rPr lang="en-US" dirty="0" smtClean="0"/>
              <a:t>Made up of three subprocesses that are internal to the person:</a:t>
            </a:r>
          </a:p>
          <a:p>
            <a:pPr marL="976313" lvl="1" indent="-609600">
              <a:lnSpc>
                <a:spcPct val="15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Generation subprocess</a:t>
            </a:r>
          </a:p>
          <a:p>
            <a:pPr marL="976313" lvl="1" indent="-609600">
              <a:lnSpc>
                <a:spcPct val="15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Evaluation subprocess</a:t>
            </a:r>
          </a:p>
          <a:p>
            <a:pPr marL="976313" lvl="1" indent="-609600">
              <a:lnSpc>
                <a:spcPct val="15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Integration subprocess</a:t>
            </a:r>
          </a:p>
          <a:p>
            <a:pPr marL="336550" indent="-336550">
              <a:lnSpc>
                <a:spcPct val="150000"/>
              </a:lnSpc>
              <a:defRPr/>
            </a:pPr>
            <a:r>
              <a:rPr lang="en-US" dirty="0" smtClean="0"/>
              <a:t>Through the subprocesses one plans the adaptation response, evaluates outcome and integrates evaluation as adaptation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357166"/>
            <a:ext cx="8929718" cy="85724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accent4">
                    <a:lumMod val="10000"/>
                  </a:schemeClr>
                </a:solidFill>
              </a:rPr>
              <a:t>a) Generation subprocess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6550" indent="-336550" eaLnBrk="1" hangingPunct="1">
              <a:lnSpc>
                <a:spcPct val="80000"/>
              </a:lnSpc>
              <a:defRPr/>
            </a:pPr>
            <a:r>
              <a:rPr lang="en-US" dirty="0" smtClean="0"/>
              <a:t>Anticipatory part of human adaptation consisting of two stages</a:t>
            </a:r>
          </a:p>
          <a:p>
            <a:pPr marL="336550" indent="-336550" eaLnBrk="1" hangingPunct="1">
              <a:lnSpc>
                <a:spcPct val="80000"/>
              </a:lnSpc>
              <a:defRPr/>
            </a:pPr>
            <a:r>
              <a:rPr lang="en-US" dirty="0" smtClean="0"/>
              <a:t>Stage one is activated by adaptive response mechanisms that consists of: </a:t>
            </a:r>
          </a:p>
          <a:p>
            <a:pPr marL="801688" lvl="1" indent="-434975">
              <a:lnSpc>
                <a:spcPct val="8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adaptation energy- primary &amp; high level of cognitive awareness</a:t>
            </a:r>
          </a:p>
          <a:p>
            <a:pPr marL="801688" lvl="1" indent="-434975">
              <a:lnSpc>
                <a:spcPct val="8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adaptive response mode- strategies &amp; patterns established through life experience. They can be new, existing or modified</a:t>
            </a:r>
          </a:p>
          <a:p>
            <a:pPr marL="801688" lvl="1" indent="-434975">
              <a:lnSpc>
                <a:spcPct val="80000"/>
              </a:lnSpc>
              <a:buFont typeface="Wingdings" pitchFamily="2" charset="2"/>
              <a:buAutoNum type="alphaLcParenR"/>
              <a:defRPr/>
            </a:pPr>
            <a:r>
              <a:rPr lang="en-US" sz="2600" dirty="0" smtClean="0"/>
              <a:t>adaptive response behaviour may be </a:t>
            </a:r>
            <a:r>
              <a:rPr lang="en-US" sz="2600" dirty="0" err="1" smtClean="0"/>
              <a:t>hyperstable</a:t>
            </a:r>
            <a:r>
              <a:rPr lang="en-US" sz="2600" dirty="0" smtClean="0"/>
              <a:t>, </a:t>
            </a:r>
            <a:r>
              <a:rPr lang="en-US" sz="2600" dirty="0" err="1" smtClean="0"/>
              <a:t>hypermobile</a:t>
            </a:r>
            <a:r>
              <a:rPr lang="en-US" sz="2600" dirty="0" smtClean="0"/>
              <a:t> or transitional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357166"/>
            <a:ext cx="8858280" cy="7143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a) Generation subprocess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5072098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effectLst/>
              </a:rPr>
              <a:t>Stage two: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effectLst/>
              </a:rPr>
              <a:t>Person prepares to carry out planned action by configuring body systems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effectLst/>
              </a:rPr>
              <a:t> Body systems: </a:t>
            </a:r>
            <a:r>
              <a:rPr lang="en-US" dirty="0" err="1" smtClean="0">
                <a:effectLst/>
              </a:rPr>
              <a:t>sensorimotor</a:t>
            </a:r>
            <a:r>
              <a:rPr lang="en-US" dirty="0" smtClean="0">
                <a:effectLst/>
              </a:rPr>
              <a:t>, cognitive and psychosocial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effectLst/>
              </a:rPr>
              <a:t>Characterized by an adaptation gestalt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effectLst/>
              </a:rPr>
              <a:t>Adaptive response mechanism (stage 1)+ adaptation gestalt (stage 2)= internal adaptive response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500042"/>
            <a:ext cx="8929718" cy="92868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b) Evaluation Subprocess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Personal assessment of the quality of occupational response- relative mastery</a:t>
            </a:r>
          </a:p>
          <a:p>
            <a:pPr eaLnBrk="1" hangingPunct="1">
              <a:defRPr/>
            </a:pPr>
            <a:r>
              <a:rPr lang="en-US" dirty="0" smtClean="0"/>
              <a:t>Relative mastery comprises of efficiency, effectiveness, satisfaction to self and others.</a:t>
            </a:r>
          </a:p>
          <a:p>
            <a:pPr eaLnBrk="1" hangingPunct="1">
              <a:defRPr/>
            </a:pPr>
            <a:r>
              <a:rPr lang="en-US" dirty="0" smtClean="0"/>
              <a:t>When personal assessment yields positive results, there is little need for further adaptation</a:t>
            </a:r>
          </a:p>
          <a:p>
            <a:pPr eaLnBrk="1" hangingPunct="1">
              <a:defRPr/>
            </a:pPr>
            <a:r>
              <a:rPr lang="en-US" dirty="0" smtClean="0"/>
              <a:t>If assessment yields negative results, the integration subprocess relays the information back to the person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500042"/>
            <a:ext cx="8858280" cy="642934"/>
          </a:xfrm>
          <a:noFill/>
        </p:spPr>
        <p:txBody>
          <a:bodyPr>
            <a:noAutofit/>
          </a:bodyPr>
          <a:lstStyle/>
          <a:p>
            <a:r>
              <a:rPr lang="en-US" dirty="0" smtClean="0">
                <a:effectLst/>
              </a:rPr>
              <a:t>c) Integration subprocess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effectLst/>
              </a:rPr>
              <a:t>Engaged when there is need for further adaptation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9144000" cy="642934"/>
          </a:xfrm>
          <a:noFill/>
        </p:spPr>
        <p:txBody>
          <a:bodyPr>
            <a:noAutofit/>
          </a:bodyPr>
          <a:lstStyle/>
          <a:p>
            <a:pPr algn="ctr"/>
            <a:r>
              <a:rPr lang="en-US" dirty="0" smtClean="0">
                <a:effectLst/>
              </a:rPr>
              <a:t>Function-Dysfunction continuum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When demand for performance exceeds person’s ability to adapt, dysfunction occurs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Continuous inability to generate an appropriate occupational response to an occupational challenge could result in dysfunction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The more adaptive the person, the more functional he/she is in daily activities</a:t>
            </a: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78581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 smtClean="0"/>
              <a:t>Implications for Practice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Main goal- client’s ability to adapt is used to maximize effectiveness to adapt</a:t>
            </a:r>
          </a:p>
          <a:p>
            <a:pPr eaLnBrk="1" hangingPunct="1">
              <a:defRPr/>
            </a:pPr>
            <a:r>
              <a:rPr lang="en-US" dirty="0" smtClean="0"/>
              <a:t>Client is assisted in choosing occupational roles and these guide treatment</a:t>
            </a:r>
          </a:p>
          <a:p>
            <a:pPr eaLnBrk="1" hangingPunct="1">
              <a:defRPr/>
            </a:pPr>
            <a:r>
              <a:rPr lang="en-US" dirty="0" smtClean="0"/>
              <a:t>Using occupational readiness and occupational activity</a:t>
            </a:r>
          </a:p>
          <a:p>
            <a:pPr eaLnBrk="1" hangingPunct="1">
              <a:defRPr/>
            </a:pPr>
            <a:r>
              <a:rPr lang="en-US" dirty="0" smtClean="0"/>
              <a:t>OT focuses on clients ability to adapt by directing intervention towards the three subprocesses</a:t>
            </a:r>
          </a:p>
          <a:p>
            <a:pPr eaLnBrk="1" hangingPunct="1">
              <a:defRPr/>
            </a:pPr>
            <a:r>
              <a:rPr lang="en-US" dirty="0" smtClean="0"/>
              <a:t>Treatment needs to progress quickly to meaningful activities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9144000" cy="714372"/>
          </a:xfrm>
        </p:spPr>
        <p:txBody>
          <a:bodyPr/>
          <a:lstStyle/>
          <a:p>
            <a:pPr algn="ctr">
              <a:defRPr/>
            </a:pPr>
            <a:r>
              <a:rPr lang="en-US" sz="3600" dirty="0" smtClean="0"/>
              <a:t>Implications for Practice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214974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 smtClean="0"/>
              <a:t>Therapeutic use of occupation as a tool to promote adaptive capacity of clients</a:t>
            </a:r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To improve adaptiveness, intervention is focused on improving and activating client’s internal adaptive response</a:t>
            </a:r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OT manages the occupational environment to promote the client’s ability to adapt</a:t>
            </a:r>
            <a:endParaRPr lang="en-ZA" dirty="0" smtClean="0"/>
          </a:p>
          <a:p>
            <a:pPr>
              <a:lnSpc>
                <a:spcPct val="150000"/>
              </a:lnSpc>
              <a:defRPr/>
            </a:pPr>
            <a:r>
              <a:rPr lang="en-US" dirty="0" smtClean="0"/>
              <a:t>Client is agent of own change.</a:t>
            </a:r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72868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Integrates original constructs of occupational therapy: occupation and adaptation into a single interactive construct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Originally a frame of reference, but further developed into a theory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Distinction between other interventions is the focus on improving adaptiveness versus functional skills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Similarities  to models such as spatiotemporal adaptation, model of adaptation through occupation, MOHO, the model of occupation.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80012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Reference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07209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2400" dirty="0" smtClean="0"/>
              <a:t>Schultz, 2009. Theory of Occupational Adaptation. In </a:t>
            </a:r>
            <a:r>
              <a:rPr lang="en-US" sz="2400" dirty="0" err="1" smtClean="0"/>
              <a:t>Crepeau</a:t>
            </a:r>
            <a:r>
              <a:rPr lang="en-US" sz="2400" dirty="0" smtClean="0"/>
              <a:t>, E.B, Cohn, E.S. &amp; Schell. B.A. 2009. </a:t>
            </a:r>
            <a:r>
              <a:rPr lang="en-US" sz="2400" i="1" dirty="0" smtClean="0"/>
              <a:t>Willard’s &amp; </a:t>
            </a:r>
            <a:r>
              <a:rPr lang="en-US" sz="2400" i="1" dirty="0" err="1" smtClean="0"/>
              <a:t>Spackman’s</a:t>
            </a:r>
            <a:r>
              <a:rPr lang="en-US" sz="2400" i="1" dirty="0" smtClean="0"/>
              <a:t> Occupational Therapy</a:t>
            </a:r>
            <a:r>
              <a:rPr lang="en-US" sz="2400" dirty="0" smtClean="0"/>
              <a:t>.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Edition. Philadelphia: Lippincott Williams &amp; </a:t>
            </a:r>
            <a:r>
              <a:rPr lang="en-US" sz="2400" dirty="0" smtClean="0"/>
              <a:t>Wilkins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ZA" sz="2400" dirty="0" smtClean="0">
                <a:hlinkClick r:id="rId3"/>
              </a:rPr>
              <a:t>[Online] Theory of Occupational Adaptation - Overview by Dr Sally Schultz </a:t>
            </a:r>
            <a:endParaRPr lang="en-US" sz="2400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en-US" sz="2400" dirty="0" err="1" smtClean="0"/>
              <a:t>Schkade</a:t>
            </a:r>
            <a:r>
              <a:rPr lang="en-US" sz="2400" dirty="0" smtClean="0"/>
              <a:t>, J. &amp; Schultz, S. 1992. Occupational Adaptation: Toward a Holistic Approach for Contemporary Practice, Part 1. </a:t>
            </a:r>
            <a:r>
              <a:rPr lang="en-US" sz="2400" i="1" dirty="0" smtClean="0"/>
              <a:t>American Journal Of Occupational Therapy. </a:t>
            </a:r>
            <a:r>
              <a:rPr lang="en-US" sz="2400" dirty="0" smtClean="0"/>
              <a:t>46 (9) p29 -p37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/>
          </p:cNvSpPr>
          <p:nvPr>
            <p:ph type="subTitle" idx="1"/>
          </p:nvPr>
        </p:nvSpPr>
        <p:spPr>
          <a:xfrm>
            <a:off x="1357313" y="3786188"/>
            <a:ext cx="6400800" cy="2714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ZA" sz="24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This work is licensed under the Creative </a:t>
            </a:r>
            <a:r>
              <a:rPr lang="en-ZA" sz="2400" smtClean="0">
                <a:solidFill>
                  <a:schemeClr val="bg1"/>
                </a:solidFill>
              </a:rPr>
              <a:t>Commons Attribution-Non </a:t>
            </a:r>
            <a:r>
              <a:rPr lang="en-ZA" sz="2400" dirty="0" smtClean="0">
                <a:solidFill>
                  <a:schemeClr val="bg1"/>
                </a:solidFill>
              </a:rPr>
              <a:t>Commercial-Share Alike 2.5 South Africa License. To view a copy of this license, visit http://creativecommons.org/licenses/by-sa/2.5/za/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5" y="1357298"/>
            <a:ext cx="3929090" cy="12096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8604"/>
            <a:ext cx="9144000" cy="78581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Guiding Assumptions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Competence in occupation is a lifelong process of adaptation to demands to perform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Demands to perform occur naturally as part of person- occupational environment interactions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When demand for performance exceeds person’s ability to adapt, dysfunction occurs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858148" cy="78581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Guiding Assumptions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Adaptive capacity can be overwhelmed by disability, impairment and stress</a:t>
            </a:r>
          </a:p>
          <a:p>
            <a:pPr eaLnBrk="1" hangingPunct="1">
              <a:defRPr/>
            </a:pPr>
            <a:r>
              <a:rPr lang="en-US" dirty="0" smtClean="0"/>
              <a:t>The greater the level of dysfunction, the greater the demand for change in adaptive process</a:t>
            </a:r>
          </a:p>
          <a:p>
            <a:pPr eaLnBrk="1" hangingPunct="1">
              <a:defRPr/>
            </a:pPr>
            <a:r>
              <a:rPr lang="en-US" dirty="0" smtClean="0"/>
              <a:t>Sufficient mastery + ability to adapt= success in occupational performance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NB: These assumptions are about the relationship between occupational performance and human adaptation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8215370" cy="64293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dirty="0" smtClean="0"/>
              <a:t>Occupational Adaptation Process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6888" indent="-496888">
              <a:lnSpc>
                <a:spcPct val="150000"/>
              </a:lnSpc>
              <a:tabLst>
                <a:tab pos="336550" algn="l"/>
                <a:tab pos="4059238" algn="l"/>
              </a:tabLst>
              <a:defRPr/>
            </a:pPr>
            <a:r>
              <a:rPr lang="en-US" dirty="0" smtClean="0"/>
              <a:t>Characterized by constant desire, demand and press for mastery within an occupational environment</a:t>
            </a:r>
          </a:p>
          <a:p>
            <a:pPr marL="496888" indent="-496888">
              <a:lnSpc>
                <a:spcPct val="150000"/>
              </a:lnSpc>
              <a:tabLst>
                <a:tab pos="336550" algn="l"/>
              </a:tabLst>
              <a:defRPr/>
            </a:pPr>
            <a:r>
              <a:rPr lang="en-US" dirty="0" smtClean="0"/>
              <a:t>Dynamic, self-organizing, complex and highly interactive process, despite linear representation</a:t>
            </a:r>
          </a:p>
          <a:p>
            <a:pPr marL="496888" indent="-496888">
              <a:lnSpc>
                <a:spcPct val="150000"/>
              </a:lnSpc>
              <a:tabLst>
                <a:tab pos="336550" algn="l"/>
              </a:tabLst>
              <a:defRPr/>
            </a:pPr>
            <a:r>
              <a:rPr lang="en-US" dirty="0" smtClean="0"/>
              <a:t>Main objective is to achieve mastery over environment</a:t>
            </a:r>
          </a:p>
          <a:p>
            <a:pPr marL="609600" indent="-609600" eaLnBrk="1" hangingPunct="1">
              <a:lnSpc>
                <a:spcPct val="150000"/>
              </a:lnSpc>
              <a:buFont typeface="Wingdings" pitchFamily="2" charset="2"/>
              <a:buNone/>
              <a:tabLst>
                <a:tab pos="336550" algn="l"/>
              </a:tabLst>
              <a:defRPr/>
            </a:pPr>
            <a:r>
              <a:rPr lang="en-US" dirty="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Describes interaction between three elements: the person, environment and their interaction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Each element is in a fluid and dynamic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A change in one element influences other elements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Through occupational adaptation people achieve mastery over their health and well-being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ffectLst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57256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dirty="0" smtClean="0"/>
              <a:t>Occupational Adaptation Process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6425" cy="928694"/>
          </a:xfrm>
          <a:noFill/>
        </p:spPr>
        <p:txBody>
          <a:bodyPr>
            <a:noAutofit/>
          </a:bodyPr>
          <a:lstStyle/>
          <a:p>
            <a:pPr algn="ctr"/>
            <a:r>
              <a:rPr lang="en-US" dirty="0" smtClean="0">
                <a:effectLst/>
              </a:rPr>
              <a:t>Diagrammatic Representation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142984"/>
            <a:ext cx="6715172" cy="527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80012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/>
              <a:t>The Elements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357298"/>
            <a:ext cx="8226425" cy="4714908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Person: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Represented by the left side of the diagram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Relates to the internal factors that affect the person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Constant factor is desire for mastery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Person is made up of systems: </a:t>
            </a:r>
            <a:r>
              <a:rPr lang="en-US" dirty="0" err="1" smtClean="0"/>
              <a:t>sensorimotor</a:t>
            </a:r>
            <a:r>
              <a:rPr lang="en-US" dirty="0" smtClean="0"/>
              <a:t>, psychosocial &amp; cognitive that are unique to the individual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All occupations involve all the systems</a:t>
            </a:r>
          </a:p>
          <a:p>
            <a:pPr marL="401638" indent="-385763" eaLnBrk="1" hangingPunct="1">
              <a:defRPr/>
            </a:pPr>
            <a:r>
              <a:rPr lang="en-US" dirty="0" smtClean="0"/>
              <a:t>The contribution of each system shifts, depending on the occupational circumstances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9429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/>
              <a:t>The Elements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/>
              <a:t>Person: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Creates an internal adaptive response to an occupational challenge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An observable outcome of the adaptive response is called the occupational response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US" dirty="0" smtClean="0"/>
              <a:t>Mastery over environment is an innate human </a:t>
            </a:r>
            <a:r>
              <a:rPr lang="en-US" dirty="0" smtClean="0"/>
              <a:t>condition</a:t>
            </a:r>
            <a:endParaRPr lang="en-US" dirty="0" smtClean="0"/>
          </a:p>
          <a:p>
            <a:pPr>
              <a:defRPr/>
            </a:pPr>
            <a:endParaRPr lang="en-US" dirty="0" smtClean="0"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975</Words>
  <Application>Microsoft Office PowerPoint</Application>
  <PresentationFormat>On-screen Show (4:3)</PresentationFormat>
  <Paragraphs>123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Paper</vt:lpstr>
      <vt:lpstr>Document</vt:lpstr>
      <vt:lpstr>Theory of Occupational Adaptation Schultz, 2009 Schkade &amp; Schultz, 1992 </vt:lpstr>
      <vt:lpstr>Introduction</vt:lpstr>
      <vt:lpstr>Guiding Assumptions</vt:lpstr>
      <vt:lpstr>Guiding Assumptions</vt:lpstr>
      <vt:lpstr>Occupational Adaptation Process</vt:lpstr>
      <vt:lpstr>Occupational Adaptation Process</vt:lpstr>
      <vt:lpstr>Diagrammatic Representation</vt:lpstr>
      <vt:lpstr>The Elements</vt:lpstr>
      <vt:lpstr>The Elements</vt:lpstr>
      <vt:lpstr>The Elements </vt:lpstr>
      <vt:lpstr>The Elements</vt:lpstr>
      <vt:lpstr>Occupational Adaptation Process</vt:lpstr>
      <vt:lpstr>a) Generation subprocess</vt:lpstr>
      <vt:lpstr>a) Generation subprocess</vt:lpstr>
      <vt:lpstr>b) Evaluation Subprocess</vt:lpstr>
      <vt:lpstr>c) Integration subprocess</vt:lpstr>
      <vt:lpstr>Function-Dysfunction continuum</vt:lpstr>
      <vt:lpstr>Implications for Practice</vt:lpstr>
      <vt:lpstr>Implications for Practice</vt:lpstr>
      <vt:lpstr>Reference</vt:lpstr>
      <vt:lpstr>Slide 21</vt:lpstr>
    </vt:vector>
  </TitlesOfParts>
  <Company>University of Cape Town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lvnkerk</dc:creator>
  <cp:lastModifiedBy>GED</cp:lastModifiedBy>
  <cp:revision>108</cp:revision>
  <dcterms:created xsi:type="dcterms:W3CDTF">2004-09-09T04:54:44Z</dcterms:created>
  <dcterms:modified xsi:type="dcterms:W3CDTF">2010-02-11T15:13:12Z</dcterms:modified>
</cp:coreProperties>
</file>