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handoutMasterIdLst>
    <p:handoutMasterId r:id="rId22"/>
  </p:handout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9144000" cy="6858000" type="screen4x3"/>
  <p:notesSz cx="7315200" cy="9601200"/>
  <p:defaultTextStyle>
    <a:defPPr>
      <a:defRPr lang="en-US"/>
    </a:defPPr>
    <a:lvl1pPr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1pPr>
    <a:lvl2pPr marL="4572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2pPr>
    <a:lvl3pPr marL="9144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3pPr>
    <a:lvl4pPr marL="13716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4pPr>
    <a:lvl5pPr marL="18288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3300"/>
    <a:srgbClr val="FFFFFF"/>
    <a:srgbClr val="FFFF66"/>
    <a:srgbClr val="0000FF"/>
    <a:srgbClr val="00FF99"/>
    <a:srgbClr val="6600CC"/>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807" autoAdjust="0"/>
  </p:normalViewPr>
  <p:slideViewPr>
    <p:cSldViewPr>
      <p:cViewPr varScale="1">
        <p:scale>
          <a:sx n="96" d="100"/>
          <a:sy n="96" d="100"/>
        </p:scale>
        <p:origin x="-414" y="-9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41" d="100"/>
          <a:sy n="41" d="100"/>
        </p:scale>
        <p:origin x="-852" y="-120"/>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110595"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smtClean="0">
                <a:solidFill>
                  <a:schemeClr val="tx1"/>
                </a:solidFill>
                <a:effectLst/>
              </a:defRPr>
            </a:lvl1pPr>
          </a:lstStyle>
          <a:p>
            <a:pPr>
              <a:defRPr/>
            </a:pPr>
            <a:endParaRPr lang="en-US"/>
          </a:p>
        </p:txBody>
      </p:sp>
      <p:sp>
        <p:nvSpPr>
          <p:cNvPr id="110596"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110597"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solidFill>
                  <a:schemeClr val="tx1"/>
                </a:solidFill>
                <a:effectLst/>
              </a:defRPr>
            </a:lvl1pPr>
          </a:lstStyle>
          <a:p>
            <a:pPr>
              <a:defRPr/>
            </a:pPr>
            <a:fld id="{CE871A7E-2C2E-4997-9A70-2CE671E104F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4099"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smtClean="0">
                <a:solidFill>
                  <a:schemeClr val="tx1"/>
                </a:solidFill>
                <a:effectLst/>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4103"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solidFill>
                  <a:schemeClr val="tx1"/>
                </a:solidFill>
                <a:effectLst/>
              </a:defRPr>
            </a:lvl1pPr>
          </a:lstStyle>
          <a:p>
            <a:pPr>
              <a:defRPr/>
            </a:pPr>
            <a:fld id="{061D24EF-1FCA-4984-BFA6-172929E84B7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CF32B95-0314-4F68-874F-5EB11D57B03C}" type="slidenum">
              <a:rPr lang="en-ZA" smtClean="0"/>
              <a:pPr/>
              <a:t>1</a:t>
            </a:fld>
            <a:endParaRPr lang="en-Z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061D24EF-1FCA-4984-BFA6-172929E84B7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6E9254F-01B1-4676-94DC-40196982AF67}" type="slidenum">
              <a:rPr lang="en-US" smtClean="0"/>
              <a:pPr/>
              <a:t>3</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xfrm>
            <a:off x="975360" y="4560570"/>
            <a:ext cx="5364480" cy="4320540"/>
          </a:xfrm>
          <a:noFill/>
          <a:ln/>
        </p:spPr>
        <p:txBody>
          <a:bodyPr/>
          <a:lstStyle/>
          <a:p>
            <a:pPr eaLnBrk="1" hangingPunct="1"/>
            <a:r>
              <a:rPr lang="en-US" smtClean="0"/>
              <a:t>The purpose is to be understood what occupational therapy hopes to achieve, and not what is to be done.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99B7B09F-96AD-49D2-A4FF-FA20028D193B}"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chemeClr val="bg1"/>
                </a:solidFill>
                <a:effectLst>
                  <a:innerShdw blurRad="50800" dist="25400" dir="13500000">
                    <a:srgbClr val="000000">
                      <a:alpha val="70000"/>
                    </a:srgbClr>
                  </a:innerShdw>
                </a:effectLst>
              </a:defRPr>
            </a:lvl1pPr>
          </a:lstStyle>
          <a:p>
            <a:r>
              <a:rPr lang="en-US" dirty="0" smtClean="0"/>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endParaRPr lang="en-US"/>
          </a:p>
        </p:txBody>
      </p:sp>
      <p:sp>
        <p:nvSpPr>
          <p:cNvPr id="8" name="Slide Number Placeholder 15"/>
          <p:cNvSpPr>
            <a:spLocks noGrp="1"/>
          </p:cNvSpPr>
          <p:nvPr>
            <p:ph type="sldNum" sz="quarter" idx="11"/>
          </p:nvPr>
        </p:nvSpPr>
        <p:spPr/>
        <p:txBody>
          <a:bodyPr/>
          <a:lstStyle>
            <a:lvl1pPr>
              <a:defRPr/>
            </a:lvl1pPr>
          </a:lstStyle>
          <a:p>
            <a:pPr>
              <a:defRPr/>
            </a:pPr>
            <a:fld id="{39DC11EB-C697-45AA-BB95-6BCB90C7E1D9}"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E9213E9-30DD-4EAD-BE27-0987874DBB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F2003BCE-9A42-4B34-9426-43C295B1D87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6A65CE-4749-4EED-9F7F-0747413562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lvl1pPr>
              <a:buClrTx/>
              <a:buFont typeface="Wingdings 2" pitchFamily="18" charset="2"/>
              <a:buChar char=""/>
              <a:defRPr>
                <a:solidFill>
                  <a:schemeClr val="bg1"/>
                </a:solidFill>
              </a:defRPr>
            </a:lvl1pPr>
            <a:lvl2pPr>
              <a:buClrTx/>
              <a:buFont typeface="Courier New" pitchFamily="49" charset="0"/>
              <a:buChar char="o"/>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itle 16"/>
          <p:cNvSpPr>
            <a:spLocks noGrp="1"/>
          </p:cNvSpPr>
          <p:nvPr>
            <p:ph type="title"/>
          </p:nvPr>
        </p:nvSpPr>
        <p:spPr/>
        <p:txBody>
          <a:bodyPr rtlCol="0">
            <a:normAutofit/>
          </a:bodyPr>
          <a:lstStyle>
            <a:lvl1pPr>
              <a:defRPr sz="4200">
                <a:solidFill>
                  <a:schemeClr val="bg1"/>
                </a:solidFill>
              </a:defRPr>
            </a:lvl1pPr>
          </a:lstStyle>
          <a:p>
            <a:r>
              <a:rPr lang="en-US" dirty="0" smtClean="0"/>
              <a:t>Click to edit Master title style</a:t>
            </a:r>
            <a:endParaRPr lang="en-US" dirty="0"/>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5251143-EF2A-4EAF-B626-FA09550C71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1F600A-8373-464A-B1B0-0389CD55AD0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7B761F69-ED99-4371-80DE-412D8C356F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011E66B4-BC7B-4A5B-ACAE-F1EB4BCB0B10}"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6CDB0D27-A9DC-460E-AB5B-B76A054EE12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C77D5DFD-A0B7-4ACC-93A8-00093BB2AD6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9EE2B7C-EF66-4EC1-90E1-65766B64252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87AAE98-E7A8-42B4-A11A-F2E50A3FFE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52000"/>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2050"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smtClean="0">
                <a:solidFill>
                  <a:schemeClr val="tx2"/>
                </a:solidFill>
              </a:defRPr>
            </a:lvl1pPr>
          </a:lstStyle>
          <a:p>
            <a:pPr>
              <a:defRPr/>
            </a:pPr>
            <a:fld id="{E58F92BE-FB03-47EF-B0FF-D0E7B5C7158E}"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dirty="0"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731" r:id="rId1"/>
    <p:sldLayoutId id="2147483730" r:id="rId2"/>
    <p:sldLayoutId id="2147483732" r:id="rId3"/>
    <p:sldLayoutId id="2147483729" r:id="rId4"/>
    <p:sldLayoutId id="2147483733" r:id="rId5"/>
    <p:sldLayoutId id="2147483728" r:id="rId6"/>
    <p:sldLayoutId id="2147483727" r:id="rId7"/>
    <p:sldLayoutId id="2147483726" r:id="rId8"/>
    <p:sldLayoutId id="2147483725" r:id="rId9"/>
    <p:sldLayoutId id="2147483724" r:id="rId10"/>
    <p:sldLayoutId id="2147483723" r:id="rId11"/>
    <p:sldLayoutId id="2147483734" r:id="rId12"/>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Tx/>
        <a:buSzPct val="85000"/>
        <a:buFont typeface="Wingdings 2" pitchFamily="18" charset="2"/>
        <a:buChar char=""/>
        <a:defRPr sz="2600" kern="1200">
          <a:solidFill>
            <a:schemeClr val="bg1"/>
          </a:solidFill>
          <a:latin typeface="+mn-lt"/>
          <a:ea typeface="+mn-ea"/>
          <a:cs typeface="+mn-cs"/>
        </a:defRPr>
      </a:lvl1pPr>
      <a:lvl2pPr marL="639763" indent="-273050" algn="l" rtl="0" fontAlgn="base">
        <a:spcBef>
          <a:spcPts val="300"/>
        </a:spcBef>
        <a:spcAft>
          <a:spcPct val="0"/>
        </a:spcAft>
        <a:buClrTx/>
        <a:buSzPct val="85000"/>
        <a:buFont typeface="Courier New" pitchFamily="49" charset="0"/>
        <a:buChar char="o"/>
        <a:defRPr sz="2400" kern="1200">
          <a:solidFill>
            <a:schemeClr val="bg1"/>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bg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bg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bg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1857364"/>
            <a:ext cx="9144000" cy="1785950"/>
          </a:xfrm>
        </p:spPr>
        <p:txBody>
          <a:bodyPr>
            <a:noAutofit/>
          </a:bodyPr>
          <a:lstStyle/>
          <a:p>
            <a:pPr marL="342900" indent="-342900" algn="ctr">
              <a:spcBef>
                <a:spcPct val="20000"/>
              </a:spcBef>
              <a:defRPr/>
            </a:pPr>
            <a:r>
              <a:rPr lang="en-ZA" sz="4000" dirty="0" smtClean="0"/>
              <a:t>Transformation Through Occupation Prototype</a:t>
            </a:r>
            <a:r>
              <a:rPr lang="en-US" sz="4000" b="1" kern="0" spc="0" dirty="0" smtClean="0">
                <a:ln>
                  <a:noFill/>
                </a:ln>
                <a:solidFill>
                  <a:schemeClr val="bg1"/>
                </a:solidFill>
                <a:effectLst/>
              </a:rPr>
              <a:t/>
            </a:r>
            <a:br>
              <a:rPr lang="en-US" sz="4000" b="1" kern="0" spc="0" dirty="0" smtClean="0">
                <a:ln>
                  <a:noFill/>
                </a:ln>
                <a:solidFill>
                  <a:schemeClr val="bg1"/>
                </a:solidFill>
                <a:effectLst/>
              </a:rPr>
            </a:br>
            <a:r>
              <a:rPr lang="en-ZA" sz="1800" dirty="0" smtClean="0"/>
              <a:t>Duncan &amp; Watson, 2004</a:t>
            </a:r>
            <a:r>
              <a:rPr lang="en-US" sz="1800" b="1" kern="0" spc="0" dirty="0" smtClean="0">
                <a:ln>
                  <a:noFill/>
                </a:ln>
                <a:solidFill>
                  <a:schemeClr val="bg2"/>
                </a:solidFill>
                <a:effectLst/>
              </a:rPr>
              <a:t/>
            </a:r>
            <a:br>
              <a:rPr lang="en-US" sz="1800" b="1" kern="0" spc="0" dirty="0" smtClean="0">
                <a:ln>
                  <a:noFill/>
                </a:ln>
                <a:solidFill>
                  <a:schemeClr val="bg2"/>
                </a:solidFill>
                <a:effectLst/>
              </a:rPr>
            </a:br>
            <a:endParaRPr lang="en-US" sz="4000" b="1" dirty="0" smtClean="0">
              <a:solidFill>
                <a:schemeClr val="bg1"/>
              </a:solidFill>
              <a:effectLst/>
            </a:endParaRPr>
          </a:p>
        </p:txBody>
      </p:sp>
      <p:sp>
        <p:nvSpPr>
          <p:cNvPr id="2051" name="Rectangle 3"/>
          <p:cNvSpPr>
            <a:spLocks noGrp="1" noChangeArrowheads="1"/>
          </p:cNvSpPr>
          <p:nvPr>
            <p:ph type="subTitle" idx="4294967295"/>
          </p:nvPr>
        </p:nvSpPr>
        <p:spPr>
          <a:xfrm>
            <a:off x="0" y="4500570"/>
            <a:ext cx="9144000" cy="1109682"/>
          </a:xfrm>
        </p:spPr>
        <p:txBody>
          <a:bodyPr/>
          <a:lstStyle/>
          <a:p>
            <a:pPr algn="ctr">
              <a:buNone/>
              <a:defRPr/>
            </a:pPr>
            <a:r>
              <a:rPr lang="en-US" sz="2000" b="1" dirty="0" smtClean="0">
                <a:solidFill>
                  <a:schemeClr val="bg1"/>
                </a:solidFill>
                <a:effectLst>
                  <a:outerShdw blurRad="38100" dist="38100" dir="2700000" algn="tl">
                    <a:srgbClr val="C0C0C0"/>
                  </a:outerShdw>
                </a:effectLst>
              </a:rPr>
              <a:t>Occupational Therapy Division</a:t>
            </a:r>
            <a:br>
              <a:rPr lang="en-US" sz="2000" b="1" dirty="0" smtClean="0">
                <a:solidFill>
                  <a:schemeClr val="bg1"/>
                </a:solidFill>
                <a:effectLst>
                  <a:outerShdw blurRad="38100" dist="38100" dir="2700000" algn="tl">
                    <a:srgbClr val="C0C0C0"/>
                  </a:outerShdw>
                </a:effectLst>
              </a:rPr>
            </a:br>
            <a:r>
              <a:rPr lang="en-US" sz="2000" b="1" dirty="0" smtClean="0">
                <a:solidFill>
                  <a:schemeClr val="bg1"/>
                </a:solidFill>
                <a:effectLst>
                  <a:outerShdw blurRad="38100" dist="38100" dir="2700000" algn="tl">
                    <a:srgbClr val="C0C0C0"/>
                  </a:outerShdw>
                </a:effectLst>
              </a:rPr>
              <a:t>University of Cape Town</a:t>
            </a:r>
            <a:br>
              <a:rPr lang="en-US" sz="2000" b="1" dirty="0" smtClean="0">
                <a:solidFill>
                  <a:schemeClr val="bg1"/>
                </a:solidFill>
                <a:effectLst>
                  <a:outerShdw blurRad="38100" dist="38100" dir="2700000" algn="tl">
                    <a:srgbClr val="C0C0C0"/>
                  </a:outerShdw>
                </a:effectLst>
              </a:rPr>
            </a:br>
            <a:r>
              <a:rPr lang="en-US" sz="2000" b="1" dirty="0" smtClean="0">
                <a:solidFill>
                  <a:schemeClr val="bg1"/>
                </a:solidFill>
                <a:effectLst>
                  <a:outerShdw blurRad="38100" dist="38100" dir="2700000" algn="tl">
                    <a:srgbClr val="C0C0C0"/>
                  </a:outerShdw>
                </a:effectLst>
              </a:rPr>
              <a:t>‘</a:t>
            </a:r>
            <a:r>
              <a:rPr lang="en-US" sz="2000" b="1" dirty="0" err="1" smtClean="0">
                <a:solidFill>
                  <a:schemeClr val="bg1"/>
                </a:solidFill>
                <a:effectLst>
                  <a:outerShdw blurRad="38100" dist="38100" dir="2700000" algn="tl">
                    <a:srgbClr val="C0C0C0"/>
                  </a:outerShdw>
                </a:effectLst>
              </a:rPr>
              <a:t>Matumo</a:t>
            </a:r>
            <a:r>
              <a:rPr lang="en-US" sz="2000" b="1" dirty="0" smtClean="0">
                <a:solidFill>
                  <a:schemeClr val="bg1"/>
                </a:solidFill>
                <a:effectLst>
                  <a:outerShdw blurRad="38100" dist="38100" dir="2700000" algn="tl">
                    <a:srgbClr val="C0C0C0"/>
                  </a:outerShdw>
                </a:effectLst>
              </a:rPr>
              <a:t> </a:t>
            </a:r>
            <a:r>
              <a:rPr lang="en-US" sz="2000" b="1" dirty="0" err="1" smtClean="0">
                <a:solidFill>
                  <a:schemeClr val="bg1"/>
                </a:solidFill>
                <a:effectLst>
                  <a:outerShdw blurRad="38100" dist="38100" dir="2700000" algn="tl">
                    <a:srgbClr val="C0C0C0"/>
                  </a:outerShdw>
                </a:effectLst>
              </a:rPr>
              <a:t>Ramafikeng</a:t>
            </a:r>
            <a:endParaRPr lang="en-ZA" sz="2000" dirty="0" smtClean="0">
              <a:solidFill>
                <a:schemeClr val="bg1"/>
              </a:solidFill>
            </a:endParaRPr>
          </a:p>
          <a:p>
            <a:pPr algn="ctr" eaLnBrk="1" hangingPunct="1">
              <a:buNone/>
              <a:defRPr/>
            </a:pPr>
            <a:endParaRPr lang="en-US" sz="2000" b="1" dirty="0" smtClean="0">
              <a:solidFill>
                <a:schemeClr val="accent4">
                  <a:lumMod val="10000"/>
                </a:schemeClr>
              </a:solidFill>
              <a:effectLst/>
            </a:endParaRPr>
          </a:p>
        </p:txBody>
      </p:sp>
      <p:graphicFrame>
        <p:nvGraphicFramePr>
          <p:cNvPr id="27650" name="Object 4"/>
          <p:cNvGraphicFramePr>
            <a:graphicFrameLocks noChangeAspect="1"/>
          </p:cNvGraphicFramePr>
          <p:nvPr/>
        </p:nvGraphicFramePr>
        <p:xfrm>
          <a:off x="755650" y="4508500"/>
          <a:ext cx="1071563" cy="1295400"/>
        </p:xfrm>
        <a:graphic>
          <a:graphicData uri="http://schemas.openxmlformats.org/presentationml/2006/ole">
            <p:oleObj spid="_x0000_s27650" name="Document" r:id="rId4" imgW="715304" imgH="1029124" progId="Word.Document.8">
              <p:embed/>
            </p:oleObj>
          </a:graphicData>
        </a:graphic>
      </p:graphicFrame>
      <p:pic>
        <p:nvPicPr>
          <p:cNvPr id="7" name="Picture 5" descr="OCCULOGO"/>
          <p:cNvPicPr>
            <a:picLocks noChangeAspect="1" noChangeArrowheads="1"/>
          </p:cNvPicPr>
          <p:nvPr/>
        </p:nvPicPr>
        <p:blipFill>
          <a:blip r:embed="rId5" cstate="print"/>
          <a:srcRect/>
          <a:stretch>
            <a:fillRect/>
          </a:stretch>
        </p:blipFill>
        <p:spPr bwMode="auto">
          <a:xfrm>
            <a:off x="7092950" y="4511675"/>
            <a:ext cx="1293813" cy="1284288"/>
          </a:xfrm>
          <a:prstGeom prst="rect">
            <a:avLst/>
          </a:prstGeom>
          <a:solidFill>
            <a:srgbClr val="FFFF99"/>
          </a:solidFill>
          <a:ln w="9525">
            <a:noFill/>
            <a:miter lim="800000"/>
            <a:headEnd/>
            <a:tailEnd/>
          </a:ln>
        </p:spPr>
      </p:pic>
      <p:pic>
        <p:nvPicPr>
          <p:cNvPr id="6" name="Picture 5" descr="88x31.png"/>
          <p:cNvPicPr>
            <a:picLocks noChangeAspect="1"/>
          </p:cNvPicPr>
          <p:nvPr/>
        </p:nvPicPr>
        <p:blipFill>
          <a:blip r:embed="rId6" cstate="print"/>
          <a:stretch>
            <a:fillRect/>
          </a:stretch>
        </p:blipFill>
        <p:spPr>
          <a:xfrm>
            <a:off x="4071934" y="5715016"/>
            <a:ext cx="1117460" cy="39365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pPr algn="ctr">
              <a:defRPr/>
            </a:pPr>
            <a:r>
              <a:rPr lang="en-ZA" sz="4000" b="1" dirty="0" smtClean="0">
                <a:effectLst/>
              </a:rPr>
              <a:t>Prerequisites for transformation</a:t>
            </a:r>
            <a:endParaRPr lang="en-ZA" sz="4000" b="1" dirty="0">
              <a:effectLst/>
            </a:endParaRPr>
          </a:p>
        </p:txBody>
      </p:sp>
      <p:sp>
        <p:nvSpPr>
          <p:cNvPr id="3" name="Content Placeholder 2"/>
          <p:cNvSpPr>
            <a:spLocks noGrp="1"/>
          </p:cNvSpPr>
          <p:nvPr>
            <p:ph idx="1"/>
          </p:nvPr>
        </p:nvSpPr>
        <p:spPr>
          <a:noFill/>
        </p:spPr>
        <p:txBody>
          <a:bodyPr/>
          <a:lstStyle/>
          <a:p>
            <a:pPr marL="514350" indent="-514350">
              <a:lnSpc>
                <a:spcPct val="150000"/>
              </a:lnSpc>
              <a:buFontTx/>
              <a:buAutoNum type="arabicPeriod"/>
            </a:pPr>
            <a:r>
              <a:rPr lang="en-ZA" b="1" dirty="0" smtClean="0"/>
              <a:t>Critical inquiry- </a:t>
            </a:r>
            <a:r>
              <a:rPr lang="en-US" dirty="0" smtClean="0"/>
              <a:t>refers to reflective reconstruction of experiences and giving and receiving feedback through </a:t>
            </a:r>
            <a:r>
              <a:rPr lang="en-US" dirty="0" smtClean="0"/>
              <a:t>sharing</a:t>
            </a:r>
            <a:endParaRPr lang="en-ZA" b="1" dirty="0" smtClean="0"/>
          </a:p>
          <a:p>
            <a:pPr marL="514350" indent="-514350" eaLnBrk="1" hangingPunct="1">
              <a:lnSpc>
                <a:spcPct val="150000"/>
              </a:lnSpc>
              <a:buNone/>
            </a:pPr>
            <a:r>
              <a:rPr lang="en-GB" dirty="0" smtClean="0"/>
              <a:t>	Could be attained through building a collaborative framework and transcending known ways of thinking and </a:t>
            </a:r>
            <a:r>
              <a:rPr lang="en-GB" dirty="0" smtClean="0"/>
              <a:t>acting</a:t>
            </a:r>
            <a:endParaRPr lang="en-GB" dirty="0" smtClean="0"/>
          </a:p>
          <a:p>
            <a:pPr marL="514350" indent="-514350">
              <a:lnSpc>
                <a:spcPct val="150000"/>
              </a:lnSpc>
              <a:buFontTx/>
              <a:buAutoNum type="arabicPeriod"/>
            </a:pPr>
            <a:endParaRPr lang="en-ZA"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942996"/>
          </a:xfrm>
          <a:noFill/>
        </p:spPr>
        <p:txBody>
          <a:bodyPr>
            <a:normAutofit/>
          </a:bodyPr>
          <a:lstStyle/>
          <a:p>
            <a:pPr algn="ctr">
              <a:defRPr/>
            </a:pPr>
            <a:r>
              <a:rPr lang="en-ZA" b="1" dirty="0" smtClean="0">
                <a:effectLst/>
              </a:rPr>
              <a:t>Prerequisites for transformation</a:t>
            </a:r>
            <a:endParaRPr lang="en-ZA" dirty="0">
              <a:effectLst/>
            </a:endParaRPr>
          </a:p>
        </p:txBody>
      </p:sp>
      <p:sp>
        <p:nvSpPr>
          <p:cNvPr id="3" name="Content Placeholder 2"/>
          <p:cNvSpPr>
            <a:spLocks noGrp="1"/>
          </p:cNvSpPr>
          <p:nvPr>
            <p:ph idx="1"/>
          </p:nvPr>
        </p:nvSpPr>
        <p:spPr>
          <a:noFill/>
        </p:spPr>
        <p:txBody>
          <a:bodyPr/>
          <a:lstStyle/>
          <a:p>
            <a:pPr marL="336550" indent="-336550">
              <a:lnSpc>
                <a:spcPct val="150000"/>
              </a:lnSpc>
              <a:buFontTx/>
              <a:buAutoNum type="arabicPeriod" startAt="2"/>
            </a:pPr>
            <a:r>
              <a:rPr lang="en-ZA" b="1" dirty="0" smtClean="0"/>
              <a:t>Praxis </a:t>
            </a:r>
            <a:r>
              <a:rPr lang="en-US" dirty="0" smtClean="0"/>
              <a:t>is defined as committed, informed goal directed action. Optimism and reflexivity are principles of </a:t>
            </a:r>
            <a:r>
              <a:rPr lang="en-US" dirty="0" smtClean="0"/>
              <a:t>praxis</a:t>
            </a:r>
            <a:endParaRPr lang="en-ZA" b="1" dirty="0" smtClean="0"/>
          </a:p>
          <a:p>
            <a:pPr marL="336550" indent="-336550">
              <a:lnSpc>
                <a:spcPct val="150000"/>
              </a:lnSpc>
              <a:buFontTx/>
              <a:buAutoNum type="arabicPeriod" startAt="2"/>
            </a:pPr>
            <a:r>
              <a:rPr lang="en-ZA" b="1" dirty="0" smtClean="0"/>
              <a:t>Personal growth- </a:t>
            </a:r>
            <a:r>
              <a:rPr lang="en-US" dirty="0" smtClean="0"/>
              <a:t>building trust, therefore enabling participation, learning and challenging of </a:t>
            </a:r>
            <a:r>
              <a:rPr lang="en-US" dirty="0" smtClean="0"/>
              <a:t>assumptions</a:t>
            </a:r>
            <a:endParaRPr lang="en-ZA" dirty="0" smtClean="0"/>
          </a:p>
          <a:p>
            <a:pPr marL="336550" indent="-336550">
              <a:lnSpc>
                <a:spcPct val="150000"/>
              </a:lnSpc>
            </a:pPr>
            <a:endParaRPr lang="en-ZA"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28596" y="214290"/>
            <a:ext cx="8229600" cy="871558"/>
          </a:xfrm>
          <a:noFill/>
        </p:spPr>
        <p:txBody>
          <a:bodyPr>
            <a:normAutofit/>
          </a:bodyPr>
          <a:lstStyle/>
          <a:p>
            <a:r>
              <a:rPr lang="en-ZA" dirty="0" smtClean="0"/>
              <a:t>The Occupational Therapy Process</a:t>
            </a:r>
          </a:p>
        </p:txBody>
      </p:sp>
      <p:sp>
        <p:nvSpPr>
          <p:cNvPr id="13315" name="Content Placeholder 2"/>
          <p:cNvSpPr>
            <a:spLocks noGrp="1"/>
          </p:cNvSpPr>
          <p:nvPr>
            <p:ph idx="1"/>
          </p:nvPr>
        </p:nvSpPr>
        <p:spPr>
          <a:xfrm>
            <a:off x="457200" y="1142984"/>
            <a:ext cx="8229600" cy="5214974"/>
          </a:xfrm>
          <a:noFill/>
        </p:spPr>
        <p:txBody>
          <a:bodyPr/>
          <a:lstStyle/>
          <a:p>
            <a:pPr>
              <a:lnSpc>
                <a:spcPct val="150000"/>
              </a:lnSpc>
            </a:pPr>
            <a:r>
              <a:rPr lang="en-US" dirty="0" smtClean="0"/>
              <a:t>A liberating process that is characterized by a cycle of reflection and participatory action within and on the world.</a:t>
            </a:r>
            <a:endParaRPr lang="en-ZA" dirty="0" smtClean="0"/>
          </a:p>
          <a:p>
            <a:pPr>
              <a:lnSpc>
                <a:spcPct val="150000"/>
              </a:lnSpc>
            </a:pPr>
            <a:r>
              <a:rPr lang="en-US" dirty="0" smtClean="0"/>
              <a:t>Instills hope and promotes a sense of belonging and purpose.</a:t>
            </a:r>
            <a:endParaRPr lang="en-ZA" dirty="0" smtClean="0"/>
          </a:p>
          <a:p>
            <a:pPr>
              <a:lnSpc>
                <a:spcPct val="150000"/>
              </a:lnSpc>
            </a:pPr>
            <a:r>
              <a:rPr lang="en-US" dirty="0" smtClean="0"/>
              <a:t>Counteracts problems of powerlessness through securing sharing of perspectives and creating opportunities for bonding.</a:t>
            </a:r>
            <a:endParaRPr lang="en-ZA" dirty="0" smtClean="0"/>
          </a:p>
          <a:p>
            <a:pPr>
              <a:lnSpc>
                <a:spcPct val="150000"/>
              </a:lnSpc>
            </a:pPr>
            <a:endParaRPr lang="en-ZA"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ZA" dirty="0" smtClean="0"/>
              <a:t>The Occupational Therapy Process</a:t>
            </a:r>
          </a:p>
        </p:txBody>
      </p:sp>
      <p:sp>
        <p:nvSpPr>
          <p:cNvPr id="14339" name="Content Placeholder 2"/>
          <p:cNvSpPr>
            <a:spLocks noGrp="1"/>
          </p:cNvSpPr>
          <p:nvPr>
            <p:ph idx="1"/>
          </p:nvPr>
        </p:nvSpPr>
        <p:spPr>
          <a:noFill/>
        </p:spPr>
        <p:txBody>
          <a:bodyPr/>
          <a:lstStyle/>
          <a:p>
            <a:pPr>
              <a:lnSpc>
                <a:spcPct val="150000"/>
              </a:lnSpc>
            </a:pPr>
            <a:r>
              <a:rPr lang="en-US" sz="2800" dirty="0" smtClean="0"/>
              <a:t>The occupational therapist’s contribution to the cycle of reflection and participatory action is to impel the client to act through active engagement in occupation (s) and developing capacity.</a:t>
            </a:r>
            <a:endParaRPr lang="en-ZA" sz="2800" dirty="0" smtClean="0"/>
          </a:p>
          <a:p>
            <a:pPr>
              <a:lnSpc>
                <a:spcPct val="150000"/>
              </a:lnSpc>
              <a:buFontTx/>
              <a:buNone/>
            </a:pPr>
            <a:endParaRPr lang="en-ZA" sz="2800" dirty="0" smtClean="0"/>
          </a:p>
          <a:p>
            <a:pPr>
              <a:lnSpc>
                <a:spcPct val="150000"/>
              </a:lnSpc>
            </a:pPr>
            <a:endParaRPr lang="en-ZA"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p:spPr>
        <p:txBody>
          <a:bodyPr>
            <a:normAutofit/>
          </a:bodyPr>
          <a:lstStyle/>
          <a:p>
            <a:r>
              <a:rPr lang="en-ZA" dirty="0" smtClean="0"/>
              <a:t>The Occupational Therapy Process</a:t>
            </a:r>
          </a:p>
        </p:txBody>
      </p:sp>
      <p:sp>
        <p:nvSpPr>
          <p:cNvPr id="15363" name="Content Placeholder 2"/>
          <p:cNvSpPr>
            <a:spLocks noGrp="1"/>
          </p:cNvSpPr>
          <p:nvPr>
            <p:ph idx="1"/>
          </p:nvPr>
        </p:nvSpPr>
        <p:spPr>
          <a:noFill/>
        </p:spPr>
        <p:txBody>
          <a:bodyPr/>
          <a:lstStyle/>
          <a:p>
            <a:r>
              <a:rPr lang="en-ZA" b="1" dirty="0" smtClean="0"/>
              <a:t>Aim</a:t>
            </a:r>
          </a:p>
          <a:p>
            <a:pPr>
              <a:lnSpc>
                <a:spcPct val="150000"/>
              </a:lnSpc>
              <a:buFontTx/>
              <a:buNone/>
            </a:pPr>
            <a:r>
              <a:rPr lang="en-US" dirty="0" smtClean="0"/>
              <a:t>	To enable clients to understand ideologies of oppression within themselves and in their social environments, so that they could transform their environments into ones that enable them to meet their basic needs and expectations.</a:t>
            </a:r>
            <a:endParaRPr lang="en-ZA" dirty="0" smtClean="0"/>
          </a:p>
          <a:p>
            <a:pPr>
              <a:buFontTx/>
              <a:buNone/>
            </a:pPr>
            <a:endParaRPr lang="en-ZA" b="1" dirty="0" smtClean="0"/>
          </a:p>
          <a:p>
            <a:pPr>
              <a:buFontTx/>
              <a:buNone/>
            </a:pPr>
            <a:endParaRPr lang="en-ZA" b="1" dirty="0" smtClean="0"/>
          </a:p>
          <a:p>
            <a:pPr>
              <a:buFontTx/>
              <a:buNone/>
            </a:pPr>
            <a:endParaRPr lang="en-ZA"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85720" y="152400"/>
            <a:ext cx="8643998" cy="1219200"/>
          </a:xfrm>
          <a:noFill/>
        </p:spPr>
        <p:txBody>
          <a:bodyPr>
            <a:noAutofit/>
          </a:bodyPr>
          <a:lstStyle/>
          <a:p>
            <a:r>
              <a:rPr lang="en-ZA" b="1" dirty="0" smtClean="0"/>
              <a:t>Methods of facilitating occupation</a:t>
            </a:r>
          </a:p>
        </p:txBody>
      </p:sp>
      <p:sp>
        <p:nvSpPr>
          <p:cNvPr id="16387" name="Content Placeholder 2"/>
          <p:cNvSpPr>
            <a:spLocks noGrp="1"/>
          </p:cNvSpPr>
          <p:nvPr>
            <p:ph idx="1"/>
          </p:nvPr>
        </p:nvSpPr>
        <p:spPr>
          <a:noFill/>
        </p:spPr>
        <p:txBody>
          <a:bodyPr/>
          <a:lstStyle/>
          <a:p>
            <a:r>
              <a:rPr lang="en-US" b="1" dirty="0" smtClean="0"/>
              <a:t>Awareness raising-</a:t>
            </a:r>
            <a:r>
              <a:rPr lang="en-US" dirty="0" smtClean="0"/>
              <a:t>making known things that are problematic.</a:t>
            </a:r>
            <a:endParaRPr lang="en-ZA" dirty="0" smtClean="0"/>
          </a:p>
          <a:p>
            <a:r>
              <a:rPr lang="en-US" b="1" dirty="0" smtClean="0"/>
              <a:t>Activism</a:t>
            </a:r>
            <a:r>
              <a:rPr lang="en-US" dirty="0" smtClean="0"/>
              <a:t>-seeking liberating alternatives to problems and identifying critical actions to facilitate change.</a:t>
            </a:r>
            <a:endParaRPr lang="en-ZA" dirty="0" smtClean="0"/>
          </a:p>
          <a:p>
            <a:r>
              <a:rPr lang="en-US" b="1" dirty="0" smtClean="0"/>
              <a:t>Advocacy</a:t>
            </a:r>
            <a:r>
              <a:rPr lang="en-US" dirty="0" smtClean="0"/>
              <a:t>-being the voice of the oppressed and vulnerable in solidarity.</a:t>
            </a:r>
            <a:endParaRPr lang="en-ZA" dirty="0" smtClean="0"/>
          </a:p>
          <a:p>
            <a:r>
              <a:rPr lang="en-US" b="1" dirty="0" smtClean="0"/>
              <a:t>Educating</a:t>
            </a:r>
            <a:r>
              <a:rPr lang="en-US" dirty="0" smtClean="0"/>
              <a:t>-providing information and liberating people through knowledge about access to resources for growth.</a:t>
            </a:r>
            <a:endParaRPr lang="en-ZA" dirty="0" smtClean="0"/>
          </a:p>
          <a:p>
            <a:pPr>
              <a:buFontTx/>
              <a:buNone/>
            </a:pPr>
            <a:endParaRPr lang="en-ZA"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52400"/>
            <a:ext cx="8472518" cy="1219200"/>
          </a:xfrm>
          <a:noFill/>
        </p:spPr>
        <p:txBody>
          <a:bodyPr>
            <a:noAutofit/>
          </a:bodyPr>
          <a:lstStyle/>
          <a:p>
            <a:pPr algn="ctr"/>
            <a:r>
              <a:rPr lang="en-ZA" b="1" dirty="0" smtClean="0"/>
              <a:t>Methods of facilitating occupation</a:t>
            </a:r>
            <a:endParaRPr lang="en-ZA" dirty="0" smtClean="0"/>
          </a:p>
        </p:txBody>
      </p:sp>
      <p:sp>
        <p:nvSpPr>
          <p:cNvPr id="17411" name="Content Placeholder 2"/>
          <p:cNvSpPr>
            <a:spLocks noGrp="1"/>
          </p:cNvSpPr>
          <p:nvPr>
            <p:ph idx="1"/>
          </p:nvPr>
        </p:nvSpPr>
        <p:spPr>
          <a:noFill/>
        </p:spPr>
        <p:txBody>
          <a:bodyPr/>
          <a:lstStyle/>
          <a:p>
            <a:pPr>
              <a:lnSpc>
                <a:spcPct val="150000"/>
              </a:lnSpc>
            </a:pPr>
            <a:r>
              <a:rPr lang="en-US" b="1" dirty="0" smtClean="0"/>
              <a:t>Training</a:t>
            </a:r>
            <a:r>
              <a:rPr lang="en-US" dirty="0" smtClean="0"/>
              <a:t>-equipping people with skills that enable them to take action to meet their basic </a:t>
            </a:r>
            <a:r>
              <a:rPr lang="en-US" dirty="0" smtClean="0"/>
              <a:t>needs</a:t>
            </a:r>
            <a:endParaRPr lang="en-ZA" dirty="0" smtClean="0"/>
          </a:p>
          <a:p>
            <a:pPr>
              <a:lnSpc>
                <a:spcPct val="150000"/>
              </a:lnSpc>
            </a:pPr>
            <a:r>
              <a:rPr lang="en-US" b="1" dirty="0" smtClean="0"/>
              <a:t>Experiential learning</a:t>
            </a:r>
            <a:r>
              <a:rPr lang="en-US" dirty="0" smtClean="0"/>
              <a:t>-creating opportunities for learning through trying out, modeling and receiving and giving </a:t>
            </a:r>
            <a:r>
              <a:rPr lang="en-US" dirty="0" smtClean="0"/>
              <a:t>feedback</a:t>
            </a:r>
            <a:endParaRPr lang="en-ZA"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noFill/>
          <a:ln w="76200" cmpd="tri">
            <a:noFill/>
          </a:ln>
        </p:spPr>
        <p:txBody>
          <a:bodyPr/>
          <a:lstStyle/>
          <a:p>
            <a:pPr algn="ctr" eaLnBrk="1" hangingPunct="1">
              <a:defRPr/>
            </a:pPr>
            <a:r>
              <a:rPr lang="en-US" dirty="0" smtClean="0">
                <a:effectLst/>
              </a:rPr>
              <a:t>Process (of Praxis)</a:t>
            </a:r>
          </a:p>
        </p:txBody>
      </p:sp>
      <p:sp>
        <p:nvSpPr>
          <p:cNvPr id="104451" name="Rectangle 3"/>
          <p:cNvSpPr>
            <a:spLocks noGrp="1" noChangeArrowheads="1"/>
          </p:cNvSpPr>
          <p:nvPr>
            <p:ph type="body" idx="1"/>
          </p:nvPr>
        </p:nvSpPr>
        <p:spPr>
          <a:xfrm>
            <a:off x="468313" y="1643050"/>
            <a:ext cx="8229600" cy="4195775"/>
          </a:xfrm>
          <a:noFill/>
          <a:ln w="57150" cmpd="thinThick">
            <a:noFill/>
          </a:ln>
        </p:spPr>
        <p:txBody>
          <a:bodyPr/>
          <a:lstStyle/>
          <a:p>
            <a:pPr eaLnBrk="1" hangingPunct="1">
              <a:lnSpc>
                <a:spcPct val="150000"/>
              </a:lnSpc>
              <a:defRPr/>
            </a:pPr>
            <a:r>
              <a:rPr lang="en-US" dirty="0" smtClean="0"/>
              <a:t>Creating an enabling space</a:t>
            </a:r>
          </a:p>
          <a:p>
            <a:pPr eaLnBrk="1" hangingPunct="1">
              <a:lnSpc>
                <a:spcPct val="150000"/>
              </a:lnSpc>
              <a:defRPr/>
            </a:pPr>
            <a:r>
              <a:rPr lang="en-US" dirty="0" smtClean="0"/>
              <a:t>Being democratic in thought and action</a:t>
            </a:r>
          </a:p>
          <a:p>
            <a:pPr eaLnBrk="1" hangingPunct="1">
              <a:lnSpc>
                <a:spcPct val="150000"/>
              </a:lnSpc>
              <a:defRPr/>
            </a:pPr>
            <a:r>
              <a:rPr lang="en-US" dirty="0" smtClean="0"/>
              <a:t>Making space for the unexpected</a:t>
            </a:r>
          </a:p>
          <a:p>
            <a:pPr eaLnBrk="1" hangingPunct="1">
              <a:lnSpc>
                <a:spcPct val="150000"/>
              </a:lnSpc>
              <a:defRPr/>
            </a:pPr>
            <a:r>
              <a:rPr lang="en-US" dirty="0" smtClean="0"/>
              <a:t>Simultaneously  deconstructing and developing the knowledge base</a:t>
            </a:r>
          </a:p>
          <a:p>
            <a:pPr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285720" y="152400"/>
            <a:ext cx="8572560" cy="1219200"/>
          </a:xfrm>
          <a:noFill/>
          <a:ln w="76200" cmpd="tri">
            <a:noFill/>
          </a:ln>
        </p:spPr>
        <p:txBody>
          <a:bodyPr>
            <a:noAutofit/>
          </a:bodyPr>
          <a:lstStyle/>
          <a:p>
            <a:pPr algn="ctr" eaLnBrk="1" hangingPunct="1">
              <a:defRPr/>
            </a:pPr>
            <a:r>
              <a:rPr lang="en-GB" b="1" dirty="0" smtClean="0">
                <a:effectLst/>
              </a:rPr>
              <a:t>Acknowledgements and references</a:t>
            </a:r>
          </a:p>
        </p:txBody>
      </p:sp>
      <p:sp>
        <p:nvSpPr>
          <p:cNvPr id="109571" name="Rectangle 3"/>
          <p:cNvSpPr>
            <a:spLocks noGrp="1" noChangeArrowheads="1"/>
          </p:cNvSpPr>
          <p:nvPr>
            <p:ph type="body" idx="1"/>
          </p:nvPr>
        </p:nvSpPr>
        <p:spPr>
          <a:xfrm>
            <a:off x="457200" y="1684338"/>
            <a:ext cx="8229600" cy="4441825"/>
          </a:xfrm>
          <a:noFill/>
          <a:ln w="57150" cmpd="thinThick">
            <a:noFill/>
          </a:ln>
        </p:spPr>
        <p:txBody>
          <a:bodyPr/>
          <a:lstStyle/>
          <a:p>
            <a:pPr eaLnBrk="1" hangingPunct="1">
              <a:lnSpc>
                <a:spcPct val="150000"/>
              </a:lnSpc>
              <a:defRPr/>
            </a:pPr>
            <a:r>
              <a:rPr lang="en-GB" dirty="0" smtClean="0"/>
              <a:t>Staff and students: Division of Occupational Therapy, University of Cape Town</a:t>
            </a:r>
          </a:p>
          <a:p>
            <a:pPr eaLnBrk="1" hangingPunct="1">
              <a:lnSpc>
                <a:spcPct val="150000"/>
              </a:lnSpc>
              <a:defRPr/>
            </a:pPr>
            <a:r>
              <a:rPr lang="en-GB" dirty="0" smtClean="0"/>
              <a:t>Duncan M, Watson R Transformation through occupation: towards a prototype. </a:t>
            </a:r>
            <a:r>
              <a:rPr lang="en-GB" i="1" dirty="0" smtClean="0"/>
              <a:t>In</a:t>
            </a:r>
            <a:r>
              <a:rPr lang="en-GB" dirty="0" smtClean="0"/>
              <a:t> Watson R, Swartz L (2004) Transformation through Occupation. London: </a:t>
            </a:r>
            <a:r>
              <a:rPr lang="en-GB" dirty="0" err="1" smtClean="0"/>
              <a:t>Whurr</a:t>
            </a:r>
            <a:r>
              <a:rPr lang="en-GB" smtClean="0"/>
              <a:t> </a:t>
            </a:r>
            <a:r>
              <a:rPr lang="en-GB" smtClean="0"/>
              <a:t>p301 – 18.</a:t>
            </a:r>
            <a:endParaRPr lang="en-GB"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p:cNvSpPr>
          <p:nvPr>
            <p:ph type="subTitle" idx="1"/>
          </p:nvPr>
        </p:nvSpPr>
        <p:spPr>
          <a:xfrm>
            <a:off x="1357313" y="3786188"/>
            <a:ext cx="6400800" cy="2714625"/>
          </a:xfrm>
        </p:spPr>
        <p:txBody>
          <a:bodyPr/>
          <a:lstStyle/>
          <a:p>
            <a:pPr eaLnBrk="1" hangingPunct="1">
              <a:lnSpc>
                <a:spcPct val="80000"/>
              </a:lnSpc>
            </a:pPr>
            <a:endParaRPr lang="en-ZA" sz="2400" dirty="0" smtClean="0">
              <a:solidFill>
                <a:schemeClr val="tx1"/>
              </a:solidFill>
            </a:endParaRPr>
          </a:p>
          <a:p>
            <a:pPr eaLnBrk="1" hangingPunct="1">
              <a:lnSpc>
                <a:spcPct val="80000"/>
              </a:lnSpc>
            </a:pPr>
            <a:r>
              <a:rPr lang="en-ZA" sz="2400" dirty="0" smtClean="0">
                <a:solidFill>
                  <a:schemeClr val="bg1"/>
                </a:solidFill>
              </a:rPr>
              <a:t>This work is licensed under the Creative Commons Attribution-Non Commercial-Share Alike 2.5 South Africa License. To view a copy of this license, visit http://creativecommons.org/licenses/by-sa/2.5/za/</a:t>
            </a:r>
          </a:p>
          <a:p>
            <a:pPr eaLnBrk="1" hangingPunct="1">
              <a:lnSpc>
                <a:spcPct val="80000"/>
              </a:lnSpc>
            </a:pPr>
            <a:endParaRPr lang="en-GB" sz="2400" dirty="0" smtClean="0">
              <a:solidFill>
                <a:schemeClr val="tx1"/>
              </a:solidFill>
            </a:endParaRPr>
          </a:p>
        </p:txBody>
      </p:sp>
      <p:pic>
        <p:nvPicPr>
          <p:cNvPr id="4" name="Picture 3" descr="logo.JPG"/>
          <p:cNvPicPr>
            <a:picLocks noChangeAspect="1"/>
          </p:cNvPicPr>
          <p:nvPr/>
        </p:nvPicPr>
        <p:blipFill>
          <a:blip r:embed="rId3" cstate="print"/>
          <a:stretch>
            <a:fillRect/>
          </a:stretch>
        </p:blipFill>
        <p:spPr>
          <a:xfrm>
            <a:off x="2571737" y="1571612"/>
            <a:ext cx="4143404" cy="121444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285720" y="428604"/>
            <a:ext cx="8572560" cy="725485"/>
          </a:xfrm>
          <a:noFill/>
          <a:ln w="76200" cmpd="tri">
            <a:noFill/>
          </a:ln>
        </p:spPr>
        <p:txBody>
          <a:bodyPr/>
          <a:lstStyle/>
          <a:p>
            <a:pPr eaLnBrk="1" hangingPunct="1">
              <a:defRPr/>
            </a:pPr>
            <a:r>
              <a:rPr lang="en-US" sz="4200" b="1" dirty="0" smtClean="0">
                <a:effectLst/>
              </a:rPr>
              <a:t>Why a Prototype?</a:t>
            </a:r>
          </a:p>
        </p:txBody>
      </p:sp>
      <p:sp>
        <p:nvSpPr>
          <p:cNvPr id="76803" name="Rectangle 3"/>
          <p:cNvSpPr>
            <a:spLocks noGrp="1" noChangeArrowheads="1"/>
          </p:cNvSpPr>
          <p:nvPr>
            <p:ph type="subTitle" idx="1"/>
          </p:nvPr>
        </p:nvSpPr>
        <p:spPr>
          <a:xfrm>
            <a:off x="611188" y="1643051"/>
            <a:ext cx="8089900" cy="4162438"/>
          </a:xfrm>
          <a:noFill/>
          <a:ln w="57150" cmpd="thinThick">
            <a:noFill/>
          </a:ln>
        </p:spPr>
        <p:txBody>
          <a:bodyPr/>
          <a:lstStyle/>
          <a:p>
            <a:pPr eaLnBrk="1" hangingPunct="1">
              <a:lnSpc>
                <a:spcPct val="150000"/>
              </a:lnSpc>
              <a:defRPr/>
            </a:pPr>
            <a:r>
              <a:rPr lang="en-GB" sz="2600" dirty="0" smtClean="0">
                <a:solidFill>
                  <a:schemeClr val="bg1"/>
                </a:solidFill>
              </a:rPr>
              <a:t>There was a need for framework that would </a:t>
            </a:r>
            <a:r>
              <a:rPr lang="en-GB" sz="2600" u="sng" dirty="0" smtClean="0">
                <a:solidFill>
                  <a:schemeClr val="bg1"/>
                </a:solidFill>
              </a:rPr>
              <a:t>guide practice</a:t>
            </a:r>
            <a:r>
              <a:rPr lang="en-GB" sz="2600" dirty="0" smtClean="0">
                <a:solidFill>
                  <a:schemeClr val="bg1"/>
                </a:solidFill>
              </a:rPr>
              <a:t> that will unlock human potential where peoples’ lives have been disrupted and or in chaos due to social, political, economic and cultural </a:t>
            </a:r>
            <a:r>
              <a:rPr lang="en-GB" sz="2600" dirty="0" smtClean="0">
                <a:solidFill>
                  <a:schemeClr val="bg1"/>
                </a:solidFill>
              </a:rPr>
              <a:t>upheaval</a:t>
            </a:r>
            <a:endParaRPr lang="en-GB" sz="2600"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42910" y="285728"/>
            <a:ext cx="7772400" cy="785818"/>
          </a:xfrm>
          <a:noFill/>
          <a:ln w="57150" cmpd="thinThick">
            <a:noFill/>
          </a:ln>
        </p:spPr>
        <p:txBody>
          <a:bodyPr>
            <a:normAutofit/>
          </a:bodyPr>
          <a:lstStyle/>
          <a:p>
            <a:pPr algn="ctr" eaLnBrk="1" hangingPunct="1">
              <a:defRPr/>
            </a:pPr>
            <a:r>
              <a:rPr lang="en-GB" b="1" dirty="0" smtClean="0">
                <a:effectLst/>
              </a:rPr>
              <a:t>Purpose</a:t>
            </a:r>
          </a:p>
        </p:txBody>
      </p:sp>
      <p:sp>
        <p:nvSpPr>
          <p:cNvPr id="77827" name="Rectangle 3"/>
          <p:cNvSpPr>
            <a:spLocks noGrp="1" noChangeArrowheads="1"/>
          </p:cNvSpPr>
          <p:nvPr>
            <p:ph type="body" idx="1"/>
          </p:nvPr>
        </p:nvSpPr>
        <p:spPr>
          <a:xfrm>
            <a:off x="755650" y="1071546"/>
            <a:ext cx="7772400" cy="5381642"/>
          </a:xfrm>
          <a:noFill/>
          <a:ln w="38100" cmpd="dbl">
            <a:noFill/>
          </a:ln>
        </p:spPr>
        <p:txBody>
          <a:bodyPr/>
          <a:lstStyle/>
          <a:p>
            <a:pPr eaLnBrk="1" hangingPunct="1">
              <a:lnSpc>
                <a:spcPct val="80000"/>
              </a:lnSpc>
              <a:buFontTx/>
              <a:buNone/>
              <a:defRPr/>
            </a:pPr>
            <a:r>
              <a:rPr lang="en-GB" dirty="0" smtClean="0"/>
              <a:t>The Transformation Through Occupation prototype will show the way to:</a:t>
            </a:r>
          </a:p>
          <a:p>
            <a:pPr eaLnBrk="1" hangingPunct="1">
              <a:lnSpc>
                <a:spcPct val="80000"/>
              </a:lnSpc>
              <a:defRPr/>
            </a:pPr>
            <a:r>
              <a:rPr lang="en-GB" dirty="0" smtClean="0"/>
              <a:t>Promote occupation as a vehicle to achieve health and well-being</a:t>
            </a:r>
          </a:p>
          <a:p>
            <a:pPr eaLnBrk="1" hangingPunct="1">
              <a:lnSpc>
                <a:spcPct val="80000"/>
              </a:lnSpc>
              <a:defRPr/>
            </a:pPr>
            <a:r>
              <a:rPr lang="en-GB" dirty="0" smtClean="0"/>
              <a:t>Unleash human potential, by meeting occupational needs</a:t>
            </a:r>
          </a:p>
          <a:p>
            <a:pPr eaLnBrk="1" hangingPunct="1">
              <a:lnSpc>
                <a:spcPct val="80000"/>
              </a:lnSpc>
              <a:defRPr/>
            </a:pPr>
            <a:r>
              <a:rPr lang="en-GB" dirty="0" smtClean="0"/>
              <a:t>Facilitate occupational empowerment and  engagement </a:t>
            </a:r>
          </a:p>
          <a:p>
            <a:pPr eaLnBrk="1" hangingPunct="1">
              <a:lnSpc>
                <a:spcPct val="80000"/>
              </a:lnSpc>
              <a:defRPr/>
            </a:pPr>
            <a:r>
              <a:rPr lang="en-GB" dirty="0" smtClean="0"/>
              <a:t>Generate evidence of practice appropriate to context</a:t>
            </a:r>
          </a:p>
          <a:p>
            <a:pPr eaLnBrk="1" hangingPunct="1">
              <a:lnSpc>
                <a:spcPct val="80000"/>
              </a:lnSpc>
              <a:defRPr/>
            </a:pPr>
            <a:r>
              <a:rPr lang="en-ZA" dirty="0" smtClean="0"/>
              <a:t>Extend the focus of occupational and community development from individual to group and population.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427038"/>
            <a:ext cx="7988300" cy="769937"/>
          </a:xfrm>
          <a:noFill/>
          <a:ln w="76200" cmpd="tri">
            <a:noFill/>
          </a:ln>
        </p:spPr>
        <p:txBody>
          <a:bodyPr/>
          <a:lstStyle/>
          <a:p>
            <a:pPr algn="ctr" eaLnBrk="1" hangingPunct="1">
              <a:defRPr/>
            </a:pPr>
            <a:r>
              <a:rPr lang="en-GB" b="1" dirty="0" smtClean="0">
                <a:effectLst/>
              </a:rPr>
              <a:t>Foundation elements</a:t>
            </a:r>
            <a:r>
              <a:rPr lang="en-GB" dirty="0" smtClean="0">
                <a:effectLst/>
              </a:rPr>
              <a:t>	</a:t>
            </a:r>
          </a:p>
        </p:txBody>
      </p:sp>
      <p:sp>
        <p:nvSpPr>
          <p:cNvPr id="81923" name="Rectangle 3"/>
          <p:cNvSpPr>
            <a:spLocks noGrp="1" noChangeArrowheads="1"/>
          </p:cNvSpPr>
          <p:nvPr>
            <p:ph type="body" idx="1"/>
          </p:nvPr>
        </p:nvSpPr>
        <p:spPr>
          <a:xfrm>
            <a:off x="457200" y="1357298"/>
            <a:ext cx="8186738" cy="4929222"/>
          </a:xfrm>
          <a:noFill/>
          <a:ln w="57150" cmpd="thickThin">
            <a:noFill/>
          </a:ln>
        </p:spPr>
        <p:txBody>
          <a:bodyPr/>
          <a:lstStyle/>
          <a:p>
            <a:pPr eaLnBrk="1" hangingPunct="1">
              <a:lnSpc>
                <a:spcPct val="150000"/>
              </a:lnSpc>
              <a:defRPr/>
            </a:pPr>
            <a:r>
              <a:rPr lang="en-US" b="1" dirty="0" smtClean="0"/>
              <a:t>Development - </a:t>
            </a:r>
            <a:r>
              <a:rPr lang="en-US" dirty="0" smtClean="0"/>
              <a:t>a moral-based initiative that is aimed at utilizing processes, plans and policies to empower vulnerable individuals, groups and communities to meet their own basic needs through engagement in </a:t>
            </a:r>
            <a:r>
              <a:rPr lang="en-US" dirty="0" smtClean="0"/>
              <a:t>occupations</a:t>
            </a:r>
            <a:endParaRPr lang="en-ZA" dirty="0" smtClean="0"/>
          </a:p>
          <a:p>
            <a:pPr eaLnBrk="1" hangingPunct="1">
              <a:lnSpc>
                <a:spcPct val="150000"/>
              </a:lnSpc>
              <a:defRPr/>
            </a:pPr>
            <a:r>
              <a:rPr lang="en-ZA" dirty="0" smtClean="0"/>
              <a:t>Through development, attention is paid to public health and sectoral issues and the acquisition of </a:t>
            </a:r>
            <a:r>
              <a:rPr lang="en-ZA" dirty="0" smtClean="0"/>
              <a:t>resourcefulness</a:t>
            </a:r>
            <a:endParaRPr lang="en-GB" dirty="0" smtClean="0"/>
          </a:p>
          <a:p>
            <a:pPr eaLnBrk="1" hangingPunct="1">
              <a:lnSpc>
                <a:spcPct val="90000"/>
              </a:lnSpc>
              <a:defRPr/>
            </a:pPr>
            <a:endParaRPr lang="en-US" b="1" dirty="0" smtClean="0"/>
          </a:p>
          <a:p>
            <a:pPr eaLnBrk="1" hangingPunct="1">
              <a:lnSpc>
                <a:spcPct val="90000"/>
              </a:lnSpc>
              <a:defRPr/>
            </a:pPr>
            <a:endParaRPr lang="en-US"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pPr algn="ctr" eaLnBrk="1" hangingPunct="1">
              <a:defRPr/>
            </a:pPr>
            <a:r>
              <a:rPr lang="en-GB" b="1" dirty="0" smtClean="0">
                <a:effectLst/>
              </a:rPr>
              <a:t>Foundation elements</a:t>
            </a:r>
            <a:endParaRPr lang="en-ZA" dirty="0" smtClean="0">
              <a:effectLst/>
            </a:endParaRPr>
          </a:p>
        </p:txBody>
      </p:sp>
      <p:sp>
        <p:nvSpPr>
          <p:cNvPr id="3" name="Content Placeholder 2"/>
          <p:cNvSpPr>
            <a:spLocks noGrp="1"/>
          </p:cNvSpPr>
          <p:nvPr>
            <p:ph idx="1"/>
          </p:nvPr>
        </p:nvSpPr>
        <p:spPr>
          <a:noFill/>
        </p:spPr>
        <p:txBody>
          <a:bodyPr/>
          <a:lstStyle/>
          <a:p>
            <a:pPr eaLnBrk="1" hangingPunct="1">
              <a:defRPr/>
            </a:pPr>
            <a:r>
              <a:rPr lang="en-US" b="1" dirty="0" smtClean="0"/>
              <a:t>Transformation</a:t>
            </a:r>
            <a:r>
              <a:rPr lang="en-ZA" dirty="0" smtClean="0"/>
              <a:t> </a:t>
            </a:r>
            <a:r>
              <a:rPr lang="en-US" dirty="0" smtClean="0"/>
              <a:t>entails an agreed upon two-way process within which the client and the occupational therapist are influenced</a:t>
            </a:r>
            <a:r>
              <a:rPr lang="en-ZA" dirty="0" smtClean="0"/>
              <a:t> and changed by the same </a:t>
            </a:r>
            <a:r>
              <a:rPr lang="en-ZA" dirty="0" smtClean="0"/>
              <a:t>process</a:t>
            </a:r>
            <a:endParaRPr lang="en-GB" b="1" dirty="0" smtClean="0"/>
          </a:p>
          <a:p>
            <a:pPr eaLnBrk="1" hangingPunct="1">
              <a:defRPr/>
            </a:pPr>
            <a:r>
              <a:rPr lang="en-ZA" b="1" dirty="0" smtClean="0"/>
              <a:t>It is based on the ideology of human rights and a belief that personal power can come through collective problem solving and action and conversely, that collective power is strengthened through individual social </a:t>
            </a:r>
            <a:r>
              <a:rPr lang="en-ZA" b="1" dirty="0" smtClean="0"/>
              <a:t>action</a:t>
            </a:r>
            <a:endParaRPr lang="en-ZA"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pPr algn="ctr">
              <a:defRPr/>
            </a:pPr>
            <a:r>
              <a:rPr lang="en-GB" b="1" dirty="0" smtClean="0">
                <a:effectLst/>
              </a:rPr>
              <a:t>Foundation elements</a:t>
            </a:r>
            <a:endParaRPr lang="en-ZA" dirty="0">
              <a:effectLst/>
            </a:endParaRPr>
          </a:p>
        </p:txBody>
      </p:sp>
      <p:sp>
        <p:nvSpPr>
          <p:cNvPr id="3" name="Content Placeholder 2"/>
          <p:cNvSpPr>
            <a:spLocks noGrp="1"/>
          </p:cNvSpPr>
          <p:nvPr>
            <p:ph idx="1"/>
          </p:nvPr>
        </p:nvSpPr>
        <p:spPr>
          <a:noFill/>
        </p:spPr>
        <p:txBody>
          <a:bodyPr/>
          <a:lstStyle/>
          <a:p>
            <a:pPr>
              <a:lnSpc>
                <a:spcPct val="150000"/>
              </a:lnSpc>
              <a:defRPr/>
            </a:pPr>
            <a:r>
              <a:rPr lang="en-US" dirty="0" smtClean="0"/>
              <a:t>Transformation- a continuous process of  changing towards a desired form, character, appearance or </a:t>
            </a:r>
            <a:r>
              <a:rPr lang="en-US" dirty="0" smtClean="0"/>
              <a:t>substance </a:t>
            </a:r>
            <a:endParaRPr lang="en-US" dirty="0" smtClean="0"/>
          </a:p>
          <a:p>
            <a:pPr>
              <a:lnSpc>
                <a:spcPct val="150000"/>
              </a:lnSpc>
              <a:defRPr/>
            </a:pPr>
            <a:r>
              <a:rPr lang="en-US" dirty="0" smtClean="0"/>
              <a:t>This process is precipitated by critical inquiry, promoted by praxis and motivated by the desire for personal growth and eventual social change</a:t>
            </a:r>
            <a:endParaRPr lang="en-Z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pPr algn="ctr" eaLnBrk="1" hangingPunct="1">
              <a:defRPr/>
            </a:pPr>
            <a:r>
              <a:rPr lang="en-GB" b="1" dirty="0" smtClean="0">
                <a:effectLst/>
              </a:rPr>
              <a:t>Foundation elements</a:t>
            </a:r>
            <a:endParaRPr lang="en-ZA" dirty="0" smtClean="0">
              <a:effectLst/>
            </a:endParaRPr>
          </a:p>
        </p:txBody>
      </p:sp>
      <p:sp>
        <p:nvSpPr>
          <p:cNvPr id="3" name="Content Placeholder 2"/>
          <p:cNvSpPr>
            <a:spLocks noGrp="1"/>
          </p:cNvSpPr>
          <p:nvPr>
            <p:ph idx="1"/>
          </p:nvPr>
        </p:nvSpPr>
        <p:spPr>
          <a:xfrm>
            <a:off x="428625" y="1571625"/>
            <a:ext cx="8229600" cy="4525963"/>
          </a:xfrm>
          <a:noFill/>
        </p:spPr>
        <p:txBody>
          <a:bodyPr/>
          <a:lstStyle/>
          <a:p>
            <a:pPr eaLnBrk="1" hangingPunct="1">
              <a:lnSpc>
                <a:spcPct val="150000"/>
              </a:lnSpc>
              <a:defRPr/>
            </a:pPr>
            <a:r>
              <a:rPr lang="en-US" dirty="0" smtClean="0"/>
              <a:t>Human rights relate to </a:t>
            </a:r>
            <a:r>
              <a:rPr lang="en-ZA" dirty="0" smtClean="0"/>
              <a:t>matters of social and occupational justice that impact on </a:t>
            </a:r>
            <a:r>
              <a:rPr lang="en-ZA" dirty="0" smtClean="0"/>
              <a:t>occupation</a:t>
            </a:r>
            <a:endParaRPr lang="en-ZA" dirty="0" smtClean="0"/>
          </a:p>
          <a:p>
            <a:pPr eaLnBrk="1" hangingPunct="1">
              <a:lnSpc>
                <a:spcPct val="150000"/>
              </a:lnSpc>
              <a:defRPr/>
            </a:pPr>
            <a:r>
              <a:rPr lang="en-ZA" dirty="0" smtClean="0"/>
              <a:t>Human Rights enforcement (especially economic, social and cultural rights) and development are critical for the realisation of </a:t>
            </a:r>
            <a:r>
              <a:rPr lang="en-ZA" dirty="0" smtClean="0"/>
              <a:t>transformation</a:t>
            </a:r>
            <a:r>
              <a:rPr lang="en-GB" dirty="0" smtClean="0"/>
              <a:t> </a:t>
            </a:r>
            <a:endParaRPr lang="en-GB" dirty="0" smtClean="0"/>
          </a:p>
          <a:p>
            <a:pPr eaLnBrk="1" hangingPunct="1">
              <a:lnSpc>
                <a:spcPct val="150000"/>
              </a:lnSpc>
              <a:defRPr/>
            </a:pPr>
            <a:endParaRPr lang="en-US" dirty="0" smtClean="0"/>
          </a:p>
          <a:p>
            <a:pPr eaLnBrk="1" hangingPunct="1">
              <a:lnSpc>
                <a:spcPct val="150000"/>
              </a:lnSpc>
              <a:buFontTx/>
              <a:buNone/>
              <a:defRPr/>
            </a:pPr>
            <a:endParaRPr lang="en-ZA"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28596" y="357166"/>
            <a:ext cx="8229600" cy="728682"/>
          </a:xfrm>
          <a:noFill/>
          <a:ln w="76200" cmpd="tri">
            <a:noFill/>
          </a:ln>
        </p:spPr>
        <p:txBody>
          <a:bodyPr>
            <a:normAutofit fontScale="90000"/>
          </a:bodyPr>
          <a:lstStyle/>
          <a:p>
            <a:pPr algn="ctr" eaLnBrk="1" hangingPunct="1">
              <a:defRPr/>
            </a:pPr>
            <a:r>
              <a:rPr lang="en-GB" b="1" dirty="0" smtClean="0">
                <a:effectLst/>
              </a:rPr>
              <a:t>Core Elements</a:t>
            </a:r>
          </a:p>
        </p:txBody>
      </p:sp>
      <p:sp>
        <p:nvSpPr>
          <p:cNvPr id="9219" name="Rectangle 3"/>
          <p:cNvSpPr>
            <a:spLocks noGrp="1" noChangeArrowheads="1"/>
          </p:cNvSpPr>
          <p:nvPr>
            <p:ph type="body" idx="1"/>
          </p:nvPr>
        </p:nvSpPr>
        <p:spPr>
          <a:xfrm>
            <a:off x="428625" y="1214422"/>
            <a:ext cx="8229600" cy="4954603"/>
          </a:xfrm>
          <a:noFill/>
          <a:ln w="57150" cmpd="thinThick">
            <a:noFill/>
          </a:ln>
        </p:spPr>
        <p:txBody>
          <a:bodyPr/>
          <a:lstStyle/>
          <a:p>
            <a:pPr marL="514350" indent="-514350" eaLnBrk="1" hangingPunct="1">
              <a:buFontTx/>
              <a:buAutoNum type="arabicPeriod"/>
              <a:defRPr/>
            </a:pPr>
            <a:r>
              <a:rPr lang="en-US" b="1" dirty="0" smtClean="0"/>
              <a:t>The client </a:t>
            </a:r>
            <a:r>
              <a:rPr lang="en-US" dirty="0" smtClean="0"/>
              <a:t>can be an individual, a community, population or a group at risk of ill </a:t>
            </a:r>
            <a:r>
              <a:rPr lang="en-US" dirty="0" smtClean="0"/>
              <a:t>health</a:t>
            </a:r>
            <a:endParaRPr lang="en-ZA" dirty="0" smtClean="0"/>
          </a:p>
          <a:p>
            <a:pPr marL="514350" indent="-514350" eaLnBrk="1" hangingPunct="1">
              <a:buFontTx/>
              <a:buAutoNum type="arabicPeriod"/>
              <a:defRPr/>
            </a:pPr>
            <a:r>
              <a:rPr lang="en-US" b="1" dirty="0" smtClean="0"/>
              <a:t>Environment</a:t>
            </a:r>
            <a:r>
              <a:rPr lang="en-US" dirty="0" smtClean="0"/>
              <a:t> is expected to be inclusive and empowering in order to enable transformation through occupation. However, in the context of developing countries </a:t>
            </a:r>
            <a:r>
              <a:rPr lang="en-ZA" dirty="0" smtClean="0"/>
              <a:t>contextual/environmental barriers such as poverty, alienation compromise freedom of </a:t>
            </a:r>
            <a:r>
              <a:rPr lang="en-ZA" dirty="0" smtClean="0"/>
              <a:t>choice</a:t>
            </a:r>
            <a:endParaRPr lang="en-ZA" dirty="0" smtClean="0"/>
          </a:p>
          <a:p>
            <a:pPr marL="514350" indent="-514350" eaLnBrk="1" hangingPunct="1">
              <a:defRPr/>
            </a:pPr>
            <a:r>
              <a:rPr lang="en-ZA" b="1" dirty="0" smtClean="0"/>
              <a:t>Occupational injustice and the negative effects of poor occupational choices are </a:t>
            </a:r>
            <a:r>
              <a:rPr lang="en-ZA" b="1" dirty="0" smtClean="0"/>
              <a:t>evident</a:t>
            </a:r>
            <a:endParaRPr lang="en-ZA" dirty="0" smtClean="0"/>
          </a:p>
          <a:p>
            <a:pPr marL="514350" indent="-514350" eaLnBrk="1" hangingPunct="1">
              <a:defRPr/>
            </a:pPr>
            <a:endParaRPr lang="en-ZA" dirty="0" smtClean="0"/>
          </a:p>
          <a:p>
            <a:pPr marL="514350" indent="-514350" algn="ctr" eaLnBrk="1" hangingPunct="1">
              <a:defRPr/>
            </a:pPr>
            <a:endParaRPr lang="en-GB"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229600" cy="800120"/>
          </a:xfrm>
          <a:noFill/>
        </p:spPr>
        <p:txBody>
          <a:bodyPr/>
          <a:lstStyle/>
          <a:p>
            <a:pPr algn="ctr">
              <a:defRPr/>
            </a:pPr>
            <a:r>
              <a:rPr lang="en-GB" b="1" dirty="0" smtClean="0">
                <a:effectLst/>
              </a:rPr>
              <a:t>Core Elements</a:t>
            </a:r>
            <a:endParaRPr lang="en-ZA" dirty="0">
              <a:effectLst/>
            </a:endParaRPr>
          </a:p>
        </p:txBody>
      </p:sp>
      <p:sp>
        <p:nvSpPr>
          <p:cNvPr id="10243" name="Content Placeholder 2"/>
          <p:cNvSpPr>
            <a:spLocks noGrp="1"/>
          </p:cNvSpPr>
          <p:nvPr>
            <p:ph idx="1"/>
          </p:nvPr>
        </p:nvSpPr>
        <p:spPr>
          <a:xfrm>
            <a:off x="457200" y="1214422"/>
            <a:ext cx="8229600" cy="4881578"/>
          </a:xfrm>
          <a:noFill/>
        </p:spPr>
        <p:txBody>
          <a:bodyPr/>
          <a:lstStyle/>
          <a:p>
            <a:pPr marL="336550" indent="-336550" eaLnBrk="1" hangingPunct="1">
              <a:lnSpc>
                <a:spcPct val="150000"/>
              </a:lnSpc>
              <a:buFontTx/>
              <a:buAutoNum type="arabicPeriod" startAt="3"/>
            </a:pPr>
            <a:r>
              <a:rPr lang="en-US" b="1" dirty="0" smtClean="0"/>
              <a:t>Occupation (s)</a:t>
            </a:r>
            <a:r>
              <a:rPr lang="en-US" dirty="0" smtClean="0"/>
              <a:t> are to be the tool for transformation, therefore they have to be appropriate to the client, affordable and available or easily </a:t>
            </a:r>
            <a:r>
              <a:rPr lang="en-US" dirty="0" smtClean="0"/>
              <a:t>accessible</a:t>
            </a:r>
            <a:endParaRPr lang="en-ZA" b="1" dirty="0" smtClean="0"/>
          </a:p>
          <a:p>
            <a:pPr marL="336550" indent="-336550" eaLnBrk="1" hangingPunct="1">
              <a:lnSpc>
                <a:spcPct val="150000"/>
              </a:lnSpc>
              <a:buFontTx/>
              <a:buAutoNum type="arabicPeriod" startAt="4"/>
            </a:pPr>
            <a:r>
              <a:rPr lang="en-US" b="1" dirty="0" smtClean="0"/>
              <a:t>Occupational therapist </a:t>
            </a:r>
            <a:r>
              <a:rPr lang="en-US" dirty="0" smtClean="0"/>
              <a:t>acts as the enabler of change, the advisor and guide. In the process of transformation, both the client and the therapist experience personal </a:t>
            </a:r>
            <a:r>
              <a:rPr lang="en-US" dirty="0" smtClean="0"/>
              <a:t>growth</a:t>
            </a:r>
            <a:endParaRPr lang="en-ZA" b="1" dirty="0" smtClean="0"/>
          </a:p>
          <a:p>
            <a:pPr marL="336550" indent="-336550">
              <a:lnSpc>
                <a:spcPct val="150000"/>
              </a:lnSpc>
              <a:buFontTx/>
              <a:buNone/>
            </a:pPr>
            <a:endParaRPr lang="en-ZA"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1240</TotalTime>
  <Words>793</Words>
  <Application>Microsoft Office PowerPoint</Application>
  <PresentationFormat>On-screen Show (4:3)</PresentationFormat>
  <Paragraphs>84</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Paper</vt:lpstr>
      <vt:lpstr>Document</vt:lpstr>
      <vt:lpstr>Transformation Through Occupation Prototype Duncan &amp; Watson, 2004 </vt:lpstr>
      <vt:lpstr>Why a Prototype?</vt:lpstr>
      <vt:lpstr>Purpose</vt:lpstr>
      <vt:lpstr>Foundation elements </vt:lpstr>
      <vt:lpstr>Foundation elements</vt:lpstr>
      <vt:lpstr>Foundation elements</vt:lpstr>
      <vt:lpstr>Foundation elements</vt:lpstr>
      <vt:lpstr>Core Elements</vt:lpstr>
      <vt:lpstr>Core Elements</vt:lpstr>
      <vt:lpstr>Prerequisites for transformation</vt:lpstr>
      <vt:lpstr>Prerequisites for transformation</vt:lpstr>
      <vt:lpstr>The Occupational Therapy Process</vt:lpstr>
      <vt:lpstr>The Occupational Therapy Process</vt:lpstr>
      <vt:lpstr>The Occupational Therapy Process</vt:lpstr>
      <vt:lpstr>Methods of facilitating occupation</vt:lpstr>
      <vt:lpstr>Methods of facilitating occupation</vt:lpstr>
      <vt:lpstr>Process (of Praxis)</vt:lpstr>
      <vt:lpstr>Acknowledgements and references</vt:lpstr>
      <vt:lpstr>Slide 19</vt:lpstr>
    </vt:vector>
  </TitlesOfParts>
  <Company>University of Cape Town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lvnkerk</dc:creator>
  <cp:lastModifiedBy>GED</cp:lastModifiedBy>
  <cp:revision>108</cp:revision>
  <dcterms:created xsi:type="dcterms:W3CDTF">2004-09-09T04:54:44Z</dcterms:created>
  <dcterms:modified xsi:type="dcterms:W3CDTF">2010-02-11T15:57:54Z</dcterms:modified>
</cp:coreProperties>
</file>