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1" r:id="rId4"/>
    <p:sldId id="279" r:id="rId5"/>
    <p:sldId id="267" r:id="rId6"/>
    <p:sldId id="268" r:id="rId7"/>
    <p:sldId id="273" r:id="rId8"/>
    <p:sldId id="274" r:id="rId9"/>
    <p:sldId id="258" r:id="rId10"/>
    <p:sldId id="265" r:id="rId11"/>
    <p:sldId id="257" r:id="rId12"/>
    <p:sldId id="277" r:id="rId13"/>
    <p:sldId id="266" r:id="rId14"/>
    <p:sldId id="264" r:id="rId15"/>
    <p:sldId id="259" r:id="rId16"/>
    <p:sldId id="260" r:id="rId17"/>
    <p:sldId id="278" r:id="rId18"/>
    <p:sldId id="26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E38"/>
    <a:srgbClr val="FFFF99"/>
    <a:srgbClr val="80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>
      <p:cViewPr varScale="1">
        <p:scale>
          <a:sx n="105" d="100"/>
          <a:sy n="105" d="100"/>
        </p:scale>
        <p:origin x="-27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D5B5-E479-47B4-8F2D-5CA5A503F6F8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07F7D-890D-4D23-B931-1D631FEAF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07F7D-890D-4D23-B931-1D631FEAF7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EF6A-8283-4509-B7E6-E74A152EEFF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853E2-0331-4DB8-86E3-C29589F5F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s://www.who.int/hrh/en/HRDJ_1_1_02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display.php?selected=25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991600" cy="1142999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 Human Rights Key</a:t>
            </a: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/>
            </a:r>
            <a:b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5638800" cy="17526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 visual tool for promoting the agency of health professionals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429" y="4963807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Veronica Mitchell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University of Cape Town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South Africa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Veronica.Mitchell@uct.ac.za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9" name="Picture 8" descr="logocircless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82" y="3810000"/>
            <a:ext cx="1097280" cy="1043305"/>
          </a:xfrm>
          <a:prstGeom prst="rect">
            <a:avLst/>
          </a:prstGeom>
        </p:spPr>
      </p:pic>
      <p:pic>
        <p:nvPicPr>
          <p:cNvPr id="7" name="Picture 6" descr="C:\Documents and Settings\The Mitchels\Local Settings\Temporary Internet Files\Content.Outlook\0RI7E7ZU\key as dumbel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719388" cy="49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52272" y="64432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Human Rights Key by Veronica Mitchell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University of Cape Town,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2011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0" y="6443246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4876800"/>
            <a:ext cx="5715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pitchFamily="34" charset="0"/>
              </a:rPr>
              <a:t>  Traditional 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pitchFamily="34" charset="0"/>
              </a:rPr>
              <a:t>  Social media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304800"/>
            <a:ext cx="32004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7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pitchFamily="34" charset="0"/>
              </a:rPr>
              <a:t>MEDIA</a:t>
            </a:r>
            <a:endParaRPr lang="en-US" sz="7200" dirty="0"/>
          </a:p>
        </p:txBody>
      </p:sp>
      <p:pic>
        <p:nvPicPr>
          <p:cNvPr id="1028" name="Picture 4" descr="C:\DOCUME~1\Dave\LOCALS~1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81535">
            <a:off x="4926203" y="1759978"/>
            <a:ext cx="3584364" cy="271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11257">
            <a:off x="1704295" y="2170026"/>
            <a:ext cx="2899296" cy="217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~1\Dave\LOCALS~1\Temp\msohtmlclip1\01\clip_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4661">
            <a:off x="6364239" y="1420711"/>
            <a:ext cx="2361844" cy="75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63021">
            <a:off x="6782125" y="3712664"/>
            <a:ext cx="2317242" cy="69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DOCUME~1\Dave\LOCALS~1\Temp\msohtmlclip1\01\clip_image0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30367">
            <a:off x="5791200" y="5105400"/>
            <a:ext cx="1704975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logocircless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2720" y="5814695"/>
            <a:ext cx="1097280" cy="104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The Mitchels\Local Settings\Temporary Internet Files\Content.Word\ngo 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52400"/>
            <a:ext cx="10416222" cy="5479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9911" y="4038600"/>
            <a:ext cx="8050689" cy="24314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Advocacy  for justice &amp; freedom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Education &amp; Support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Shadow reports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to measure States’ accountability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promote transparency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International</a:t>
            </a:r>
            <a:endParaRPr lang="en-US" sz="4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0833" y="128190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Local</a:t>
            </a:r>
            <a:endParaRPr lang="en-US" dirty="0"/>
          </a:p>
        </p:txBody>
      </p:sp>
      <p:sp>
        <p:nvSpPr>
          <p:cNvPr id="4" name="Lightning Bolt 3"/>
          <p:cNvSpPr/>
          <p:nvPr/>
        </p:nvSpPr>
        <p:spPr>
          <a:xfrm rot="3284274">
            <a:off x="4056341" y="491198"/>
            <a:ext cx="230400" cy="5943600"/>
          </a:xfrm>
          <a:prstGeom prst="lightningBol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320" y="3100457"/>
            <a:ext cx="2816350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482" y="5429250"/>
            <a:ext cx="3209925" cy="6762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3062" y="5181600"/>
            <a:ext cx="1979527" cy="7982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69" name="Picture 5" descr="C:\DOCUME~1\Dave\LOCALS~1\Temp\msohtmlclip1\01\clip_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7545" y="71327"/>
            <a:ext cx="3549650" cy="8874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DOCUME~1\Dave\LOCALS~1\Temp\msohtmlclip1\01\clip_image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42" y="2501742"/>
            <a:ext cx="2133600" cy="11445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8784" y="4017249"/>
            <a:ext cx="1809750" cy="94962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C:\DOCUME~1\Dave\LOCALS~1\Temp\msohtmlclip1\01\clip_image0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2450" y="4296944"/>
            <a:ext cx="2870612" cy="7810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lowchart: Process 12"/>
          <p:cNvSpPr/>
          <p:nvPr/>
        </p:nvSpPr>
        <p:spPr>
          <a:xfrm>
            <a:off x="735564" y="838679"/>
            <a:ext cx="1219200" cy="113310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864" y="95874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HUMAN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RIGHTS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WATCH 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2490" y="1011520"/>
            <a:ext cx="1981200" cy="78742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1935" y="110691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AMNESTY</a:t>
            </a:r>
          </a:p>
          <a:p>
            <a:r>
              <a:rPr lang="en-US" sz="1400" b="1" dirty="0" smtClean="0">
                <a:latin typeface="Arial Narrow" pitchFamily="34" charset="0"/>
                <a:cs typeface="Arial" pitchFamily="34" charset="0"/>
              </a:rPr>
              <a:t>INTERNATIONAL</a:t>
            </a:r>
            <a:endParaRPr lang="en-US" sz="14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20" y="1971787"/>
            <a:ext cx="1421239" cy="142123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45" y="6248400"/>
            <a:ext cx="3896300" cy="5578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2" y="5677506"/>
            <a:ext cx="1820023" cy="93931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5564" y="4042698"/>
            <a:ext cx="14598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WITNESS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564" y="4349404"/>
            <a:ext cx="1459878" cy="923330"/>
          </a:xfrm>
          <a:prstGeom prst="rect">
            <a:avLst/>
          </a:prstGeom>
          <a:solidFill>
            <a:srgbClr val="F68E3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SEE IT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FILM IT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CHAMGE IT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Machine generated alternative text: +$ECTION27&#10;catalysts for social justi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70" y="2058580"/>
            <a:ext cx="2262730" cy="886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circless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814695"/>
            <a:ext cx="1097280" cy="1043305"/>
          </a:xfrm>
          <a:prstGeom prst="rect">
            <a:avLst/>
          </a:prstGeom>
        </p:spPr>
      </p:pic>
      <p:pic>
        <p:nvPicPr>
          <p:cNvPr id="4" name="Picture 3" descr="C:\Documents and Settings\The Mitchels\Local Settings\Temporary Internet Files\Content.Word\ed&amp;aware big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26453"/>
            <a:ext cx="11452542" cy="601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799" y="609600"/>
            <a:ext cx="11226800" cy="612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873115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Human rights norms &amp; standards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20469"/>
            <a:ext cx="65532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Franklin Gothic Demi" pitchFamily="34" charset="0"/>
              </a:rPr>
              <a:t>International Bill of Rights</a:t>
            </a:r>
            <a:endParaRPr lang="en-US" sz="36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1676400"/>
            <a:ext cx="3124200" cy="1524000"/>
          </a:xfrm>
          <a:prstGeom prst="ellips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Franklin Gothic Demi" pitchFamily="34" charset="0"/>
              </a:rPr>
              <a:t>Human rights norms &amp; standards</a:t>
            </a:r>
            <a:endParaRPr lang="en-US" sz="4000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722086"/>
            <a:ext cx="2895600" cy="3810000"/>
          </a:xfrm>
          <a:prstGeom prst="ellips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70543"/>
            <a:ext cx="1168489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67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Implementation challenges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55274"/>
            <a:ext cx="11490329" cy="59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lank key transparent small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676">
            <a:off x="1370021" y="496033"/>
            <a:ext cx="6357076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blank key transparent small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676">
            <a:off x="1522421" y="648433"/>
            <a:ext cx="6357076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blank key transparent small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676">
            <a:off x="1674821" y="800833"/>
            <a:ext cx="6357076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43800" y="3886199"/>
            <a:ext cx="609600" cy="2209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124700" y="2590800"/>
            <a:ext cx="1447800" cy="160019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4191000"/>
            <a:ext cx="6324600" cy="22159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Collective action strengthens </a:t>
            </a:r>
          </a:p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 Human Rights Keys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endParaRPr lang="en-US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pic>
        <p:nvPicPr>
          <p:cNvPr id="18" name="Picture 2" descr="E:\blank key transparent small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676">
            <a:off x="1827221" y="953233"/>
            <a:ext cx="6357076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8325928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DD6B7"/>
              </a:clrFrom>
              <a:clrTo>
                <a:srgbClr val="CDD6B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869007"/>
            <a:ext cx="2358887" cy="48061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6" y="15240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556" y="109121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Human Rights Key by Veronica Mitchell</a:t>
            </a:r>
          </a:p>
          <a:p>
            <a:pPr lvl="0"/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University of Cape Town, </a:t>
            </a:r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Questions?</a:t>
            </a:r>
            <a:endParaRPr lang="en-US" sz="6600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50086"/>
            <a:ext cx="7391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Barnett, R., Parry, G &amp; </a:t>
            </a:r>
            <a:r>
              <a:rPr lang="en-US" sz="900" dirty="0" err="1" smtClean="0">
                <a:latin typeface="Verdana" pitchFamily="34" charset="0"/>
              </a:rPr>
              <a:t>Coate</a:t>
            </a:r>
            <a:r>
              <a:rPr lang="en-US" sz="900" dirty="0" smtClean="0">
                <a:latin typeface="Verdana" pitchFamily="34" charset="0"/>
              </a:rPr>
              <a:t>, K. 2001. </a:t>
            </a:r>
            <a:r>
              <a:rPr lang="en-US" sz="900" dirty="0" err="1" smtClean="0">
                <a:latin typeface="Verdana" pitchFamily="34" charset="0"/>
              </a:rPr>
              <a:t>Conceptualising</a:t>
            </a:r>
            <a:r>
              <a:rPr lang="en-US" sz="900" dirty="0" smtClean="0">
                <a:latin typeface="Verdana" pitchFamily="34" charset="0"/>
              </a:rPr>
              <a:t> Curriculum Change. </a:t>
            </a:r>
            <a:r>
              <a:rPr lang="en-US" sz="900" i="1" dirty="0" smtClean="0">
                <a:latin typeface="Verdana" pitchFamily="34" charset="0"/>
              </a:rPr>
              <a:t>Teaching in Higher Education. </a:t>
            </a:r>
            <a:r>
              <a:rPr lang="en-US" sz="900" dirty="0" smtClean="0">
                <a:latin typeface="Verdana" pitchFamily="34" charset="0"/>
              </a:rPr>
              <a:t>6:4.</a:t>
            </a:r>
          </a:p>
          <a:p>
            <a:r>
              <a:rPr lang="en-GB" sz="900" dirty="0" err="1" smtClean="0">
                <a:latin typeface="Verdana" pitchFamily="34" charset="0"/>
              </a:rPr>
              <a:t>Boelen</a:t>
            </a:r>
            <a:r>
              <a:rPr lang="en-GB" sz="900" dirty="0" smtClean="0">
                <a:latin typeface="Verdana" pitchFamily="34" charset="0"/>
              </a:rPr>
              <a:t>, C. 1993. The five-star doctor: An asset to health care reform?  Geneva: World Health Organization, </a:t>
            </a:r>
            <a:r>
              <a:rPr lang="en-GB" sz="900" u="sng" dirty="0" smtClean="0">
                <a:latin typeface="Verdana" pitchFamily="34" charset="0"/>
                <a:hlinkClick r:id="rId2"/>
              </a:rPr>
              <a:t>https://www.who.int/hrh/en/HRDJ_1_1_02.pdf</a:t>
            </a:r>
            <a:r>
              <a:rPr lang="en-GB" sz="900" dirty="0" smtClean="0">
                <a:latin typeface="Verdana" pitchFamily="34" charset="0"/>
              </a:rPr>
              <a:t>  [2011 March 1].</a:t>
            </a:r>
          </a:p>
          <a:p>
            <a:r>
              <a:rPr lang="en-ZA" sz="900" dirty="0" smtClean="0">
                <a:latin typeface="Verdana" pitchFamily="34" charset="0"/>
              </a:rPr>
              <a:t>Olckers, L., Gibbs, T, &amp; Duncan, M. 2007. Developing health science students into integrated professionals: A practical tool for learning. </a:t>
            </a:r>
            <a:r>
              <a:rPr lang="en-ZA" sz="900" i="1" dirty="0" smtClean="0">
                <a:latin typeface="Verdana" pitchFamily="34" charset="0"/>
              </a:rPr>
              <a:t>BMC Medical Education</a:t>
            </a:r>
            <a:r>
              <a:rPr lang="en-ZA" sz="900" dirty="0" smtClean="0">
                <a:latin typeface="Verdana" pitchFamily="34" charset="0"/>
              </a:rPr>
              <a:t> 7:45. </a:t>
            </a:r>
          </a:p>
          <a:p>
            <a:endParaRPr lang="en-US" sz="900" dirty="0" smtClean="0">
              <a:latin typeface="Verdana" pitchFamily="34" charset="0"/>
            </a:endParaRPr>
          </a:p>
          <a:p>
            <a:endParaRPr lang="en-ZA" sz="900" dirty="0" smtClean="0">
              <a:latin typeface="Verdana" pitchFamily="34" charset="0"/>
            </a:endParaRPr>
          </a:p>
          <a:p>
            <a:endParaRPr lang="en-ZA" sz="900" dirty="0" smtClean="0">
              <a:latin typeface="Verdana" pitchFamily="34" charset="0"/>
            </a:endParaRPr>
          </a:p>
          <a:p>
            <a:endParaRPr lang="en-US" sz="900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382">
            <a:off x="274439" y="1760608"/>
            <a:ext cx="8389514" cy="370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circless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2206" y="5701063"/>
            <a:ext cx="1097280" cy="1043305"/>
          </a:xfrm>
          <a:prstGeom prst="rect">
            <a:avLst/>
          </a:prstGeom>
        </p:spPr>
      </p:pic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7" y="15240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09121"/>
            <a:ext cx="3402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Human Rights Key by Veronica Mitchell</a:t>
            </a:r>
          </a:p>
          <a:p>
            <a:pPr lvl="0"/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University of Cape Town, </a:t>
            </a:r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562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4267200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Franklin Gothic Demi" pitchFamily="34" charset="0"/>
              </a:rPr>
              <a:t>The Key</a:t>
            </a:r>
            <a:endParaRPr lang="en-US" sz="60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103674"/>
            <a:ext cx="8991600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For</a:t>
            </a:r>
          </a:p>
          <a:p>
            <a:pPr lvl="2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Health Professionals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– our focus</a:t>
            </a:r>
          </a:p>
          <a:p>
            <a:pPr lvl="2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Clients / Patients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27" name="Picture 3" descr="E:\blank key transparent small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62">
            <a:off x="1099317" y="1912853"/>
            <a:ext cx="7263415" cy="325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92" y="1371600"/>
            <a:ext cx="8123208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762000" y="1600200"/>
            <a:ext cx="2743200" cy="2743200"/>
          </a:xfrm>
          <a:prstGeom prst="ellipse">
            <a:avLst/>
          </a:prstGeom>
          <a:noFill/>
          <a:ln w="889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rPr>
              <a:t>Spheres of influence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Franklin Gothic Demi" pitchFamily="34" charset="0"/>
              </a:rPr>
              <a:t>International</a:t>
            </a:r>
            <a:endParaRPr lang="en-US" sz="4400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~1\Dave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061200" cy="504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57600" y="6324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http://www.worldmapper.org/display.php?selected=258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Franklin Gothic Demi" pitchFamily="34" charset="0"/>
              </a:rPr>
              <a:t>Global disparities</a:t>
            </a:r>
            <a:endParaRPr lang="en-US" sz="4000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9829800" cy="5209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2578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pitchFamily="34" charset="0"/>
              </a:rPr>
              <a:t>Spheres of influence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1981200"/>
            <a:ext cx="2438400" cy="2438400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2270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Franklin Gothic Demi" pitchFamily="34" charset="0"/>
              </a:rPr>
              <a:t>National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057400"/>
            <a:ext cx="3505200" cy="13234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History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Culture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Gender sensitivity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Power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9601200" cy="508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5292804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pitchFamily="34" charset="0"/>
              </a:rPr>
              <a:t>Spheres of influence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2296478"/>
            <a:ext cx="1828800" cy="1818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151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Franklin Gothic Demi" pitchFamily="34" charset="0"/>
              </a:rPr>
              <a:t>Local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953783">
            <a:off x="4025171" y="3232264"/>
            <a:ext cx="265168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Demi" pitchFamily="34" charset="0"/>
              </a:rPr>
              <a:t>Stigma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Demi" pitchFamily="34" charset="0"/>
              </a:rPr>
              <a:t>Discrimination</a:t>
            </a:r>
          </a:p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Demi" pitchFamily="34" charset="0"/>
              </a:rPr>
              <a:t>Marginalization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934200" y="2667000"/>
            <a:ext cx="2209800" cy="274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9200" y="304800"/>
            <a:ext cx="6629400" cy="6553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42017" y="838200"/>
            <a:ext cx="5496983" cy="5486400"/>
          </a:xfrm>
          <a:prstGeom prst="ellipse">
            <a:avLst/>
          </a:prstGeom>
          <a:solidFill>
            <a:srgbClr val="00B050"/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1143000"/>
            <a:ext cx="4724400" cy="48768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429000" y="3276600"/>
            <a:ext cx="2438400" cy="2438400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7200" y="1981200"/>
            <a:ext cx="2438400" cy="2438400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1981200"/>
            <a:ext cx="2438400" cy="2438400"/>
          </a:xfrm>
          <a:prstGeom prst="ellipse">
            <a:avLst/>
          </a:prstGeom>
          <a:solidFill>
            <a:schemeClr val="bg1">
              <a:lumMod val="85000"/>
              <a:alpha val="73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nowledge / Knowing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4958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Franklin Gothic Demi" pitchFamily="34" charset="0"/>
              </a:rPr>
              <a:t>K</a:t>
            </a:r>
            <a:endParaRPr lang="en-US" sz="6600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653605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dirty="0" smtClean="0">
                <a:solidFill>
                  <a:srgbClr val="002060"/>
                </a:solidFill>
                <a:latin typeface="Franklin Gothic Demi" pitchFamily="34" charset="0"/>
              </a:rPr>
              <a:t>E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590800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dirty="0" smtClean="0">
                <a:solidFill>
                  <a:srgbClr val="002060"/>
                </a:solidFill>
                <a:latin typeface="Franklin Gothic Demi" pitchFamily="34" charset="0"/>
              </a:rPr>
              <a:t>R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838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mpathy / Acting</a:t>
            </a:r>
            <a:endParaRPr lang="en-US" sz="32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00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eflection / Self-Awareness</a:t>
            </a:r>
            <a:endParaRPr lang="en-US" sz="3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77000" y="2590800"/>
            <a:ext cx="3048000" cy="2667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838200"/>
            <a:ext cx="6629400" cy="6553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1371600"/>
            <a:ext cx="5496983" cy="5486400"/>
          </a:xfrm>
          <a:prstGeom prst="ellipse">
            <a:avLst/>
          </a:prstGeom>
          <a:solidFill>
            <a:srgbClr val="00B050"/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1676400"/>
            <a:ext cx="4724400" cy="48768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47800" y="2438400"/>
            <a:ext cx="4191000" cy="3886200"/>
            <a:chOff x="1676400" y="1828800"/>
            <a:chExt cx="4191000" cy="3886200"/>
          </a:xfrm>
        </p:grpSpPr>
        <p:sp>
          <p:nvSpPr>
            <p:cNvPr id="2" name="Oval 1"/>
            <p:cNvSpPr/>
            <p:nvPr/>
          </p:nvSpPr>
          <p:spPr>
            <a:xfrm>
              <a:off x="2590800" y="3276600"/>
              <a:ext cx="2438400" cy="2438400"/>
            </a:xfrm>
            <a:prstGeom prst="ellipse">
              <a:avLst/>
            </a:prstGeom>
            <a:solidFill>
              <a:schemeClr val="bg1">
                <a:lumMod val="85000"/>
                <a:alpha val="73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29000" y="1828800"/>
              <a:ext cx="2438400" cy="2438400"/>
            </a:xfrm>
            <a:prstGeom prst="ellipse">
              <a:avLst/>
            </a:prstGeom>
            <a:solidFill>
              <a:schemeClr val="bg1">
                <a:lumMod val="85000"/>
                <a:alpha val="73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676400" y="1828800"/>
              <a:ext cx="2438400" cy="2438400"/>
            </a:xfrm>
            <a:prstGeom prst="ellipse">
              <a:avLst/>
            </a:prstGeom>
            <a:solidFill>
              <a:schemeClr val="bg1">
                <a:lumMod val="85000"/>
                <a:alpha val="73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5-Point Star 18"/>
          <p:cNvSpPr/>
          <p:nvPr/>
        </p:nvSpPr>
        <p:spPr>
          <a:xfrm>
            <a:off x="1066800" y="1295400"/>
            <a:ext cx="5105400" cy="4876800"/>
          </a:xfrm>
          <a:prstGeom prst="star5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477000" y="76200"/>
            <a:ext cx="762000" cy="762000"/>
          </a:xfrm>
          <a:prstGeom prst="star5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391400" y="76200"/>
            <a:ext cx="762000" cy="762000"/>
          </a:xfrm>
          <a:prstGeom prst="star5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8305800" y="76200"/>
            <a:ext cx="762000" cy="762000"/>
          </a:xfrm>
          <a:prstGeom prst="star5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495800" y="76200"/>
            <a:ext cx="762000" cy="762000"/>
          </a:xfrm>
          <a:prstGeom prst="star5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486400" y="76200"/>
            <a:ext cx="762000" cy="762000"/>
          </a:xfrm>
          <a:prstGeom prst="star5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43200" y="1219200"/>
            <a:ext cx="6172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 Five Star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algn="r"/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  Health Professionals</a:t>
            </a:r>
          </a:p>
          <a:p>
            <a:pPr algn="r"/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        </a:t>
            </a:r>
          </a:p>
          <a:p>
            <a:pPr algn="r"/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r"/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r"/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Socially Accountable </a:t>
            </a:r>
            <a:r>
              <a:rPr lang="en-US" sz="2400" dirty="0" smtClean="0">
                <a:latin typeface="Franklin Gothic Demi" pitchFamily="34" charset="0"/>
              </a:rPr>
              <a:t>  </a:t>
            </a:r>
            <a:endParaRPr lang="en-US" sz="24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10351698" cy="5486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5181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pitchFamily="34" charset="0"/>
              </a:rPr>
              <a:t>Professional &amp; Personal</a:t>
            </a:r>
          </a:p>
          <a:p>
            <a:pPr lvl="0" algn="ctr"/>
            <a:r>
              <a:rPr 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Demi" pitchFamily="34" charset="0"/>
              </a:rPr>
              <a:t>being &amp; becoming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279</Words>
  <Application>Microsoft Office PowerPoint</Application>
  <PresentationFormat>On-screen Show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Human Rights Key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Rights Key</dc:title>
  <dc:creator>Veronica Mitchell</dc:creator>
  <cp:lastModifiedBy>Kende Kefale</cp:lastModifiedBy>
  <cp:revision>114</cp:revision>
  <dcterms:created xsi:type="dcterms:W3CDTF">2011-02-18T21:40:54Z</dcterms:created>
  <dcterms:modified xsi:type="dcterms:W3CDTF">2011-10-03T09:48:53Z</dcterms:modified>
</cp:coreProperties>
</file>