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59"/>
  </p:notesMasterIdLst>
  <p:sldIdLst>
    <p:sldId id="279" r:id="rId3"/>
    <p:sldId id="316" r:id="rId4"/>
    <p:sldId id="317" r:id="rId5"/>
    <p:sldId id="318" r:id="rId6"/>
    <p:sldId id="319" r:id="rId7"/>
    <p:sldId id="395" r:id="rId8"/>
    <p:sldId id="320" r:id="rId9"/>
    <p:sldId id="321" r:id="rId10"/>
    <p:sldId id="322" r:id="rId11"/>
    <p:sldId id="323" r:id="rId12"/>
    <p:sldId id="324" r:id="rId13"/>
    <p:sldId id="325" r:id="rId14"/>
    <p:sldId id="326" r:id="rId15"/>
    <p:sldId id="328" r:id="rId16"/>
    <p:sldId id="329" r:id="rId17"/>
    <p:sldId id="330" r:id="rId18"/>
    <p:sldId id="331" r:id="rId19"/>
    <p:sldId id="332" r:id="rId20"/>
    <p:sldId id="365" r:id="rId21"/>
    <p:sldId id="367" r:id="rId22"/>
    <p:sldId id="339" r:id="rId23"/>
    <p:sldId id="387" r:id="rId24"/>
    <p:sldId id="388" r:id="rId25"/>
    <p:sldId id="340" r:id="rId26"/>
    <p:sldId id="396" r:id="rId27"/>
    <p:sldId id="369" r:id="rId28"/>
    <p:sldId id="341" r:id="rId29"/>
    <p:sldId id="342" r:id="rId30"/>
    <p:sldId id="343" r:id="rId31"/>
    <p:sldId id="344" r:id="rId32"/>
    <p:sldId id="345" r:id="rId33"/>
    <p:sldId id="370" r:id="rId34"/>
    <p:sldId id="374" r:id="rId35"/>
    <p:sldId id="371" r:id="rId36"/>
    <p:sldId id="360" r:id="rId37"/>
    <p:sldId id="393" r:id="rId38"/>
    <p:sldId id="397" r:id="rId39"/>
    <p:sldId id="386" r:id="rId40"/>
    <p:sldId id="375" r:id="rId41"/>
    <p:sldId id="376" r:id="rId42"/>
    <p:sldId id="377" r:id="rId43"/>
    <p:sldId id="378" r:id="rId44"/>
    <p:sldId id="379" r:id="rId45"/>
    <p:sldId id="380" r:id="rId46"/>
    <p:sldId id="381" r:id="rId47"/>
    <p:sldId id="382" r:id="rId48"/>
    <p:sldId id="383" r:id="rId49"/>
    <p:sldId id="384" r:id="rId50"/>
    <p:sldId id="306" r:id="rId51"/>
    <p:sldId id="390" r:id="rId52"/>
    <p:sldId id="398" r:id="rId53"/>
    <p:sldId id="394" r:id="rId54"/>
    <p:sldId id="391" r:id="rId55"/>
    <p:sldId id="392" r:id="rId56"/>
    <p:sldId id="389" r:id="rId57"/>
    <p:sldId id="28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6" autoAdjust="0"/>
    <p:restoredTop sz="80284" autoAdjust="0"/>
  </p:normalViewPr>
  <p:slideViewPr>
    <p:cSldViewPr>
      <p:cViewPr varScale="1">
        <p:scale>
          <a:sx n="58" d="100"/>
          <a:sy n="58" d="100"/>
        </p:scale>
        <p:origin x="1638"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F4FAA-A9DB-4D8B-BA77-7EC2F8BD336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8072C480-0762-4762-88A7-2A0194FDD108}">
      <dgm:prSet phldrT="[Text]"/>
      <dgm:spPr/>
      <dgm:t>
        <a:bodyPr/>
        <a:lstStyle/>
        <a:p>
          <a:r>
            <a:rPr lang="en-ZA" dirty="0"/>
            <a:t>Changing context</a:t>
          </a:r>
        </a:p>
      </dgm:t>
    </dgm:pt>
    <dgm:pt modelId="{8A492D0B-9B3E-4601-A93C-E7F744DF0882}" type="parTrans" cxnId="{8446E7C7-43B9-4BEE-94C4-9DE691B5B0B0}">
      <dgm:prSet/>
      <dgm:spPr/>
      <dgm:t>
        <a:bodyPr/>
        <a:lstStyle/>
        <a:p>
          <a:endParaRPr lang="en-ZA"/>
        </a:p>
      </dgm:t>
    </dgm:pt>
    <dgm:pt modelId="{57CEB570-8198-470D-A0A4-6F049BB2C816}" type="sibTrans" cxnId="{8446E7C7-43B9-4BEE-94C4-9DE691B5B0B0}">
      <dgm:prSet/>
      <dgm:spPr/>
      <dgm:t>
        <a:bodyPr/>
        <a:lstStyle/>
        <a:p>
          <a:endParaRPr lang="en-ZA"/>
        </a:p>
      </dgm:t>
    </dgm:pt>
    <dgm:pt modelId="{21743AA4-6AA6-4DAF-8DF8-2594E4538E46}">
      <dgm:prSet phldrT="[Text]"/>
      <dgm:spPr/>
      <dgm:t>
        <a:bodyPr/>
        <a:lstStyle/>
        <a:p>
          <a:r>
            <a:rPr lang="en-ZA" dirty="0"/>
            <a:t>Systemic implications</a:t>
          </a:r>
        </a:p>
      </dgm:t>
    </dgm:pt>
    <dgm:pt modelId="{DB986EC6-B2B4-4B66-9FC7-173C38C44A85}" type="parTrans" cxnId="{9308ECE9-3230-4744-88DF-AC863B88F43E}">
      <dgm:prSet/>
      <dgm:spPr/>
      <dgm:t>
        <a:bodyPr/>
        <a:lstStyle/>
        <a:p>
          <a:endParaRPr lang="en-ZA"/>
        </a:p>
      </dgm:t>
    </dgm:pt>
    <dgm:pt modelId="{07451B1D-C3D3-42E6-A7BF-BCBC67EFE4EF}" type="sibTrans" cxnId="{9308ECE9-3230-4744-88DF-AC863B88F43E}">
      <dgm:prSet/>
      <dgm:spPr/>
      <dgm:t>
        <a:bodyPr/>
        <a:lstStyle/>
        <a:p>
          <a:endParaRPr lang="en-ZA"/>
        </a:p>
      </dgm:t>
    </dgm:pt>
    <dgm:pt modelId="{DD3B0E3A-085D-4FED-A8AE-6EB2276CE92E}">
      <dgm:prSet phldrT="[Text]"/>
      <dgm:spPr/>
      <dgm:t>
        <a:bodyPr/>
        <a:lstStyle/>
        <a:p>
          <a:r>
            <a:rPr lang="en-ZA" dirty="0"/>
            <a:t>Costing implications</a:t>
          </a:r>
        </a:p>
      </dgm:t>
    </dgm:pt>
    <dgm:pt modelId="{C804146F-5F34-4D58-A3E7-2B6A3C289B6A}" type="parTrans" cxnId="{B645A3A8-8302-4F63-9433-E2D5514E67FE}">
      <dgm:prSet/>
      <dgm:spPr/>
      <dgm:t>
        <a:bodyPr/>
        <a:lstStyle/>
        <a:p>
          <a:endParaRPr lang="en-ZA"/>
        </a:p>
      </dgm:t>
    </dgm:pt>
    <dgm:pt modelId="{30CFA3AF-0B47-4F09-861E-977A30E47106}" type="sibTrans" cxnId="{B645A3A8-8302-4F63-9433-E2D5514E67FE}">
      <dgm:prSet/>
      <dgm:spPr/>
      <dgm:t>
        <a:bodyPr/>
        <a:lstStyle/>
        <a:p>
          <a:endParaRPr lang="en-ZA"/>
        </a:p>
      </dgm:t>
    </dgm:pt>
    <dgm:pt modelId="{80BA7BFB-8F7D-4AAE-8019-D2D6E64EE3E4}">
      <dgm:prSet/>
      <dgm:spPr/>
      <dgm:t>
        <a:bodyPr/>
        <a:lstStyle/>
        <a:p>
          <a:r>
            <a:rPr lang="en-ZA" dirty="0"/>
            <a:t>New modes of provision</a:t>
          </a:r>
        </a:p>
      </dgm:t>
    </dgm:pt>
    <dgm:pt modelId="{5A5F2B99-3A22-48D1-81FE-F5A6A09CF2D9}" type="parTrans" cxnId="{1789A23E-A778-4B11-A161-422CA5905064}">
      <dgm:prSet/>
      <dgm:spPr/>
      <dgm:t>
        <a:bodyPr/>
        <a:lstStyle/>
        <a:p>
          <a:endParaRPr lang="en-ZA"/>
        </a:p>
      </dgm:t>
    </dgm:pt>
    <dgm:pt modelId="{F4881D8C-8E37-48EF-853A-631A83CB8712}" type="sibTrans" cxnId="{1789A23E-A778-4B11-A161-422CA5905064}">
      <dgm:prSet/>
      <dgm:spPr/>
      <dgm:t>
        <a:bodyPr/>
        <a:lstStyle/>
        <a:p>
          <a:endParaRPr lang="en-ZA"/>
        </a:p>
      </dgm:t>
    </dgm:pt>
    <dgm:pt modelId="{AD40FB8A-7126-4AC2-8427-52087C65A997}" type="pres">
      <dgm:prSet presAssocID="{91AF4FAA-A9DB-4D8B-BA77-7EC2F8BD3369}" presName="Name0" presStyleCnt="0">
        <dgm:presLayoutVars>
          <dgm:chMax val="7"/>
          <dgm:chPref val="7"/>
          <dgm:dir/>
        </dgm:presLayoutVars>
      </dgm:prSet>
      <dgm:spPr/>
    </dgm:pt>
    <dgm:pt modelId="{BD842AFA-7313-4695-9CD0-E69AFDEAA86A}" type="pres">
      <dgm:prSet presAssocID="{91AF4FAA-A9DB-4D8B-BA77-7EC2F8BD3369}" presName="Name1" presStyleCnt="0"/>
      <dgm:spPr/>
    </dgm:pt>
    <dgm:pt modelId="{88E59759-DD9D-4573-8256-38EE1DB0A646}" type="pres">
      <dgm:prSet presAssocID="{91AF4FAA-A9DB-4D8B-BA77-7EC2F8BD3369}" presName="cycle" presStyleCnt="0"/>
      <dgm:spPr/>
    </dgm:pt>
    <dgm:pt modelId="{22DFE749-72B9-4554-8570-5185773A2872}" type="pres">
      <dgm:prSet presAssocID="{91AF4FAA-A9DB-4D8B-BA77-7EC2F8BD3369}" presName="srcNode" presStyleLbl="node1" presStyleIdx="0" presStyleCnt="4"/>
      <dgm:spPr/>
    </dgm:pt>
    <dgm:pt modelId="{E4FBDFDC-76EF-4FB3-B909-6D3B0AE7BB43}" type="pres">
      <dgm:prSet presAssocID="{91AF4FAA-A9DB-4D8B-BA77-7EC2F8BD3369}" presName="conn" presStyleLbl="parChTrans1D2" presStyleIdx="0" presStyleCnt="1"/>
      <dgm:spPr/>
    </dgm:pt>
    <dgm:pt modelId="{F314D669-D7BD-4640-A5E9-4CA64E1784B1}" type="pres">
      <dgm:prSet presAssocID="{91AF4FAA-A9DB-4D8B-BA77-7EC2F8BD3369}" presName="extraNode" presStyleLbl="node1" presStyleIdx="0" presStyleCnt="4"/>
      <dgm:spPr/>
    </dgm:pt>
    <dgm:pt modelId="{1D4CF2B6-9226-4AE8-9C89-52335F1A0DFD}" type="pres">
      <dgm:prSet presAssocID="{91AF4FAA-A9DB-4D8B-BA77-7EC2F8BD3369}" presName="dstNode" presStyleLbl="node1" presStyleIdx="0" presStyleCnt="4"/>
      <dgm:spPr/>
    </dgm:pt>
    <dgm:pt modelId="{45106963-A918-467E-9FC1-2BBA3EBF9F20}" type="pres">
      <dgm:prSet presAssocID="{8072C480-0762-4762-88A7-2A0194FDD108}" presName="text_1" presStyleLbl="node1" presStyleIdx="0" presStyleCnt="4">
        <dgm:presLayoutVars>
          <dgm:bulletEnabled val="1"/>
        </dgm:presLayoutVars>
      </dgm:prSet>
      <dgm:spPr/>
    </dgm:pt>
    <dgm:pt modelId="{8C7B4F83-4DC5-4BF8-A3EE-FD070E942BE3}" type="pres">
      <dgm:prSet presAssocID="{8072C480-0762-4762-88A7-2A0194FDD108}" presName="accent_1" presStyleCnt="0"/>
      <dgm:spPr/>
    </dgm:pt>
    <dgm:pt modelId="{FA758942-B988-47D2-913F-C863497B3363}" type="pres">
      <dgm:prSet presAssocID="{8072C480-0762-4762-88A7-2A0194FDD108}" presName="accentRepeatNode" presStyleLbl="solidFgAcc1" presStyleIdx="0" presStyleCnt="4"/>
      <dgm:spPr/>
    </dgm:pt>
    <dgm:pt modelId="{09DD4170-6421-45EB-A520-462468D9B235}" type="pres">
      <dgm:prSet presAssocID="{80BA7BFB-8F7D-4AAE-8019-D2D6E64EE3E4}" presName="text_2" presStyleLbl="node1" presStyleIdx="1" presStyleCnt="4">
        <dgm:presLayoutVars>
          <dgm:bulletEnabled val="1"/>
        </dgm:presLayoutVars>
      </dgm:prSet>
      <dgm:spPr/>
    </dgm:pt>
    <dgm:pt modelId="{A699726E-7844-43B4-BC49-F22B03D7D177}" type="pres">
      <dgm:prSet presAssocID="{80BA7BFB-8F7D-4AAE-8019-D2D6E64EE3E4}" presName="accent_2" presStyleCnt="0"/>
      <dgm:spPr/>
    </dgm:pt>
    <dgm:pt modelId="{55407DD9-0F7C-4F22-AD3D-577AB8284268}" type="pres">
      <dgm:prSet presAssocID="{80BA7BFB-8F7D-4AAE-8019-D2D6E64EE3E4}" presName="accentRepeatNode" presStyleLbl="solidFgAcc1" presStyleIdx="1" presStyleCnt="4"/>
      <dgm:spPr/>
    </dgm:pt>
    <dgm:pt modelId="{24B2BEA9-C95C-470E-87D7-5524AD2A873E}" type="pres">
      <dgm:prSet presAssocID="{21743AA4-6AA6-4DAF-8DF8-2594E4538E46}" presName="text_3" presStyleLbl="node1" presStyleIdx="2" presStyleCnt="4">
        <dgm:presLayoutVars>
          <dgm:bulletEnabled val="1"/>
        </dgm:presLayoutVars>
      </dgm:prSet>
      <dgm:spPr/>
    </dgm:pt>
    <dgm:pt modelId="{699BE179-E48D-4B3E-A2B9-A744E6114E69}" type="pres">
      <dgm:prSet presAssocID="{21743AA4-6AA6-4DAF-8DF8-2594E4538E46}" presName="accent_3" presStyleCnt="0"/>
      <dgm:spPr/>
    </dgm:pt>
    <dgm:pt modelId="{20AFEAF6-BE44-4F5A-BC5E-2297FA2A4DCF}" type="pres">
      <dgm:prSet presAssocID="{21743AA4-6AA6-4DAF-8DF8-2594E4538E46}" presName="accentRepeatNode" presStyleLbl="solidFgAcc1" presStyleIdx="2" presStyleCnt="4"/>
      <dgm:spPr/>
    </dgm:pt>
    <dgm:pt modelId="{422321A9-C9F1-47B2-B2F6-5DAAF06B5F33}" type="pres">
      <dgm:prSet presAssocID="{DD3B0E3A-085D-4FED-A8AE-6EB2276CE92E}" presName="text_4" presStyleLbl="node1" presStyleIdx="3" presStyleCnt="4">
        <dgm:presLayoutVars>
          <dgm:bulletEnabled val="1"/>
        </dgm:presLayoutVars>
      </dgm:prSet>
      <dgm:spPr/>
    </dgm:pt>
    <dgm:pt modelId="{38C2ED34-5989-4B03-9111-7B5B204D6D09}" type="pres">
      <dgm:prSet presAssocID="{DD3B0E3A-085D-4FED-A8AE-6EB2276CE92E}" presName="accent_4" presStyleCnt="0"/>
      <dgm:spPr/>
    </dgm:pt>
    <dgm:pt modelId="{5DFA0D74-4A19-445E-BFF8-0794A363CCEC}" type="pres">
      <dgm:prSet presAssocID="{DD3B0E3A-085D-4FED-A8AE-6EB2276CE92E}" presName="accentRepeatNode" presStyleLbl="solidFgAcc1" presStyleIdx="3" presStyleCnt="4"/>
      <dgm:spPr/>
    </dgm:pt>
  </dgm:ptLst>
  <dgm:cxnLst>
    <dgm:cxn modelId="{7C97593E-D0B4-4AC4-9CAA-6DAA992613E0}" type="presOf" srcId="{DD3B0E3A-085D-4FED-A8AE-6EB2276CE92E}" destId="{422321A9-C9F1-47B2-B2F6-5DAAF06B5F33}" srcOrd="0" destOrd="0" presId="urn:microsoft.com/office/officeart/2008/layout/VerticalCurvedList"/>
    <dgm:cxn modelId="{1BE74804-533E-4EE9-93CA-81918EA152BF}" type="presOf" srcId="{80BA7BFB-8F7D-4AAE-8019-D2D6E64EE3E4}" destId="{09DD4170-6421-45EB-A520-462468D9B235}" srcOrd="0" destOrd="0" presId="urn:microsoft.com/office/officeart/2008/layout/VerticalCurvedList"/>
    <dgm:cxn modelId="{4776B12D-CA39-451B-A433-B030D623B207}" type="presOf" srcId="{91AF4FAA-A9DB-4D8B-BA77-7EC2F8BD3369}" destId="{AD40FB8A-7126-4AC2-8427-52087C65A997}" srcOrd="0" destOrd="0" presId="urn:microsoft.com/office/officeart/2008/layout/VerticalCurvedList"/>
    <dgm:cxn modelId="{5ABDB303-961D-4B1A-AB36-3FDEE01C1FE4}" type="presOf" srcId="{21743AA4-6AA6-4DAF-8DF8-2594E4538E46}" destId="{24B2BEA9-C95C-470E-87D7-5524AD2A873E}" srcOrd="0" destOrd="0" presId="urn:microsoft.com/office/officeart/2008/layout/VerticalCurvedList"/>
    <dgm:cxn modelId="{B645A3A8-8302-4F63-9433-E2D5514E67FE}" srcId="{91AF4FAA-A9DB-4D8B-BA77-7EC2F8BD3369}" destId="{DD3B0E3A-085D-4FED-A8AE-6EB2276CE92E}" srcOrd="3" destOrd="0" parTransId="{C804146F-5F34-4D58-A3E7-2B6A3C289B6A}" sibTransId="{30CFA3AF-0B47-4F09-861E-977A30E47106}"/>
    <dgm:cxn modelId="{87D38AB6-C108-41EA-93D8-EBB467D39627}" type="presOf" srcId="{57CEB570-8198-470D-A0A4-6F049BB2C816}" destId="{E4FBDFDC-76EF-4FB3-B909-6D3B0AE7BB43}" srcOrd="0" destOrd="0" presId="urn:microsoft.com/office/officeart/2008/layout/VerticalCurvedList"/>
    <dgm:cxn modelId="{9308ECE9-3230-4744-88DF-AC863B88F43E}" srcId="{91AF4FAA-A9DB-4D8B-BA77-7EC2F8BD3369}" destId="{21743AA4-6AA6-4DAF-8DF8-2594E4538E46}" srcOrd="2" destOrd="0" parTransId="{DB986EC6-B2B4-4B66-9FC7-173C38C44A85}" sibTransId="{07451B1D-C3D3-42E6-A7BF-BCBC67EFE4EF}"/>
    <dgm:cxn modelId="{1789A23E-A778-4B11-A161-422CA5905064}" srcId="{91AF4FAA-A9DB-4D8B-BA77-7EC2F8BD3369}" destId="{80BA7BFB-8F7D-4AAE-8019-D2D6E64EE3E4}" srcOrd="1" destOrd="0" parTransId="{5A5F2B99-3A22-48D1-81FE-F5A6A09CF2D9}" sibTransId="{F4881D8C-8E37-48EF-853A-631A83CB8712}"/>
    <dgm:cxn modelId="{8446E7C7-43B9-4BEE-94C4-9DE691B5B0B0}" srcId="{91AF4FAA-A9DB-4D8B-BA77-7EC2F8BD3369}" destId="{8072C480-0762-4762-88A7-2A0194FDD108}" srcOrd="0" destOrd="0" parTransId="{8A492D0B-9B3E-4601-A93C-E7F744DF0882}" sibTransId="{57CEB570-8198-470D-A0A4-6F049BB2C816}"/>
    <dgm:cxn modelId="{E743C78D-509B-41ED-B60C-C488041A5C92}" type="presOf" srcId="{8072C480-0762-4762-88A7-2A0194FDD108}" destId="{45106963-A918-467E-9FC1-2BBA3EBF9F20}" srcOrd="0" destOrd="0" presId="urn:microsoft.com/office/officeart/2008/layout/VerticalCurvedList"/>
    <dgm:cxn modelId="{BBACCA05-B209-4E7A-B2D7-96693AB8872D}" type="presParOf" srcId="{AD40FB8A-7126-4AC2-8427-52087C65A997}" destId="{BD842AFA-7313-4695-9CD0-E69AFDEAA86A}" srcOrd="0" destOrd="0" presId="urn:microsoft.com/office/officeart/2008/layout/VerticalCurvedList"/>
    <dgm:cxn modelId="{ACEAEADD-988D-4C0D-9018-A194AD1DAB6A}" type="presParOf" srcId="{BD842AFA-7313-4695-9CD0-E69AFDEAA86A}" destId="{88E59759-DD9D-4573-8256-38EE1DB0A646}" srcOrd="0" destOrd="0" presId="urn:microsoft.com/office/officeart/2008/layout/VerticalCurvedList"/>
    <dgm:cxn modelId="{EB1DE20D-AF16-4812-A2F9-47AC1A60F896}" type="presParOf" srcId="{88E59759-DD9D-4573-8256-38EE1DB0A646}" destId="{22DFE749-72B9-4554-8570-5185773A2872}" srcOrd="0" destOrd="0" presId="urn:microsoft.com/office/officeart/2008/layout/VerticalCurvedList"/>
    <dgm:cxn modelId="{7D12765B-2DA0-4B11-BEE6-CAA6B6D5060B}" type="presParOf" srcId="{88E59759-DD9D-4573-8256-38EE1DB0A646}" destId="{E4FBDFDC-76EF-4FB3-B909-6D3B0AE7BB43}" srcOrd="1" destOrd="0" presId="urn:microsoft.com/office/officeart/2008/layout/VerticalCurvedList"/>
    <dgm:cxn modelId="{93534625-3B0F-4D29-BFCB-E957BDD01AE0}" type="presParOf" srcId="{88E59759-DD9D-4573-8256-38EE1DB0A646}" destId="{F314D669-D7BD-4640-A5E9-4CA64E1784B1}" srcOrd="2" destOrd="0" presId="urn:microsoft.com/office/officeart/2008/layout/VerticalCurvedList"/>
    <dgm:cxn modelId="{AF915C98-B02B-4184-94F2-2E60F76F4E6E}" type="presParOf" srcId="{88E59759-DD9D-4573-8256-38EE1DB0A646}" destId="{1D4CF2B6-9226-4AE8-9C89-52335F1A0DFD}" srcOrd="3" destOrd="0" presId="urn:microsoft.com/office/officeart/2008/layout/VerticalCurvedList"/>
    <dgm:cxn modelId="{7E375E52-24C1-4EE0-A586-8C5A9396FF6E}" type="presParOf" srcId="{BD842AFA-7313-4695-9CD0-E69AFDEAA86A}" destId="{45106963-A918-467E-9FC1-2BBA3EBF9F20}" srcOrd="1" destOrd="0" presId="urn:microsoft.com/office/officeart/2008/layout/VerticalCurvedList"/>
    <dgm:cxn modelId="{9190BEE4-3F67-4B3F-997D-9545ACE932C1}" type="presParOf" srcId="{BD842AFA-7313-4695-9CD0-E69AFDEAA86A}" destId="{8C7B4F83-4DC5-4BF8-A3EE-FD070E942BE3}" srcOrd="2" destOrd="0" presId="urn:microsoft.com/office/officeart/2008/layout/VerticalCurvedList"/>
    <dgm:cxn modelId="{279FAE76-8CB6-4DFB-BF43-DFE789CFF72F}" type="presParOf" srcId="{8C7B4F83-4DC5-4BF8-A3EE-FD070E942BE3}" destId="{FA758942-B988-47D2-913F-C863497B3363}" srcOrd="0" destOrd="0" presId="urn:microsoft.com/office/officeart/2008/layout/VerticalCurvedList"/>
    <dgm:cxn modelId="{2F97D093-D8FD-4986-9DF4-295D2212DE6D}" type="presParOf" srcId="{BD842AFA-7313-4695-9CD0-E69AFDEAA86A}" destId="{09DD4170-6421-45EB-A520-462468D9B235}" srcOrd="3" destOrd="0" presId="urn:microsoft.com/office/officeart/2008/layout/VerticalCurvedList"/>
    <dgm:cxn modelId="{729D1DE1-634C-4EB5-B438-A2BE8790B2C3}" type="presParOf" srcId="{BD842AFA-7313-4695-9CD0-E69AFDEAA86A}" destId="{A699726E-7844-43B4-BC49-F22B03D7D177}" srcOrd="4" destOrd="0" presId="urn:microsoft.com/office/officeart/2008/layout/VerticalCurvedList"/>
    <dgm:cxn modelId="{0EB98E30-1C53-452B-9239-D1EB19EE8052}" type="presParOf" srcId="{A699726E-7844-43B4-BC49-F22B03D7D177}" destId="{55407DD9-0F7C-4F22-AD3D-577AB8284268}" srcOrd="0" destOrd="0" presId="urn:microsoft.com/office/officeart/2008/layout/VerticalCurvedList"/>
    <dgm:cxn modelId="{9B7882D3-98C1-4379-BB05-FE5C589BCEE5}" type="presParOf" srcId="{BD842AFA-7313-4695-9CD0-E69AFDEAA86A}" destId="{24B2BEA9-C95C-470E-87D7-5524AD2A873E}" srcOrd="5" destOrd="0" presId="urn:microsoft.com/office/officeart/2008/layout/VerticalCurvedList"/>
    <dgm:cxn modelId="{4B444909-590F-4B63-9889-6E1A606E5473}" type="presParOf" srcId="{BD842AFA-7313-4695-9CD0-E69AFDEAA86A}" destId="{699BE179-E48D-4B3E-A2B9-A744E6114E69}" srcOrd="6" destOrd="0" presId="urn:microsoft.com/office/officeart/2008/layout/VerticalCurvedList"/>
    <dgm:cxn modelId="{ED5C9DA5-A513-4283-A023-12F561D74BA4}" type="presParOf" srcId="{699BE179-E48D-4B3E-A2B9-A744E6114E69}" destId="{20AFEAF6-BE44-4F5A-BC5E-2297FA2A4DCF}" srcOrd="0" destOrd="0" presId="urn:microsoft.com/office/officeart/2008/layout/VerticalCurvedList"/>
    <dgm:cxn modelId="{D6C8CD22-11E1-48BB-AF47-D51632CF9F57}" type="presParOf" srcId="{BD842AFA-7313-4695-9CD0-E69AFDEAA86A}" destId="{422321A9-C9F1-47B2-B2F6-5DAAF06B5F33}" srcOrd="7" destOrd="0" presId="urn:microsoft.com/office/officeart/2008/layout/VerticalCurvedList"/>
    <dgm:cxn modelId="{425A2A00-D888-4C9B-B628-E27F0E9DE9AB}" type="presParOf" srcId="{BD842AFA-7313-4695-9CD0-E69AFDEAA86A}" destId="{38C2ED34-5989-4B03-9111-7B5B204D6D09}" srcOrd="8" destOrd="0" presId="urn:microsoft.com/office/officeart/2008/layout/VerticalCurvedList"/>
    <dgm:cxn modelId="{EE7936BC-073F-43EC-B7A6-3D9F9B80B0A4}" type="presParOf" srcId="{38C2ED34-5989-4B03-9111-7B5B204D6D09}" destId="{5DFA0D74-4A19-445E-BFF8-0794A363CCEC}" srcOrd="0" destOrd="0" presId="urn:microsoft.com/office/officeart/2008/layout/VerticalCurvedList"/>
  </dgm:cxnLst>
  <dgm:bg>
    <a:solidFill>
      <a:schemeClr val="accent6"/>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2A33D-87BF-4025-BF30-E5217E30FA6C}" type="doc">
      <dgm:prSet loTypeId="urn:microsoft.com/office/officeart/2005/8/layout/venn1" loCatId="relationship" qsTypeId="urn:microsoft.com/office/officeart/2005/8/quickstyle/simple1" qsCatId="simple" csTypeId="urn:microsoft.com/office/officeart/2005/8/colors/accent1_2" csCatId="accent1" phldr="1"/>
      <dgm:spPr/>
    </dgm:pt>
    <dgm:pt modelId="{34674A3D-1362-4E8F-81CB-6A9995C4AAA4}">
      <dgm:prSet phldrT="[Text]"/>
      <dgm:spPr/>
      <dgm:t>
        <a:bodyPr/>
        <a:lstStyle/>
        <a:p>
          <a:r>
            <a:rPr lang="en-ZA" dirty="0"/>
            <a:t>Contact</a:t>
          </a:r>
        </a:p>
      </dgm:t>
    </dgm:pt>
    <dgm:pt modelId="{5D97D260-8CDD-4E37-9BBD-318B6632BA13}" type="parTrans" cxnId="{A116137D-0B5C-4FA6-B8F8-BD2EA067548D}">
      <dgm:prSet/>
      <dgm:spPr/>
      <dgm:t>
        <a:bodyPr/>
        <a:lstStyle/>
        <a:p>
          <a:endParaRPr lang="en-ZA"/>
        </a:p>
      </dgm:t>
    </dgm:pt>
    <dgm:pt modelId="{FE5F4AA4-F5E5-41C5-90B7-5295E61397DF}" type="sibTrans" cxnId="{A116137D-0B5C-4FA6-B8F8-BD2EA067548D}">
      <dgm:prSet/>
      <dgm:spPr/>
      <dgm:t>
        <a:bodyPr/>
        <a:lstStyle/>
        <a:p>
          <a:endParaRPr lang="en-ZA"/>
        </a:p>
      </dgm:t>
    </dgm:pt>
    <dgm:pt modelId="{8FFA3CE4-7788-4DBE-B21B-B0B9C5733952}">
      <dgm:prSet phldrT="[Text]"/>
      <dgm:spPr/>
      <dgm:t>
        <a:bodyPr/>
        <a:lstStyle/>
        <a:p>
          <a:r>
            <a:rPr lang="en-ZA" dirty="0"/>
            <a:t>Online</a:t>
          </a:r>
        </a:p>
      </dgm:t>
    </dgm:pt>
    <dgm:pt modelId="{B92E0661-1348-4225-AE79-E07E11A61D02}" type="parTrans" cxnId="{0742C16B-38F5-484C-AA0C-228EA90D2E32}">
      <dgm:prSet/>
      <dgm:spPr/>
      <dgm:t>
        <a:bodyPr/>
        <a:lstStyle/>
        <a:p>
          <a:endParaRPr lang="en-ZA"/>
        </a:p>
      </dgm:t>
    </dgm:pt>
    <dgm:pt modelId="{A90416EA-96A9-4D88-965F-550FBE72F58A}" type="sibTrans" cxnId="{0742C16B-38F5-484C-AA0C-228EA90D2E32}">
      <dgm:prSet/>
      <dgm:spPr/>
      <dgm:t>
        <a:bodyPr/>
        <a:lstStyle/>
        <a:p>
          <a:endParaRPr lang="en-ZA"/>
        </a:p>
      </dgm:t>
    </dgm:pt>
    <dgm:pt modelId="{F9922DBE-F521-4D7F-86E6-1513339E91BB}" type="pres">
      <dgm:prSet presAssocID="{2072A33D-87BF-4025-BF30-E5217E30FA6C}" presName="compositeShape" presStyleCnt="0">
        <dgm:presLayoutVars>
          <dgm:chMax val="7"/>
          <dgm:dir/>
          <dgm:resizeHandles val="exact"/>
        </dgm:presLayoutVars>
      </dgm:prSet>
      <dgm:spPr/>
    </dgm:pt>
    <dgm:pt modelId="{26CAF8DF-1C39-4715-A447-79AFD45F4488}" type="pres">
      <dgm:prSet presAssocID="{34674A3D-1362-4E8F-81CB-6A9995C4AAA4}" presName="circ1" presStyleLbl="vennNode1" presStyleIdx="0" presStyleCnt="2"/>
      <dgm:spPr/>
    </dgm:pt>
    <dgm:pt modelId="{D19B686C-B3EE-4FE3-85EA-1AAEA441E59B}" type="pres">
      <dgm:prSet presAssocID="{34674A3D-1362-4E8F-81CB-6A9995C4AAA4}" presName="circ1Tx" presStyleLbl="revTx" presStyleIdx="0" presStyleCnt="0">
        <dgm:presLayoutVars>
          <dgm:chMax val="0"/>
          <dgm:chPref val="0"/>
          <dgm:bulletEnabled val="1"/>
        </dgm:presLayoutVars>
      </dgm:prSet>
      <dgm:spPr/>
    </dgm:pt>
    <dgm:pt modelId="{DBCABB7F-81C4-4446-8ADD-FE7BA17333E5}" type="pres">
      <dgm:prSet presAssocID="{8FFA3CE4-7788-4DBE-B21B-B0B9C5733952}" presName="circ2" presStyleLbl="vennNode1" presStyleIdx="1" presStyleCnt="2"/>
      <dgm:spPr/>
    </dgm:pt>
    <dgm:pt modelId="{1DE64F9E-8EDA-4635-AE3E-A6FA7FC8BA93}" type="pres">
      <dgm:prSet presAssocID="{8FFA3CE4-7788-4DBE-B21B-B0B9C5733952}" presName="circ2Tx" presStyleLbl="revTx" presStyleIdx="0" presStyleCnt="0">
        <dgm:presLayoutVars>
          <dgm:chMax val="0"/>
          <dgm:chPref val="0"/>
          <dgm:bulletEnabled val="1"/>
        </dgm:presLayoutVars>
      </dgm:prSet>
      <dgm:spPr/>
    </dgm:pt>
  </dgm:ptLst>
  <dgm:cxnLst>
    <dgm:cxn modelId="{A116137D-0B5C-4FA6-B8F8-BD2EA067548D}" srcId="{2072A33D-87BF-4025-BF30-E5217E30FA6C}" destId="{34674A3D-1362-4E8F-81CB-6A9995C4AAA4}" srcOrd="0" destOrd="0" parTransId="{5D97D260-8CDD-4E37-9BBD-318B6632BA13}" sibTransId="{FE5F4AA4-F5E5-41C5-90B7-5295E61397DF}"/>
    <dgm:cxn modelId="{E9C7A402-B0BD-4592-8F25-0ADE310F5C9A}" type="presOf" srcId="{8FFA3CE4-7788-4DBE-B21B-B0B9C5733952}" destId="{1DE64F9E-8EDA-4635-AE3E-A6FA7FC8BA93}" srcOrd="1" destOrd="0" presId="urn:microsoft.com/office/officeart/2005/8/layout/venn1"/>
    <dgm:cxn modelId="{0742C16B-38F5-484C-AA0C-228EA90D2E32}" srcId="{2072A33D-87BF-4025-BF30-E5217E30FA6C}" destId="{8FFA3CE4-7788-4DBE-B21B-B0B9C5733952}" srcOrd="1" destOrd="0" parTransId="{B92E0661-1348-4225-AE79-E07E11A61D02}" sibTransId="{A90416EA-96A9-4D88-965F-550FBE72F58A}"/>
    <dgm:cxn modelId="{C3E11855-4BD0-4463-AF72-16246CB95AB6}" type="presOf" srcId="{2072A33D-87BF-4025-BF30-E5217E30FA6C}" destId="{F9922DBE-F521-4D7F-86E6-1513339E91BB}" srcOrd="0" destOrd="0" presId="urn:microsoft.com/office/officeart/2005/8/layout/venn1"/>
    <dgm:cxn modelId="{934CA108-FE72-4CB2-B988-EB3B0885E592}" type="presOf" srcId="{8FFA3CE4-7788-4DBE-B21B-B0B9C5733952}" destId="{DBCABB7F-81C4-4446-8ADD-FE7BA17333E5}" srcOrd="0" destOrd="0" presId="urn:microsoft.com/office/officeart/2005/8/layout/venn1"/>
    <dgm:cxn modelId="{C71E045F-1A6B-46BE-AD0F-A4E034C70D82}" type="presOf" srcId="{34674A3D-1362-4E8F-81CB-6A9995C4AAA4}" destId="{26CAF8DF-1C39-4715-A447-79AFD45F4488}" srcOrd="0" destOrd="0" presId="urn:microsoft.com/office/officeart/2005/8/layout/venn1"/>
    <dgm:cxn modelId="{F6F41891-04A6-4805-8BB9-CD2AEA88BB0D}" type="presOf" srcId="{34674A3D-1362-4E8F-81CB-6A9995C4AAA4}" destId="{D19B686C-B3EE-4FE3-85EA-1AAEA441E59B}" srcOrd="1" destOrd="0" presId="urn:microsoft.com/office/officeart/2005/8/layout/venn1"/>
    <dgm:cxn modelId="{5F7F9B6C-2BC7-4069-9DEA-CF3BEED5039A}" type="presParOf" srcId="{F9922DBE-F521-4D7F-86E6-1513339E91BB}" destId="{26CAF8DF-1C39-4715-A447-79AFD45F4488}" srcOrd="0" destOrd="0" presId="urn:microsoft.com/office/officeart/2005/8/layout/venn1"/>
    <dgm:cxn modelId="{ECDE30FB-3527-47BB-8A2B-C83359899B2A}" type="presParOf" srcId="{F9922DBE-F521-4D7F-86E6-1513339E91BB}" destId="{D19B686C-B3EE-4FE3-85EA-1AAEA441E59B}" srcOrd="1" destOrd="0" presId="urn:microsoft.com/office/officeart/2005/8/layout/venn1"/>
    <dgm:cxn modelId="{BEE4398C-F6ED-4B28-80F6-E647846F3166}" type="presParOf" srcId="{F9922DBE-F521-4D7F-86E6-1513339E91BB}" destId="{DBCABB7F-81C4-4446-8ADD-FE7BA17333E5}" srcOrd="2" destOrd="0" presId="urn:microsoft.com/office/officeart/2005/8/layout/venn1"/>
    <dgm:cxn modelId="{1505D10F-7A8F-4BA3-964F-DA18BCF300A8}" type="presParOf" srcId="{F9922DBE-F521-4D7F-86E6-1513339E91BB}" destId="{1DE64F9E-8EDA-4635-AE3E-A6FA7FC8BA9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2A33D-87BF-4025-BF30-E5217E30FA6C}" type="doc">
      <dgm:prSet loTypeId="urn:microsoft.com/office/officeart/2005/8/layout/venn1" loCatId="relationship" qsTypeId="urn:microsoft.com/office/officeart/2005/8/quickstyle/simple1" qsCatId="simple" csTypeId="urn:microsoft.com/office/officeart/2005/8/colors/accent1_2" csCatId="accent1" phldr="1"/>
      <dgm:spPr/>
    </dgm:pt>
    <dgm:pt modelId="{34674A3D-1362-4E8F-81CB-6A9995C4AAA4}">
      <dgm:prSet phldrT="[Text]"/>
      <dgm:spPr/>
      <dgm:t>
        <a:bodyPr/>
        <a:lstStyle/>
        <a:p>
          <a:r>
            <a:rPr lang="en-ZA" dirty="0"/>
            <a:t>Contact</a:t>
          </a:r>
        </a:p>
      </dgm:t>
    </dgm:pt>
    <dgm:pt modelId="{5D97D260-8CDD-4E37-9BBD-318B6632BA13}" type="parTrans" cxnId="{A116137D-0B5C-4FA6-B8F8-BD2EA067548D}">
      <dgm:prSet/>
      <dgm:spPr/>
      <dgm:t>
        <a:bodyPr/>
        <a:lstStyle/>
        <a:p>
          <a:endParaRPr lang="en-ZA"/>
        </a:p>
      </dgm:t>
    </dgm:pt>
    <dgm:pt modelId="{FE5F4AA4-F5E5-41C5-90B7-5295E61397DF}" type="sibTrans" cxnId="{A116137D-0B5C-4FA6-B8F8-BD2EA067548D}">
      <dgm:prSet/>
      <dgm:spPr/>
      <dgm:t>
        <a:bodyPr/>
        <a:lstStyle/>
        <a:p>
          <a:endParaRPr lang="en-ZA"/>
        </a:p>
      </dgm:t>
    </dgm:pt>
    <dgm:pt modelId="{8FFA3CE4-7788-4DBE-B21B-B0B9C5733952}">
      <dgm:prSet phldrT="[Text]"/>
      <dgm:spPr/>
      <dgm:t>
        <a:bodyPr/>
        <a:lstStyle/>
        <a:p>
          <a:r>
            <a:rPr lang="en-ZA" dirty="0"/>
            <a:t>Print-based correspondence</a:t>
          </a:r>
        </a:p>
      </dgm:t>
    </dgm:pt>
    <dgm:pt modelId="{B92E0661-1348-4225-AE79-E07E11A61D02}" type="parTrans" cxnId="{0742C16B-38F5-484C-AA0C-228EA90D2E32}">
      <dgm:prSet/>
      <dgm:spPr/>
      <dgm:t>
        <a:bodyPr/>
        <a:lstStyle/>
        <a:p>
          <a:endParaRPr lang="en-ZA"/>
        </a:p>
      </dgm:t>
    </dgm:pt>
    <dgm:pt modelId="{A90416EA-96A9-4D88-965F-550FBE72F58A}" type="sibTrans" cxnId="{0742C16B-38F5-484C-AA0C-228EA90D2E32}">
      <dgm:prSet/>
      <dgm:spPr/>
      <dgm:t>
        <a:bodyPr/>
        <a:lstStyle/>
        <a:p>
          <a:endParaRPr lang="en-ZA"/>
        </a:p>
      </dgm:t>
    </dgm:pt>
    <dgm:pt modelId="{F9922DBE-F521-4D7F-86E6-1513339E91BB}" type="pres">
      <dgm:prSet presAssocID="{2072A33D-87BF-4025-BF30-E5217E30FA6C}" presName="compositeShape" presStyleCnt="0">
        <dgm:presLayoutVars>
          <dgm:chMax val="7"/>
          <dgm:dir/>
          <dgm:resizeHandles val="exact"/>
        </dgm:presLayoutVars>
      </dgm:prSet>
      <dgm:spPr/>
    </dgm:pt>
    <dgm:pt modelId="{26CAF8DF-1C39-4715-A447-79AFD45F4488}" type="pres">
      <dgm:prSet presAssocID="{34674A3D-1362-4E8F-81CB-6A9995C4AAA4}" presName="circ1" presStyleLbl="vennNode1" presStyleIdx="0" presStyleCnt="2"/>
      <dgm:spPr/>
    </dgm:pt>
    <dgm:pt modelId="{D19B686C-B3EE-4FE3-85EA-1AAEA441E59B}" type="pres">
      <dgm:prSet presAssocID="{34674A3D-1362-4E8F-81CB-6A9995C4AAA4}" presName="circ1Tx" presStyleLbl="revTx" presStyleIdx="0" presStyleCnt="0">
        <dgm:presLayoutVars>
          <dgm:chMax val="0"/>
          <dgm:chPref val="0"/>
          <dgm:bulletEnabled val="1"/>
        </dgm:presLayoutVars>
      </dgm:prSet>
      <dgm:spPr/>
    </dgm:pt>
    <dgm:pt modelId="{DBCABB7F-81C4-4446-8ADD-FE7BA17333E5}" type="pres">
      <dgm:prSet presAssocID="{8FFA3CE4-7788-4DBE-B21B-B0B9C5733952}" presName="circ2" presStyleLbl="vennNode1" presStyleIdx="1" presStyleCnt="2"/>
      <dgm:spPr/>
    </dgm:pt>
    <dgm:pt modelId="{1DE64F9E-8EDA-4635-AE3E-A6FA7FC8BA93}" type="pres">
      <dgm:prSet presAssocID="{8FFA3CE4-7788-4DBE-B21B-B0B9C5733952}" presName="circ2Tx" presStyleLbl="revTx" presStyleIdx="0" presStyleCnt="0">
        <dgm:presLayoutVars>
          <dgm:chMax val="0"/>
          <dgm:chPref val="0"/>
          <dgm:bulletEnabled val="1"/>
        </dgm:presLayoutVars>
      </dgm:prSet>
      <dgm:spPr/>
    </dgm:pt>
  </dgm:ptLst>
  <dgm:cxnLst>
    <dgm:cxn modelId="{A116137D-0B5C-4FA6-B8F8-BD2EA067548D}" srcId="{2072A33D-87BF-4025-BF30-E5217E30FA6C}" destId="{34674A3D-1362-4E8F-81CB-6A9995C4AAA4}" srcOrd="0" destOrd="0" parTransId="{5D97D260-8CDD-4E37-9BBD-318B6632BA13}" sibTransId="{FE5F4AA4-F5E5-41C5-90B7-5295E61397DF}"/>
    <dgm:cxn modelId="{AB867BFF-2695-448F-9268-B3799DDEFA04}" type="presOf" srcId="{34674A3D-1362-4E8F-81CB-6A9995C4AAA4}" destId="{26CAF8DF-1C39-4715-A447-79AFD45F4488}" srcOrd="0" destOrd="0" presId="urn:microsoft.com/office/officeart/2005/8/layout/venn1"/>
    <dgm:cxn modelId="{0742C16B-38F5-484C-AA0C-228EA90D2E32}" srcId="{2072A33D-87BF-4025-BF30-E5217E30FA6C}" destId="{8FFA3CE4-7788-4DBE-B21B-B0B9C5733952}" srcOrd="1" destOrd="0" parTransId="{B92E0661-1348-4225-AE79-E07E11A61D02}" sibTransId="{A90416EA-96A9-4D88-965F-550FBE72F58A}"/>
    <dgm:cxn modelId="{413CE3C8-591C-4A5A-B5C0-44002423CB4D}" type="presOf" srcId="{34674A3D-1362-4E8F-81CB-6A9995C4AAA4}" destId="{D19B686C-B3EE-4FE3-85EA-1AAEA441E59B}" srcOrd="1" destOrd="0" presId="urn:microsoft.com/office/officeart/2005/8/layout/venn1"/>
    <dgm:cxn modelId="{5BC92174-F3C6-4508-BE67-9CD398DBCD37}" type="presOf" srcId="{2072A33D-87BF-4025-BF30-E5217E30FA6C}" destId="{F9922DBE-F521-4D7F-86E6-1513339E91BB}" srcOrd="0" destOrd="0" presId="urn:microsoft.com/office/officeart/2005/8/layout/venn1"/>
    <dgm:cxn modelId="{CDDBC730-C7A3-4F2E-B6D7-ABD12FC39D2E}" type="presOf" srcId="{8FFA3CE4-7788-4DBE-B21B-B0B9C5733952}" destId="{DBCABB7F-81C4-4446-8ADD-FE7BA17333E5}" srcOrd="0" destOrd="0" presId="urn:microsoft.com/office/officeart/2005/8/layout/venn1"/>
    <dgm:cxn modelId="{E3FE7D50-3004-4A66-A9DC-1CBB158BEF47}" type="presOf" srcId="{8FFA3CE4-7788-4DBE-B21B-B0B9C5733952}" destId="{1DE64F9E-8EDA-4635-AE3E-A6FA7FC8BA93}" srcOrd="1" destOrd="0" presId="urn:microsoft.com/office/officeart/2005/8/layout/venn1"/>
    <dgm:cxn modelId="{0A449196-C0D5-489C-96D5-3C70851F336D}" type="presParOf" srcId="{F9922DBE-F521-4D7F-86E6-1513339E91BB}" destId="{26CAF8DF-1C39-4715-A447-79AFD45F4488}" srcOrd="0" destOrd="0" presId="urn:microsoft.com/office/officeart/2005/8/layout/venn1"/>
    <dgm:cxn modelId="{10A8A2F6-699D-498F-9C56-29B6A0BA873F}" type="presParOf" srcId="{F9922DBE-F521-4D7F-86E6-1513339E91BB}" destId="{D19B686C-B3EE-4FE3-85EA-1AAEA441E59B}" srcOrd="1" destOrd="0" presId="urn:microsoft.com/office/officeart/2005/8/layout/venn1"/>
    <dgm:cxn modelId="{6A002A95-BED6-4CA6-A842-E11128DE5757}" type="presParOf" srcId="{F9922DBE-F521-4D7F-86E6-1513339E91BB}" destId="{DBCABB7F-81C4-4446-8ADD-FE7BA17333E5}" srcOrd="2" destOrd="0" presId="urn:microsoft.com/office/officeart/2005/8/layout/venn1"/>
    <dgm:cxn modelId="{DBF45771-8C8A-47C3-82B5-8EE31E141A62}" type="presParOf" srcId="{F9922DBE-F521-4D7F-86E6-1513339E91BB}" destId="{1DE64F9E-8EDA-4635-AE3E-A6FA7FC8BA9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72A33D-87BF-4025-BF30-E5217E30FA6C}" type="doc">
      <dgm:prSet loTypeId="urn:microsoft.com/office/officeart/2005/8/layout/venn1" loCatId="relationship" qsTypeId="urn:microsoft.com/office/officeart/2005/8/quickstyle/simple1" qsCatId="simple" csTypeId="urn:microsoft.com/office/officeart/2005/8/colors/accent1_2" csCatId="accent1" phldr="1"/>
      <dgm:spPr/>
    </dgm:pt>
    <dgm:pt modelId="{34674A3D-1362-4E8F-81CB-6A9995C4AAA4}">
      <dgm:prSet phldrT="[Text]"/>
      <dgm:spPr/>
      <dgm:t>
        <a:bodyPr/>
        <a:lstStyle/>
        <a:p>
          <a:r>
            <a:rPr lang="en-ZA" dirty="0"/>
            <a:t>Online</a:t>
          </a:r>
        </a:p>
      </dgm:t>
    </dgm:pt>
    <dgm:pt modelId="{5D97D260-8CDD-4E37-9BBD-318B6632BA13}" type="parTrans" cxnId="{A116137D-0B5C-4FA6-B8F8-BD2EA067548D}">
      <dgm:prSet/>
      <dgm:spPr/>
      <dgm:t>
        <a:bodyPr/>
        <a:lstStyle/>
        <a:p>
          <a:endParaRPr lang="en-ZA"/>
        </a:p>
      </dgm:t>
    </dgm:pt>
    <dgm:pt modelId="{FE5F4AA4-F5E5-41C5-90B7-5295E61397DF}" type="sibTrans" cxnId="{A116137D-0B5C-4FA6-B8F8-BD2EA067548D}">
      <dgm:prSet/>
      <dgm:spPr/>
      <dgm:t>
        <a:bodyPr/>
        <a:lstStyle/>
        <a:p>
          <a:endParaRPr lang="en-ZA"/>
        </a:p>
      </dgm:t>
    </dgm:pt>
    <dgm:pt modelId="{8FFA3CE4-7788-4DBE-B21B-B0B9C5733952}">
      <dgm:prSet phldrT="[Text]"/>
      <dgm:spPr/>
      <dgm:t>
        <a:bodyPr/>
        <a:lstStyle/>
        <a:p>
          <a:r>
            <a:rPr lang="en-ZA" dirty="0"/>
            <a:t>Print-based correspondence</a:t>
          </a:r>
        </a:p>
      </dgm:t>
    </dgm:pt>
    <dgm:pt modelId="{B92E0661-1348-4225-AE79-E07E11A61D02}" type="parTrans" cxnId="{0742C16B-38F5-484C-AA0C-228EA90D2E32}">
      <dgm:prSet/>
      <dgm:spPr/>
      <dgm:t>
        <a:bodyPr/>
        <a:lstStyle/>
        <a:p>
          <a:endParaRPr lang="en-ZA"/>
        </a:p>
      </dgm:t>
    </dgm:pt>
    <dgm:pt modelId="{A90416EA-96A9-4D88-965F-550FBE72F58A}" type="sibTrans" cxnId="{0742C16B-38F5-484C-AA0C-228EA90D2E32}">
      <dgm:prSet/>
      <dgm:spPr/>
      <dgm:t>
        <a:bodyPr/>
        <a:lstStyle/>
        <a:p>
          <a:endParaRPr lang="en-ZA"/>
        </a:p>
      </dgm:t>
    </dgm:pt>
    <dgm:pt modelId="{F9922DBE-F521-4D7F-86E6-1513339E91BB}" type="pres">
      <dgm:prSet presAssocID="{2072A33D-87BF-4025-BF30-E5217E30FA6C}" presName="compositeShape" presStyleCnt="0">
        <dgm:presLayoutVars>
          <dgm:chMax val="7"/>
          <dgm:dir/>
          <dgm:resizeHandles val="exact"/>
        </dgm:presLayoutVars>
      </dgm:prSet>
      <dgm:spPr/>
    </dgm:pt>
    <dgm:pt modelId="{26CAF8DF-1C39-4715-A447-79AFD45F4488}" type="pres">
      <dgm:prSet presAssocID="{34674A3D-1362-4E8F-81CB-6A9995C4AAA4}" presName="circ1" presStyleLbl="vennNode1" presStyleIdx="0" presStyleCnt="2"/>
      <dgm:spPr/>
    </dgm:pt>
    <dgm:pt modelId="{D19B686C-B3EE-4FE3-85EA-1AAEA441E59B}" type="pres">
      <dgm:prSet presAssocID="{34674A3D-1362-4E8F-81CB-6A9995C4AAA4}" presName="circ1Tx" presStyleLbl="revTx" presStyleIdx="0" presStyleCnt="0">
        <dgm:presLayoutVars>
          <dgm:chMax val="0"/>
          <dgm:chPref val="0"/>
          <dgm:bulletEnabled val="1"/>
        </dgm:presLayoutVars>
      </dgm:prSet>
      <dgm:spPr/>
    </dgm:pt>
    <dgm:pt modelId="{DBCABB7F-81C4-4446-8ADD-FE7BA17333E5}" type="pres">
      <dgm:prSet presAssocID="{8FFA3CE4-7788-4DBE-B21B-B0B9C5733952}" presName="circ2" presStyleLbl="vennNode1" presStyleIdx="1" presStyleCnt="2"/>
      <dgm:spPr/>
    </dgm:pt>
    <dgm:pt modelId="{1DE64F9E-8EDA-4635-AE3E-A6FA7FC8BA93}" type="pres">
      <dgm:prSet presAssocID="{8FFA3CE4-7788-4DBE-B21B-B0B9C5733952}" presName="circ2Tx" presStyleLbl="revTx" presStyleIdx="0" presStyleCnt="0">
        <dgm:presLayoutVars>
          <dgm:chMax val="0"/>
          <dgm:chPref val="0"/>
          <dgm:bulletEnabled val="1"/>
        </dgm:presLayoutVars>
      </dgm:prSet>
      <dgm:spPr/>
    </dgm:pt>
  </dgm:ptLst>
  <dgm:cxnLst>
    <dgm:cxn modelId="{A116137D-0B5C-4FA6-B8F8-BD2EA067548D}" srcId="{2072A33D-87BF-4025-BF30-E5217E30FA6C}" destId="{34674A3D-1362-4E8F-81CB-6A9995C4AAA4}" srcOrd="0" destOrd="0" parTransId="{5D97D260-8CDD-4E37-9BBD-318B6632BA13}" sibTransId="{FE5F4AA4-F5E5-41C5-90B7-5295E61397DF}"/>
    <dgm:cxn modelId="{6D685865-43C4-4676-8A2E-874887E09654}" type="presOf" srcId="{34674A3D-1362-4E8F-81CB-6A9995C4AAA4}" destId="{26CAF8DF-1C39-4715-A447-79AFD45F4488}" srcOrd="0" destOrd="0" presId="urn:microsoft.com/office/officeart/2005/8/layout/venn1"/>
    <dgm:cxn modelId="{6E3A1CB6-AFE5-48D7-B183-12CF3DB40C8D}" type="presOf" srcId="{8FFA3CE4-7788-4DBE-B21B-B0B9C5733952}" destId="{DBCABB7F-81C4-4446-8ADD-FE7BA17333E5}" srcOrd="0" destOrd="0" presId="urn:microsoft.com/office/officeart/2005/8/layout/venn1"/>
    <dgm:cxn modelId="{F4259BB8-CB9F-4F85-B361-3464A49EEBBF}" type="presOf" srcId="{34674A3D-1362-4E8F-81CB-6A9995C4AAA4}" destId="{D19B686C-B3EE-4FE3-85EA-1AAEA441E59B}" srcOrd="1" destOrd="0" presId="urn:microsoft.com/office/officeart/2005/8/layout/venn1"/>
    <dgm:cxn modelId="{0742C16B-38F5-484C-AA0C-228EA90D2E32}" srcId="{2072A33D-87BF-4025-BF30-E5217E30FA6C}" destId="{8FFA3CE4-7788-4DBE-B21B-B0B9C5733952}" srcOrd="1" destOrd="0" parTransId="{B92E0661-1348-4225-AE79-E07E11A61D02}" sibTransId="{A90416EA-96A9-4D88-965F-550FBE72F58A}"/>
    <dgm:cxn modelId="{F8035194-6297-4553-8B01-9EFB09C1BF2D}" type="presOf" srcId="{8FFA3CE4-7788-4DBE-B21B-B0B9C5733952}" destId="{1DE64F9E-8EDA-4635-AE3E-A6FA7FC8BA93}" srcOrd="1" destOrd="0" presId="urn:microsoft.com/office/officeart/2005/8/layout/venn1"/>
    <dgm:cxn modelId="{5CE370B4-E6B5-4B81-B38E-3D71173055F2}" type="presOf" srcId="{2072A33D-87BF-4025-BF30-E5217E30FA6C}" destId="{F9922DBE-F521-4D7F-86E6-1513339E91BB}" srcOrd="0" destOrd="0" presId="urn:microsoft.com/office/officeart/2005/8/layout/venn1"/>
    <dgm:cxn modelId="{7F9623DB-2F11-4471-BE3A-D18C4AF5BB73}" type="presParOf" srcId="{F9922DBE-F521-4D7F-86E6-1513339E91BB}" destId="{26CAF8DF-1C39-4715-A447-79AFD45F4488}" srcOrd="0" destOrd="0" presId="urn:microsoft.com/office/officeart/2005/8/layout/venn1"/>
    <dgm:cxn modelId="{8D3D59A9-87D4-4679-9D9D-79DDDDEC2636}" type="presParOf" srcId="{F9922DBE-F521-4D7F-86E6-1513339E91BB}" destId="{D19B686C-B3EE-4FE3-85EA-1AAEA441E59B}" srcOrd="1" destOrd="0" presId="urn:microsoft.com/office/officeart/2005/8/layout/venn1"/>
    <dgm:cxn modelId="{D5708B13-FE2F-4295-9D2A-DD37DC739B14}" type="presParOf" srcId="{F9922DBE-F521-4D7F-86E6-1513339E91BB}" destId="{DBCABB7F-81C4-4446-8ADD-FE7BA17333E5}" srcOrd="2" destOrd="0" presId="urn:microsoft.com/office/officeart/2005/8/layout/venn1"/>
    <dgm:cxn modelId="{112C17A8-1980-4C78-90F3-B1E7EE63F334}" type="presParOf" srcId="{F9922DBE-F521-4D7F-86E6-1513339E91BB}" destId="{1DE64F9E-8EDA-4635-AE3E-A6FA7FC8BA9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400AB9-3F52-457B-B885-6F84557BC4A4}" type="doc">
      <dgm:prSet loTypeId="urn:microsoft.com/office/officeart/2005/8/layout/venn1" loCatId="relationship" qsTypeId="urn:microsoft.com/office/officeart/2005/8/quickstyle/simple1" qsCatId="simple" csTypeId="urn:microsoft.com/office/officeart/2005/8/colors/accent1_2" csCatId="accent1" phldr="1"/>
      <dgm:spPr/>
    </dgm:pt>
    <dgm:pt modelId="{4F59A26F-4C98-4C89-A7C9-7F36D0151252}">
      <dgm:prSet phldrT="[Text]"/>
      <dgm:spPr/>
      <dgm:t>
        <a:bodyPr/>
        <a:lstStyle/>
        <a:p>
          <a:r>
            <a:rPr lang="en-ZA" dirty="0"/>
            <a:t>Theory</a:t>
          </a:r>
        </a:p>
      </dgm:t>
    </dgm:pt>
    <dgm:pt modelId="{48F9FFEE-BC72-45C3-A954-A9C6124CFBEA}" type="parTrans" cxnId="{CA1ACA2B-5FE0-4CF2-ABD7-F9EE9334ACA4}">
      <dgm:prSet/>
      <dgm:spPr/>
      <dgm:t>
        <a:bodyPr/>
        <a:lstStyle/>
        <a:p>
          <a:endParaRPr lang="en-ZA"/>
        </a:p>
      </dgm:t>
    </dgm:pt>
    <dgm:pt modelId="{725F644C-2075-4708-8FD5-61A2734144E3}" type="sibTrans" cxnId="{CA1ACA2B-5FE0-4CF2-ABD7-F9EE9334ACA4}">
      <dgm:prSet/>
      <dgm:spPr/>
      <dgm:t>
        <a:bodyPr/>
        <a:lstStyle/>
        <a:p>
          <a:endParaRPr lang="en-ZA"/>
        </a:p>
      </dgm:t>
    </dgm:pt>
    <dgm:pt modelId="{D4965FEA-20BA-4C9C-BE57-8C40F585C3E5}">
      <dgm:prSet phldrT="[Text]"/>
      <dgm:spPr/>
      <dgm:t>
        <a:bodyPr/>
        <a:lstStyle/>
        <a:p>
          <a:r>
            <a:rPr lang="en-ZA" dirty="0"/>
            <a:t>WIL</a:t>
          </a:r>
        </a:p>
      </dgm:t>
    </dgm:pt>
    <dgm:pt modelId="{679B978C-D84C-44F0-9376-9B783F5FE598}" type="parTrans" cxnId="{9584F360-50F6-4E13-94DC-5816BE5E599C}">
      <dgm:prSet/>
      <dgm:spPr/>
      <dgm:t>
        <a:bodyPr/>
        <a:lstStyle/>
        <a:p>
          <a:endParaRPr lang="en-ZA"/>
        </a:p>
      </dgm:t>
    </dgm:pt>
    <dgm:pt modelId="{5DE4E8DC-7D4D-4C61-B374-0002ED0CFAB2}" type="sibTrans" cxnId="{9584F360-50F6-4E13-94DC-5816BE5E599C}">
      <dgm:prSet/>
      <dgm:spPr/>
      <dgm:t>
        <a:bodyPr/>
        <a:lstStyle/>
        <a:p>
          <a:endParaRPr lang="en-ZA"/>
        </a:p>
      </dgm:t>
    </dgm:pt>
    <dgm:pt modelId="{AE91A806-282F-4DD8-A80F-77D58B5E6451}">
      <dgm:prSet phldrT="[Text]"/>
      <dgm:spPr/>
      <dgm:t>
        <a:bodyPr/>
        <a:lstStyle/>
        <a:p>
          <a:r>
            <a:rPr lang="en-ZA" dirty="0"/>
            <a:t>Practical</a:t>
          </a:r>
        </a:p>
      </dgm:t>
    </dgm:pt>
    <dgm:pt modelId="{FF03FCE7-3B35-4B85-B3DD-7316D87B1719}" type="parTrans" cxnId="{690E66D3-6C5F-4A2D-A133-953002CD2713}">
      <dgm:prSet/>
      <dgm:spPr/>
      <dgm:t>
        <a:bodyPr/>
        <a:lstStyle/>
        <a:p>
          <a:endParaRPr lang="en-ZA"/>
        </a:p>
      </dgm:t>
    </dgm:pt>
    <dgm:pt modelId="{37846E27-B92C-406F-872A-4933333AC0C5}" type="sibTrans" cxnId="{690E66D3-6C5F-4A2D-A133-953002CD2713}">
      <dgm:prSet/>
      <dgm:spPr/>
      <dgm:t>
        <a:bodyPr/>
        <a:lstStyle/>
        <a:p>
          <a:endParaRPr lang="en-ZA"/>
        </a:p>
      </dgm:t>
    </dgm:pt>
    <dgm:pt modelId="{8DF80B14-E69A-4F8C-8C3F-DEA890031D3C}" type="pres">
      <dgm:prSet presAssocID="{64400AB9-3F52-457B-B885-6F84557BC4A4}" presName="compositeShape" presStyleCnt="0">
        <dgm:presLayoutVars>
          <dgm:chMax val="7"/>
          <dgm:dir/>
          <dgm:resizeHandles val="exact"/>
        </dgm:presLayoutVars>
      </dgm:prSet>
      <dgm:spPr/>
    </dgm:pt>
    <dgm:pt modelId="{0DB93DC1-C4C7-4885-B9D3-EDB8651A42E3}" type="pres">
      <dgm:prSet presAssocID="{4F59A26F-4C98-4C89-A7C9-7F36D0151252}" presName="circ1" presStyleLbl="vennNode1" presStyleIdx="0" presStyleCnt="3"/>
      <dgm:spPr/>
    </dgm:pt>
    <dgm:pt modelId="{69AD453E-A22F-4748-BD77-7E9B1AD87B6B}" type="pres">
      <dgm:prSet presAssocID="{4F59A26F-4C98-4C89-A7C9-7F36D0151252}" presName="circ1Tx" presStyleLbl="revTx" presStyleIdx="0" presStyleCnt="0">
        <dgm:presLayoutVars>
          <dgm:chMax val="0"/>
          <dgm:chPref val="0"/>
          <dgm:bulletEnabled val="1"/>
        </dgm:presLayoutVars>
      </dgm:prSet>
      <dgm:spPr/>
    </dgm:pt>
    <dgm:pt modelId="{9DE1FC17-8796-4894-AD10-594A9984D358}" type="pres">
      <dgm:prSet presAssocID="{D4965FEA-20BA-4C9C-BE57-8C40F585C3E5}" presName="circ2" presStyleLbl="vennNode1" presStyleIdx="1" presStyleCnt="3"/>
      <dgm:spPr/>
    </dgm:pt>
    <dgm:pt modelId="{3733BBCF-57EE-4C95-839A-DA9E65AC1BE9}" type="pres">
      <dgm:prSet presAssocID="{D4965FEA-20BA-4C9C-BE57-8C40F585C3E5}" presName="circ2Tx" presStyleLbl="revTx" presStyleIdx="0" presStyleCnt="0">
        <dgm:presLayoutVars>
          <dgm:chMax val="0"/>
          <dgm:chPref val="0"/>
          <dgm:bulletEnabled val="1"/>
        </dgm:presLayoutVars>
      </dgm:prSet>
      <dgm:spPr/>
    </dgm:pt>
    <dgm:pt modelId="{297209D5-1412-4BAE-A634-24AE53401C3E}" type="pres">
      <dgm:prSet presAssocID="{AE91A806-282F-4DD8-A80F-77D58B5E6451}" presName="circ3" presStyleLbl="vennNode1" presStyleIdx="2" presStyleCnt="3"/>
      <dgm:spPr/>
    </dgm:pt>
    <dgm:pt modelId="{9F9F6F0C-5D3D-4143-865C-AB3797665DC8}" type="pres">
      <dgm:prSet presAssocID="{AE91A806-282F-4DD8-A80F-77D58B5E6451}" presName="circ3Tx" presStyleLbl="revTx" presStyleIdx="0" presStyleCnt="0">
        <dgm:presLayoutVars>
          <dgm:chMax val="0"/>
          <dgm:chPref val="0"/>
          <dgm:bulletEnabled val="1"/>
        </dgm:presLayoutVars>
      </dgm:prSet>
      <dgm:spPr/>
    </dgm:pt>
  </dgm:ptLst>
  <dgm:cxnLst>
    <dgm:cxn modelId="{C97F705E-10FE-4335-8F7B-EC9E1DDC6F56}" type="presOf" srcId="{4F59A26F-4C98-4C89-A7C9-7F36D0151252}" destId="{0DB93DC1-C4C7-4885-B9D3-EDB8651A42E3}" srcOrd="0" destOrd="0" presId="urn:microsoft.com/office/officeart/2005/8/layout/venn1"/>
    <dgm:cxn modelId="{81ACD3B5-4836-4261-A219-F9A6E69D6FEE}" type="presOf" srcId="{4F59A26F-4C98-4C89-A7C9-7F36D0151252}" destId="{69AD453E-A22F-4748-BD77-7E9B1AD87B6B}" srcOrd="1" destOrd="0" presId="urn:microsoft.com/office/officeart/2005/8/layout/venn1"/>
    <dgm:cxn modelId="{F092D49A-9A9D-42EF-9174-B223DF45BE15}" type="presOf" srcId="{D4965FEA-20BA-4C9C-BE57-8C40F585C3E5}" destId="{9DE1FC17-8796-4894-AD10-594A9984D358}" srcOrd="0" destOrd="0" presId="urn:microsoft.com/office/officeart/2005/8/layout/venn1"/>
    <dgm:cxn modelId="{690E66D3-6C5F-4A2D-A133-953002CD2713}" srcId="{64400AB9-3F52-457B-B885-6F84557BC4A4}" destId="{AE91A806-282F-4DD8-A80F-77D58B5E6451}" srcOrd="2" destOrd="0" parTransId="{FF03FCE7-3B35-4B85-B3DD-7316D87B1719}" sibTransId="{37846E27-B92C-406F-872A-4933333AC0C5}"/>
    <dgm:cxn modelId="{C8ABC075-7939-4AA9-8B17-3F3F02D30977}" type="presOf" srcId="{D4965FEA-20BA-4C9C-BE57-8C40F585C3E5}" destId="{3733BBCF-57EE-4C95-839A-DA9E65AC1BE9}" srcOrd="1" destOrd="0" presId="urn:microsoft.com/office/officeart/2005/8/layout/venn1"/>
    <dgm:cxn modelId="{676C2F9A-06B1-47B2-8F8F-54166D598A24}" type="presOf" srcId="{64400AB9-3F52-457B-B885-6F84557BC4A4}" destId="{8DF80B14-E69A-4F8C-8C3F-DEA890031D3C}" srcOrd="0" destOrd="0" presId="urn:microsoft.com/office/officeart/2005/8/layout/venn1"/>
    <dgm:cxn modelId="{CA1ACA2B-5FE0-4CF2-ABD7-F9EE9334ACA4}" srcId="{64400AB9-3F52-457B-B885-6F84557BC4A4}" destId="{4F59A26F-4C98-4C89-A7C9-7F36D0151252}" srcOrd="0" destOrd="0" parTransId="{48F9FFEE-BC72-45C3-A954-A9C6124CFBEA}" sibTransId="{725F644C-2075-4708-8FD5-61A2734144E3}"/>
    <dgm:cxn modelId="{40EFC340-BD37-4ADE-BDDA-BE611E9E1BA3}" type="presOf" srcId="{AE91A806-282F-4DD8-A80F-77D58B5E6451}" destId="{297209D5-1412-4BAE-A634-24AE53401C3E}" srcOrd="0" destOrd="0" presId="urn:microsoft.com/office/officeart/2005/8/layout/venn1"/>
    <dgm:cxn modelId="{30171BBC-92B5-43CA-B959-2A9673B4FB34}" type="presOf" srcId="{AE91A806-282F-4DD8-A80F-77D58B5E6451}" destId="{9F9F6F0C-5D3D-4143-865C-AB3797665DC8}" srcOrd="1" destOrd="0" presId="urn:microsoft.com/office/officeart/2005/8/layout/venn1"/>
    <dgm:cxn modelId="{9584F360-50F6-4E13-94DC-5816BE5E599C}" srcId="{64400AB9-3F52-457B-B885-6F84557BC4A4}" destId="{D4965FEA-20BA-4C9C-BE57-8C40F585C3E5}" srcOrd="1" destOrd="0" parTransId="{679B978C-D84C-44F0-9376-9B783F5FE598}" sibTransId="{5DE4E8DC-7D4D-4C61-B374-0002ED0CFAB2}"/>
    <dgm:cxn modelId="{49C34D84-D283-4F0B-A90F-8A57DD3E6F08}" type="presParOf" srcId="{8DF80B14-E69A-4F8C-8C3F-DEA890031D3C}" destId="{0DB93DC1-C4C7-4885-B9D3-EDB8651A42E3}" srcOrd="0" destOrd="0" presId="urn:microsoft.com/office/officeart/2005/8/layout/venn1"/>
    <dgm:cxn modelId="{E945B7AF-5F40-4F1A-8ACF-1AFAC569C30C}" type="presParOf" srcId="{8DF80B14-E69A-4F8C-8C3F-DEA890031D3C}" destId="{69AD453E-A22F-4748-BD77-7E9B1AD87B6B}" srcOrd="1" destOrd="0" presId="urn:microsoft.com/office/officeart/2005/8/layout/venn1"/>
    <dgm:cxn modelId="{7BC6300F-BA58-431C-BB95-636CE0D76AA6}" type="presParOf" srcId="{8DF80B14-E69A-4F8C-8C3F-DEA890031D3C}" destId="{9DE1FC17-8796-4894-AD10-594A9984D358}" srcOrd="2" destOrd="0" presId="urn:microsoft.com/office/officeart/2005/8/layout/venn1"/>
    <dgm:cxn modelId="{60F0ED70-1F18-4E85-9C1E-327EF81416AA}" type="presParOf" srcId="{8DF80B14-E69A-4F8C-8C3F-DEA890031D3C}" destId="{3733BBCF-57EE-4C95-839A-DA9E65AC1BE9}" srcOrd="3" destOrd="0" presId="urn:microsoft.com/office/officeart/2005/8/layout/venn1"/>
    <dgm:cxn modelId="{C4E717B6-98DF-46FF-A83A-0DEF4F022B8A}" type="presParOf" srcId="{8DF80B14-E69A-4F8C-8C3F-DEA890031D3C}" destId="{297209D5-1412-4BAE-A634-24AE53401C3E}" srcOrd="4" destOrd="0" presId="urn:microsoft.com/office/officeart/2005/8/layout/venn1"/>
    <dgm:cxn modelId="{C7EFA273-9093-4E85-8116-76E6C8AE1128}" type="presParOf" srcId="{8DF80B14-E69A-4F8C-8C3F-DEA890031D3C}" destId="{9F9F6F0C-5D3D-4143-865C-AB3797665DC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400AB9-3F52-457B-B885-6F84557BC4A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ZA"/>
        </a:p>
      </dgm:t>
    </dgm:pt>
    <dgm:pt modelId="{4F59A26F-4C98-4C89-A7C9-7F36D0151252}">
      <dgm:prSet phldrT="[Text]"/>
      <dgm:spPr/>
      <dgm:t>
        <a:bodyPr/>
        <a:lstStyle/>
        <a:p>
          <a:r>
            <a:rPr lang="en-ZA" dirty="0"/>
            <a:t>Independent learning</a:t>
          </a:r>
        </a:p>
      </dgm:t>
    </dgm:pt>
    <dgm:pt modelId="{48F9FFEE-BC72-45C3-A954-A9C6124CFBEA}" type="parTrans" cxnId="{CA1ACA2B-5FE0-4CF2-ABD7-F9EE9334ACA4}">
      <dgm:prSet/>
      <dgm:spPr/>
      <dgm:t>
        <a:bodyPr/>
        <a:lstStyle/>
        <a:p>
          <a:endParaRPr lang="en-ZA"/>
        </a:p>
      </dgm:t>
    </dgm:pt>
    <dgm:pt modelId="{725F644C-2075-4708-8FD5-61A2734144E3}" type="sibTrans" cxnId="{CA1ACA2B-5FE0-4CF2-ABD7-F9EE9334ACA4}">
      <dgm:prSet/>
      <dgm:spPr/>
      <dgm:t>
        <a:bodyPr/>
        <a:lstStyle/>
        <a:p>
          <a:endParaRPr lang="en-ZA"/>
        </a:p>
      </dgm:t>
    </dgm:pt>
    <dgm:pt modelId="{D4965FEA-20BA-4C9C-BE57-8C40F585C3E5}">
      <dgm:prSet phldrT="[Text]"/>
      <dgm:spPr/>
      <dgm:t>
        <a:bodyPr/>
        <a:lstStyle/>
        <a:p>
          <a:r>
            <a:rPr lang="en-ZA" dirty="0"/>
            <a:t>Collaborative learning</a:t>
          </a:r>
        </a:p>
      </dgm:t>
    </dgm:pt>
    <dgm:pt modelId="{679B978C-D84C-44F0-9376-9B783F5FE598}" type="parTrans" cxnId="{9584F360-50F6-4E13-94DC-5816BE5E599C}">
      <dgm:prSet/>
      <dgm:spPr/>
      <dgm:t>
        <a:bodyPr/>
        <a:lstStyle/>
        <a:p>
          <a:endParaRPr lang="en-ZA"/>
        </a:p>
      </dgm:t>
    </dgm:pt>
    <dgm:pt modelId="{5DE4E8DC-7D4D-4C61-B374-0002ED0CFAB2}" type="sibTrans" cxnId="{9584F360-50F6-4E13-94DC-5816BE5E599C}">
      <dgm:prSet/>
      <dgm:spPr/>
      <dgm:t>
        <a:bodyPr/>
        <a:lstStyle/>
        <a:p>
          <a:endParaRPr lang="en-ZA"/>
        </a:p>
      </dgm:t>
    </dgm:pt>
    <dgm:pt modelId="{AE91A806-282F-4DD8-A80F-77D58B5E6451}">
      <dgm:prSet phldrT="[Text]"/>
      <dgm:spPr/>
      <dgm:t>
        <a:bodyPr/>
        <a:lstStyle/>
        <a:p>
          <a:r>
            <a:rPr lang="en-ZA" dirty="0"/>
            <a:t>Cooperative learning</a:t>
          </a:r>
        </a:p>
      </dgm:t>
    </dgm:pt>
    <dgm:pt modelId="{FF03FCE7-3B35-4B85-B3DD-7316D87B1719}" type="parTrans" cxnId="{690E66D3-6C5F-4A2D-A133-953002CD2713}">
      <dgm:prSet/>
      <dgm:spPr/>
      <dgm:t>
        <a:bodyPr/>
        <a:lstStyle/>
        <a:p>
          <a:endParaRPr lang="en-ZA"/>
        </a:p>
      </dgm:t>
    </dgm:pt>
    <dgm:pt modelId="{37846E27-B92C-406F-872A-4933333AC0C5}" type="sibTrans" cxnId="{690E66D3-6C5F-4A2D-A133-953002CD2713}">
      <dgm:prSet/>
      <dgm:spPr/>
      <dgm:t>
        <a:bodyPr/>
        <a:lstStyle/>
        <a:p>
          <a:endParaRPr lang="en-ZA"/>
        </a:p>
      </dgm:t>
    </dgm:pt>
    <dgm:pt modelId="{A3A7BB17-E2D4-465E-80E7-FAB9D3A9EDB4}">
      <dgm:prSet/>
      <dgm:spPr/>
      <dgm:t>
        <a:bodyPr/>
        <a:lstStyle/>
        <a:p>
          <a:r>
            <a:rPr lang="en-ZA" dirty="0"/>
            <a:t>Practical learning</a:t>
          </a:r>
        </a:p>
      </dgm:t>
    </dgm:pt>
    <dgm:pt modelId="{4A9E1C46-535B-4374-9CEC-0D2FDBBAFB37}" type="parTrans" cxnId="{DCB19640-2335-47D3-8D91-8588D8E3F098}">
      <dgm:prSet/>
      <dgm:spPr/>
      <dgm:t>
        <a:bodyPr/>
        <a:lstStyle/>
        <a:p>
          <a:endParaRPr lang="en-ZA"/>
        </a:p>
      </dgm:t>
    </dgm:pt>
    <dgm:pt modelId="{AB182F62-CC4A-42FB-BBA9-605ADD461578}" type="sibTrans" cxnId="{DCB19640-2335-47D3-8D91-8588D8E3F098}">
      <dgm:prSet/>
      <dgm:spPr/>
      <dgm:t>
        <a:bodyPr/>
        <a:lstStyle/>
        <a:p>
          <a:endParaRPr lang="en-ZA"/>
        </a:p>
      </dgm:t>
    </dgm:pt>
    <dgm:pt modelId="{9C81F1E9-A5C6-449B-9E43-98591504DDD9}">
      <dgm:prSet/>
      <dgm:spPr/>
      <dgm:t>
        <a:bodyPr/>
        <a:lstStyle/>
        <a:p>
          <a:r>
            <a:rPr lang="en-ZA" dirty="0"/>
            <a:t>WIL</a:t>
          </a:r>
        </a:p>
      </dgm:t>
    </dgm:pt>
    <dgm:pt modelId="{80E9BE80-17F2-49F9-A4B2-FF8DC41C2179}" type="parTrans" cxnId="{F4F1436F-A52D-4098-8055-6D281BC0961A}">
      <dgm:prSet/>
      <dgm:spPr/>
      <dgm:t>
        <a:bodyPr/>
        <a:lstStyle/>
        <a:p>
          <a:endParaRPr lang="en-ZA"/>
        </a:p>
      </dgm:t>
    </dgm:pt>
    <dgm:pt modelId="{914C2272-1757-4FAC-9A50-48E44159DD7E}" type="sibTrans" cxnId="{F4F1436F-A52D-4098-8055-6D281BC0961A}">
      <dgm:prSet/>
      <dgm:spPr/>
      <dgm:t>
        <a:bodyPr/>
        <a:lstStyle/>
        <a:p>
          <a:endParaRPr lang="en-ZA"/>
        </a:p>
      </dgm:t>
    </dgm:pt>
    <dgm:pt modelId="{8DF80B14-E69A-4F8C-8C3F-DEA890031D3C}" type="pres">
      <dgm:prSet presAssocID="{64400AB9-3F52-457B-B885-6F84557BC4A4}" presName="compositeShape" presStyleCnt="0">
        <dgm:presLayoutVars>
          <dgm:chMax val="7"/>
          <dgm:dir/>
          <dgm:resizeHandles val="exact"/>
        </dgm:presLayoutVars>
      </dgm:prSet>
      <dgm:spPr/>
    </dgm:pt>
    <dgm:pt modelId="{0DB93DC1-C4C7-4885-B9D3-EDB8651A42E3}" type="pres">
      <dgm:prSet presAssocID="{4F59A26F-4C98-4C89-A7C9-7F36D0151252}" presName="circ1" presStyleLbl="vennNode1" presStyleIdx="0" presStyleCnt="5" custLinFactNeighborX="-382" custLinFactNeighborY="-1785"/>
      <dgm:spPr/>
    </dgm:pt>
    <dgm:pt modelId="{69AD453E-A22F-4748-BD77-7E9B1AD87B6B}" type="pres">
      <dgm:prSet presAssocID="{4F59A26F-4C98-4C89-A7C9-7F36D0151252}" presName="circ1Tx" presStyleLbl="revTx" presStyleIdx="0" presStyleCnt="0">
        <dgm:presLayoutVars>
          <dgm:chMax val="0"/>
          <dgm:chPref val="0"/>
          <dgm:bulletEnabled val="1"/>
        </dgm:presLayoutVars>
      </dgm:prSet>
      <dgm:spPr/>
    </dgm:pt>
    <dgm:pt modelId="{9DE1FC17-8796-4894-AD10-594A9984D358}" type="pres">
      <dgm:prSet presAssocID="{D4965FEA-20BA-4C9C-BE57-8C40F585C3E5}" presName="circ2" presStyleLbl="vennNode1" presStyleIdx="1" presStyleCnt="5"/>
      <dgm:spPr/>
    </dgm:pt>
    <dgm:pt modelId="{3733BBCF-57EE-4C95-839A-DA9E65AC1BE9}" type="pres">
      <dgm:prSet presAssocID="{D4965FEA-20BA-4C9C-BE57-8C40F585C3E5}" presName="circ2Tx" presStyleLbl="revTx" presStyleIdx="0" presStyleCnt="0">
        <dgm:presLayoutVars>
          <dgm:chMax val="0"/>
          <dgm:chPref val="0"/>
          <dgm:bulletEnabled val="1"/>
        </dgm:presLayoutVars>
      </dgm:prSet>
      <dgm:spPr/>
    </dgm:pt>
    <dgm:pt modelId="{297209D5-1412-4BAE-A634-24AE53401C3E}" type="pres">
      <dgm:prSet presAssocID="{AE91A806-282F-4DD8-A80F-77D58B5E6451}" presName="circ3" presStyleLbl="vennNode1" presStyleIdx="2" presStyleCnt="5"/>
      <dgm:spPr/>
    </dgm:pt>
    <dgm:pt modelId="{9F9F6F0C-5D3D-4143-865C-AB3797665DC8}" type="pres">
      <dgm:prSet presAssocID="{AE91A806-282F-4DD8-A80F-77D58B5E6451}" presName="circ3Tx" presStyleLbl="revTx" presStyleIdx="0" presStyleCnt="0">
        <dgm:presLayoutVars>
          <dgm:chMax val="0"/>
          <dgm:chPref val="0"/>
          <dgm:bulletEnabled val="1"/>
        </dgm:presLayoutVars>
      </dgm:prSet>
      <dgm:spPr/>
    </dgm:pt>
    <dgm:pt modelId="{89E0D472-EFF3-4625-92C7-5CF473CF1229}" type="pres">
      <dgm:prSet presAssocID="{A3A7BB17-E2D4-465E-80E7-FAB9D3A9EDB4}" presName="circ4" presStyleLbl="vennNode1" presStyleIdx="3" presStyleCnt="5"/>
      <dgm:spPr/>
    </dgm:pt>
    <dgm:pt modelId="{A113B138-DBDC-46C8-8E4A-BDF237D8BD45}" type="pres">
      <dgm:prSet presAssocID="{A3A7BB17-E2D4-465E-80E7-FAB9D3A9EDB4}" presName="circ4Tx" presStyleLbl="revTx" presStyleIdx="0" presStyleCnt="0">
        <dgm:presLayoutVars>
          <dgm:chMax val="0"/>
          <dgm:chPref val="0"/>
          <dgm:bulletEnabled val="1"/>
        </dgm:presLayoutVars>
      </dgm:prSet>
      <dgm:spPr/>
    </dgm:pt>
    <dgm:pt modelId="{AD29F1A8-270F-49F1-84FA-8A09300D62E6}" type="pres">
      <dgm:prSet presAssocID="{9C81F1E9-A5C6-449B-9E43-98591504DDD9}" presName="circ5" presStyleLbl="vennNode1" presStyleIdx="4" presStyleCnt="5"/>
      <dgm:spPr/>
    </dgm:pt>
    <dgm:pt modelId="{884CC211-218E-4876-922E-8EABDFA5721C}" type="pres">
      <dgm:prSet presAssocID="{9C81F1E9-A5C6-449B-9E43-98591504DDD9}" presName="circ5Tx" presStyleLbl="revTx" presStyleIdx="0" presStyleCnt="0">
        <dgm:presLayoutVars>
          <dgm:chMax val="0"/>
          <dgm:chPref val="0"/>
          <dgm:bulletEnabled val="1"/>
        </dgm:presLayoutVars>
      </dgm:prSet>
      <dgm:spPr/>
    </dgm:pt>
  </dgm:ptLst>
  <dgm:cxnLst>
    <dgm:cxn modelId="{0A136C29-6B39-41B4-91A4-B5732EB36931}" type="presOf" srcId="{4F59A26F-4C98-4C89-A7C9-7F36D0151252}" destId="{69AD453E-A22F-4748-BD77-7E9B1AD87B6B}" srcOrd="0" destOrd="0" presId="urn:microsoft.com/office/officeart/2005/8/layout/venn1"/>
    <dgm:cxn modelId="{690E66D3-6C5F-4A2D-A133-953002CD2713}" srcId="{64400AB9-3F52-457B-B885-6F84557BC4A4}" destId="{AE91A806-282F-4DD8-A80F-77D58B5E6451}" srcOrd="2" destOrd="0" parTransId="{FF03FCE7-3B35-4B85-B3DD-7316D87B1719}" sibTransId="{37846E27-B92C-406F-872A-4933333AC0C5}"/>
    <dgm:cxn modelId="{24766EDD-E873-462E-9334-ED0D8FB62B08}" type="presOf" srcId="{D4965FEA-20BA-4C9C-BE57-8C40F585C3E5}" destId="{3733BBCF-57EE-4C95-839A-DA9E65AC1BE9}" srcOrd="0" destOrd="0" presId="urn:microsoft.com/office/officeart/2005/8/layout/venn1"/>
    <dgm:cxn modelId="{F4F1436F-A52D-4098-8055-6D281BC0961A}" srcId="{64400AB9-3F52-457B-B885-6F84557BC4A4}" destId="{9C81F1E9-A5C6-449B-9E43-98591504DDD9}" srcOrd="4" destOrd="0" parTransId="{80E9BE80-17F2-49F9-A4B2-FF8DC41C2179}" sibTransId="{914C2272-1757-4FAC-9A50-48E44159DD7E}"/>
    <dgm:cxn modelId="{CA1ACA2B-5FE0-4CF2-ABD7-F9EE9334ACA4}" srcId="{64400AB9-3F52-457B-B885-6F84557BC4A4}" destId="{4F59A26F-4C98-4C89-A7C9-7F36D0151252}" srcOrd="0" destOrd="0" parTransId="{48F9FFEE-BC72-45C3-A954-A9C6124CFBEA}" sibTransId="{725F644C-2075-4708-8FD5-61A2734144E3}"/>
    <dgm:cxn modelId="{1F13EE15-0F45-4E3B-B2B8-81487F8710A2}" type="presOf" srcId="{64400AB9-3F52-457B-B885-6F84557BC4A4}" destId="{8DF80B14-E69A-4F8C-8C3F-DEA890031D3C}" srcOrd="0" destOrd="0" presId="urn:microsoft.com/office/officeart/2005/8/layout/venn1"/>
    <dgm:cxn modelId="{9F7C7B08-C25F-4498-8716-C415BAD9A304}" type="presOf" srcId="{AE91A806-282F-4DD8-A80F-77D58B5E6451}" destId="{9F9F6F0C-5D3D-4143-865C-AB3797665DC8}" srcOrd="0" destOrd="0" presId="urn:microsoft.com/office/officeart/2005/8/layout/venn1"/>
    <dgm:cxn modelId="{BD643816-B26C-486E-BD25-321526FA75FE}" type="presOf" srcId="{A3A7BB17-E2D4-465E-80E7-FAB9D3A9EDB4}" destId="{A113B138-DBDC-46C8-8E4A-BDF237D8BD45}" srcOrd="0" destOrd="0" presId="urn:microsoft.com/office/officeart/2005/8/layout/venn1"/>
    <dgm:cxn modelId="{DCB19640-2335-47D3-8D91-8588D8E3F098}" srcId="{64400AB9-3F52-457B-B885-6F84557BC4A4}" destId="{A3A7BB17-E2D4-465E-80E7-FAB9D3A9EDB4}" srcOrd="3" destOrd="0" parTransId="{4A9E1C46-535B-4374-9CEC-0D2FDBBAFB37}" sibTransId="{AB182F62-CC4A-42FB-BBA9-605ADD461578}"/>
    <dgm:cxn modelId="{3A8B7D4B-B4DD-4A2A-82DD-40AAEE479FD9}" type="presOf" srcId="{9C81F1E9-A5C6-449B-9E43-98591504DDD9}" destId="{884CC211-218E-4876-922E-8EABDFA5721C}" srcOrd="0" destOrd="0" presId="urn:microsoft.com/office/officeart/2005/8/layout/venn1"/>
    <dgm:cxn modelId="{9584F360-50F6-4E13-94DC-5816BE5E599C}" srcId="{64400AB9-3F52-457B-B885-6F84557BC4A4}" destId="{D4965FEA-20BA-4C9C-BE57-8C40F585C3E5}" srcOrd="1" destOrd="0" parTransId="{679B978C-D84C-44F0-9376-9B783F5FE598}" sibTransId="{5DE4E8DC-7D4D-4C61-B374-0002ED0CFAB2}"/>
    <dgm:cxn modelId="{59CFD4D0-65CF-439D-9F32-F326403EED32}" type="presParOf" srcId="{8DF80B14-E69A-4F8C-8C3F-DEA890031D3C}" destId="{0DB93DC1-C4C7-4885-B9D3-EDB8651A42E3}" srcOrd="0" destOrd="0" presId="urn:microsoft.com/office/officeart/2005/8/layout/venn1"/>
    <dgm:cxn modelId="{04E67A5A-3DB1-442B-B8DB-8A73181D165F}" type="presParOf" srcId="{8DF80B14-E69A-4F8C-8C3F-DEA890031D3C}" destId="{69AD453E-A22F-4748-BD77-7E9B1AD87B6B}" srcOrd="1" destOrd="0" presId="urn:microsoft.com/office/officeart/2005/8/layout/venn1"/>
    <dgm:cxn modelId="{260B1BF1-F706-4C1D-825A-11EAD4C5C3BD}" type="presParOf" srcId="{8DF80B14-E69A-4F8C-8C3F-DEA890031D3C}" destId="{9DE1FC17-8796-4894-AD10-594A9984D358}" srcOrd="2" destOrd="0" presId="urn:microsoft.com/office/officeart/2005/8/layout/venn1"/>
    <dgm:cxn modelId="{6F8E5600-EA07-4A67-A9F6-4727740C1C5F}" type="presParOf" srcId="{8DF80B14-E69A-4F8C-8C3F-DEA890031D3C}" destId="{3733BBCF-57EE-4C95-839A-DA9E65AC1BE9}" srcOrd="3" destOrd="0" presId="urn:microsoft.com/office/officeart/2005/8/layout/venn1"/>
    <dgm:cxn modelId="{4130B9B0-3DEA-473D-8A3D-377677BAEBD6}" type="presParOf" srcId="{8DF80B14-E69A-4F8C-8C3F-DEA890031D3C}" destId="{297209D5-1412-4BAE-A634-24AE53401C3E}" srcOrd="4" destOrd="0" presId="urn:microsoft.com/office/officeart/2005/8/layout/venn1"/>
    <dgm:cxn modelId="{9F9104BF-A8CF-42E6-8CCC-48F755AFC6E2}" type="presParOf" srcId="{8DF80B14-E69A-4F8C-8C3F-DEA890031D3C}" destId="{9F9F6F0C-5D3D-4143-865C-AB3797665DC8}" srcOrd="5" destOrd="0" presId="urn:microsoft.com/office/officeart/2005/8/layout/venn1"/>
    <dgm:cxn modelId="{A1C3FB84-7C59-410A-AE20-F2A11032808A}" type="presParOf" srcId="{8DF80B14-E69A-4F8C-8C3F-DEA890031D3C}" destId="{89E0D472-EFF3-4625-92C7-5CF473CF1229}" srcOrd="6" destOrd="0" presId="urn:microsoft.com/office/officeart/2005/8/layout/venn1"/>
    <dgm:cxn modelId="{5D9A55F5-91BC-430F-8431-CFADA99C6EE3}" type="presParOf" srcId="{8DF80B14-E69A-4F8C-8C3F-DEA890031D3C}" destId="{A113B138-DBDC-46C8-8E4A-BDF237D8BD45}" srcOrd="7" destOrd="0" presId="urn:microsoft.com/office/officeart/2005/8/layout/venn1"/>
    <dgm:cxn modelId="{56A7B6B8-AD27-48B5-9CA1-2917C90B25ED}" type="presParOf" srcId="{8DF80B14-E69A-4F8C-8C3F-DEA890031D3C}" destId="{AD29F1A8-270F-49F1-84FA-8A09300D62E6}" srcOrd="8" destOrd="0" presId="urn:microsoft.com/office/officeart/2005/8/layout/venn1"/>
    <dgm:cxn modelId="{9CB9B725-E208-43E4-B7FB-47803E9D4B3C}" type="presParOf" srcId="{8DF80B14-E69A-4F8C-8C3F-DEA890031D3C}" destId="{884CC211-218E-4876-922E-8EABDFA5721C}"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BDFDC-76EF-4FB3-B909-6D3B0AE7BB4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06963-A918-467E-9FC1-2BBA3EBF9F20}">
      <dsp:nvSpPr>
        <dsp:cNvPr id="0" name=""/>
        <dsp:cNvSpPr/>
      </dsp:nvSpPr>
      <dsp:spPr>
        <a:xfrm>
          <a:off x="460128" y="312440"/>
          <a:ext cx="5580684"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en-ZA" sz="3200" kern="1200" dirty="0"/>
            <a:t>Changing context</a:t>
          </a:r>
        </a:p>
      </dsp:txBody>
      <dsp:txXfrm>
        <a:off x="460128" y="312440"/>
        <a:ext cx="5580684" cy="625205"/>
      </dsp:txXfrm>
    </dsp:sp>
    <dsp:sp modelId="{FA758942-B988-47D2-913F-C863497B3363}">
      <dsp:nvSpPr>
        <dsp:cNvPr id="0" name=""/>
        <dsp:cNvSpPr/>
      </dsp:nvSpPr>
      <dsp:spPr>
        <a:xfrm>
          <a:off x="69375" y="234289"/>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DD4170-6421-45EB-A520-462468D9B235}">
      <dsp:nvSpPr>
        <dsp:cNvPr id="0" name=""/>
        <dsp:cNvSpPr/>
      </dsp:nvSpPr>
      <dsp:spPr>
        <a:xfrm>
          <a:off x="818573" y="1250411"/>
          <a:ext cx="5222240"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en-ZA" sz="3200" kern="1200" dirty="0"/>
            <a:t>New modes of provision</a:t>
          </a:r>
        </a:p>
      </dsp:txBody>
      <dsp:txXfrm>
        <a:off x="818573" y="1250411"/>
        <a:ext cx="5222240" cy="625205"/>
      </dsp:txXfrm>
    </dsp:sp>
    <dsp:sp modelId="{55407DD9-0F7C-4F22-AD3D-577AB8284268}">
      <dsp:nvSpPr>
        <dsp:cNvPr id="0" name=""/>
        <dsp:cNvSpPr/>
      </dsp:nvSpPr>
      <dsp:spPr>
        <a:xfrm>
          <a:off x="427819" y="1172260"/>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B2BEA9-C95C-470E-87D7-5524AD2A873E}">
      <dsp:nvSpPr>
        <dsp:cNvPr id="0" name=""/>
        <dsp:cNvSpPr/>
      </dsp:nvSpPr>
      <dsp:spPr>
        <a:xfrm>
          <a:off x="818573" y="2188382"/>
          <a:ext cx="5222240"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en-ZA" sz="3200" kern="1200" dirty="0"/>
            <a:t>Systemic implications</a:t>
          </a:r>
        </a:p>
      </dsp:txBody>
      <dsp:txXfrm>
        <a:off x="818573" y="2188382"/>
        <a:ext cx="5222240" cy="625205"/>
      </dsp:txXfrm>
    </dsp:sp>
    <dsp:sp modelId="{20AFEAF6-BE44-4F5A-BC5E-2297FA2A4DCF}">
      <dsp:nvSpPr>
        <dsp:cNvPr id="0" name=""/>
        <dsp:cNvSpPr/>
      </dsp:nvSpPr>
      <dsp:spPr>
        <a:xfrm>
          <a:off x="427819" y="2110232"/>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321A9-C9F1-47B2-B2F6-5DAAF06B5F33}">
      <dsp:nvSpPr>
        <dsp:cNvPr id="0" name=""/>
        <dsp:cNvSpPr/>
      </dsp:nvSpPr>
      <dsp:spPr>
        <a:xfrm>
          <a:off x="460128" y="3126353"/>
          <a:ext cx="5580684" cy="6252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marL="0" lvl="0" indent="0" algn="l" defTabSz="1422400">
            <a:lnSpc>
              <a:spcPct val="90000"/>
            </a:lnSpc>
            <a:spcBef>
              <a:spcPct val="0"/>
            </a:spcBef>
            <a:spcAft>
              <a:spcPct val="35000"/>
            </a:spcAft>
            <a:buNone/>
          </a:pPr>
          <a:r>
            <a:rPr lang="en-ZA" sz="3200" kern="1200" dirty="0"/>
            <a:t>Costing implications</a:t>
          </a:r>
        </a:p>
      </dsp:txBody>
      <dsp:txXfrm>
        <a:off x="460128" y="3126353"/>
        <a:ext cx="5580684" cy="625205"/>
      </dsp:txXfrm>
    </dsp:sp>
    <dsp:sp modelId="{5DFA0D74-4A19-445E-BFF8-0794A363CCEC}">
      <dsp:nvSpPr>
        <dsp:cNvPr id="0" name=""/>
        <dsp:cNvSpPr/>
      </dsp:nvSpPr>
      <dsp:spPr>
        <a:xfrm>
          <a:off x="69375" y="3048203"/>
          <a:ext cx="781507" cy="78150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AF8DF-1C39-4715-A447-79AFD45F4488}">
      <dsp:nvSpPr>
        <dsp:cNvPr id="0" name=""/>
        <dsp:cNvSpPr/>
      </dsp:nvSpPr>
      <dsp:spPr>
        <a:xfrm>
          <a:off x="242024" y="12310"/>
          <a:ext cx="4501340" cy="45013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ZA" sz="6500" kern="1200" dirty="0"/>
            <a:t>Contact</a:t>
          </a:r>
        </a:p>
      </dsp:txBody>
      <dsp:txXfrm>
        <a:off x="870590" y="543115"/>
        <a:ext cx="2595367" cy="3439731"/>
      </dsp:txXfrm>
    </dsp:sp>
    <dsp:sp modelId="{DBCABB7F-81C4-4446-8ADD-FE7BA17333E5}">
      <dsp:nvSpPr>
        <dsp:cNvPr id="0" name=""/>
        <dsp:cNvSpPr/>
      </dsp:nvSpPr>
      <dsp:spPr>
        <a:xfrm>
          <a:off x="3486234" y="12310"/>
          <a:ext cx="4501340" cy="45013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ZA" sz="6500" kern="1200" dirty="0"/>
            <a:t>Online</a:t>
          </a:r>
        </a:p>
      </dsp:txBody>
      <dsp:txXfrm>
        <a:off x="4763641" y="543115"/>
        <a:ext cx="2595367" cy="343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AF8DF-1C39-4715-A447-79AFD45F4488}">
      <dsp:nvSpPr>
        <dsp:cNvPr id="0" name=""/>
        <dsp:cNvSpPr/>
      </dsp:nvSpPr>
      <dsp:spPr>
        <a:xfrm>
          <a:off x="242024" y="12310"/>
          <a:ext cx="4501340" cy="45013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ZA" sz="3100" kern="1200" dirty="0"/>
            <a:t>Contact</a:t>
          </a:r>
        </a:p>
      </dsp:txBody>
      <dsp:txXfrm>
        <a:off x="870590" y="543115"/>
        <a:ext cx="2595367" cy="3439731"/>
      </dsp:txXfrm>
    </dsp:sp>
    <dsp:sp modelId="{DBCABB7F-81C4-4446-8ADD-FE7BA17333E5}">
      <dsp:nvSpPr>
        <dsp:cNvPr id="0" name=""/>
        <dsp:cNvSpPr/>
      </dsp:nvSpPr>
      <dsp:spPr>
        <a:xfrm>
          <a:off x="3486234" y="12310"/>
          <a:ext cx="4501340" cy="45013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ZA" sz="3100" kern="1200" dirty="0"/>
            <a:t>Print-based correspondence</a:t>
          </a:r>
        </a:p>
      </dsp:txBody>
      <dsp:txXfrm>
        <a:off x="4763641" y="543115"/>
        <a:ext cx="2595367" cy="3439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AF8DF-1C39-4715-A447-79AFD45F4488}">
      <dsp:nvSpPr>
        <dsp:cNvPr id="0" name=""/>
        <dsp:cNvSpPr/>
      </dsp:nvSpPr>
      <dsp:spPr>
        <a:xfrm>
          <a:off x="242024" y="12310"/>
          <a:ext cx="4501340" cy="45013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ZA" sz="3100" kern="1200" dirty="0"/>
            <a:t>Online</a:t>
          </a:r>
        </a:p>
      </dsp:txBody>
      <dsp:txXfrm>
        <a:off x="870590" y="543115"/>
        <a:ext cx="2595367" cy="3439731"/>
      </dsp:txXfrm>
    </dsp:sp>
    <dsp:sp modelId="{DBCABB7F-81C4-4446-8ADD-FE7BA17333E5}">
      <dsp:nvSpPr>
        <dsp:cNvPr id="0" name=""/>
        <dsp:cNvSpPr/>
      </dsp:nvSpPr>
      <dsp:spPr>
        <a:xfrm>
          <a:off x="3486234" y="12310"/>
          <a:ext cx="4501340" cy="45013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ZA" sz="3100" kern="1200" dirty="0"/>
            <a:t>Print-based correspondence</a:t>
          </a:r>
        </a:p>
      </dsp:txBody>
      <dsp:txXfrm>
        <a:off x="4763641" y="543115"/>
        <a:ext cx="2595367" cy="3439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3DC1-C4C7-4885-B9D3-EDB8651A42E3}">
      <dsp:nvSpPr>
        <dsp:cNvPr id="0" name=""/>
        <dsp:cNvSpPr/>
      </dsp:nvSpPr>
      <dsp:spPr>
        <a:xfrm>
          <a:off x="2757011" y="56574"/>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ZA" sz="3700" kern="1200" dirty="0"/>
            <a:t>Theory</a:t>
          </a:r>
        </a:p>
      </dsp:txBody>
      <dsp:txXfrm>
        <a:off x="3119088" y="531800"/>
        <a:ext cx="1991423" cy="1222009"/>
      </dsp:txXfrm>
    </dsp:sp>
    <dsp:sp modelId="{9DE1FC17-8796-4894-AD10-594A9984D358}">
      <dsp:nvSpPr>
        <dsp:cNvPr id="0" name=""/>
        <dsp:cNvSpPr/>
      </dsp:nvSpPr>
      <dsp:spPr>
        <a:xfrm>
          <a:off x="3736882"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ZA" sz="3700" kern="1200" dirty="0"/>
            <a:t>WIL</a:t>
          </a:r>
        </a:p>
      </dsp:txBody>
      <dsp:txXfrm>
        <a:off x="4567396" y="2455334"/>
        <a:ext cx="1629346" cy="1493567"/>
      </dsp:txXfrm>
    </dsp:sp>
    <dsp:sp modelId="{297209D5-1412-4BAE-A634-24AE53401C3E}">
      <dsp:nvSpPr>
        <dsp:cNvPr id="0" name=""/>
        <dsp:cNvSpPr/>
      </dsp:nvSpPr>
      <dsp:spPr>
        <a:xfrm>
          <a:off x="1777140" y="1753810"/>
          <a:ext cx="2715577" cy="27155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ZA" sz="3700" kern="1200" dirty="0"/>
            <a:t>Practical</a:t>
          </a:r>
        </a:p>
      </dsp:txBody>
      <dsp:txXfrm>
        <a:off x="2032857" y="2455334"/>
        <a:ext cx="1629346" cy="1493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B93DC1-C4C7-4885-B9D3-EDB8651A42E3}">
      <dsp:nvSpPr>
        <dsp:cNvPr id="0" name=""/>
        <dsp:cNvSpPr/>
      </dsp:nvSpPr>
      <dsp:spPr>
        <a:xfrm>
          <a:off x="3316705" y="1261623"/>
          <a:ext cx="1584086" cy="15840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9AD453E-A22F-4748-BD77-7E9B1AD87B6B}">
      <dsp:nvSpPr>
        <dsp:cNvPr id="0" name=""/>
        <dsp:cNvSpPr/>
      </dsp:nvSpPr>
      <dsp:spPr>
        <a:xfrm>
          <a:off x="3196029" y="0"/>
          <a:ext cx="1837540" cy="10636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kern="1200" dirty="0"/>
            <a:t>Independent learning</a:t>
          </a:r>
        </a:p>
      </dsp:txBody>
      <dsp:txXfrm>
        <a:off x="3196029" y="0"/>
        <a:ext cx="1837540" cy="1063601"/>
      </dsp:txXfrm>
    </dsp:sp>
    <dsp:sp modelId="{9DE1FC17-8796-4894-AD10-594A9984D358}">
      <dsp:nvSpPr>
        <dsp:cNvPr id="0" name=""/>
        <dsp:cNvSpPr/>
      </dsp:nvSpPr>
      <dsp:spPr>
        <a:xfrm>
          <a:off x="3925343" y="1727559"/>
          <a:ext cx="1584086" cy="15840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733BBCF-57EE-4C95-839A-DA9E65AC1BE9}">
      <dsp:nvSpPr>
        <dsp:cNvPr id="0" name=""/>
        <dsp:cNvSpPr/>
      </dsp:nvSpPr>
      <dsp:spPr>
        <a:xfrm>
          <a:off x="5635523" y="1403048"/>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kern="1200" dirty="0"/>
            <a:t>Collaborative learning</a:t>
          </a:r>
        </a:p>
      </dsp:txBody>
      <dsp:txXfrm>
        <a:off x="5635523" y="1403048"/>
        <a:ext cx="1647450" cy="1154120"/>
      </dsp:txXfrm>
    </dsp:sp>
    <dsp:sp modelId="{297209D5-1412-4BAE-A634-24AE53401C3E}">
      <dsp:nvSpPr>
        <dsp:cNvPr id="0" name=""/>
        <dsp:cNvSpPr/>
      </dsp:nvSpPr>
      <dsp:spPr>
        <a:xfrm>
          <a:off x="3695333" y="2436325"/>
          <a:ext cx="1584086" cy="15840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F9F6F0C-5D3D-4143-865C-AB3797665DC8}">
      <dsp:nvSpPr>
        <dsp:cNvPr id="0" name=""/>
        <dsp:cNvSpPr/>
      </dsp:nvSpPr>
      <dsp:spPr>
        <a:xfrm>
          <a:off x="5382069" y="3371841"/>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kern="1200" dirty="0"/>
            <a:t>Cooperative learning</a:t>
          </a:r>
        </a:p>
      </dsp:txBody>
      <dsp:txXfrm>
        <a:off x="5382069" y="3371841"/>
        <a:ext cx="1647450" cy="1154120"/>
      </dsp:txXfrm>
    </dsp:sp>
    <dsp:sp modelId="{89E0D472-EFF3-4625-92C7-5CF473CF1229}">
      <dsp:nvSpPr>
        <dsp:cNvPr id="0" name=""/>
        <dsp:cNvSpPr/>
      </dsp:nvSpPr>
      <dsp:spPr>
        <a:xfrm>
          <a:off x="2950179" y="2436325"/>
          <a:ext cx="1584086" cy="15840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13B138-DBDC-46C8-8E4A-BDF237D8BD45}">
      <dsp:nvSpPr>
        <dsp:cNvPr id="0" name=""/>
        <dsp:cNvSpPr/>
      </dsp:nvSpPr>
      <dsp:spPr>
        <a:xfrm>
          <a:off x="1200080" y="3371841"/>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kern="1200" dirty="0"/>
            <a:t>Practical learning</a:t>
          </a:r>
        </a:p>
      </dsp:txBody>
      <dsp:txXfrm>
        <a:off x="1200080" y="3371841"/>
        <a:ext cx="1647450" cy="1154120"/>
      </dsp:txXfrm>
    </dsp:sp>
    <dsp:sp modelId="{AD29F1A8-270F-49F1-84FA-8A09300D62E6}">
      <dsp:nvSpPr>
        <dsp:cNvPr id="0" name=""/>
        <dsp:cNvSpPr/>
      </dsp:nvSpPr>
      <dsp:spPr>
        <a:xfrm>
          <a:off x="2720170" y="1727559"/>
          <a:ext cx="1584086" cy="158408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84CC211-218E-4876-922E-8EABDFA5721C}">
      <dsp:nvSpPr>
        <dsp:cNvPr id="0" name=""/>
        <dsp:cNvSpPr/>
      </dsp:nvSpPr>
      <dsp:spPr>
        <a:xfrm>
          <a:off x="946626" y="1403048"/>
          <a:ext cx="1647450" cy="1154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ZA" sz="2400" kern="1200" dirty="0"/>
            <a:t>WIL</a:t>
          </a:r>
        </a:p>
      </dsp:txBody>
      <dsp:txXfrm>
        <a:off x="946626" y="1403048"/>
        <a:ext cx="1647450" cy="115412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17EC4-FEAF-47F3-9E6B-80EB8BA14FDB}" type="datetimeFigureOut">
              <a:rPr lang="en-GB" smtClean="0"/>
              <a:t>17/05/2016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64927-3934-4398-AEA3-0A27EADE74A6}" type="slidenum">
              <a:rPr lang="en-GB" smtClean="0"/>
              <a:t>‹#›</a:t>
            </a:fld>
            <a:endParaRPr lang="en-GB" dirty="0"/>
          </a:p>
        </p:txBody>
      </p:sp>
    </p:spTree>
    <p:extLst>
      <p:ext uri="{BB962C8B-B14F-4D97-AF65-F5344CB8AC3E}">
        <p14:creationId xmlns:p14="http://schemas.microsoft.com/office/powerpoint/2010/main" val="281987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atic.goal.com/100000/100084.jp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dirty="0">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val="261851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Rather than view these two continua separately, it is </a:t>
            </a:r>
            <a:r>
              <a:rPr lang="en-ZA" b="1">
                <a:cs typeface="Arial" pitchFamily="34" charset="0"/>
              </a:rPr>
              <a:t>useful to conceptualise them in relation to each other </a:t>
            </a:r>
            <a:r>
              <a:rPr lang="en-ZA">
                <a:cs typeface="Arial" pitchFamily="34" charset="0"/>
              </a:rPr>
              <a:t>as horizontal and vertical axes. Situating various courses or programmes on the resulting grid allows one to describe both the </a:t>
            </a:r>
            <a:r>
              <a:rPr lang="en-ZA" b="1">
                <a:cs typeface="Arial" pitchFamily="34" charset="0"/>
              </a:rPr>
              <a:t>extent of spatial or geographic distribution </a:t>
            </a:r>
            <a:r>
              <a:rPr lang="en-ZA">
                <a:cs typeface="Arial" pitchFamily="34" charset="0"/>
              </a:rPr>
              <a:t>and the </a:t>
            </a:r>
            <a:r>
              <a:rPr lang="en-ZA" b="1">
                <a:cs typeface="Arial" pitchFamily="34" charset="0"/>
              </a:rPr>
              <a:t>ICT supported dimensions </a:t>
            </a:r>
            <a:r>
              <a:rPr lang="en-ZA">
                <a:cs typeface="Arial" pitchFamily="34" charset="0"/>
              </a:rPr>
              <a:t>of a course or programme.  The circles positioned on the grid represent examples based on courses or programmes at actual higher education institutions.  This would enable for an HEI to position a particular course or programme (such as B) on the grid in terms of where they are situated right now, and then determine </a:t>
            </a:r>
            <a:r>
              <a:rPr lang="en-ZA" b="1">
                <a:cs typeface="Arial" pitchFamily="34" charset="0"/>
              </a:rPr>
              <a:t>where the institution would like them to move to </a:t>
            </a:r>
            <a:r>
              <a:rPr lang="en-ZA">
                <a:cs typeface="Arial" pitchFamily="34" charset="0"/>
              </a:rPr>
              <a:t>over a period of time. This could assist in </a:t>
            </a:r>
            <a:r>
              <a:rPr lang="en-ZA" b="1">
                <a:cs typeface="Arial" pitchFamily="34" charset="0"/>
              </a:rPr>
              <a:t>identifying what changes would be required </a:t>
            </a:r>
            <a:r>
              <a:rPr lang="en-ZA">
                <a:cs typeface="Arial" pitchFamily="34" charset="0"/>
              </a:rPr>
              <a:t>in order to move or reposition the course in terms of this grid, and the </a:t>
            </a:r>
            <a:r>
              <a:rPr lang="en-ZA" b="1">
                <a:cs typeface="Arial" pitchFamily="34" charset="0"/>
              </a:rPr>
              <a:t>other influencing factors or aspects </a:t>
            </a:r>
            <a:r>
              <a:rPr lang="en-ZA">
                <a:cs typeface="Arial" pitchFamily="34" charset="0"/>
              </a:rPr>
              <a:t>of the course would need to be taken into account. </a:t>
            </a:r>
            <a:endParaRPr lang="en-GB">
              <a:cs typeface="Arial" pitchFamily="34"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cs typeface="Arial" pitchFamily="34" charset="0"/>
              </a:defRPr>
            </a:lvl1pPr>
            <a:lvl2pPr marL="742950" indent="-285750" defTabSz="457200">
              <a:defRPr sz="1200">
                <a:solidFill>
                  <a:schemeClr val="tx1"/>
                </a:solidFill>
                <a:latin typeface="Calibri" pitchFamily="34" charset="0"/>
                <a:cs typeface="Arial" pitchFamily="34" charset="0"/>
              </a:defRPr>
            </a:lvl2pPr>
            <a:lvl3pPr marL="1143000" indent="-228600" defTabSz="457200">
              <a:defRPr sz="1200">
                <a:solidFill>
                  <a:schemeClr val="tx1"/>
                </a:solidFill>
                <a:latin typeface="Calibri" pitchFamily="34" charset="0"/>
                <a:cs typeface="Arial" pitchFamily="34" charset="0"/>
              </a:defRPr>
            </a:lvl3pPr>
            <a:lvl4pPr marL="1600200" indent="-228600" defTabSz="457200">
              <a:defRPr sz="1200">
                <a:solidFill>
                  <a:schemeClr val="tx1"/>
                </a:solidFill>
                <a:latin typeface="Calibri" pitchFamily="34" charset="0"/>
                <a:cs typeface="Arial" pitchFamily="34" charset="0"/>
              </a:defRPr>
            </a:lvl4pPr>
            <a:lvl5pPr marL="2057400" indent="-228600" defTabSz="457200">
              <a:defRPr sz="1200">
                <a:solidFill>
                  <a:schemeClr val="tx1"/>
                </a:solidFill>
                <a:latin typeface="Calibri" pitchFamily="34" charset="0"/>
                <a:cs typeface="Arial"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B0C77ED2-E48C-4DE7-8BB5-A363839514D5}" type="slidenum">
              <a:rPr lang="en-US">
                <a:ea typeface="MS PGothic" pitchFamily="34" charset="-128"/>
              </a:rPr>
              <a:pPr/>
              <a:t>17</a:t>
            </a:fld>
            <a:endParaRPr lang="en-US">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Other possibly interdependent characteristics or aspects of the course or programme would need to be taken into account. For example, various structural and pedagogical aspects would need to be examined to inform the appropriate positioning of a course on the grid. </a:t>
            </a:r>
          </a:p>
          <a:p>
            <a:r>
              <a:rPr lang="en-ZA">
                <a:cs typeface="Arial" pitchFamily="34" charset="0"/>
              </a:rPr>
              <a:t>Young and Chamberlin (2006) describe a Blended Learning Continuum in terms of two discrete tracks of using supporting or supplementing ICTs, differentiating the strategies that apply to the deployment of an Independent Learning Environment from that which focuses on an Interactive Learning Environment.  The exposition of these strategies would need to be underpinned by a particular educational approach that in turn would be informed by a third </a:t>
            </a:r>
            <a:r>
              <a:rPr lang="en-ZA" b="1">
                <a:cs typeface="Arial" pitchFamily="34" charset="0"/>
              </a:rPr>
              <a:t>human dimension </a:t>
            </a:r>
            <a:r>
              <a:rPr lang="en-ZA">
                <a:cs typeface="Arial" pitchFamily="34" charset="0"/>
              </a:rPr>
              <a:t>which needs to be considered across all forms of provision. This is the </a:t>
            </a:r>
            <a:r>
              <a:rPr lang="en-ZA" b="1">
                <a:cs typeface="Arial" pitchFamily="34" charset="0"/>
              </a:rPr>
              <a:t>extent to which the approach is fit for purpose </a:t>
            </a:r>
            <a:r>
              <a:rPr lang="en-ZA">
                <a:cs typeface="Arial" pitchFamily="34" charset="0"/>
              </a:rPr>
              <a:t>in terms of the target audience, the purpose and level of the course being offered, as well as the extent to which an equivalent learning experience is offered across different contexts of learning and practice. </a:t>
            </a:r>
            <a:r>
              <a:rPr lang="en-ZA" b="1">
                <a:cs typeface="Arial" pitchFamily="34" charset="0"/>
              </a:rPr>
              <a:t>Transactional distance </a:t>
            </a:r>
            <a:r>
              <a:rPr lang="en-ZA">
                <a:cs typeface="Arial" pitchFamily="34" charset="0"/>
              </a:rPr>
              <a:t>is determined by the inter-related function of 3 sets of variables: instructional dialogue, programme structure, learner autonomy.</a:t>
            </a:r>
            <a:endParaRPr lang="en-GB">
              <a:cs typeface="Arial"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81ED47B6-EF1F-4CF2-AE1F-2A39B80D2185}" type="slidenum">
              <a:rPr lang="en-US">
                <a:latin typeface="Calibri" pitchFamily="34" charset="0"/>
              </a:rPr>
              <a:pPr/>
              <a:t>18</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distance model should have the same demand and outcomes; only</a:t>
            </a:r>
            <a:r>
              <a:rPr lang="en-ZA" baseline="0" dirty="0"/>
              <a:t> the “how” changes</a:t>
            </a:r>
            <a:endParaRPr lang="en-ZA" dirty="0"/>
          </a:p>
        </p:txBody>
      </p:sp>
      <p:sp>
        <p:nvSpPr>
          <p:cNvPr id="4" name="Slide Number Placeholder 3"/>
          <p:cNvSpPr>
            <a:spLocks noGrp="1"/>
          </p:cNvSpPr>
          <p:nvPr>
            <p:ph type="sldNum" sz="quarter" idx="10"/>
          </p:nvPr>
        </p:nvSpPr>
        <p:spPr/>
        <p:txBody>
          <a:bodyPr/>
          <a:lstStyle/>
          <a:p>
            <a:fld id="{3419475D-7E9D-4E6E-8E20-BB41CD07769C}" type="slidenum">
              <a:rPr lang="en-ZA" smtClean="0"/>
              <a:t>20</a:t>
            </a:fld>
            <a:endParaRPr lang="en-ZA"/>
          </a:p>
        </p:txBody>
      </p:sp>
    </p:spTree>
    <p:extLst>
      <p:ext uri="{BB962C8B-B14F-4D97-AF65-F5344CB8AC3E}">
        <p14:creationId xmlns:p14="http://schemas.microsoft.com/office/powerpoint/2010/main" val="2284499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Given the use of continua and the </a:t>
            </a:r>
            <a:r>
              <a:rPr lang="en-ZA" b="1">
                <a:cs typeface="Arial" pitchFamily="34" charset="0"/>
              </a:rPr>
              <a:t>attempt at a graphical representation </a:t>
            </a:r>
            <a:r>
              <a:rPr lang="en-ZA">
                <a:cs typeface="Arial" pitchFamily="34" charset="0"/>
              </a:rPr>
              <a:t>as suitable vehicles to frame the dimensions of education provision, it is clear that there is no single blend for delivery mode, but rather an infinite number of ways that one can deploy a course or programme. The development of a grid is an attempt to prompt careful consideration of the </a:t>
            </a:r>
            <a:r>
              <a:rPr lang="en-ZA" b="1">
                <a:cs typeface="Arial" pitchFamily="34" charset="0"/>
              </a:rPr>
              <a:t>relevant aspects that affect education provision </a:t>
            </a:r>
            <a:r>
              <a:rPr lang="en-ZA">
                <a:cs typeface="Arial" pitchFamily="34" charset="0"/>
              </a:rPr>
              <a:t>in the blended and online mode. </a:t>
            </a:r>
          </a:p>
          <a:p>
            <a:r>
              <a:rPr lang="en-ZA">
                <a:cs typeface="Arial" pitchFamily="34" charset="0"/>
              </a:rPr>
              <a:t>The deployment of supporting ICTs </a:t>
            </a:r>
            <a:r>
              <a:rPr lang="en-ZA" b="1">
                <a:cs typeface="Arial" pitchFamily="34" charset="0"/>
              </a:rPr>
              <a:t>opens up many possibilities for a more interactive engagement </a:t>
            </a:r>
            <a:r>
              <a:rPr lang="en-ZA">
                <a:cs typeface="Arial" pitchFamily="34" charset="0"/>
              </a:rPr>
              <a:t>but whether the affordances of ICT are used in this way must be a conscious design decision: </a:t>
            </a:r>
            <a:r>
              <a:rPr lang="en-ZA" b="1">
                <a:cs typeface="Arial" pitchFamily="34" charset="0"/>
              </a:rPr>
              <a:t>at a basic level, ICT can be used simply to transmit content more efficiently</a:t>
            </a:r>
            <a:r>
              <a:rPr lang="en-ZA">
                <a:cs typeface="Arial" pitchFamily="34" charset="0"/>
              </a:rPr>
              <a:t>. However, in institutions that consciously seek to use supporting ICTs to enhance their teaching and learning, the </a:t>
            </a:r>
            <a:r>
              <a:rPr lang="en-ZA" b="1">
                <a:cs typeface="Arial" pitchFamily="34" charset="0"/>
              </a:rPr>
              <a:t>role of the lecturer is changing to that of facilitator</a:t>
            </a:r>
            <a:r>
              <a:rPr lang="en-ZA">
                <a:cs typeface="Arial" pitchFamily="34" charset="0"/>
              </a:rPr>
              <a:t>, learning environment designer, co-learner, and may also include content curation. The </a:t>
            </a:r>
            <a:r>
              <a:rPr lang="en-ZA" b="1">
                <a:cs typeface="Arial" pitchFamily="34" charset="0"/>
              </a:rPr>
              <a:t>role of the learner </a:t>
            </a:r>
            <a:r>
              <a:rPr lang="en-ZA">
                <a:cs typeface="Arial" pitchFamily="34" charset="0"/>
              </a:rPr>
              <a:t>in such institutions and programmes is also changing, moving towards more </a:t>
            </a:r>
            <a:r>
              <a:rPr lang="en-ZA" b="1">
                <a:cs typeface="Arial" pitchFamily="34" charset="0"/>
              </a:rPr>
              <a:t>self-directed independent study</a:t>
            </a:r>
            <a:r>
              <a:rPr lang="en-ZA">
                <a:cs typeface="Arial" pitchFamily="34" charset="0"/>
              </a:rPr>
              <a:t>, and </a:t>
            </a:r>
            <a:r>
              <a:rPr lang="en-ZA" b="1">
                <a:cs typeface="Arial" pitchFamily="34" charset="0"/>
              </a:rPr>
              <a:t>greater collaboration and engagement </a:t>
            </a:r>
            <a:r>
              <a:rPr lang="en-ZA">
                <a:cs typeface="Arial" pitchFamily="34" charset="0"/>
              </a:rPr>
              <a:t>both with </a:t>
            </a:r>
            <a:r>
              <a:rPr lang="en-ZA" b="1">
                <a:cs typeface="Arial" pitchFamily="34" charset="0"/>
              </a:rPr>
              <a:t>peers inside the institution and others outside </a:t>
            </a:r>
            <a:r>
              <a:rPr lang="en-ZA">
                <a:cs typeface="Arial" pitchFamily="34" charset="0"/>
              </a:rPr>
              <a:t>the walls of the classroom or lecture hall.  </a:t>
            </a:r>
            <a:r>
              <a:rPr lang="en-US" i="1">
                <a:cs typeface="Arial" pitchFamily="34" charset="0"/>
              </a:rPr>
              <a:t>Plomp, 1999:26; Berge, 2000; Kahn 2012; Richardson u.d., c.2013</a:t>
            </a:r>
          </a:p>
          <a:p>
            <a:r>
              <a:rPr lang="en-US">
                <a:cs typeface="Arial" pitchFamily="34" charset="0"/>
              </a:rPr>
              <a:t>The core assumptions of </a:t>
            </a:r>
            <a:r>
              <a:rPr lang="en-US" b="1">
                <a:cs typeface="Arial" pitchFamily="34" charset="0"/>
              </a:rPr>
              <a:t>DE (access, independence, economics of scale) </a:t>
            </a:r>
            <a:r>
              <a:rPr lang="en-US">
                <a:cs typeface="Arial" pitchFamily="34" charset="0"/>
              </a:rPr>
              <a:t>need to be re-examined in the context of </a:t>
            </a:r>
            <a:r>
              <a:rPr lang="en-US" b="1">
                <a:cs typeface="Arial" pitchFamily="34" charset="0"/>
              </a:rPr>
              <a:t>online learning theory and practice (collaboration, community, quality assurance)</a:t>
            </a:r>
          </a:p>
          <a:p>
            <a:endParaRPr lang="en-US" i="1">
              <a:cs typeface="Arial"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11E07153-D722-4F65-8565-4E1F3195FC44}" type="slidenum">
              <a:rPr lang="en-US">
                <a:latin typeface="Calibri" pitchFamily="34" charset="0"/>
              </a:rPr>
              <a:pPr/>
              <a:t>21</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b="1" i="1">
                <a:cs typeface="Arial" pitchFamily="34" charset="0"/>
              </a:rPr>
              <a:t>Preserve the integrity </a:t>
            </a:r>
            <a:r>
              <a:rPr lang="en-ZA">
                <a:cs typeface="Arial" pitchFamily="34" charset="0"/>
              </a:rPr>
              <a:t>of the teaching and learning process and environment by:</a:t>
            </a:r>
          </a:p>
          <a:p>
            <a:pPr lvl="1"/>
            <a:r>
              <a:rPr lang="en-ZA">
                <a:cs typeface="Arial" pitchFamily="34" charset="0"/>
              </a:rPr>
              <a:t>using ICT to </a:t>
            </a:r>
            <a:r>
              <a:rPr lang="en-ZA" b="1" i="1">
                <a:cs typeface="Arial" pitchFamily="34" charset="0"/>
              </a:rPr>
              <a:t>support</a:t>
            </a:r>
            <a:r>
              <a:rPr lang="en-ZA">
                <a:cs typeface="Arial" pitchFamily="34" charset="0"/>
              </a:rPr>
              <a:t> (not drive) teaching and learning </a:t>
            </a:r>
          </a:p>
          <a:p>
            <a:r>
              <a:rPr lang="en-ZA" b="1" i="1">
                <a:cs typeface="Arial" pitchFamily="34" charset="0"/>
              </a:rPr>
              <a:t>Employ flexibility </a:t>
            </a:r>
            <a:r>
              <a:rPr lang="en-ZA">
                <a:cs typeface="Arial" pitchFamily="34" charset="0"/>
              </a:rPr>
              <a:t>to ensure the ICT support is appropriate for:</a:t>
            </a:r>
          </a:p>
          <a:p>
            <a:pPr lvl="1"/>
            <a:r>
              <a:rPr lang="en-ZA">
                <a:cs typeface="Arial" pitchFamily="34" charset="0"/>
              </a:rPr>
              <a:t>the topic, level of study, student context</a:t>
            </a:r>
          </a:p>
          <a:p>
            <a:pPr lvl="1"/>
            <a:r>
              <a:rPr lang="en-ZA">
                <a:cs typeface="Arial" pitchFamily="34" charset="0"/>
              </a:rPr>
              <a:t>and the expertise of the lecturer / tutors / students</a:t>
            </a:r>
          </a:p>
          <a:p>
            <a:r>
              <a:rPr lang="en-ZA">
                <a:cs typeface="Arial" pitchFamily="34" charset="0"/>
              </a:rPr>
              <a:t>The </a:t>
            </a:r>
            <a:r>
              <a:rPr lang="en-ZA" b="1">
                <a:cs typeface="Arial" pitchFamily="34" charset="0"/>
              </a:rPr>
              <a:t>way in which we use digital technology models particular values</a:t>
            </a:r>
            <a:r>
              <a:rPr lang="en-ZA">
                <a:cs typeface="Arial" pitchFamily="34" charset="0"/>
              </a:rPr>
              <a:t> for our students and places particular kinds of demands both on them and on their teachers. Therefore, we need to </a:t>
            </a:r>
            <a:r>
              <a:rPr lang="en-ZA" b="1">
                <a:cs typeface="Arial" pitchFamily="34" charset="0"/>
              </a:rPr>
              <a:t>make conscious choices to use suitable technologies in appropriate ways </a:t>
            </a:r>
            <a:r>
              <a:rPr lang="en-ZA">
                <a:cs typeface="Arial" pitchFamily="34" charset="0"/>
              </a:rPr>
              <a:t>taking cognizance of both our learning purposes and the technology profile of our target learners and staff.</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1EC8802F-5C8D-4544-A0DB-3383602B4D73}" type="slidenum">
              <a:rPr lang="en-US">
                <a:latin typeface="Calibri" pitchFamily="34" charset="0"/>
              </a:rPr>
              <a:pPr/>
              <a:t>24</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Q&amp;A</a:t>
            </a:r>
          </a:p>
        </p:txBody>
      </p:sp>
      <p:sp>
        <p:nvSpPr>
          <p:cNvPr id="4" name="Slide Number Placeholder 3"/>
          <p:cNvSpPr>
            <a:spLocks noGrp="1"/>
          </p:cNvSpPr>
          <p:nvPr>
            <p:ph type="sldNum" sz="quarter" idx="10"/>
          </p:nvPr>
        </p:nvSpPr>
        <p:spPr/>
        <p:txBody>
          <a:bodyPr/>
          <a:lstStyle/>
          <a:p>
            <a:fld id="{CB664927-3934-4398-AEA3-0A27EADE74A6}" type="slidenum">
              <a:rPr lang="en-GB" smtClean="0"/>
              <a:t>25</a:t>
            </a:fld>
            <a:endParaRPr lang="en-GB" dirty="0"/>
          </a:p>
        </p:txBody>
      </p:sp>
    </p:spTree>
    <p:extLst>
      <p:ext uri="{BB962C8B-B14F-4D97-AF65-F5344CB8AC3E}">
        <p14:creationId xmlns:p14="http://schemas.microsoft.com/office/powerpoint/2010/main" val="284225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t>Frequent contextual challenges iro ODL provision</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AA1BC680-9D9A-4304-90E8-ECDD25CBF77F}" type="slidenum">
              <a:rPr lang="en-US">
                <a:latin typeface="Calibri" pitchFamily="34" charset="0"/>
              </a:rPr>
              <a:pPr/>
              <a:t>27</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t>Different generations of ODeL provision have raised different systemic challenges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34B463AA-CF6E-4F88-BA62-97D998EF7F25}" type="slidenum">
              <a:rPr lang="en-US">
                <a:latin typeface="Calibri" pitchFamily="34" charset="0"/>
              </a:rPr>
              <a:pPr/>
              <a:t>29</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t>Moore and Kearsley pioneered formal systems thinking in DE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3FBDDBC8-E803-40D6-90DB-C83B4F88AB9D}" type="slidenum">
              <a:rPr lang="en-US">
                <a:latin typeface="Calibri" pitchFamily="34" charset="0"/>
              </a:rPr>
              <a:pPr/>
              <a:t>30</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t>Of course the process is not as linear as this in practice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E5A9BBF4-3ADF-481B-8A28-B7A8B8CB5019}" type="slidenum">
              <a:rPr lang="en-US">
                <a:latin typeface="Calibri" pitchFamily="34" charset="0"/>
              </a:rPr>
              <a:pPr/>
              <a:t>31</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http://www.dailymaverick.co.za/images/uploaded_images/article/madiba%20in%20hospital%20again.jpg</a:t>
            </a:r>
          </a:p>
          <a:p>
            <a:endParaRPr lang="en-GB" dirty="0"/>
          </a:p>
          <a:p>
            <a:r>
              <a:rPr lang="en-GB" dirty="0"/>
              <a:t>Nelson Mandela was awarded the 1993 Nobel Peace Prize for his work for the peaceful termination of the apartheid regime, and for laying the foundations for a new democratic South Africa.</a:t>
            </a:r>
          </a:p>
          <a:p>
            <a:r>
              <a:rPr lang="en-GB" dirty="0"/>
              <a:t>See: http://www.nobelprize.org/nobel_prizes/peace/laureates/1993/mandela-wall.html</a:t>
            </a:r>
          </a:p>
          <a:p>
            <a:endParaRPr lang="en-GB" dirty="0"/>
          </a:p>
        </p:txBody>
      </p:sp>
      <p:sp>
        <p:nvSpPr>
          <p:cNvPr id="4" name="Slide Number Placeholder 3"/>
          <p:cNvSpPr>
            <a:spLocks noGrp="1"/>
          </p:cNvSpPr>
          <p:nvPr>
            <p:ph type="sldNum" sz="quarter" idx="10"/>
          </p:nvPr>
        </p:nvSpPr>
        <p:spPr/>
        <p:txBody>
          <a:bodyPr/>
          <a:lstStyle/>
          <a:p>
            <a:fld id="{37EAD253-BED2-4A01-A91F-B61B3F6A074E}" type="slidenum">
              <a:rPr lang="en-GB" smtClean="0"/>
              <a:t>2</a:t>
            </a:fld>
            <a:endParaRPr lang="en-GB" dirty="0"/>
          </a:p>
        </p:txBody>
      </p:sp>
    </p:spTree>
    <p:extLst>
      <p:ext uri="{BB962C8B-B14F-4D97-AF65-F5344CB8AC3E}">
        <p14:creationId xmlns:p14="http://schemas.microsoft.com/office/powerpoint/2010/main" val="1914177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B664927-3934-4398-AEA3-0A27EADE74A6}" type="slidenum">
              <a:rPr lang="en-GB" smtClean="0"/>
              <a:t>33</a:t>
            </a:fld>
            <a:endParaRPr lang="en-GB" dirty="0"/>
          </a:p>
        </p:txBody>
      </p:sp>
    </p:spTree>
    <p:extLst>
      <p:ext uri="{BB962C8B-B14F-4D97-AF65-F5344CB8AC3E}">
        <p14:creationId xmlns:p14="http://schemas.microsoft.com/office/powerpoint/2010/main" val="89213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Three key components</a:t>
            </a:r>
            <a:r>
              <a:rPr lang="en-ZA" baseline="0" dirty="0"/>
              <a:t> to successful DE provision – module coordinators ensuring academic integrity, UDE for strategy/marketing/policy/budget/research/development and the engine-room/heartbeat of DE admin …</a:t>
            </a:r>
            <a:endParaRPr lang="en-ZA" dirty="0"/>
          </a:p>
        </p:txBody>
      </p:sp>
      <p:sp>
        <p:nvSpPr>
          <p:cNvPr id="4" name="Slide Number Placeholder 3"/>
          <p:cNvSpPr>
            <a:spLocks noGrp="1"/>
          </p:cNvSpPr>
          <p:nvPr>
            <p:ph type="sldNum" sz="quarter" idx="10"/>
          </p:nvPr>
        </p:nvSpPr>
        <p:spPr/>
        <p:txBody>
          <a:bodyPr/>
          <a:lstStyle/>
          <a:p>
            <a:fld id="{3419475D-7E9D-4E6E-8E20-BB41CD07769C}" type="slidenum">
              <a:rPr lang="en-ZA" smtClean="0"/>
              <a:t>34</a:t>
            </a:fld>
            <a:endParaRPr lang="en-ZA"/>
          </a:p>
        </p:txBody>
      </p:sp>
    </p:spTree>
    <p:extLst>
      <p:ext uri="{BB962C8B-B14F-4D97-AF65-F5344CB8AC3E}">
        <p14:creationId xmlns:p14="http://schemas.microsoft.com/office/powerpoint/2010/main" val="355715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t>Within an ODeL environment the core business is usually supported by a strong ICT architecture as well as distributed support centres</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E5CF6B03-C774-44C6-9603-10CEE1214109}" type="slidenum">
              <a:rPr lang="en-US">
                <a:latin typeface="Calibri" pitchFamily="34" charset="0"/>
              </a:rPr>
              <a:pPr/>
              <a:t>35</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Q&amp;A</a:t>
            </a:r>
          </a:p>
        </p:txBody>
      </p:sp>
      <p:sp>
        <p:nvSpPr>
          <p:cNvPr id="4" name="Slide Number Placeholder 3"/>
          <p:cNvSpPr>
            <a:spLocks noGrp="1"/>
          </p:cNvSpPr>
          <p:nvPr>
            <p:ph type="sldNum" sz="quarter" idx="10"/>
          </p:nvPr>
        </p:nvSpPr>
        <p:spPr/>
        <p:txBody>
          <a:bodyPr/>
          <a:lstStyle/>
          <a:p>
            <a:fld id="{CB664927-3934-4398-AEA3-0A27EADE74A6}" type="slidenum">
              <a:rPr lang="en-GB" smtClean="0"/>
              <a:t>37</a:t>
            </a:fld>
            <a:endParaRPr lang="en-GB" dirty="0"/>
          </a:p>
        </p:txBody>
      </p:sp>
    </p:spTree>
    <p:extLst>
      <p:ext uri="{BB962C8B-B14F-4D97-AF65-F5344CB8AC3E}">
        <p14:creationId xmlns:p14="http://schemas.microsoft.com/office/powerpoint/2010/main" val="2842250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cs typeface="Arial" pitchFamily="34" charset="0"/>
              </a:rPr>
              <a:t>This links to the accompanying spreadsheet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cs typeface="Arial" pitchFamily="34" charset="0"/>
              </a:rPr>
              <a:t>Provide an opportunity for participants to play with the spreadsheet by changing assumptions. Suggest they save each model with a different name.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Comments?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E31E9CBA-91EE-4CBD-889C-D877F5952F39}" type="slidenum">
              <a:rPr lang="en-US">
                <a:latin typeface="Calibri" pitchFamily="34" charset="0"/>
              </a:rPr>
              <a:pPr/>
              <a:t>46</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Comments?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772661DC-346D-4937-AA50-D11E52E5244F}" type="slidenum">
              <a:rPr lang="en-US">
                <a:latin typeface="Calibri" pitchFamily="34" charset="0"/>
              </a:rPr>
              <a:pPr/>
              <a:t>47</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Q&amp;A</a:t>
            </a:r>
          </a:p>
        </p:txBody>
      </p:sp>
      <p:sp>
        <p:nvSpPr>
          <p:cNvPr id="4" name="Slide Number Placeholder 3"/>
          <p:cNvSpPr>
            <a:spLocks noGrp="1"/>
          </p:cNvSpPr>
          <p:nvPr>
            <p:ph type="sldNum" sz="quarter" idx="10"/>
          </p:nvPr>
        </p:nvSpPr>
        <p:spPr/>
        <p:txBody>
          <a:bodyPr/>
          <a:lstStyle/>
          <a:p>
            <a:fld id="{CB664927-3934-4398-AEA3-0A27EADE74A6}" type="slidenum">
              <a:rPr lang="en-GB" smtClean="0"/>
              <a:t>49</a:t>
            </a:fld>
            <a:endParaRPr lang="en-GB" dirty="0"/>
          </a:p>
        </p:txBody>
      </p:sp>
    </p:spTree>
    <p:extLst>
      <p:ext uri="{BB962C8B-B14F-4D97-AF65-F5344CB8AC3E}">
        <p14:creationId xmlns:p14="http://schemas.microsoft.com/office/powerpoint/2010/main" val="2842250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664927-3934-4398-AEA3-0A27EADE74A6}" type="slidenum">
              <a:rPr lang="en-GB" smtClean="0"/>
              <a:t>50</a:t>
            </a:fld>
            <a:endParaRPr lang="en-GB" dirty="0"/>
          </a:p>
        </p:txBody>
      </p:sp>
    </p:spTree>
    <p:extLst>
      <p:ext uri="{BB962C8B-B14F-4D97-AF65-F5344CB8AC3E}">
        <p14:creationId xmlns:p14="http://schemas.microsoft.com/office/powerpoint/2010/main" val="2842250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Because OER  allows flexibility in module and course design and in the long-term, cuts costs</a:t>
            </a:r>
            <a:endParaRPr lang="en-GB" sz="1200" dirty="0"/>
          </a:p>
          <a:p>
            <a:pPr marL="176213" eaLnBrk="0" hangingPunct="0">
              <a:spcBef>
                <a:spcPct val="20000"/>
              </a:spcBef>
              <a:spcAft>
                <a:spcPts val="600"/>
              </a:spcAft>
              <a:defRPr/>
            </a:pPr>
            <a:r>
              <a:rPr lang="en-GB" sz="1200" dirty="0"/>
              <a:t>No Royalties;</a:t>
            </a:r>
            <a:r>
              <a:rPr lang="en-GB" sz="1200" baseline="0" dirty="0"/>
              <a:t> Choose how to share; Freely available</a:t>
            </a:r>
          </a:p>
          <a:p>
            <a:pPr marL="176213" eaLnBrk="0" hangingPunct="0">
              <a:spcBef>
                <a:spcPct val="20000"/>
              </a:spcBef>
              <a:spcAft>
                <a:spcPts val="600"/>
              </a:spcAft>
              <a:defRPr/>
            </a:pPr>
            <a:r>
              <a:rPr lang="en-GB" sz="1200" dirty="0"/>
              <a:t>Allows </a:t>
            </a:r>
            <a:r>
              <a:rPr lang="en-GB" sz="1200" dirty="0">
                <a:effectLst>
                  <a:outerShdw blurRad="38100" dist="38100" dir="2700000" algn="tl">
                    <a:srgbClr val="000000">
                      <a:alpha val="43137"/>
                    </a:srgbClr>
                  </a:outerShdw>
                </a:effectLst>
              </a:rPr>
              <a:t>contextualisation</a:t>
            </a:r>
            <a:r>
              <a:rPr lang="en-GB" sz="1200" dirty="0"/>
              <a:t> of existing quality resources</a:t>
            </a:r>
          </a:p>
          <a:p>
            <a:pPr marL="176213" eaLnBrk="0" hangingPunct="0">
              <a:spcBef>
                <a:spcPts val="600"/>
              </a:spcBef>
              <a:defRPr/>
            </a:pPr>
            <a:r>
              <a:rPr lang="en-GB" altLang="en-US" sz="1200" dirty="0"/>
              <a:t>Facilitates conversations </a:t>
            </a:r>
            <a:r>
              <a:rPr lang="en-GB" altLang="en-US" sz="1200" dirty="0">
                <a:effectLst>
                  <a:outerShdw blurRad="38100" dist="38100" dir="2700000" algn="tl">
                    <a:srgbClr val="000000">
                      <a:alpha val="43137"/>
                    </a:srgbClr>
                  </a:outerShdw>
                </a:effectLst>
              </a:rPr>
              <a:t>about institutional and national policy necessary</a:t>
            </a:r>
            <a:r>
              <a:rPr lang="en-GB" altLang="en-US" sz="1200" dirty="0"/>
              <a:t> to  support quality teaching, learning and research</a:t>
            </a:r>
          </a:p>
          <a:p>
            <a:pPr marL="0" marR="0" indent="0" algn="l" defTabSz="914400" rtl="0" eaLnBrk="1" fontAlgn="auto" latinLnBrk="0" hangingPunct="1">
              <a:lnSpc>
                <a:spcPct val="100000"/>
              </a:lnSpc>
              <a:spcBef>
                <a:spcPts val="0"/>
              </a:spcBef>
              <a:spcAft>
                <a:spcPts val="1200"/>
              </a:spcAft>
              <a:buClrTx/>
              <a:buSzTx/>
              <a:buFontTx/>
              <a:buNone/>
              <a:tabLst/>
              <a:defRPr/>
            </a:pPr>
            <a:r>
              <a:rPr lang="en-GB" sz="1200" b="1" dirty="0">
                <a:effectLst>
                  <a:outerShdw blurRad="38100" dist="38100" dir="2700000" algn="tl">
                    <a:srgbClr val="000000">
                      <a:alpha val="43137"/>
                    </a:srgbClr>
                  </a:outerShdw>
                </a:effectLst>
              </a:rPr>
              <a:t>OER is a tool</a:t>
            </a:r>
            <a:r>
              <a:rPr lang="en-GB" sz="1200" b="1" baseline="0" dirty="0">
                <a:effectLst>
                  <a:outerShdw blurRad="38100" dist="38100" dir="2700000" algn="tl">
                    <a:srgbClr val="000000">
                      <a:alpha val="43137"/>
                    </a:srgbClr>
                  </a:outerShdw>
                </a:effectLst>
              </a:rPr>
              <a:t> that enables </a:t>
            </a:r>
            <a:r>
              <a:rPr lang="en-GB" sz="1200" b="1" dirty="0">
                <a:effectLst>
                  <a:outerShdw blurRad="38100" dist="38100" dir="2700000" algn="tl">
                    <a:srgbClr val="000000">
                      <a:alpha val="43137"/>
                    </a:srgbClr>
                  </a:outerShdw>
                </a:effectLst>
              </a:rPr>
              <a:t>Africa to share with the rest of the world its wealth</a:t>
            </a:r>
            <a:r>
              <a:rPr lang="en-GB" sz="1200" b="1" baseline="0" dirty="0">
                <a:effectLst>
                  <a:outerShdw blurRad="38100" dist="38100" dir="2700000" algn="tl">
                    <a:srgbClr val="000000">
                      <a:alpha val="43137"/>
                    </a:srgbClr>
                  </a:outerShdw>
                </a:effectLst>
              </a:rPr>
              <a:t> of </a:t>
            </a:r>
            <a:r>
              <a:rPr lang="en-GB" sz="1200" b="1" dirty="0">
                <a:effectLst>
                  <a:outerShdw blurRad="38100" dist="38100" dir="2700000" algn="tl">
                    <a:srgbClr val="000000">
                      <a:alpha val="43137"/>
                    </a:srgbClr>
                  </a:outerShdw>
                </a:effectLst>
              </a:rPr>
              <a:t>knowledge!</a:t>
            </a:r>
          </a:p>
          <a:p>
            <a:pPr eaLnBrk="1" hangingPunct="1"/>
            <a:endParaRPr lang="en-GB"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A98F92-6E53-4D20-BBF5-3D89F07B99F2}" type="slidenum">
              <a:rPr lang="en-GB" smtClean="0">
                <a:latin typeface="Arial" charset="0"/>
              </a:rPr>
              <a:pPr/>
              <a:t>53</a:t>
            </a:fld>
            <a:endParaRPr lang="en-GB" dirty="0">
              <a:latin typeface="Arial" charset="0"/>
            </a:endParaRPr>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dirty="0">
                <a:latin typeface="Arial" charset="0"/>
              </a:rPr>
              <a:t>Catherine Ngugi OER Africa</a:t>
            </a:r>
          </a:p>
        </p:txBody>
      </p:sp>
      <p:sp>
        <p:nvSpPr>
          <p:cNvPr id="44038"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latin typeface="Arial" charset="0"/>
              </a:rPr>
              <a:t>OER in Developing Countries  Partnerships for Effective Collaboration</a:t>
            </a:r>
          </a:p>
        </p:txBody>
      </p:sp>
    </p:spTree>
    <p:extLst>
      <p:ext uri="{BB962C8B-B14F-4D97-AF65-F5344CB8AC3E}">
        <p14:creationId xmlns:p14="http://schemas.microsoft.com/office/powerpoint/2010/main" val="2549813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OER is a powerful</a:t>
            </a:r>
            <a:r>
              <a:rPr lang="en-GB" b="1" baseline="0" dirty="0"/>
              <a:t> tool towards transforming higher education in Africa.  This is a transformation that will see Africa take its rightful place as a major actor in the transformation of our</a:t>
            </a:r>
            <a:r>
              <a:rPr lang="en-GB" b="1" dirty="0"/>
              <a:t> societies, livelihoods, economies,</a:t>
            </a:r>
            <a:r>
              <a:rPr lang="en-GB" b="1" baseline="0" dirty="0"/>
              <a:t> politics, the practice of science and the performance of the arts</a:t>
            </a:r>
            <a:r>
              <a:rPr lang="en-GB" b="1" dirty="0"/>
              <a:t>.  Africa’s contribution to the global knowledge economy is vital.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a:p>
            <a:r>
              <a:rPr lang="en-GB" dirty="0"/>
              <a:t>Picture: </a:t>
            </a:r>
            <a:r>
              <a:rPr lang="en-GB" sz="1200" u="sng" kern="1200" dirty="0">
                <a:solidFill>
                  <a:schemeClr val="tx1"/>
                </a:solidFill>
                <a:effectLst/>
                <a:latin typeface="+mn-lt"/>
                <a:ea typeface="+mn-ea"/>
                <a:cs typeface="+mn-cs"/>
                <a:hlinkClick r:id="rId3"/>
              </a:rPr>
              <a:t>http://static.goal.com/100000/100084.jpg</a:t>
            </a:r>
            <a:endParaRPr lang="en-GB" dirty="0"/>
          </a:p>
          <a:p>
            <a:r>
              <a:rPr lang="en-GB" dirty="0"/>
              <a:t>Quote from : http://www.unicef.org/sowc99/sowc99a.pdf – The State of the World’s Children (1999) [downloaded Sept 20</a:t>
            </a:r>
            <a:r>
              <a:rPr lang="en-GB" baseline="30000" dirty="0"/>
              <a:t>th</a:t>
            </a:r>
            <a:r>
              <a:rPr lang="en-GB" dirty="0"/>
              <a:t> 2014)</a:t>
            </a:r>
          </a:p>
          <a:p>
            <a:pPr lvl="2">
              <a:spcBef>
                <a:spcPts val="600"/>
              </a:spcBef>
            </a:pPr>
            <a:r>
              <a:rPr lang="en-GB" dirty="0"/>
              <a:t>Kofi Annan was awarded the Peace Prize for having revitalized the UN and for having given priority to human rights. The Nobel Committee also recognized his commitment to the struggle to contain the spreading of the HIV virus in Africa and his declared opposition to international terrorism. </a:t>
            </a:r>
          </a:p>
          <a:p>
            <a:pPr lvl="2"/>
            <a:r>
              <a:rPr lang="en-GB" dirty="0"/>
              <a:t>(http://www.nobelprize.org/nobel_prizes/peace/laureates/2001/annan-facts.html)</a:t>
            </a:r>
          </a:p>
          <a:p>
            <a:pPr lvl="2"/>
            <a:r>
              <a:rPr lang="en-GB" dirty="0"/>
              <a:t>He</a:t>
            </a:r>
            <a:r>
              <a:rPr lang="en-GB" baseline="0" dirty="0"/>
              <a:t> </a:t>
            </a:r>
            <a:r>
              <a:rPr lang="en-GB" dirty="0"/>
              <a:t>served as the seventh Secretary-General of the United Nations from January 1997 to December 2006.</a:t>
            </a:r>
          </a:p>
        </p:txBody>
      </p:sp>
      <p:sp>
        <p:nvSpPr>
          <p:cNvPr id="4" name="Slide Number Placeholder 3"/>
          <p:cNvSpPr>
            <a:spLocks noGrp="1"/>
          </p:cNvSpPr>
          <p:nvPr>
            <p:ph type="sldNum" sz="quarter" idx="10"/>
          </p:nvPr>
        </p:nvSpPr>
        <p:spPr/>
        <p:txBody>
          <a:bodyPr/>
          <a:lstStyle/>
          <a:p>
            <a:fld id="{CB664927-3934-4398-AEA3-0A27EADE74A6}" type="slidenum">
              <a:rPr lang="en-GB" smtClean="0"/>
              <a:t>54</a:t>
            </a:fld>
            <a:endParaRPr lang="en-GB" dirty="0"/>
          </a:p>
        </p:txBody>
      </p:sp>
    </p:spTree>
    <p:extLst>
      <p:ext uri="{BB962C8B-B14F-4D97-AF65-F5344CB8AC3E}">
        <p14:creationId xmlns:p14="http://schemas.microsoft.com/office/powerpoint/2010/main" val="3277637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Header Placeholder 3"/>
          <p:cNvSpPr>
            <a:spLocks noGrp="1"/>
          </p:cNvSpPr>
          <p:nvPr>
            <p:ph type="hdr" sz="quarter" idx="10"/>
          </p:nvPr>
        </p:nvSpPr>
        <p:spPr/>
        <p:txBody>
          <a:bodyPr/>
          <a:lstStyle/>
          <a:p>
            <a:pPr>
              <a:defRPr/>
            </a:pPr>
            <a:endParaRPr lang="en-GB" dirty="0">
              <a:solidFill>
                <a:prstClr val="black"/>
              </a:solidFill>
            </a:endParaRPr>
          </a:p>
        </p:txBody>
      </p:sp>
      <p:sp>
        <p:nvSpPr>
          <p:cNvPr id="5" name="Slide Number Placeholder 4"/>
          <p:cNvSpPr>
            <a:spLocks noGrp="1"/>
          </p:cNvSpPr>
          <p:nvPr>
            <p:ph type="sldNum" sz="quarter" idx="11"/>
          </p:nvPr>
        </p:nvSpPr>
        <p:spPr/>
        <p:txBody>
          <a:bodyPr/>
          <a:lstStyle/>
          <a:p>
            <a:pPr>
              <a:defRPr/>
            </a:pPr>
            <a:fld id="{4E3F38CD-FB97-4B56-969B-9A9CA5C12683}" type="slidenum">
              <a:rPr lang="en-GB" smtClean="0">
                <a:solidFill>
                  <a:prstClr val="black"/>
                </a:solidFill>
              </a:rPr>
              <a:pPr>
                <a:defRPr/>
              </a:pPr>
              <a:t>56</a:t>
            </a:fld>
            <a:endParaRPr lang="en-GB" dirty="0">
              <a:solidFill>
                <a:prstClr val="black"/>
              </a:solidFill>
            </a:endParaRPr>
          </a:p>
        </p:txBody>
      </p:sp>
    </p:spTree>
    <p:extLst>
      <p:ext uri="{BB962C8B-B14F-4D97-AF65-F5344CB8AC3E}">
        <p14:creationId xmlns:p14="http://schemas.microsoft.com/office/powerpoint/2010/main" val="348282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Five key changes impacting</a:t>
            </a:r>
            <a:r>
              <a:rPr lang="en-GB" baseline="0" dirty="0"/>
              <a:t> on what constitutes provision characterised by fitness of and for purpose, value for money and social transformation (CHE 2004)</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Q&amp;A</a:t>
            </a:r>
          </a:p>
        </p:txBody>
      </p:sp>
      <p:sp>
        <p:nvSpPr>
          <p:cNvPr id="4" name="Slide Number Placeholder 3"/>
          <p:cNvSpPr>
            <a:spLocks noGrp="1"/>
          </p:cNvSpPr>
          <p:nvPr>
            <p:ph type="sldNum" sz="quarter" idx="10"/>
          </p:nvPr>
        </p:nvSpPr>
        <p:spPr/>
        <p:txBody>
          <a:bodyPr/>
          <a:lstStyle/>
          <a:p>
            <a:fld id="{CB664927-3934-4398-AEA3-0A27EADE74A6}" type="slidenum">
              <a:rPr lang="en-GB" smtClean="0"/>
              <a:t>6</a:t>
            </a:fld>
            <a:endParaRPr lang="en-GB" dirty="0"/>
          </a:p>
        </p:txBody>
      </p:sp>
    </p:spTree>
    <p:extLst>
      <p:ext uri="{BB962C8B-B14F-4D97-AF65-F5344CB8AC3E}">
        <p14:creationId xmlns:p14="http://schemas.microsoft.com/office/powerpoint/2010/main" val="284225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i="1">
                <a:cs typeface="Arial" pitchFamily="34" charset="0"/>
              </a:rPr>
              <a:t>http://blog.core-ed.org/derek/2010/files/2010/06/The-emerging-Networked-School-environment.pdf</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77069CEC-C8E3-444F-918E-C33489662CBD}" type="slidenum">
              <a:rPr lang="en-US">
                <a:latin typeface="Calibri" pitchFamily="34" charset="0"/>
              </a:rPr>
              <a:pPr/>
              <a:t>13</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The mode of education provision is typically viewed on a continuum from purely face-to-face tuition through to education purely at a distance, the latter traditionally conceptualised as correspondence tuition with no face-to-face interaction between teachers and learners. </a:t>
            </a:r>
          </a:p>
          <a:p>
            <a:r>
              <a:rPr lang="en-ZA">
                <a:cs typeface="Arial" pitchFamily="34" charset="0"/>
              </a:rPr>
              <a:t>However, there is now more resource-based (independent) learning in f2f programmes, more f2f interaction in distance. Prediction that, especially with growing use of educational technology there will be rapid movement to the centre.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cs typeface="Arial" pitchFamily="34" charset="0"/>
              </a:defRPr>
            </a:lvl1pPr>
            <a:lvl2pPr marL="742950" indent="-285750" defTabSz="457200">
              <a:defRPr sz="1200">
                <a:solidFill>
                  <a:schemeClr val="tx1"/>
                </a:solidFill>
                <a:latin typeface="Calibri" pitchFamily="34" charset="0"/>
                <a:cs typeface="Arial" pitchFamily="34" charset="0"/>
              </a:defRPr>
            </a:lvl2pPr>
            <a:lvl3pPr marL="1143000" indent="-228600" defTabSz="457200">
              <a:defRPr sz="1200">
                <a:solidFill>
                  <a:schemeClr val="tx1"/>
                </a:solidFill>
                <a:latin typeface="Calibri" pitchFamily="34" charset="0"/>
                <a:cs typeface="Arial" pitchFamily="34" charset="0"/>
              </a:defRPr>
            </a:lvl3pPr>
            <a:lvl4pPr marL="1600200" indent="-228600" defTabSz="457200">
              <a:defRPr sz="1200">
                <a:solidFill>
                  <a:schemeClr val="tx1"/>
                </a:solidFill>
                <a:latin typeface="Calibri" pitchFamily="34" charset="0"/>
                <a:cs typeface="Arial" pitchFamily="34" charset="0"/>
              </a:defRPr>
            </a:lvl4pPr>
            <a:lvl5pPr marL="2057400" indent="-228600" defTabSz="457200">
              <a:defRPr sz="1200">
                <a:solidFill>
                  <a:schemeClr val="tx1"/>
                </a:solidFill>
                <a:latin typeface="Calibri" pitchFamily="34" charset="0"/>
                <a:cs typeface="Arial"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4E0F8603-0E4C-403A-A419-3CD426E6D211}" type="slidenum">
              <a:rPr lang="en-US">
                <a:ea typeface="MS PGothic" pitchFamily="34" charset="-128"/>
              </a:rPr>
              <a:pPr/>
              <a:t>14</a:t>
            </a:fld>
            <a:endParaRPr lang="en-US">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Trebuchet MS" pitchFamily="34" charset="0"/>
                <a:cs typeface="Arial" pitchFamily="34" charset="0"/>
              </a:rPr>
              <a:t>A second continuum could represent another dimension by plotting the extent of supporting ICTs – ranging from fully offline to fully online. </a:t>
            </a:r>
          </a:p>
          <a:p>
            <a:r>
              <a:rPr lang="en-ZA">
                <a:latin typeface="Trebuchet MS" pitchFamily="34" charset="0"/>
                <a:cs typeface="Arial" pitchFamily="34" charset="0"/>
              </a:rPr>
              <a:t>An expanded definition of e-learning includes the use of all digital resources, systems, devices/computers, and electronic communication in the support of education. e.g. a course may supported digitally by the use of CDs, but it is not necessarily an online course.</a:t>
            </a:r>
          </a:p>
          <a:p>
            <a:r>
              <a:rPr lang="en-ZA">
                <a:latin typeface="Trebuchet MS" pitchFamily="34" charset="0"/>
                <a:cs typeface="Arial" pitchFamily="34" charset="0"/>
              </a:rPr>
              <a:t>The commonly used terms of ‘web-supported’ and ‘web dependent’ are deemed to be too specific and have given way to ‘Internet-Supported’ and Internet-Dependent’.</a:t>
            </a:r>
            <a:endParaRPr lang="en-US">
              <a:latin typeface="Trebuchet MS" pitchFamily="34" charset="0"/>
              <a:cs typeface="Arial"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cs typeface="Arial" pitchFamily="34" charset="0"/>
              </a:defRPr>
            </a:lvl1pPr>
            <a:lvl2pPr marL="742950" indent="-285750" defTabSz="457200">
              <a:defRPr sz="1200">
                <a:solidFill>
                  <a:schemeClr val="tx1"/>
                </a:solidFill>
                <a:latin typeface="Calibri" pitchFamily="34" charset="0"/>
                <a:cs typeface="Arial" pitchFamily="34" charset="0"/>
              </a:defRPr>
            </a:lvl2pPr>
            <a:lvl3pPr marL="1143000" indent="-228600" defTabSz="457200">
              <a:defRPr sz="1200">
                <a:solidFill>
                  <a:schemeClr val="tx1"/>
                </a:solidFill>
                <a:latin typeface="Calibri" pitchFamily="34" charset="0"/>
                <a:cs typeface="Arial" pitchFamily="34" charset="0"/>
              </a:defRPr>
            </a:lvl3pPr>
            <a:lvl4pPr marL="1600200" indent="-228600" defTabSz="457200">
              <a:defRPr sz="1200">
                <a:solidFill>
                  <a:schemeClr val="tx1"/>
                </a:solidFill>
                <a:latin typeface="Calibri" pitchFamily="34" charset="0"/>
                <a:cs typeface="Arial" pitchFamily="34" charset="0"/>
              </a:defRPr>
            </a:lvl4pPr>
            <a:lvl5pPr marL="2057400" indent="-228600" defTabSz="457200">
              <a:defRPr sz="1200">
                <a:solidFill>
                  <a:schemeClr val="tx1"/>
                </a:solidFill>
                <a:latin typeface="Calibri" pitchFamily="34" charset="0"/>
                <a:cs typeface="Arial"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cs typeface="Arial" pitchFamily="34" charset="0"/>
              </a:defRPr>
            </a:lvl9pPr>
          </a:lstStyle>
          <a:p>
            <a:fld id="{4DFACB23-958B-4F30-ACC2-B4FDC8170E90}" type="slidenum">
              <a:rPr lang="en-US">
                <a:ea typeface="MS PGothic" pitchFamily="34" charset="-128"/>
              </a:rPr>
              <a:pPr/>
              <a:t>15</a:t>
            </a:fld>
            <a:endParaRPr lang="en-US">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cs typeface="Arial" pitchFamily="34" charset="0"/>
              </a:rPr>
              <a:t>A second continuum could represent another dimension by plotting the extent of supporting ICTs – ranging from fully offline to fully online. Note the inclusion of ‘digitally supported’ in the </a:t>
            </a:r>
            <a:r>
              <a:rPr lang="en-ZA" b="1">
                <a:cs typeface="Arial" pitchFamily="34" charset="0"/>
              </a:rPr>
              <a:t>ICT dimension</a:t>
            </a:r>
            <a:r>
              <a:rPr lang="en-ZA">
                <a:cs typeface="Arial" pitchFamily="34" charset="0"/>
              </a:rPr>
              <a:t>. Furthermore, the commonly used terms of ‘web-supported’ and ‘web dependent’ are deemed to be too specific and have given way to ‘Internet-Supported’ and Internet-Dependent’. In internet-supported programmes, participation online is an option or alternative for learners. In internet-dependent programmes, participation via the internet is a requirement, and could include online interaction, communication and access to course materials via the web. In fully online programmes, there is no physical face-to-face component, although there could be a virtual face-to-face component. </a:t>
            </a:r>
          </a:p>
          <a:p>
            <a:r>
              <a:rPr lang="en-ZA">
                <a:cs typeface="Arial" pitchFamily="34" charset="0"/>
              </a:rPr>
              <a:t>In our African context, it is pertinent to also consider </a:t>
            </a:r>
            <a:r>
              <a:rPr lang="en-ZA" b="1">
                <a:cs typeface="Arial" pitchFamily="34" charset="0"/>
              </a:rPr>
              <a:t>digital forms of support that do not require internet access</a:t>
            </a:r>
            <a:r>
              <a:rPr lang="en-ZA">
                <a:cs typeface="Arial" pitchFamily="34" charset="0"/>
              </a:rPr>
              <a:t>. The digital forms of support for learning could be offline via a CD/DVD, and a further detail could be expressed by clarifying exactly which elements of the ICT dimension may be on- or offline. Of course, within a particular course, learning could be supported both online and digitally offline at various stages.</a:t>
            </a:r>
          </a:p>
          <a:p>
            <a:r>
              <a:rPr lang="en-ZA">
                <a:cs typeface="Arial" pitchFamily="34" charset="0"/>
              </a:rPr>
              <a:t>The continued evolution of e-learning is contributing to the blurring of the distinction between face-to-face and distance education provision. </a:t>
            </a:r>
          </a:p>
          <a:p>
            <a:r>
              <a:rPr lang="en-ZA">
                <a:cs typeface="Arial" pitchFamily="34" charset="0"/>
              </a:rPr>
              <a:t>It  is useful to </a:t>
            </a:r>
            <a:r>
              <a:rPr lang="en-ZA" b="1">
                <a:cs typeface="Arial" pitchFamily="34" charset="0"/>
              </a:rPr>
              <a:t>conceptualise the two continua in relation to each other </a:t>
            </a:r>
            <a:r>
              <a:rPr lang="en-ZA">
                <a:cs typeface="Arial" pitchFamily="34" charset="0"/>
              </a:rPr>
              <a:t>as horizontal and vertical axes.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fld id="{84FDE8F7-2624-4889-9972-2A97A9F57F19}" type="slidenum">
              <a:rPr lang="en-US">
                <a:latin typeface="Calibri" pitchFamily="34" charset="0"/>
              </a:rPr>
              <a:pPr/>
              <a:t>16</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331652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256825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48765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9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154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8618FA8-8AC3-41A3-9428-D51060F1BF89}"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7FB4D2-CB21-4612-B8B3-7DCD844716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9980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E1B4B1B-37EB-4F9F-A7D6-59032A17AF50}"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E276CC3-2D46-462B-8178-0D12D07E03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5094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818B994-90B1-460C-86F4-10A67AC9C98A}"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2378693-E414-4B41-9DF8-661A8C66C1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327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B29BE19-FFC4-4C17-9CD3-7C48ED516C8F}"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60557A-7753-42D2-AA88-5FF66885EAF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13214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F331B-9A4A-42BB-BDAF-C65CBE9B3E5B}"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822582-5761-49B7-B596-7CEC95A594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1398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F4BED8-AAFB-475C-8022-1570120EB671}"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DA64B9-56F8-4AE5-B8B5-7CD801C59C6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885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189716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BE61B2-8E0A-47B0-99CF-5F662B65DE82}"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8F19E7-68CF-4385-A8CA-BE8E7D8B3B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08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52F02B2-1F96-439E-A118-64DB08D4B3DB}"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E4931-EF61-4B9A-B4CD-AA78B6D7728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263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F002E3-E874-4512-A430-1B80C98D6007}"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48164B-A6E2-4192-AA4B-1734DD772B6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0394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541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F58320"/>
              </a:buClr>
              <a:buSzPct val="85000"/>
              <a:buFont typeface="Wingdings" pitchFamily="2" charset="2"/>
              <a:buChar char="v"/>
              <a:defRPr/>
            </a:lvl2pPr>
            <a:lvl3pPr>
              <a:buClr>
                <a:srgbClr val="F58320"/>
              </a:buClr>
              <a:buSzPct val="85000"/>
              <a:buFont typeface="Wingdings" pitchFamily="2" charset="2"/>
              <a:buChar char="v"/>
              <a:defRPr/>
            </a:lvl3pPr>
            <a:lvl4pPr>
              <a:buClr>
                <a:srgbClr val="F58320"/>
              </a:buClr>
              <a:buSzPct val="85000"/>
              <a:buFont typeface="Wingdings" pitchFamily="2" charset="2"/>
              <a:buChar char="v"/>
              <a:defRPr/>
            </a:lvl4pPr>
            <a:lvl5pPr>
              <a:buClr>
                <a:srgbClr val="F58320"/>
              </a:buClr>
              <a:buSzPct val="85000"/>
              <a:buFont typeface="Wingdings" pitchFamily="2" charset="2"/>
              <a:buChar char="v"/>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pPr>
              <a:defRPr/>
            </a:pPr>
            <a:fld id="{1D837F7F-9B60-4506-B266-F6EFAEFB4836}"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6566EC97-2466-464D-88B6-8435D9D972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639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12994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394218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398141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82403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18665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1199078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28B992-7DCA-42AA-9CAB-608C40608999}" type="datetimeFigureOut">
              <a:rPr lang="en-GB" smtClean="0"/>
              <a:t>17/05/2016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C0A4771-12D3-4EC2-8E72-609ED73D37B1}" type="slidenum">
              <a:rPr lang="en-GB" smtClean="0"/>
              <a:t>‹#›</a:t>
            </a:fld>
            <a:endParaRPr lang="en-GB" dirty="0"/>
          </a:p>
        </p:txBody>
      </p:sp>
    </p:spTree>
    <p:extLst>
      <p:ext uri="{BB962C8B-B14F-4D97-AF65-F5344CB8AC3E}">
        <p14:creationId xmlns:p14="http://schemas.microsoft.com/office/powerpoint/2010/main" val="106049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8B992-7DCA-42AA-9CAB-608C40608999}" type="datetimeFigureOut">
              <a:rPr lang="en-GB" smtClean="0"/>
              <a:t>17/05/2016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A4771-12D3-4EC2-8E72-609ED73D37B1}" type="slidenum">
              <a:rPr lang="en-GB" smtClean="0"/>
              <a:t>‹#›</a:t>
            </a:fld>
            <a:endParaRPr lang="en-GB" dirty="0"/>
          </a:p>
        </p:txBody>
      </p:sp>
    </p:spTree>
    <p:extLst>
      <p:ext uri="{BB962C8B-B14F-4D97-AF65-F5344CB8AC3E}">
        <p14:creationId xmlns:p14="http://schemas.microsoft.com/office/powerpoint/2010/main" val="3160858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 name="Text Placeholder 2"/>
          <p:cNvSpPr>
            <a:spLocks noGrp="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837F7F-9B60-4506-B266-F6EFAEFB4836}" type="datetime1">
              <a:rPr lang="en-GB" smtClean="0">
                <a:solidFill>
                  <a:prstClr val="black">
                    <a:tint val="75000"/>
                  </a:prstClr>
                </a:solidFill>
              </a:rPr>
              <a:pPr>
                <a:defRPr/>
              </a:pPr>
              <a:t>17/05/2016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566EC97-2466-464D-88B6-8435D9D972E7}" type="slidenum">
              <a:rPr lang="en-US">
                <a:solidFill>
                  <a:prstClr val="black">
                    <a:tint val="75000"/>
                  </a:prstClr>
                </a:solidFill>
              </a:rPr>
              <a:pPr>
                <a:defRPr/>
              </a:pPr>
              <a:t>‹#›</a:t>
            </a:fld>
            <a:endParaRPr lang="en-US" dirty="0">
              <a:solidFill>
                <a:prstClr val="black">
                  <a:tint val="75000"/>
                </a:prstClr>
              </a:solidFill>
            </a:endParaRPr>
          </a:p>
        </p:txBody>
      </p:sp>
      <p:sp>
        <p:nvSpPr>
          <p:cNvPr id="8" name="Rectangle 7"/>
          <p:cNvSpPr/>
          <p:nvPr/>
        </p:nvSpPr>
        <p:spPr>
          <a:xfrm>
            <a:off x="0" y="5786438"/>
            <a:ext cx="9144000" cy="1071562"/>
          </a:xfrm>
          <a:prstGeom prst="rect">
            <a:avLst/>
          </a:pr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 name="Date Placeholder 13"/>
          <p:cNvSpPr txBox="1">
            <a:spLocks/>
          </p:cNvSpPr>
          <p:nvPr/>
        </p:nvSpPr>
        <p:spPr>
          <a:xfrm>
            <a:off x="0" y="6492875"/>
            <a:ext cx="4276725" cy="365125"/>
          </a:xfrm>
          <a:prstGeom prst="rect">
            <a:avLst/>
          </a:prstGeom>
        </p:spPr>
        <p:txBody>
          <a:bodyPr anchor="b"/>
          <a:lstStyle>
            <a:lvl1pPr algn="l" eaLnBrk="1" latinLnBrk="0" hangingPunct="1">
              <a:defRPr kumimoji="0" sz="1000">
                <a:solidFill>
                  <a:schemeClr val="tx1">
                    <a:shade val="50000"/>
                  </a:schemeClr>
                </a:solidFill>
              </a:defRPr>
            </a:lvl1pPr>
          </a:lstStyle>
          <a:p>
            <a:pPr>
              <a:defRPr/>
            </a:pPr>
            <a:endParaRPr lang="en-GB" sz="1200" dirty="0">
              <a:solidFill>
                <a:srgbClr val="B58D0B"/>
              </a:solidFill>
              <a:latin typeface="Arial Rounded MT Bold" pitchFamily="34" charset="0"/>
            </a:endParaRPr>
          </a:p>
          <a:p>
            <a:pPr>
              <a:defRPr/>
            </a:pPr>
            <a:endParaRPr lang="en-GB" dirty="0">
              <a:solidFill>
                <a:srgbClr val="EEECE1">
                  <a:lumMod val="50000"/>
                </a:srgbClr>
              </a:solidFill>
            </a:endParaRPr>
          </a:p>
          <a:p>
            <a:pPr>
              <a:defRPr/>
            </a:pPr>
            <a:endParaRPr lang="en-GB" dirty="0">
              <a:solidFill>
                <a:srgbClr val="EEECE1">
                  <a:lumMod val="50000"/>
                </a:srgbClr>
              </a:solidFill>
            </a:endParaRPr>
          </a:p>
        </p:txBody>
      </p:sp>
      <p:sp>
        <p:nvSpPr>
          <p:cNvPr id="10" name="Slide Number Placeholder 22"/>
          <p:cNvSpPr txBox="1">
            <a:spLocks/>
          </p:cNvSpPr>
          <p:nvPr/>
        </p:nvSpPr>
        <p:spPr>
          <a:xfrm>
            <a:off x="7924800" y="6416675"/>
            <a:ext cx="762000" cy="365125"/>
          </a:xfrm>
          <a:prstGeom prst="rect">
            <a:avLst/>
          </a:prstGeom>
        </p:spPr>
        <p:txBody>
          <a:bodyPr lIns="0" rIns="0" anchor="b"/>
          <a:lstStyle>
            <a:lvl1pPr algn="r" eaLnBrk="1" latinLnBrk="0" hangingPunct="1">
              <a:defRPr kumimoji="0" sz="1200">
                <a:solidFill>
                  <a:schemeClr val="tx1">
                    <a:shade val="50000"/>
                  </a:schemeClr>
                </a:solidFill>
              </a:defRPr>
            </a:lvl1pPr>
          </a:lstStyle>
          <a:p>
            <a:pPr>
              <a:defRPr/>
            </a:pPr>
            <a:fld id="{B6BDF520-AA79-422F-87F2-4ED78819377A}" type="slidenum">
              <a:rPr lang="en-GB" smtClean="0">
                <a:solidFill>
                  <a:prstClr val="black">
                    <a:shade val="50000"/>
                  </a:prstClr>
                </a:solidFill>
              </a:rPr>
              <a:pPr>
                <a:defRPr/>
              </a:pPr>
              <a:t>‹#›</a:t>
            </a:fld>
            <a:endParaRPr lang="en-GB" dirty="0">
              <a:solidFill>
                <a:prstClr val="black">
                  <a:shade val="50000"/>
                </a:prstClr>
              </a:solidFill>
            </a:endParaRPr>
          </a:p>
        </p:txBody>
      </p:sp>
      <p:pic>
        <p:nvPicPr>
          <p:cNvPr id="1034" name="Picture 6" descr="logo_drafts v7 feb25.jpg"/>
          <p:cNvPicPr>
            <a:picLocks noChangeAspect="1"/>
          </p:cNvPicPr>
          <p:nvPr/>
        </p:nvPicPr>
        <p:blipFill>
          <a:blip r:embed="rId15" cstate="print"/>
          <a:srcRect l="7031" t="13235" r="67188" b="67068"/>
          <a:stretch>
            <a:fillRect/>
          </a:stretch>
        </p:blipFill>
        <p:spPr bwMode="auto">
          <a:xfrm>
            <a:off x="6786563" y="5786438"/>
            <a:ext cx="2357437" cy="1071562"/>
          </a:xfrm>
          <a:prstGeom prst="rect">
            <a:avLst/>
          </a:prstGeom>
          <a:noFill/>
          <a:ln w="9525">
            <a:noFill/>
            <a:miter lim="800000"/>
            <a:headEnd/>
            <a:tailEnd/>
          </a:ln>
        </p:spPr>
      </p:pic>
      <p:pic>
        <p:nvPicPr>
          <p:cNvPr id="1035" name="Picture 7" descr="C:\Users\Catherine\Pictures\OER Africa\SAIDE logo.jpg"/>
          <p:cNvPicPr>
            <a:picLocks noChangeAspect="1" noChangeArrowheads="1"/>
          </p:cNvPicPr>
          <p:nvPr/>
        </p:nvPicPr>
        <p:blipFill>
          <a:blip r:embed="rId16" cstate="print"/>
          <a:srcRect/>
          <a:stretch>
            <a:fillRect/>
          </a:stretch>
        </p:blipFill>
        <p:spPr bwMode="auto">
          <a:xfrm>
            <a:off x="228600" y="5943600"/>
            <a:ext cx="1905000" cy="838200"/>
          </a:xfrm>
          <a:prstGeom prst="rect">
            <a:avLst/>
          </a:prstGeom>
          <a:noFill/>
          <a:ln w="9525">
            <a:noFill/>
            <a:miter lim="800000"/>
            <a:headEnd/>
            <a:tailEnd/>
          </a:ln>
        </p:spPr>
      </p:pic>
    </p:spTree>
    <p:extLst>
      <p:ext uri="{BB962C8B-B14F-4D97-AF65-F5344CB8AC3E}">
        <p14:creationId xmlns:p14="http://schemas.microsoft.com/office/powerpoint/2010/main" val="527186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2" r:id="rId12"/>
    <p:sldLayoutId id="2147483663" r:id="rId13"/>
  </p:sldLayoutIdLst>
  <p:hf sldNum="0" hdr="0" ftr="0" dt="0"/>
  <p:txStyles>
    <p:title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Towards%20a%20new%20business%20model%20for%20ANU%20Addendum%201.xl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Towards%20a%20new%20business%20model%20for%20ANU%20Addendum%202.xls.xls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nadeosa.org.za/Resources/NADEOSAPublicationsandReports/tabid/1510/Default.asp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
          <p:cNvGrpSpPr>
            <a:grpSpLocks/>
          </p:cNvGrpSpPr>
          <p:nvPr/>
        </p:nvGrpSpPr>
        <p:grpSpPr bwMode="auto">
          <a:xfrm>
            <a:off x="381000" y="381000"/>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outerShdw blurRad="76200" dist="12700" dir="2700000" sy="-23000" kx="-800400" algn="bl" rotWithShape="0">
              <a:prstClr val="black">
                <a:alpha val="20000"/>
              </a:prstClr>
            </a:outerShdw>
          </a:effectLst>
          <a:scene3d>
            <a:camera prst="perspectiveFront"/>
            <a:lightRig rig="sunset" dir="t"/>
          </a:scene3d>
        </p:grpSpPr>
        <p:sp>
          <p:nvSpPr>
            <p:cNvPr id="5" name="Oval 4"/>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6" name="Oval 5"/>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7" name="Oval 6"/>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8" name="Oval 7"/>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9" name="Oval 8"/>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10" name="Oval 9"/>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1" name="Oval 10"/>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2" name="Oval 11"/>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3" name="Oval 12"/>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grpSp>
      <p:sp>
        <p:nvSpPr>
          <p:cNvPr id="2" name="Title 1"/>
          <p:cNvSpPr txBox="1">
            <a:spLocks/>
          </p:cNvSpPr>
          <p:nvPr/>
        </p:nvSpPr>
        <p:spPr>
          <a:xfrm>
            <a:off x="2267745" y="1556792"/>
            <a:ext cx="6768751" cy="1470025"/>
          </a:xfrm>
          <a:prstGeom prst="rect">
            <a:avLst/>
          </a:prstGeom>
        </p:spPr>
        <p:txBody>
          <a:bodyPr rtlCol="0"/>
          <a:lstStyle/>
          <a:p>
            <a:pPr algn="ctr">
              <a:spcBef>
                <a:spcPct val="0"/>
              </a:spcBef>
              <a:spcAft>
                <a:spcPts val="600"/>
              </a:spcAft>
              <a:defRPr/>
            </a:pPr>
            <a:r>
              <a:rPr lang="en-GB" sz="6000" b="1" dirty="0">
                <a:solidFill>
                  <a:srgbClr val="F5801F"/>
                </a:solidFill>
                <a:effectLst>
                  <a:outerShdw blurRad="38100" dist="38100" dir="2700000" algn="tl">
                    <a:srgbClr val="000000">
                      <a:alpha val="43137"/>
                    </a:srgbClr>
                  </a:outerShdw>
                </a:effectLst>
                <a:latin typeface="+mj-lt"/>
              </a:rPr>
              <a:t>OER Africa</a:t>
            </a:r>
            <a:endParaRPr lang="en-GB" sz="4400" b="1" dirty="0">
              <a:solidFill>
                <a:srgbClr val="F5801F"/>
              </a:solidFill>
              <a:effectLst>
                <a:outerShdw blurRad="38100" dist="38100" dir="2700000" algn="tl">
                  <a:srgbClr val="000000">
                    <a:alpha val="43137"/>
                  </a:srgbClr>
                </a:outerShdw>
              </a:effectLst>
              <a:latin typeface="+mj-lt"/>
            </a:endParaRPr>
          </a:p>
        </p:txBody>
      </p:sp>
      <p:sp>
        <p:nvSpPr>
          <p:cNvPr id="3" name="Subtitle 2"/>
          <p:cNvSpPr txBox="1">
            <a:spLocks/>
          </p:cNvSpPr>
          <p:nvPr/>
        </p:nvSpPr>
        <p:spPr>
          <a:xfrm>
            <a:off x="251520" y="4667250"/>
            <a:ext cx="8784976" cy="1357313"/>
          </a:xfrm>
          <a:prstGeom prst="rect">
            <a:avLst/>
          </a:prstGeom>
        </p:spPr>
        <p:txBody>
          <a:bodyPr/>
          <a:lstStyle/>
          <a:p>
            <a:pPr marL="342900" indent="-342900" algn="r" fontAlgn="base">
              <a:spcBef>
                <a:spcPct val="20000"/>
              </a:spcBef>
              <a:spcAft>
                <a:spcPct val="0"/>
              </a:spcAft>
              <a:defRPr/>
            </a:pPr>
            <a:r>
              <a:rPr lang="en-GB" sz="3400" b="1" dirty="0">
                <a:solidFill>
                  <a:srgbClr val="573201"/>
                </a:solidFill>
                <a:latin typeface="+mj-lt"/>
              </a:rPr>
              <a:t>Africa Nazarene University: </a:t>
            </a:r>
          </a:p>
          <a:p>
            <a:pPr marL="342900" indent="-342900" algn="r" fontAlgn="base">
              <a:spcBef>
                <a:spcPct val="20000"/>
              </a:spcBef>
              <a:spcAft>
                <a:spcPct val="0"/>
              </a:spcAft>
              <a:defRPr/>
            </a:pPr>
            <a:r>
              <a:rPr lang="en-GB" sz="3400" b="1" dirty="0">
                <a:solidFill>
                  <a:srgbClr val="573201"/>
                </a:solidFill>
                <a:latin typeface="+mj-lt"/>
              </a:rPr>
              <a:t>Revisiting the business model</a:t>
            </a:r>
          </a:p>
        </p:txBody>
      </p:sp>
    </p:spTree>
    <p:extLst>
      <p:ext uri="{BB962C8B-B14F-4D97-AF65-F5344CB8AC3E}">
        <p14:creationId xmlns:p14="http://schemas.microsoft.com/office/powerpoint/2010/main" val="412324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69888"/>
            <a:ext cx="8229600" cy="1143000"/>
          </a:xfrm>
        </p:spPr>
        <p:txBody>
          <a:bodyPr/>
          <a:lstStyle/>
          <a:p>
            <a:r>
              <a:rPr lang="en-ZA"/>
              <a:t>Blend 3 (Unisa)</a:t>
            </a:r>
          </a:p>
        </p:txBody>
      </p:sp>
      <p:graphicFrame>
        <p:nvGraphicFramePr>
          <p:cNvPr id="4" name="Content Placeholder 3"/>
          <p:cNvGraphicFramePr>
            <a:graphicFrameLocks noGrp="1"/>
          </p:cNvGraphicFramePr>
          <p:nvPr>
            <p:ph idx="1"/>
          </p:nvPr>
        </p:nvGraphicFramePr>
        <p:xfrm>
          <a:off x="457200" y="16240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147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69888"/>
            <a:ext cx="8229600" cy="1143000"/>
          </a:xfrm>
        </p:spPr>
        <p:txBody>
          <a:bodyPr/>
          <a:lstStyle/>
          <a:p>
            <a:r>
              <a:rPr lang="en-ZA"/>
              <a:t>Blend 4 (TVET)</a:t>
            </a:r>
          </a:p>
        </p:txBody>
      </p:sp>
      <p:graphicFrame>
        <p:nvGraphicFramePr>
          <p:cNvPr id="5" name="Content Placeholder 4"/>
          <p:cNvGraphicFramePr>
            <a:graphicFrameLocks noGrp="1"/>
          </p:cNvGraphicFramePr>
          <p:nvPr>
            <p:ph idx="1"/>
          </p:nvPr>
        </p:nvGraphicFramePr>
        <p:xfrm>
          <a:off x="457200" y="16240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03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69888"/>
            <a:ext cx="8229600" cy="1143000"/>
          </a:xfrm>
        </p:spPr>
        <p:txBody>
          <a:bodyPr/>
          <a:lstStyle/>
          <a:p>
            <a:r>
              <a:rPr lang="en-ZA" dirty="0"/>
              <a:t>Blend 5: focus on learning</a:t>
            </a:r>
          </a:p>
        </p:txBody>
      </p:sp>
      <p:graphicFrame>
        <p:nvGraphicFramePr>
          <p:cNvPr id="5" name="Content Placeholder 4"/>
          <p:cNvGraphicFramePr>
            <a:graphicFrameLocks noGrp="1"/>
          </p:cNvGraphicFramePr>
          <p:nvPr>
            <p:ph idx="1"/>
          </p:nvPr>
        </p:nvGraphicFramePr>
        <p:xfrm>
          <a:off x="457200" y="16240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72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9388" y="369888"/>
            <a:ext cx="8785225" cy="1143000"/>
          </a:xfrm>
        </p:spPr>
        <p:txBody>
          <a:bodyPr>
            <a:normAutofit fontScale="90000"/>
          </a:bodyPr>
          <a:lstStyle/>
          <a:p>
            <a:r>
              <a:rPr lang="en-ZA"/>
              <a:t>The emerging </a:t>
            </a:r>
            <a:r>
              <a:rPr lang="en-ZA" i="1"/>
              <a:t>Networked School </a:t>
            </a:r>
            <a:r>
              <a:rPr lang="en-ZA"/>
              <a:t>environment</a:t>
            </a:r>
            <a:endParaRPr lang="en-GB"/>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1620838"/>
            <a:ext cx="69532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711825"/>
            <a:ext cx="375285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69888"/>
            <a:ext cx="8229600" cy="1143000"/>
          </a:xfrm>
        </p:spPr>
        <p:txBody>
          <a:bodyPr>
            <a:normAutofit fontScale="90000"/>
          </a:bodyPr>
          <a:lstStyle/>
          <a:p>
            <a:r>
              <a:rPr lang="en-US"/>
              <a:t>Continuum of educational provision</a:t>
            </a:r>
          </a:p>
        </p:txBody>
      </p:sp>
      <p:sp>
        <p:nvSpPr>
          <p:cNvPr id="11267" name="Content Placeholder 2"/>
          <p:cNvSpPr>
            <a:spLocks noGrp="1"/>
          </p:cNvSpPr>
          <p:nvPr>
            <p:ph idx="1"/>
          </p:nvPr>
        </p:nvSpPr>
        <p:spPr>
          <a:xfrm>
            <a:off x="457200" y="1624013"/>
            <a:ext cx="8229600" cy="3821112"/>
          </a:xfrm>
        </p:spPr>
        <p:txBody>
          <a:bodyPr>
            <a:normAutofit lnSpcReduction="10000"/>
          </a:bodyPr>
          <a:lstStyle/>
          <a:p>
            <a:pPr marL="0" indent="0">
              <a:buFont typeface="Arial" pitchFamily="34" charset="0"/>
              <a:buNone/>
              <a:defRPr/>
            </a:pPr>
            <a:r>
              <a:rPr lang="en-ZA" sz="2400" dirty="0">
                <a:latin typeface="Trebuchet MS" pitchFamily="34" charset="0"/>
                <a:cs typeface="Trebuchet MS" pitchFamily="34" charset="0"/>
              </a:rPr>
              <a:t>From purely face-to-face (contact) tuition through to education solely at a distance. </a:t>
            </a:r>
          </a:p>
          <a:p>
            <a:pPr marL="0" indent="0">
              <a:buFont typeface="Arial" pitchFamily="34" charset="0"/>
              <a:buNone/>
              <a:defRPr/>
            </a:pPr>
            <a:endParaRPr lang="en-ZA" sz="2400" dirty="0">
              <a:latin typeface="Trebuchet MS" pitchFamily="34" charset="0"/>
              <a:cs typeface="Trebuchet MS" pitchFamily="34" charset="0"/>
            </a:endParaRPr>
          </a:p>
          <a:p>
            <a:pPr marL="0" indent="0">
              <a:buFont typeface="Arial" pitchFamily="34" charset="0"/>
              <a:buNone/>
              <a:defRPr/>
            </a:pPr>
            <a:endParaRPr lang="en-ZA" sz="2400" dirty="0">
              <a:latin typeface="Trebuchet MS" pitchFamily="34" charset="0"/>
              <a:cs typeface="Trebuchet MS" pitchFamily="34" charset="0"/>
            </a:endParaRPr>
          </a:p>
          <a:p>
            <a:pPr marL="0" indent="0">
              <a:buFont typeface="Arial" pitchFamily="34" charset="0"/>
              <a:buNone/>
              <a:defRPr/>
            </a:pPr>
            <a:endParaRPr lang="en-ZA" sz="2400" dirty="0">
              <a:latin typeface="Trebuchet MS" pitchFamily="34" charset="0"/>
              <a:cs typeface="Trebuchet MS" pitchFamily="34" charset="0"/>
            </a:endParaRPr>
          </a:p>
          <a:p>
            <a:pPr marL="0" indent="0">
              <a:buFont typeface="Arial" pitchFamily="34" charset="0"/>
              <a:buNone/>
              <a:defRPr/>
            </a:pPr>
            <a:endParaRPr lang="en-ZA" sz="2400" dirty="0">
              <a:latin typeface="Trebuchet MS" pitchFamily="34" charset="0"/>
              <a:cs typeface="Trebuchet MS" pitchFamily="34" charset="0"/>
            </a:endParaRPr>
          </a:p>
          <a:p>
            <a:pPr marL="0" indent="0">
              <a:buFont typeface="Arial" pitchFamily="34" charset="0"/>
              <a:buNone/>
              <a:defRPr/>
            </a:pPr>
            <a:endParaRPr lang="en-ZA" sz="2400" dirty="0">
              <a:latin typeface="Trebuchet MS" pitchFamily="34" charset="0"/>
              <a:cs typeface="Trebuchet MS" pitchFamily="34" charset="0"/>
            </a:endParaRPr>
          </a:p>
          <a:p>
            <a:pPr marL="0" indent="0">
              <a:buFont typeface="Arial" pitchFamily="34" charset="0"/>
              <a:buNone/>
              <a:defRPr/>
            </a:pPr>
            <a:r>
              <a:rPr lang="en-ZA" sz="2400" i="1" dirty="0">
                <a:latin typeface="Trebuchet MS" pitchFamily="34" charset="0"/>
                <a:cs typeface="Trebuchet MS" pitchFamily="34" charset="0"/>
              </a:rPr>
              <a:t>As for face-to-face education, there are many variations of distance provision. </a:t>
            </a:r>
            <a:endParaRPr lang="en-US" sz="2400" dirty="0">
              <a:latin typeface="Trebuchet MS" pitchFamily="34" charset="0"/>
              <a:cs typeface="Trebuchet MS" pitchFamily="34" charset="0"/>
            </a:endParaRPr>
          </a:p>
          <a:p>
            <a:pPr marL="0" indent="0">
              <a:buFont typeface="Arial" pitchFamily="34" charset="0"/>
              <a:buNone/>
              <a:defRPr/>
            </a:pPr>
            <a:endParaRPr lang="en-ZA" sz="2400" dirty="0">
              <a:latin typeface="Trebuchet MS" pitchFamily="34" charset="0"/>
              <a:cs typeface="Trebuchet MS" pitchFamily="34" charset="0"/>
            </a:endParaRPr>
          </a:p>
          <a:p>
            <a:pPr>
              <a:buFont typeface="Arial" pitchFamily="34" charset="0"/>
              <a:buNone/>
              <a:defRPr/>
            </a:pPr>
            <a:endParaRPr lang="en-US" sz="2400" dirty="0">
              <a:latin typeface="Trebuchet MS" pitchFamily="34" charset="0"/>
              <a:cs typeface="Trebuchet MS" pitchFamily="34" charset="0"/>
            </a:endParaRPr>
          </a:p>
        </p:txBody>
      </p:sp>
      <p:pic>
        <p:nvPicPr>
          <p:cNvPr id="36868" name="Picture 3" descr="Continuum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13100"/>
            <a:ext cx="80645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67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69888"/>
            <a:ext cx="8229600" cy="827087"/>
          </a:xfrm>
        </p:spPr>
        <p:txBody>
          <a:bodyPr/>
          <a:lstStyle/>
          <a:p>
            <a:r>
              <a:rPr lang="en-US"/>
              <a:t>DE delivery using the WWW</a:t>
            </a:r>
            <a:endParaRPr lang="en-US" sz="2000"/>
          </a:p>
        </p:txBody>
      </p:sp>
      <p:pic>
        <p:nvPicPr>
          <p:cNvPr id="38915" name="Content Placeholder 3" descr="Continuum 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50" y="3644900"/>
            <a:ext cx="8670925" cy="687388"/>
          </a:xfrm>
        </p:spPr>
      </p:pic>
      <p:sp>
        <p:nvSpPr>
          <p:cNvPr id="13316" name="Rectangle 6"/>
          <p:cNvSpPr>
            <a:spLocks noChangeArrowheads="1"/>
          </p:cNvSpPr>
          <p:nvPr/>
        </p:nvSpPr>
        <p:spPr bwMode="auto">
          <a:xfrm>
            <a:off x="446088" y="1196975"/>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ZA" sz="2400" dirty="0">
                <a:latin typeface="+mn-lt"/>
                <a:cs typeface="Times New Roman" pitchFamily="18" charset="0"/>
              </a:rPr>
              <a:t>Types of e-learning using the World Wide Web (WWW) are commonly referred to as: </a:t>
            </a:r>
          </a:p>
          <a:p>
            <a:pPr>
              <a:defRPr/>
            </a:pPr>
            <a:endParaRPr lang="en-ZA" sz="2400" dirty="0">
              <a:latin typeface="+mn-lt"/>
              <a:cs typeface="Times New Roman" pitchFamily="18" charset="0"/>
            </a:endParaRPr>
          </a:p>
          <a:p>
            <a:pPr>
              <a:defRPr/>
            </a:pPr>
            <a:r>
              <a:rPr lang="en-ZA" sz="2400" dirty="0">
                <a:latin typeface="+mn-lt"/>
                <a:cs typeface="Times New Roman" pitchFamily="18" charset="0"/>
              </a:rPr>
              <a:t>	web-supported, web-dependent, and fully online. </a:t>
            </a:r>
          </a:p>
          <a:p>
            <a:pPr>
              <a:defRPr/>
            </a:pPr>
            <a:endParaRPr lang="en-ZA" sz="2400" dirty="0">
              <a:latin typeface="+mn-lt"/>
              <a:cs typeface="Times New Roman" pitchFamily="18" charset="0"/>
            </a:endParaRPr>
          </a:p>
          <a:p>
            <a:pPr>
              <a:defRPr/>
            </a:pPr>
            <a:r>
              <a:rPr lang="en-ZA" sz="2400" dirty="0">
                <a:latin typeface="+mn-lt"/>
                <a:cs typeface="Times New Roman" pitchFamily="18" charset="0"/>
              </a:rPr>
              <a:t>These can also be represented using a continuum: </a:t>
            </a:r>
            <a:endParaRPr lang="en-ZA" sz="2400" dirty="0">
              <a:latin typeface="+mn-lt"/>
            </a:endParaRPr>
          </a:p>
        </p:txBody>
      </p:sp>
      <p:sp>
        <p:nvSpPr>
          <p:cNvPr id="2" name="Rectangle 1"/>
          <p:cNvSpPr>
            <a:spLocks noChangeArrowheads="1"/>
          </p:cNvSpPr>
          <p:nvPr/>
        </p:nvSpPr>
        <p:spPr bwMode="auto">
          <a:xfrm>
            <a:off x="20638" y="4868863"/>
            <a:ext cx="6351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b="1">
                <a:solidFill>
                  <a:srgbClr val="C35B26"/>
                </a:solidFill>
                <a:latin typeface="Trebuchet MS" pitchFamily="34" charset="0"/>
                <a:cs typeface="Calibri" pitchFamily="34" charset="0"/>
              </a:rPr>
              <a:t>An expanded definition of e-learning includes the use of ALL digital resources, systems, hardware devices, and electronic communication in the support of education </a:t>
            </a:r>
          </a:p>
        </p:txBody>
      </p:sp>
      <p:sp>
        <p:nvSpPr>
          <p:cNvPr id="6" name="Up Arrow 5"/>
          <p:cNvSpPr/>
          <p:nvPr/>
        </p:nvSpPr>
        <p:spPr>
          <a:xfrm rot="2167935">
            <a:off x="1577975" y="4152900"/>
            <a:ext cx="44450" cy="847725"/>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794569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nodeType="afterGroup">
                            <p:stCondLst>
                              <p:cond delay="500"/>
                            </p:stCondLst>
                            <p:childTnLst>
                              <p:par>
                                <p:cTn id="11" presetID="45" presetClass="entr" presetSubtype="0" repeatCount="indefinite" fill="hold" grpId="1" nodeType="afterEffect">
                                  <p:stCondLst>
                                    <p:cond delay="500"/>
                                  </p:stCondLst>
                                  <p:endCondLst>
                                    <p:cond evt="onNext" delay="0">
                                      <p:tgtEl>
                                        <p:sldTgt/>
                                      </p:tgtEl>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anim calcmode="lin" valueType="num">
                                      <p:cBhvr>
                                        <p:cTn id="14" dur="3000" fill="hold"/>
                                        <p:tgtEl>
                                          <p:spTgt spid="6"/>
                                        </p:tgtEl>
                                        <p:attrNameLst>
                                          <p:attrName>ppt_w</p:attrName>
                                        </p:attrNameLst>
                                      </p:cBhvr>
                                      <p:tavLst>
                                        <p:tav tm="0" fmla="#ppt_w*sin(2.5*pi*$)">
                                          <p:val>
                                            <p:fltVal val="0"/>
                                          </p:val>
                                        </p:tav>
                                        <p:tav tm="100000">
                                          <p:val>
                                            <p:fltVal val="1"/>
                                          </p:val>
                                        </p:tav>
                                      </p:tavLst>
                                    </p:anim>
                                    <p:anim calcmode="lin" valueType="num">
                                      <p:cBhvr>
                                        <p:cTn id="15" dur="3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69888"/>
            <a:ext cx="8229600" cy="611187"/>
          </a:xfrm>
        </p:spPr>
        <p:txBody>
          <a:bodyPr>
            <a:normAutofit fontScale="90000"/>
          </a:bodyPr>
          <a:lstStyle/>
          <a:p>
            <a:r>
              <a:rPr lang="en-ZA"/>
              <a:t>Moving to a second dimension</a:t>
            </a:r>
          </a:p>
        </p:txBody>
      </p:sp>
      <p:sp>
        <p:nvSpPr>
          <p:cNvPr id="40963" name="Rectangle 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cs typeface="Calibri" pitchFamily="34" charset="0"/>
            </a:endParaRPr>
          </a:p>
        </p:txBody>
      </p:sp>
      <p:sp>
        <p:nvSpPr>
          <p:cNvPr id="40964" name="Rectangle 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indent="96838" defTabSz="914400"/>
            <a:br>
              <a:rPr lang="en-GB">
                <a:cs typeface="Calibri" pitchFamily="34" charset="0"/>
              </a:rPr>
            </a:br>
            <a:endParaRPr lang="en-GB">
              <a:cs typeface="Calibri" pitchFamily="34" charset="0"/>
            </a:endParaRPr>
          </a:p>
          <a:p>
            <a:pPr indent="96838" defTabSz="914400"/>
            <a:endParaRPr lang="en-GB">
              <a:cs typeface="Calibri" pitchFamily="34" charset="0"/>
            </a:endParaRPr>
          </a:p>
        </p:txBody>
      </p:sp>
      <p:grpSp>
        <p:nvGrpSpPr>
          <p:cNvPr id="40965" name="Group 15"/>
          <p:cNvGrpSpPr>
            <a:grpSpLocks/>
          </p:cNvGrpSpPr>
          <p:nvPr/>
        </p:nvGrpSpPr>
        <p:grpSpPr bwMode="auto">
          <a:xfrm>
            <a:off x="431800" y="4149725"/>
            <a:ext cx="8280400" cy="876300"/>
            <a:chOff x="467544" y="1399441"/>
            <a:chExt cx="8280919" cy="877431"/>
          </a:xfrm>
        </p:grpSpPr>
        <p:grpSp>
          <p:nvGrpSpPr>
            <p:cNvPr id="40972" name="Group 9"/>
            <p:cNvGrpSpPr>
              <a:grpSpLocks/>
            </p:cNvGrpSpPr>
            <p:nvPr/>
          </p:nvGrpSpPr>
          <p:grpSpPr bwMode="auto">
            <a:xfrm>
              <a:off x="467544" y="1440260"/>
              <a:ext cx="8280919" cy="836612"/>
              <a:chOff x="1455" y="10573"/>
              <a:chExt cx="9165" cy="1318"/>
            </a:xfrm>
          </p:grpSpPr>
          <p:cxnSp>
            <p:nvCxnSpPr>
              <p:cNvPr id="20" name="Straight Arrow Connector 20"/>
              <p:cNvCxnSpPr>
                <a:cxnSpLocks noChangeShapeType="1"/>
              </p:cNvCxnSpPr>
              <p:nvPr/>
            </p:nvCxnSpPr>
            <p:spPr bwMode="auto">
              <a:xfrm>
                <a:off x="1796" y="11132"/>
                <a:ext cx="8325" cy="0"/>
              </a:xfrm>
              <a:prstGeom prst="straightConnector1">
                <a:avLst/>
              </a:prstGeom>
              <a:noFill/>
              <a:ln w="25400" algn="ctr">
                <a:solidFill>
                  <a:srgbClr val="4F81BD"/>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976" name="Rectangle 11"/>
              <p:cNvSpPr>
                <a:spLocks noChangeArrowheads="1"/>
              </p:cNvSpPr>
              <p:nvPr/>
            </p:nvSpPr>
            <p:spPr bwMode="auto">
              <a:xfrm>
                <a:off x="1455" y="10573"/>
                <a:ext cx="9165" cy="13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cs typeface="Calibri" pitchFamily="34" charset="0"/>
                </a:endParaRPr>
              </a:p>
            </p:txBody>
          </p:sp>
          <p:cxnSp>
            <p:nvCxnSpPr>
              <p:cNvPr id="22" name="Straight Arrow Connector 20"/>
              <p:cNvCxnSpPr>
                <a:cxnSpLocks noChangeShapeType="1"/>
              </p:cNvCxnSpPr>
              <p:nvPr/>
            </p:nvCxnSpPr>
            <p:spPr bwMode="auto">
              <a:xfrm>
                <a:off x="1796" y="11373"/>
                <a:ext cx="3454" cy="0"/>
              </a:xfrm>
              <a:prstGeom prst="bentConnector3">
                <a:avLst>
                  <a:gd name="adj1" fmla="val 50000"/>
                </a:avLst>
              </a:prstGeom>
              <a:noFill/>
              <a:ln w="25400" algn="ctr">
                <a:solidFill>
                  <a:srgbClr val="C0504D"/>
                </a:solidFill>
                <a:miter lim="800000"/>
                <a:headEnd type="arrow" w="med" len="med"/>
                <a:tailEnd type="arrow" w="med" len="med"/>
              </a:ln>
              <a:effectLst>
                <a:outerShdw blurRad="40000" dist="28398" dir="3806097" algn="ctr" rotWithShape="0">
                  <a:srgbClr val="622423">
                    <a:alpha val="50000"/>
                  </a:srgbClr>
                </a:outerShdw>
              </a:effectLst>
              <a:extLst>
                <a:ext uri="{909E8E84-426E-40DD-AFC4-6F175D3DCCD1}">
                  <a14:hiddenFill xmlns:a14="http://schemas.microsoft.com/office/drawing/2010/main">
                    <a:noFill/>
                  </a14:hiddenFill>
                </a:ext>
              </a:extLst>
            </p:spPr>
          </p:cxnSp>
          <p:cxnSp>
            <p:nvCxnSpPr>
              <p:cNvPr id="23" name="Straight Arrow Connector 20"/>
              <p:cNvCxnSpPr>
                <a:cxnSpLocks noChangeShapeType="1"/>
              </p:cNvCxnSpPr>
              <p:nvPr/>
            </p:nvCxnSpPr>
            <p:spPr bwMode="auto">
              <a:xfrm>
                <a:off x="5340" y="11383"/>
                <a:ext cx="4781" cy="0"/>
              </a:xfrm>
              <a:prstGeom prst="straightConnector1">
                <a:avLst/>
              </a:prstGeom>
              <a:noFill/>
              <a:ln w="25400" algn="ctr">
                <a:solidFill>
                  <a:srgbClr val="C0504D"/>
                </a:solidFill>
                <a:round/>
                <a:headEnd type="arrow" w="med" len="med"/>
                <a:tailEnd type="arrow" w="med" len="med"/>
              </a:ln>
              <a:effectLst>
                <a:outerShdw blurRad="40000" dist="28398" dir="3806097" algn="ctr" rotWithShape="0">
                  <a:srgbClr val="622423">
                    <a:alpha val="50000"/>
                  </a:srgbClr>
                </a:outerShdw>
              </a:effectLst>
              <a:extLst>
                <a:ext uri="{909E8E84-426E-40DD-AFC4-6F175D3DCCD1}">
                  <a14:hiddenFill xmlns:a14="http://schemas.microsoft.com/office/drawing/2010/main">
                    <a:noFill/>
                  </a14:hiddenFill>
                </a:ext>
              </a:extLst>
            </p:spPr>
          </p:cxnSp>
        </p:grpSp>
        <p:sp>
          <p:nvSpPr>
            <p:cNvPr id="40973" name="Rectangle 17"/>
            <p:cNvSpPr>
              <a:spLocks noChangeArrowheads="1"/>
            </p:cNvSpPr>
            <p:nvPr/>
          </p:nvSpPr>
          <p:spPr bwMode="auto">
            <a:xfrm>
              <a:off x="611560" y="1399441"/>
              <a:ext cx="7920880"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96838">
                <a:lnSpc>
                  <a:spcPct val="115000"/>
                </a:lnSpc>
                <a:spcAft>
                  <a:spcPts val="1000"/>
                </a:spcAft>
              </a:pPr>
              <a:r>
                <a:rPr lang="en-ZA" sz="1200">
                  <a:latin typeface="Calibri" pitchFamily="34" charset="0"/>
                  <a:cs typeface="Times New Roman" pitchFamily="18" charset="0"/>
                </a:rPr>
                <a:t>No digital support		Digitally Supported	     Internet-supported		  Internet-dependent		Fully online </a:t>
              </a:r>
              <a:endParaRPr lang="en-GB" sz="1200">
                <a:latin typeface="Calibri" pitchFamily="34" charset="0"/>
                <a:cs typeface="Times New Roman" pitchFamily="18" charset="0"/>
              </a:endParaRPr>
            </a:p>
          </p:txBody>
        </p:sp>
        <p:sp>
          <p:nvSpPr>
            <p:cNvPr id="40974" name="Rectangle 18"/>
            <p:cNvSpPr>
              <a:spLocks noChangeArrowheads="1"/>
            </p:cNvSpPr>
            <p:nvPr/>
          </p:nvSpPr>
          <p:spPr bwMode="auto">
            <a:xfrm>
              <a:off x="467545" y="1989688"/>
              <a:ext cx="8280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1200">
                  <a:latin typeface="Calibri" pitchFamily="34" charset="0"/>
                  <a:cs typeface="Times New Roman" pitchFamily="18" charset="0"/>
                </a:rPr>
                <a:t>			Offline									Online</a:t>
              </a:r>
              <a:endParaRPr lang="en-GB" sz="1200">
                <a:cs typeface="Times New Roman" pitchFamily="18" charset="0"/>
              </a:endParaRPr>
            </a:p>
          </p:txBody>
        </p:sp>
      </p:grpSp>
      <p:grpSp>
        <p:nvGrpSpPr>
          <p:cNvPr id="40966" name="Group 11"/>
          <p:cNvGrpSpPr>
            <a:grpSpLocks/>
          </p:cNvGrpSpPr>
          <p:nvPr/>
        </p:nvGrpSpPr>
        <p:grpSpPr bwMode="auto">
          <a:xfrm>
            <a:off x="444500" y="2133600"/>
            <a:ext cx="8255000" cy="836613"/>
            <a:chOff x="1455" y="10573"/>
            <a:chExt cx="9165" cy="1318"/>
          </a:xfrm>
        </p:grpSpPr>
        <p:cxnSp>
          <p:nvCxnSpPr>
            <p:cNvPr id="1036" name="Straight Arrow Connector 20"/>
            <p:cNvCxnSpPr>
              <a:cxnSpLocks noChangeShapeType="1"/>
            </p:cNvCxnSpPr>
            <p:nvPr/>
          </p:nvCxnSpPr>
          <p:spPr bwMode="auto">
            <a:xfrm>
              <a:off x="1795" y="11131"/>
              <a:ext cx="8326" cy="0"/>
            </a:xfrm>
            <a:prstGeom prst="straightConnector1">
              <a:avLst/>
            </a:prstGeom>
            <a:noFill/>
            <a:ln w="25400" algn="ctr">
              <a:solidFill>
                <a:srgbClr val="4F81BD"/>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971" name="Rectangle 13"/>
            <p:cNvSpPr>
              <a:spLocks noChangeArrowheads="1"/>
            </p:cNvSpPr>
            <p:nvPr/>
          </p:nvSpPr>
          <p:spPr bwMode="auto">
            <a:xfrm>
              <a:off x="1455" y="10573"/>
              <a:ext cx="9165" cy="13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cs typeface="Calibri" pitchFamily="34" charset="0"/>
              </a:endParaRPr>
            </a:p>
          </p:txBody>
        </p:sp>
      </p:grpSp>
      <p:sp>
        <p:nvSpPr>
          <p:cNvPr id="28" name="TextBox 27"/>
          <p:cNvSpPr txBox="1"/>
          <p:nvPr/>
        </p:nvSpPr>
        <p:spPr>
          <a:xfrm>
            <a:off x="468313" y="2251075"/>
            <a:ext cx="8229600" cy="719138"/>
          </a:xfrm>
          <a:prstGeom prst="rect">
            <a:avLst/>
          </a:prstGeom>
        </p:spPr>
        <p:txBody>
          <a:bodyPr wrap="none" lIns="0" tIns="0" rIns="0" bIns="0"/>
          <a:lstStyle/>
          <a:p>
            <a:pPr eaLnBrk="1" fontAlgn="auto" hangingPunct="1">
              <a:spcAft>
                <a:spcPts val="0"/>
              </a:spcAft>
              <a:defRPr/>
            </a:pPr>
            <a:r>
              <a:rPr lang="en-US" sz="1200" dirty="0">
                <a:latin typeface="+mn-lt"/>
                <a:ea typeface="+mj-ea"/>
                <a:cs typeface="Myriad Pro"/>
              </a:rPr>
              <a:t>	Face to face (F2F) 					Mixed Mode  					Distance Education</a:t>
            </a:r>
          </a:p>
          <a:p>
            <a:pPr algn="ctr" eaLnBrk="1" fontAlgn="auto" hangingPunct="1">
              <a:spcAft>
                <a:spcPts val="0"/>
              </a:spcAft>
              <a:defRPr/>
            </a:pPr>
            <a:endParaRPr lang="en-US" sz="1200" dirty="0">
              <a:latin typeface="+mn-lt"/>
              <a:ea typeface="+mj-ea"/>
              <a:cs typeface="Myriad Pro"/>
            </a:endParaRPr>
          </a:p>
          <a:p>
            <a:pPr eaLnBrk="1" fontAlgn="auto" hangingPunct="1">
              <a:spcAft>
                <a:spcPts val="0"/>
              </a:spcAft>
              <a:defRPr/>
            </a:pPr>
            <a:r>
              <a:rPr lang="en-US" sz="1200" dirty="0">
                <a:latin typeface="+mn-lt"/>
                <a:ea typeface="+mj-ea"/>
                <a:cs typeface="Myriad Pro"/>
              </a:rPr>
              <a:t>	On Campus 													Off campus</a:t>
            </a:r>
            <a:endParaRPr lang="en-GB" sz="1200" dirty="0">
              <a:latin typeface="+mn-lt"/>
              <a:ea typeface="+mj-ea"/>
              <a:cs typeface="Myriad Pro"/>
            </a:endParaRPr>
          </a:p>
        </p:txBody>
      </p:sp>
      <p:sp>
        <p:nvSpPr>
          <p:cNvPr id="32" name="TextBox 31"/>
          <p:cNvSpPr txBox="1"/>
          <p:nvPr/>
        </p:nvSpPr>
        <p:spPr>
          <a:xfrm>
            <a:off x="446088" y="1651000"/>
            <a:ext cx="8229600" cy="409575"/>
          </a:xfrm>
          <a:prstGeom prst="rect">
            <a:avLst/>
          </a:prstGeom>
        </p:spPr>
        <p:txBody>
          <a:bodyPr wrap="none" lIns="0" tIns="0" rIns="0" bIns="0"/>
          <a:lstStyle/>
          <a:p>
            <a:pPr algn="ctr" eaLnBrk="1" fontAlgn="auto" hangingPunct="1">
              <a:spcAft>
                <a:spcPts val="0"/>
              </a:spcAft>
              <a:defRPr/>
            </a:pPr>
            <a:r>
              <a:rPr lang="en-US" b="1" dirty="0">
                <a:solidFill>
                  <a:srgbClr val="D4A73C"/>
                </a:solidFill>
                <a:latin typeface="+mn-lt"/>
                <a:ea typeface="+mj-ea"/>
                <a:cs typeface="Myriad Pro"/>
              </a:rPr>
              <a:t>Spatial or geographic distribution of teachers and learners</a:t>
            </a:r>
            <a:endParaRPr lang="en-GB" b="1" dirty="0">
              <a:solidFill>
                <a:srgbClr val="D4A73C"/>
              </a:solidFill>
              <a:latin typeface="+mn-lt"/>
              <a:ea typeface="+mj-ea"/>
              <a:cs typeface="Myriad Pro"/>
            </a:endParaRPr>
          </a:p>
        </p:txBody>
      </p:sp>
      <p:sp>
        <p:nvSpPr>
          <p:cNvPr id="33" name="TextBox 32"/>
          <p:cNvSpPr txBox="1"/>
          <p:nvPr/>
        </p:nvSpPr>
        <p:spPr>
          <a:xfrm>
            <a:off x="446088" y="3811588"/>
            <a:ext cx="8229600" cy="409575"/>
          </a:xfrm>
          <a:prstGeom prst="rect">
            <a:avLst/>
          </a:prstGeom>
        </p:spPr>
        <p:txBody>
          <a:bodyPr wrap="none" lIns="0" tIns="0" rIns="0" bIns="0"/>
          <a:lstStyle/>
          <a:p>
            <a:pPr algn="ctr" eaLnBrk="1" fontAlgn="auto" hangingPunct="1">
              <a:spcAft>
                <a:spcPts val="0"/>
              </a:spcAft>
              <a:defRPr/>
            </a:pPr>
            <a:r>
              <a:rPr lang="en-US" b="1" dirty="0">
                <a:solidFill>
                  <a:srgbClr val="D4A73C"/>
                </a:solidFill>
                <a:latin typeface="+mn-lt"/>
                <a:ea typeface="+mj-ea"/>
                <a:cs typeface="Myriad Pro"/>
              </a:rPr>
              <a:t>Extent of ICT support</a:t>
            </a:r>
            <a:endParaRPr lang="en-GB" b="1" dirty="0">
              <a:solidFill>
                <a:srgbClr val="D4A73C"/>
              </a:solidFill>
              <a:latin typeface="+mn-lt"/>
              <a:ea typeface="+mj-ea"/>
              <a:cs typeface="Myriad Pro"/>
            </a:endParaRPr>
          </a:p>
        </p:txBody>
      </p:sp>
    </p:spTree>
    <p:extLst>
      <p:ext uri="{BB962C8B-B14F-4D97-AF65-F5344CB8AC3E}">
        <p14:creationId xmlns:p14="http://schemas.microsoft.com/office/powerpoint/2010/main" val="2232220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548313"/>
            <a:ext cx="9144000" cy="13366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grpSp>
        <p:nvGrpSpPr>
          <p:cNvPr id="43011" name="Group 11"/>
          <p:cNvGrpSpPr>
            <a:grpSpLocks/>
          </p:cNvGrpSpPr>
          <p:nvPr/>
        </p:nvGrpSpPr>
        <p:grpSpPr bwMode="auto">
          <a:xfrm>
            <a:off x="263525" y="58738"/>
            <a:ext cx="8772525" cy="6542087"/>
            <a:chOff x="107504" y="-231974"/>
            <a:chExt cx="8496944" cy="6181243"/>
          </a:xfrm>
        </p:grpSpPr>
        <p:sp>
          <p:nvSpPr>
            <p:cNvPr id="4" name="Oval 3"/>
            <p:cNvSpPr/>
            <p:nvPr/>
          </p:nvSpPr>
          <p:spPr bwMode="auto">
            <a:xfrm>
              <a:off x="7906364" y="3954352"/>
              <a:ext cx="224494" cy="215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A</a:t>
              </a:r>
            </a:p>
          </p:txBody>
        </p:sp>
        <p:sp>
          <p:nvSpPr>
            <p:cNvPr id="5" name="Oval 4"/>
            <p:cNvSpPr/>
            <p:nvPr/>
          </p:nvSpPr>
          <p:spPr bwMode="auto">
            <a:xfrm>
              <a:off x="7906364" y="498495"/>
              <a:ext cx="224494" cy="2144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D</a:t>
              </a:r>
            </a:p>
          </p:txBody>
        </p:sp>
        <p:sp>
          <p:nvSpPr>
            <p:cNvPr id="6" name="Oval 5"/>
            <p:cNvSpPr/>
            <p:nvPr/>
          </p:nvSpPr>
          <p:spPr bwMode="auto">
            <a:xfrm>
              <a:off x="4611223" y="4458331"/>
              <a:ext cx="224494" cy="215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C</a:t>
              </a:r>
            </a:p>
          </p:txBody>
        </p:sp>
        <p:sp>
          <p:nvSpPr>
            <p:cNvPr id="7" name="Oval 6"/>
            <p:cNvSpPr/>
            <p:nvPr/>
          </p:nvSpPr>
          <p:spPr bwMode="auto">
            <a:xfrm>
              <a:off x="5950498" y="3481872"/>
              <a:ext cx="224494" cy="215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B</a:t>
              </a:r>
            </a:p>
          </p:txBody>
        </p:sp>
        <p:sp>
          <p:nvSpPr>
            <p:cNvPr id="8" name="Right Arrow 7"/>
            <p:cNvSpPr/>
            <p:nvPr/>
          </p:nvSpPr>
          <p:spPr bwMode="auto">
            <a:xfrm>
              <a:off x="2441627" y="5322295"/>
              <a:ext cx="5612350" cy="181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9" name="Up Arrow 8"/>
            <p:cNvSpPr/>
            <p:nvPr/>
          </p:nvSpPr>
          <p:spPr bwMode="auto">
            <a:xfrm>
              <a:off x="2366283" y="606491"/>
              <a:ext cx="187591" cy="48597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sp>
          <p:nvSpPr>
            <p:cNvPr id="43020" name="TextBox 9"/>
            <p:cNvSpPr txBox="1">
              <a:spLocks noChangeArrowheads="1"/>
            </p:cNvSpPr>
            <p:nvPr/>
          </p:nvSpPr>
          <p:spPr bwMode="auto">
            <a:xfrm>
              <a:off x="876319" y="5178628"/>
              <a:ext cx="1228135" cy="3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Fully Offline</a:t>
              </a:r>
            </a:p>
          </p:txBody>
        </p:sp>
        <p:sp>
          <p:nvSpPr>
            <p:cNvPr id="43021" name="TextBox 10"/>
            <p:cNvSpPr txBox="1">
              <a:spLocks noChangeArrowheads="1"/>
            </p:cNvSpPr>
            <p:nvPr/>
          </p:nvSpPr>
          <p:spPr bwMode="auto">
            <a:xfrm>
              <a:off x="569418" y="2838228"/>
              <a:ext cx="1885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Internet Supported</a:t>
              </a:r>
            </a:p>
          </p:txBody>
        </p:sp>
        <p:sp>
          <p:nvSpPr>
            <p:cNvPr id="43022" name="TextBox 11"/>
            <p:cNvSpPr txBox="1">
              <a:spLocks noChangeArrowheads="1"/>
            </p:cNvSpPr>
            <p:nvPr/>
          </p:nvSpPr>
          <p:spPr bwMode="auto">
            <a:xfrm>
              <a:off x="497410" y="1668022"/>
              <a:ext cx="19415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Internet Dependent</a:t>
              </a:r>
            </a:p>
          </p:txBody>
        </p:sp>
        <p:sp>
          <p:nvSpPr>
            <p:cNvPr id="43023" name="TextBox 12"/>
            <p:cNvSpPr txBox="1">
              <a:spLocks noChangeArrowheads="1"/>
            </p:cNvSpPr>
            <p:nvPr/>
          </p:nvSpPr>
          <p:spPr bwMode="auto">
            <a:xfrm>
              <a:off x="884450" y="497805"/>
              <a:ext cx="1211870" cy="3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Fully Online</a:t>
              </a:r>
            </a:p>
          </p:txBody>
        </p:sp>
        <p:sp>
          <p:nvSpPr>
            <p:cNvPr id="43024" name="TextBox 13"/>
            <p:cNvSpPr txBox="1">
              <a:spLocks noChangeArrowheads="1"/>
            </p:cNvSpPr>
            <p:nvPr/>
          </p:nvSpPr>
          <p:spPr bwMode="auto">
            <a:xfrm>
              <a:off x="2225602" y="5610715"/>
              <a:ext cx="1574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Campus-based</a:t>
              </a:r>
            </a:p>
          </p:txBody>
        </p:sp>
        <p:sp>
          <p:nvSpPr>
            <p:cNvPr id="43025" name="TextBox 14"/>
            <p:cNvSpPr txBox="1">
              <a:spLocks noChangeArrowheads="1"/>
            </p:cNvSpPr>
            <p:nvPr/>
          </p:nvSpPr>
          <p:spPr bwMode="auto">
            <a:xfrm>
              <a:off x="4601866" y="5610715"/>
              <a:ext cx="1699504"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Hybrid / Blended</a:t>
              </a:r>
            </a:p>
          </p:txBody>
        </p:sp>
        <p:sp>
          <p:nvSpPr>
            <p:cNvPr id="43026" name="TextBox 15"/>
            <p:cNvSpPr txBox="1">
              <a:spLocks noChangeArrowheads="1"/>
            </p:cNvSpPr>
            <p:nvPr/>
          </p:nvSpPr>
          <p:spPr bwMode="auto">
            <a:xfrm>
              <a:off x="7701637" y="5610715"/>
              <a:ext cx="902811"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Remote</a:t>
              </a:r>
            </a:p>
          </p:txBody>
        </p:sp>
        <p:cxnSp>
          <p:nvCxnSpPr>
            <p:cNvPr id="17" name="Straight Connector 16"/>
            <p:cNvCxnSpPr/>
            <p:nvPr/>
          </p:nvCxnSpPr>
          <p:spPr bwMode="auto">
            <a:xfrm flipV="1">
              <a:off x="2441627" y="568993"/>
              <a:ext cx="5612350" cy="19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flipV="1">
              <a:off x="2441627" y="4120845"/>
              <a:ext cx="5612350" cy="179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flipV="1">
              <a:off x="2441627" y="5304296"/>
              <a:ext cx="5612350" cy="179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rot="16200000" flipV="1">
              <a:off x="140229" y="2971874"/>
              <a:ext cx="4807300" cy="15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rot="16200000" flipV="1">
              <a:off x="2994070" y="2991373"/>
              <a:ext cx="4807301" cy="15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flipV="1">
              <a:off x="8053976" y="568993"/>
              <a:ext cx="0" cy="48073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rot="16200000" flipV="1">
              <a:off x="1665558" y="2991373"/>
              <a:ext cx="4807301" cy="15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rot="16200000" flipV="1">
              <a:off x="4322583" y="2991373"/>
              <a:ext cx="4807301" cy="153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flipV="1">
              <a:off x="2441627" y="2937394"/>
              <a:ext cx="5612350" cy="179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3132023" y="1074471"/>
              <a:ext cx="224494" cy="215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E</a:t>
              </a:r>
            </a:p>
          </p:txBody>
        </p:sp>
        <p:sp>
          <p:nvSpPr>
            <p:cNvPr id="43037" name="TextBox 26"/>
            <p:cNvSpPr txBox="1">
              <a:spLocks noChangeArrowheads="1"/>
            </p:cNvSpPr>
            <p:nvPr/>
          </p:nvSpPr>
          <p:spPr bwMode="auto">
            <a:xfrm>
              <a:off x="569418" y="4008422"/>
              <a:ext cx="1841936" cy="3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r>
                <a:rPr lang="en-ZA" sz="1600">
                  <a:solidFill>
                    <a:schemeClr val="tx1"/>
                  </a:solidFill>
                  <a:latin typeface="Arial" pitchFamily="34" charset="0"/>
                  <a:ea typeface="MS PGothic" pitchFamily="34" charset="-128"/>
                  <a:cs typeface="Arial" pitchFamily="34" charset="0"/>
                </a:rPr>
                <a:t>Digitally Supported</a:t>
              </a:r>
            </a:p>
          </p:txBody>
        </p:sp>
        <p:cxnSp>
          <p:nvCxnSpPr>
            <p:cNvPr id="28" name="Straight Connector 27"/>
            <p:cNvCxnSpPr/>
            <p:nvPr/>
          </p:nvCxnSpPr>
          <p:spPr bwMode="auto">
            <a:xfrm flipV="1">
              <a:off x="2441627" y="1753944"/>
              <a:ext cx="5612350" cy="1649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09390" y="-231974"/>
              <a:ext cx="3860990" cy="616474"/>
            </a:xfrm>
            <a:prstGeom prst="rect">
              <a:avLst/>
            </a:prstGeom>
            <a:solidFill>
              <a:schemeClr val="bg1"/>
            </a:solidFill>
          </p:spPr>
          <p:txBody>
            <a:bodyPr wrap="none" lIns="0" tIns="0" rIns="0" bIns="0" anchor="ctr"/>
            <a:lstStyle/>
            <a:p>
              <a:pPr algn="ctr" fontAlgn="auto">
                <a:spcAft>
                  <a:spcPts val="0"/>
                </a:spcAft>
                <a:defRPr/>
              </a:pPr>
              <a:r>
                <a:rPr lang="en-US" sz="3200" dirty="0">
                  <a:solidFill>
                    <a:schemeClr val="tx2">
                      <a:lumMod val="75000"/>
                    </a:schemeClr>
                  </a:solidFill>
                  <a:ea typeface="Trebuchet MS" pitchFamily="34" charset="0"/>
                  <a:cs typeface="Trebuchet MS" pitchFamily="34" charset="0"/>
                </a:rPr>
                <a:t> Mode of Delivery  </a:t>
              </a:r>
              <a:endParaRPr lang="en-GB" sz="3200" i="1" dirty="0">
                <a:solidFill>
                  <a:schemeClr val="tx2">
                    <a:lumMod val="75000"/>
                  </a:schemeClr>
                </a:solidFill>
                <a:latin typeface="Myriad Pro"/>
                <a:ea typeface="+mj-ea"/>
                <a:cs typeface="Myriad Pro"/>
              </a:endParaRPr>
            </a:p>
          </p:txBody>
        </p:sp>
        <p:sp>
          <p:nvSpPr>
            <p:cNvPr id="11" name="TextBox 10"/>
            <p:cNvSpPr txBox="1"/>
            <p:nvPr/>
          </p:nvSpPr>
          <p:spPr>
            <a:xfrm rot="16200000">
              <a:off x="-477425" y="4593279"/>
              <a:ext cx="1601934" cy="432075"/>
            </a:xfrm>
            <a:prstGeom prst="rect">
              <a:avLst/>
            </a:prstGeom>
          </p:spPr>
          <p:txBody>
            <a:bodyPr wrap="none" lIns="0" tIns="0" rIns="0" bIns="0"/>
            <a:lstStyle/>
            <a:p>
              <a:pPr algn="ctr" eaLnBrk="1" fontAlgn="auto" hangingPunct="1">
                <a:spcAft>
                  <a:spcPts val="0"/>
                </a:spcAft>
                <a:defRPr/>
              </a:pPr>
              <a:r>
                <a:rPr lang="en-ZA" sz="2000" b="1" dirty="0">
                  <a:solidFill>
                    <a:srgbClr val="D4A73C"/>
                  </a:solidFill>
                  <a:latin typeface="Myriad Pro"/>
                  <a:ea typeface="+mj-ea"/>
                  <a:cs typeface="Myriad Pro"/>
                  <a:sym typeface="Wingdings" pitchFamily="2" charset="2"/>
                </a:rPr>
                <a:t></a:t>
              </a:r>
              <a:r>
                <a:rPr lang="en-ZA" sz="2000" b="1" dirty="0">
                  <a:solidFill>
                    <a:srgbClr val="D4A73C"/>
                  </a:solidFill>
                  <a:latin typeface="Myriad Pro"/>
                  <a:ea typeface="+mj-ea"/>
                  <a:cs typeface="Myriad Pro"/>
                </a:rPr>
                <a:t> Off-line --&gt;</a:t>
              </a:r>
              <a:endParaRPr lang="en-GB" sz="2000" b="1" dirty="0">
                <a:solidFill>
                  <a:srgbClr val="D4A73C"/>
                </a:solidFill>
                <a:latin typeface="Myriad Pro"/>
                <a:ea typeface="+mj-ea"/>
                <a:cs typeface="Myriad Pro"/>
              </a:endParaRPr>
            </a:p>
          </p:txBody>
        </p:sp>
        <p:sp>
          <p:nvSpPr>
            <p:cNvPr id="32" name="TextBox 31"/>
            <p:cNvSpPr txBox="1"/>
            <p:nvPr/>
          </p:nvSpPr>
          <p:spPr>
            <a:xfrm rot="16200000">
              <a:off x="-1297142" y="2024636"/>
              <a:ext cx="3241365" cy="432075"/>
            </a:xfrm>
            <a:prstGeom prst="rect">
              <a:avLst/>
            </a:prstGeom>
          </p:spPr>
          <p:txBody>
            <a:bodyPr wrap="none" lIns="0" tIns="0" rIns="0" bIns="0"/>
            <a:lstStyle/>
            <a:p>
              <a:pPr algn="ctr" eaLnBrk="1" fontAlgn="auto" hangingPunct="1">
                <a:spcAft>
                  <a:spcPts val="0"/>
                </a:spcAft>
                <a:defRPr/>
              </a:pPr>
              <a:r>
                <a:rPr lang="en-ZA" sz="2000" b="1" dirty="0">
                  <a:solidFill>
                    <a:srgbClr val="D4A73C"/>
                  </a:solidFill>
                  <a:latin typeface="Myriad Pro"/>
                  <a:ea typeface="+mj-ea"/>
                  <a:cs typeface="Myriad Pro"/>
                  <a:sym typeface="Wingdings" pitchFamily="2" charset="2"/>
                </a:rPr>
                <a:t>&lt;----------</a:t>
              </a:r>
              <a:r>
                <a:rPr lang="en-ZA" sz="2000" b="1" dirty="0">
                  <a:solidFill>
                    <a:srgbClr val="D4A73C"/>
                  </a:solidFill>
                  <a:latin typeface="Myriad Pro"/>
                  <a:ea typeface="+mj-ea"/>
                  <a:cs typeface="Myriad Pro"/>
                </a:rPr>
                <a:t>- Online  -----------&gt;</a:t>
              </a:r>
              <a:endParaRPr lang="en-GB" sz="2000" b="1" dirty="0">
                <a:solidFill>
                  <a:srgbClr val="D4A73C"/>
                </a:solidFill>
                <a:latin typeface="Myriad Pro"/>
                <a:ea typeface="+mj-ea"/>
                <a:cs typeface="Myriad Pro"/>
              </a:endParaRPr>
            </a:p>
          </p:txBody>
        </p:sp>
      </p:grpSp>
      <p:sp>
        <p:nvSpPr>
          <p:cNvPr id="34" name="Oval 33"/>
          <p:cNvSpPr/>
          <p:nvPr/>
        </p:nvSpPr>
        <p:spPr bwMode="auto">
          <a:xfrm>
            <a:off x="6948488" y="2047875"/>
            <a:ext cx="234950" cy="2286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dirty="0"/>
              <a:t>B</a:t>
            </a:r>
          </a:p>
        </p:txBody>
      </p:sp>
      <p:cxnSp>
        <p:nvCxnSpPr>
          <p:cNvPr id="35" name="Straight Arrow Connector 34"/>
          <p:cNvCxnSpPr>
            <a:endCxn id="34" idx="3"/>
          </p:cNvCxnSpPr>
          <p:nvPr/>
        </p:nvCxnSpPr>
        <p:spPr>
          <a:xfrm flipV="1">
            <a:off x="6443663" y="2243138"/>
            <a:ext cx="539750" cy="1762125"/>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545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79388" y="225425"/>
            <a:ext cx="8640762" cy="539750"/>
          </a:xfrm>
        </p:spPr>
        <p:txBody>
          <a:bodyPr>
            <a:normAutofit fontScale="90000"/>
          </a:bodyPr>
          <a:lstStyle/>
          <a:p>
            <a:r>
              <a:rPr lang="en-ZA" sz="3200"/>
              <a:t>Characterising Modes of Delivery</a:t>
            </a:r>
            <a:endParaRPr lang="en-GB" sz="3200"/>
          </a:p>
        </p:txBody>
      </p:sp>
      <p:graphicFrame>
        <p:nvGraphicFramePr>
          <p:cNvPr id="5" name="Table 4"/>
          <p:cNvGraphicFramePr>
            <a:graphicFrameLocks noGrp="1"/>
          </p:cNvGraphicFramePr>
          <p:nvPr/>
        </p:nvGraphicFramePr>
        <p:xfrm>
          <a:off x="323850" y="1196975"/>
          <a:ext cx="8351838" cy="4176713"/>
        </p:xfrm>
        <a:graphic>
          <a:graphicData uri="http://schemas.openxmlformats.org/drawingml/2006/table">
            <a:tbl>
              <a:tblPr firstRow="1" firstCol="1" bandRow="1">
                <a:tableStyleId>{5C22544A-7EE6-4342-B048-85BDC9FD1C3A}</a:tableStyleId>
              </a:tblPr>
              <a:tblGrid>
                <a:gridCol w="2978316">
                  <a:extLst>
                    <a:ext uri="{9D8B030D-6E8A-4147-A177-3AD203B41FA5}">
                      <a16:colId xmlns:a16="http://schemas.microsoft.com/office/drawing/2014/main" val="20000"/>
                    </a:ext>
                  </a:extLst>
                </a:gridCol>
                <a:gridCol w="2599873">
                  <a:extLst>
                    <a:ext uri="{9D8B030D-6E8A-4147-A177-3AD203B41FA5}">
                      <a16:colId xmlns:a16="http://schemas.microsoft.com/office/drawing/2014/main" val="20001"/>
                    </a:ext>
                  </a:extLst>
                </a:gridCol>
                <a:gridCol w="2773649">
                  <a:extLst>
                    <a:ext uri="{9D8B030D-6E8A-4147-A177-3AD203B41FA5}">
                      <a16:colId xmlns:a16="http://schemas.microsoft.com/office/drawing/2014/main" val="20002"/>
                    </a:ext>
                  </a:extLst>
                </a:gridCol>
              </a:tblGrid>
              <a:tr h="841412">
                <a:tc>
                  <a:txBody>
                    <a:bodyPr/>
                    <a:lstStyle/>
                    <a:p>
                      <a:pPr marL="0" marR="0" algn="ctr">
                        <a:lnSpc>
                          <a:spcPct val="115000"/>
                        </a:lnSpc>
                        <a:spcBef>
                          <a:spcPts val="0"/>
                        </a:spcBef>
                        <a:spcAft>
                          <a:spcPts val="0"/>
                        </a:spcAft>
                      </a:pPr>
                      <a:r>
                        <a:rPr lang="en-ZA" sz="2000" dirty="0">
                          <a:effectLst/>
                        </a:rPr>
                        <a:t>Structural Aspects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marL="0" marR="0" algn="ctr">
                        <a:lnSpc>
                          <a:spcPct val="115000"/>
                        </a:lnSpc>
                        <a:spcBef>
                          <a:spcPts val="0"/>
                        </a:spcBef>
                        <a:spcAft>
                          <a:spcPts val="0"/>
                        </a:spcAft>
                      </a:pPr>
                      <a:r>
                        <a:rPr lang="en-ZA" sz="2000">
                          <a:effectLst/>
                        </a:rPr>
                        <a:t>Teaching and Learning Elements to be aligned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tc>
                  <a:txBody>
                    <a:bodyPr/>
                    <a:lstStyle/>
                    <a:p>
                      <a:pPr marL="0" marR="0" algn="ctr">
                        <a:lnSpc>
                          <a:spcPct val="115000"/>
                        </a:lnSpc>
                        <a:spcBef>
                          <a:spcPts val="0"/>
                        </a:spcBef>
                        <a:spcAft>
                          <a:spcPts val="0"/>
                        </a:spcAft>
                      </a:pPr>
                      <a:r>
                        <a:rPr lang="en-ZA" sz="2000" dirty="0">
                          <a:effectLst/>
                        </a:rPr>
                        <a:t>Pedagogical Approach</a:t>
                      </a:r>
                    </a:p>
                    <a:p>
                      <a:pPr marL="0" marR="0" algn="ctr">
                        <a:lnSpc>
                          <a:spcPct val="115000"/>
                        </a:lnSpc>
                        <a:spcBef>
                          <a:spcPts val="0"/>
                        </a:spcBef>
                        <a:spcAft>
                          <a:spcPts val="0"/>
                        </a:spcAft>
                      </a:pPr>
                      <a:r>
                        <a:rPr lang="en-ZA" sz="1600" b="0" dirty="0">
                          <a:effectLst/>
                          <a:latin typeface="Calibri" panose="020F0502020204030204" pitchFamily="34" charset="0"/>
                          <a:ea typeface="Calibri" panose="020F0502020204030204" pitchFamily="34" charset="0"/>
                          <a:cs typeface="Times New Roman" panose="02020603050405020304" pitchFamily="18" charset="0"/>
                        </a:rPr>
                        <a:t>(Young &amp; Chamberlin 2006)</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tc>
                <a:extLst>
                  <a:ext uri="{0D108BD9-81ED-4DB2-BD59-A6C34878D82A}">
                    <a16:rowId xmlns:a16="http://schemas.microsoft.com/office/drawing/2014/main" val="10000"/>
                  </a:ext>
                </a:extLst>
              </a:tr>
              <a:tr h="841412">
                <a:tc>
                  <a:txBody>
                    <a:bodyPr/>
                    <a:lstStyle/>
                    <a:p>
                      <a:pPr marL="0" marR="0">
                        <a:lnSpc>
                          <a:spcPct val="115000"/>
                        </a:lnSpc>
                        <a:spcBef>
                          <a:spcPts val="0"/>
                        </a:spcBef>
                        <a:spcAft>
                          <a:spcPts val="0"/>
                        </a:spcAft>
                      </a:pPr>
                      <a:r>
                        <a:rPr lang="en-ZA" sz="2000" b="0" dirty="0">
                          <a:solidFill>
                            <a:schemeClr val="tx1"/>
                          </a:solidFill>
                          <a:effectLst/>
                        </a:rPr>
                        <a:t>Course Title / </a:t>
                      </a:r>
                    </a:p>
                    <a:p>
                      <a:pPr marL="0" marR="0">
                        <a:lnSpc>
                          <a:spcPct val="115000"/>
                        </a:lnSpc>
                        <a:spcBef>
                          <a:spcPts val="0"/>
                        </a:spcBef>
                        <a:spcAft>
                          <a:spcPts val="0"/>
                        </a:spcAft>
                      </a:pPr>
                      <a:r>
                        <a:rPr lang="en-ZA" sz="2000" b="0" dirty="0">
                          <a:solidFill>
                            <a:schemeClr val="tx1"/>
                          </a:solidFill>
                          <a:effectLst/>
                        </a:rPr>
                        <a:t>sub-discipline &amp; level</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a:txBody>
                    <a:bodyPr/>
                    <a:lstStyle/>
                    <a:p>
                      <a:pPr marL="0" marR="0">
                        <a:lnSpc>
                          <a:spcPct val="115000"/>
                        </a:lnSpc>
                        <a:spcBef>
                          <a:spcPts val="0"/>
                        </a:spcBef>
                        <a:spcAft>
                          <a:spcPts val="0"/>
                        </a:spcAft>
                      </a:pPr>
                      <a:r>
                        <a:rPr lang="en-ZA" sz="2000" b="0" dirty="0">
                          <a:solidFill>
                            <a:schemeClr val="tx1"/>
                          </a:solidFill>
                          <a:effectLst/>
                        </a:rPr>
                        <a:t>Objectives</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rowSpan="5">
                  <a:txBody>
                    <a:bodyPr/>
                    <a:lstStyle/>
                    <a:p>
                      <a:pPr marL="0" marR="0" algn="ctr">
                        <a:lnSpc>
                          <a:spcPct val="115000"/>
                        </a:lnSpc>
                        <a:spcBef>
                          <a:spcPts val="0"/>
                        </a:spcBef>
                        <a:spcAft>
                          <a:spcPts val="0"/>
                        </a:spcAft>
                      </a:pPr>
                      <a:r>
                        <a:rPr lang="en-ZA" sz="2000" b="0" dirty="0">
                          <a:solidFill>
                            <a:schemeClr val="tx1"/>
                          </a:solidFill>
                          <a:effectLst/>
                        </a:rPr>
                        <a:t>Independent Learning</a:t>
                      </a:r>
                      <a:endParaRPr lang="en-GB" sz="2000" b="0" dirty="0">
                        <a:solidFill>
                          <a:schemeClr val="tx1"/>
                        </a:solidFill>
                        <a:effectLst/>
                      </a:endParaRPr>
                    </a:p>
                    <a:p>
                      <a:pPr marL="0" marR="0" algn="ctr">
                        <a:lnSpc>
                          <a:spcPct val="115000"/>
                        </a:lnSpc>
                        <a:spcBef>
                          <a:spcPts val="0"/>
                        </a:spcBef>
                        <a:spcAft>
                          <a:spcPts val="0"/>
                        </a:spcAft>
                      </a:pPr>
                      <a:r>
                        <a:rPr lang="en-ZA" sz="2000" b="0" dirty="0">
                          <a:solidFill>
                            <a:schemeClr val="tx1"/>
                          </a:solidFill>
                          <a:effectLst/>
                        </a:rPr>
                        <a:t>(low level of mediation)</a:t>
                      </a:r>
                      <a:endParaRPr lang="en-GB" sz="2000" b="0" dirty="0">
                        <a:solidFill>
                          <a:schemeClr val="tx1"/>
                        </a:solidFill>
                        <a:effectLst/>
                      </a:endParaRPr>
                    </a:p>
                    <a:p>
                      <a:pPr marL="0" marR="0" algn="ctr">
                        <a:lnSpc>
                          <a:spcPct val="115000"/>
                        </a:lnSpc>
                        <a:spcBef>
                          <a:spcPts val="0"/>
                        </a:spcBef>
                        <a:spcAft>
                          <a:spcPts val="0"/>
                        </a:spcAft>
                      </a:pPr>
                      <a:r>
                        <a:rPr lang="en-ZA" sz="2000" b="0" dirty="0">
                          <a:solidFill>
                            <a:schemeClr val="tx1"/>
                          </a:solidFill>
                          <a:effectLst/>
                        </a:rPr>
                        <a:t> </a:t>
                      </a:r>
                    </a:p>
                    <a:p>
                      <a:pPr marL="0" marR="0" algn="ctr">
                        <a:lnSpc>
                          <a:spcPct val="115000"/>
                        </a:lnSpc>
                        <a:spcBef>
                          <a:spcPts val="0"/>
                        </a:spcBef>
                        <a:spcAft>
                          <a:spcPts val="0"/>
                        </a:spcAft>
                      </a:pPr>
                      <a:endParaRPr lang="en-GB" sz="2000" b="0" dirty="0">
                        <a:solidFill>
                          <a:schemeClr val="tx1"/>
                        </a:solidFill>
                        <a:effectLst/>
                      </a:endParaRPr>
                    </a:p>
                    <a:p>
                      <a:pPr marL="0" marR="0" algn="ctr">
                        <a:lnSpc>
                          <a:spcPct val="115000"/>
                        </a:lnSpc>
                        <a:spcBef>
                          <a:spcPts val="0"/>
                        </a:spcBef>
                        <a:spcAft>
                          <a:spcPts val="0"/>
                        </a:spcAft>
                      </a:pPr>
                      <a:r>
                        <a:rPr lang="en-ZA" sz="2000" b="0" dirty="0">
                          <a:solidFill>
                            <a:schemeClr val="tx1"/>
                          </a:solidFill>
                          <a:effectLst/>
                        </a:rPr>
                        <a:t>ranging to</a:t>
                      </a:r>
                      <a:endParaRPr lang="en-GB" sz="2000" b="0" dirty="0">
                        <a:solidFill>
                          <a:schemeClr val="tx1"/>
                        </a:solidFill>
                        <a:effectLst/>
                      </a:endParaRPr>
                    </a:p>
                    <a:p>
                      <a:pPr marL="0" marR="0" algn="ctr">
                        <a:lnSpc>
                          <a:spcPct val="115000"/>
                        </a:lnSpc>
                        <a:spcBef>
                          <a:spcPts val="0"/>
                        </a:spcBef>
                        <a:spcAft>
                          <a:spcPts val="0"/>
                        </a:spcAft>
                      </a:pPr>
                      <a:r>
                        <a:rPr lang="en-ZA" sz="2000" b="0" dirty="0">
                          <a:solidFill>
                            <a:schemeClr val="tx1"/>
                          </a:solidFill>
                          <a:effectLst/>
                        </a:rPr>
                        <a:t> </a:t>
                      </a:r>
                    </a:p>
                    <a:p>
                      <a:pPr marL="0" marR="0" algn="ctr">
                        <a:lnSpc>
                          <a:spcPct val="115000"/>
                        </a:lnSpc>
                        <a:spcBef>
                          <a:spcPts val="0"/>
                        </a:spcBef>
                        <a:spcAft>
                          <a:spcPts val="0"/>
                        </a:spcAft>
                      </a:pPr>
                      <a:endParaRPr lang="en-GB" sz="2000" b="0" dirty="0">
                        <a:solidFill>
                          <a:schemeClr val="tx1"/>
                        </a:solidFill>
                        <a:effectLst/>
                      </a:endParaRPr>
                    </a:p>
                    <a:p>
                      <a:pPr marL="0" marR="0" algn="ctr">
                        <a:lnSpc>
                          <a:spcPct val="115000"/>
                        </a:lnSpc>
                        <a:spcBef>
                          <a:spcPts val="0"/>
                        </a:spcBef>
                        <a:spcAft>
                          <a:spcPts val="0"/>
                        </a:spcAft>
                      </a:pPr>
                      <a:r>
                        <a:rPr lang="en-ZA" sz="2000" b="0" dirty="0">
                          <a:solidFill>
                            <a:schemeClr val="tx1"/>
                          </a:solidFill>
                          <a:effectLst/>
                        </a:rPr>
                        <a:t>Interactive learning</a:t>
                      </a:r>
                      <a:endParaRPr lang="en-GB" sz="2000" b="0" dirty="0">
                        <a:solidFill>
                          <a:schemeClr val="tx1"/>
                        </a:solidFill>
                        <a:effectLst/>
                      </a:endParaRPr>
                    </a:p>
                    <a:p>
                      <a:pPr marL="0" marR="0" algn="ctr">
                        <a:lnSpc>
                          <a:spcPct val="115000"/>
                        </a:lnSpc>
                        <a:spcBef>
                          <a:spcPts val="0"/>
                        </a:spcBef>
                        <a:spcAft>
                          <a:spcPts val="0"/>
                        </a:spcAft>
                      </a:pPr>
                      <a:r>
                        <a:rPr lang="en-ZA" sz="2000" b="0" dirty="0">
                          <a:solidFill>
                            <a:schemeClr val="tx1"/>
                          </a:solidFill>
                          <a:effectLst/>
                        </a:rPr>
                        <a:t>(high level of mediation)</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extLst>
                  <a:ext uri="{0D108BD9-81ED-4DB2-BD59-A6C34878D82A}">
                    <a16:rowId xmlns:a16="http://schemas.microsoft.com/office/drawing/2014/main" val="10001"/>
                  </a:ext>
                </a:extLst>
              </a:tr>
              <a:tr h="408013">
                <a:tc>
                  <a:txBody>
                    <a:bodyPr/>
                    <a:lstStyle/>
                    <a:p>
                      <a:pPr marL="0" marR="0">
                        <a:lnSpc>
                          <a:spcPct val="115000"/>
                        </a:lnSpc>
                        <a:spcBef>
                          <a:spcPts val="0"/>
                        </a:spcBef>
                        <a:spcAft>
                          <a:spcPts val="0"/>
                        </a:spcAft>
                      </a:pPr>
                      <a:r>
                        <a:rPr lang="en-ZA" sz="2000" b="0" dirty="0">
                          <a:solidFill>
                            <a:schemeClr val="tx1"/>
                          </a:solidFill>
                          <a:effectLst/>
                        </a:rPr>
                        <a:t>Target Audience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a:txBody>
                    <a:bodyPr/>
                    <a:lstStyle/>
                    <a:p>
                      <a:pPr marL="0" marR="0">
                        <a:lnSpc>
                          <a:spcPct val="115000"/>
                        </a:lnSpc>
                        <a:spcBef>
                          <a:spcPts val="0"/>
                        </a:spcBef>
                        <a:spcAft>
                          <a:spcPts val="0"/>
                        </a:spcAft>
                      </a:pPr>
                      <a:r>
                        <a:rPr lang="en-ZA" sz="2000" b="0">
                          <a:solidFill>
                            <a:schemeClr val="tx1"/>
                          </a:solidFill>
                          <a:effectLst/>
                        </a:rPr>
                        <a:t>Course materials</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0002"/>
                  </a:ext>
                </a:extLst>
              </a:tr>
              <a:tr h="734906">
                <a:tc>
                  <a:txBody>
                    <a:bodyPr/>
                    <a:lstStyle/>
                    <a:p>
                      <a:pPr marL="0" marR="0">
                        <a:lnSpc>
                          <a:spcPct val="115000"/>
                        </a:lnSpc>
                        <a:spcBef>
                          <a:spcPts val="0"/>
                        </a:spcBef>
                        <a:spcAft>
                          <a:spcPts val="0"/>
                        </a:spcAft>
                      </a:pPr>
                      <a:r>
                        <a:rPr lang="en-ZA" sz="2000" b="0">
                          <a:solidFill>
                            <a:schemeClr val="tx1"/>
                          </a:solidFill>
                          <a:effectLst/>
                        </a:rPr>
                        <a:t>Location of Target Audience</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a:txBody>
                    <a:bodyPr/>
                    <a:lstStyle/>
                    <a:p>
                      <a:pPr marL="0" marR="0">
                        <a:lnSpc>
                          <a:spcPct val="115000"/>
                        </a:lnSpc>
                        <a:spcBef>
                          <a:spcPts val="0"/>
                        </a:spcBef>
                        <a:spcAft>
                          <a:spcPts val="0"/>
                        </a:spcAft>
                      </a:pPr>
                      <a:r>
                        <a:rPr lang="en-ZA" sz="2000" b="0">
                          <a:solidFill>
                            <a:schemeClr val="tx1"/>
                          </a:solidFill>
                          <a:effectLst/>
                        </a:rPr>
                        <a:t>Learning Support</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0003"/>
                  </a:ext>
                </a:extLst>
              </a:tr>
              <a:tr h="841412">
                <a:tc>
                  <a:txBody>
                    <a:bodyPr/>
                    <a:lstStyle/>
                    <a:p>
                      <a:pPr marL="0" marR="0">
                        <a:lnSpc>
                          <a:spcPct val="115000"/>
                        </a:lnSpc>
                        <a:spcBef>
                          <a:spcPts val="0"/>
                        </a:spcBef>
                        <a:spcAft>
                          <a:spcPts val="0"/>
                        </a:spcAft>
                      </a:pPr>
                      <a:r>
                        <a:rPr lang="en-ZA" sz="2000" b="0">
                          <a:solidFill>
                            <a:schemeClr val="tx1"/>
                          </a:solidFill>
                          <a:effectLst/>
                        </a:rPr>
                        <a:t>Expected level of learning support required</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a:txBody>
                    <a:bodyPr/>
                    <a:lstStyle/>
                    <a:p>
                      <a:pPr marL="0" marR="0">
                        <a:lnSpc>
                          <a:spcPct val="115000"/>
                        </a:lnSpc>
                        <a:spcBef>
                          <a:spcPts val="0"/>
                        </a:spcBef>
                        <a:spcAft>
                          <a:spcPts val="0"/>
                        </a:spcAft>
                      </a:pPr>
                      <a:r>
                        <a:rPr lang="en-ZA" sz="2000" b="0">
                          <a:solidFill>
                            <a:schemeClr val="tx1"/>
                          </a:solidFill>
                          <a:effectLst/>
                        </a:rPr>
                        <a:t>Level of interaction / engagement</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0004"/>
                  </a:ext>
                </a:extLst>
              </a:tr>
              <a:tr h="509558">
                <a:tc>
                  <a:txBody>
                    <a:bodyPr/>
                    <a:lstStyle/>
                    <a:p>
                      <a:pPr marL="0" marR="0">
                        <a:lnSpc>
                          <a:spcPct val="115000"/>
                        </a:lnSpc>
                        <a:spcBef>
                          <a:spcPts val="0"/>
                        </a:spcBef>
                        <a:spcAft>
                          <a:spcPts val="0"/>
                        </a:spcAft>
                      </a:pPr>
                      <a:r>
                        <a:rPr lang="en-ZA" sz="2000" b="0">
                          <a:solidFill>
                            <a:schemeClr val="tx1"/>
                          </a:solidFill>
                          <a:effectLst/>
                        </a:rPr>
                        <a:t>Size of Annual Enrolments</a:t>
                      </a:r>
                      <a:endParaRPr lang="en-GB" sz="2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a:txBody>
                    <a:bodyPr/>
                    <a:lstStyle/>
                    <a:p>
                      <a:pPr marL="0" marR="0">
                        <a:lnSpc>
                          <a:spcPct val="115000"/>
                        </a:lnSpc>
                        <a:spcBef>
                          <a:spcPts val="0"/>
                        </a:spcBef>
                        <a:spcAft>
                          <a:spcPts val="0"/>
                        </a:spcAft>
                      </a:pPr>
                      <a:r>
                        <a:rPr lang="en-ZA" sz="2000" b="0" dirty="0">
                          <a:solidFill>
                            <a:schemeClr val="tx1"/>
                          </a:solidFill>
                          <a:effectLst/>
                        </a:rPr>
                        <a:t>Assessment</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1" marR="68571" marT="0" marB="0">
                    <a:solidFill>
                      <a:schemeClr val="accent1">
                        <a:lumMod val="40000"/>
                        <a:lumOff val="60000"/>
                      </a:schemeClr>
                    </a:solidFill>
                  </a:tcPr>
                </a:tc>
                <a:tc vMerge="1">
                  <a:txBody>
                    <a:bodyPr/>
                    <a:lstStyle/>
                    <a:p>
                      <a:endParaRPr lang="en-GB"/>
                    </a:p>
                  </a:txBody>
                  <a:tcPr/>
                </a:tc>
                <a:extLst>
                  <a:ext uri="{0D108BD9-81ED-4DB2-BD59-A6C34878D82A}">
                    <a16:rowId xmlns:a16="http://schemas.microsoft.com/office/drawing/2014/main" val="10005"/>
                  </a:ext>
                </a:extLst>
              </a:tr>
            </a:tbl>
          </a:graphicData>
        </a:graphic>
      </p:graphicFrame>
      <p:sp>
        <p:nvSpPr>
          <p:cNvPr id="7" name="12-Point Star 6"/>
          <p:cNvSpPr/>
          <p:nvPr/>
        </p:nvSpPr>
        <p:spPr>
          <a:xfrm>
            <a:off x="1763713" y="1131888"/>
            <a:ext cx="5256212" cy="5105400"/>
          </a:xfrm>
          <a:prstGeom prst="star12">
            <a:avLst/>
          </a:prstGeom>
          <a:solidFill>
            <a:srgbClr val="D4A73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t>Transactional Distance</a:t>
            </a:r>
          </a:p>
          <a:p>
            <a:pPr algn="ctr">
              <a:defRPr/>
            </a:pPr>
            <a:endParaRPr lang="en-US" sz="3200" dirty="0"/>
          </a:p>
          <a:p>
            <a:pPr marL="285750" indent="-285750">
              <a:buFont typeface="Arial" panose="020B0604020202020204" pitchFamily="34" charset="0"/>
              <a:buChar char="•"/>
              <a:defRPr/>
            </a:pPr>
            <a:r>
              <a:rPr lang="en-US" dirty="0" err="1"/>
              <a:t>programme</a:t>
            </a:r>
            <a:r>
              <a:rPr lang="en-US" dirty="0"/>
              <a:t> structure</a:t>
            </a:r>
          </a:p>
          <a:p>
            <a:pPr marL="285750" indent="-285750">
              <a:buFont typeface="Arial" panose="020B0604020202020204" pitchFamily="34" charset="0"/>
              <a:buChar char="•"/>
              <a:defRPr/>
            </a:pPr>
            <a:r>
              <a:rPr lang="en-US" dirty="0"/>
              <a:t>instructional dialogue</a:t>
            </a:r>
          </a:p>
          <a:p>
            <a:pPr marL="285750" indent="-285750">
              <a:buFont typeface="Arial" panose="020B0604020202020204" pitchFamily="34" charset="0"/>
              <a:buChar char="•"/>
              <a:defRPr/>
            </a:pPr>
            <a:r>
              <a:rPr lang="en-US" dirty="0"/>
              <a:t>learner autonomy</a:t>
            </a:r>
            <a:endParaRPr lang="en-GB" dirty="0"/>
          </a:p>
        </p:txBody>
      </p:sp>
    </p:spTree>
    <p:extLst>
      <p:ext uri="{BB962C8B-B14F-4D97-AF65-F5344CB8AC3E}">
        <p14:creationId xmlns:p14="http://schemas.microsoft.com/office/powerpoint/2010/main" val="150384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Different strokes for different folks?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1209109"/>
              </p:ext>
            </p:extLst>
          </p:nvPr>
        </p:nvGraphicFramePr>
        <p:xfrm>
          <a:off x="395536" y="1196752"/>
          <a:ext cx="8229600" cy="491744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2067704">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ZA" sz="1600" dirty="0"/>
                    </a:p>
                  </a:txBody>
                  <a:tcPr/>
                </a:tc>
                <a:tc>
                  <a:txBody>
                    <a:bodyPr/>
                    <a:lstStyle/>
                    <a:p>
                      <a:r>
                        <a:rPr lang="en-ZA" sz="1600" dirty="0"/>
                        <a:t>Contact mode</a:t>
                      </a:r>
                    </a:p>
                  </a:txBody>
                  <a:tcPr/>
                </a:tc>
                <a:tc>
                  <a:txBody>
                    <a:bodyPr/>
                    <a:lstStyle/>
                    <a:p>
                      <a:r>
                        <a:rPr lang="en-ZA" sz="1600" dirty="0"/>
                        <a:t>Part-time mode</a:t>
                      </a:r>
                    </a:p>
                  </a:txBody>
                  <a:tcPr/>
                </a:tc>
                <a:tc>
                  <a:txBody>
                    <a:bodyPr/>
                    <a:lstStyle/>
                    <a:p>
                      <a:r>
                        <a:rPr lang="en-ZA" sz="1600" dirty="0"/>
                        <a:t>Workplace mode</a:t>
                      </a:r>
                    </a:p>
                  </a:txBody>
                  <a:tcPr/>
                </a:tc>
                <a:tc>
                  <a:txBody>
                    <a:bodyPr/>
                    <a:lstStyle/>
                    <a:p>
                      <a:r>
                        <a:rPr lang="en-ZA" sz="1600" dirty="0" err="1"/>
                        <a:t>ODeL</a:t>
                      </a:r>
                      <a:endParaRPr lang="en-ZA" sz="1600" dirty="0"/>
                    </a:p>
                  </a:txBody>
                  <a:tcPr/>
                </a:tc>
                <a:extLst>
                  <a:ext uri="{0D108BD9-81ED-4DB2-BD59-A6C34878D82A}">
                    <a16:rowId xmlns:a16="http://schemas.microsoft.com/office/drawing/2014/main" val="10000"/>
                  </a:ext>
                </a:extLst>
              </a:tr>
              <a:tr h="370840">
                <a:tc>
                  <a:txBody>
                    <a:bodyPr/>
                    <a:lstStyle/>
                    <a:p>
                      <a:r>
                        <a:rPr lang="en-ZA" sz="1600" dirty="0"/>
                        <a:t>Traditional</a:t>
                      </a:r>
                      <a:r>
                        <a:rPr lang="en-ZA" sz="1600" baseline="0" dirty="0"/>
                        <a:t> audience</a:t>
                      </a:r>
                      <a:endParaRPr lang="en-ZA" sz="1600" dirty="0"/>
                    </a:p>
                  </a:txBody>
                  <a:tcPr/>
                </a:tc>
                <a:tc>
                  <a:txBody>
                    <a:bodyPr/>
                    <a:lstStyle/>
                    <a:p>
                      <a:r>
                        <a:rPr lang="en-ZA" sz="1600" dirty="0"/>
                        <a:t>18-24 year olds</a:t>
                      </a:r>
                    </a:p>
                  </a:txBody>
                  <a:tcPr/>
                </a:tc>
                <a:tc>
                  <a:txBody>
                    <a:bodyPr/>
                    <a:lstStyle/>
                    <a:p>
                      <a:r>
                        <a:rPr lang="en-ZA" sz="1600" baseline="0" dirty="0"/>
                        <a:t>Young workers</a:t>
                      </a:r>
                    </a:p>
                    <a:p>
                      <a:r>
                        <a:rPr lang="en-ZA" sz="1600" baseline="0" dirty="0"/>
                        <a:t>Mature workers not very ICT literate</a:t>
                      </a:r>
                      <a:endParaRPr lang="en-ZA" sz="1600" dirty="0"/>
                    </a:p>
                  </a:txBody>
                  <a:tcPr/>
                </a:tc>
                <a:tc>
                  <a:txBody>
                    <a:bodyPr/>
                    <a:lstStyle/>
                    <a:p>
                      <a:r>
                        <a:rPr lang="en-ZA" sz="1600" dirty="0"/>
                        <a:t>Mature</a:t>
                      </a:r>
                      <a:r>
                        <a:rPr lang="en-ZA" sz="1600" baseline="0" dirty="0"/>
                        <a:t> workers in-service</a:t>
                      </a:r>
                      <a:endParaRPr lang="en-ZA" sz="1600" dirty="0"/>
                    </a:p>
                  </a:txBody>
                  <a:tcPr/>
                </a:tc>
                <a:tc>
                  <a:txBody>
                    <a:bodyPr/>
                    <a:lstStyle/>
                    <a:p>
                      <a:r>
                        <a:rPr lang="en-ZA" sz="1600" dirty="0"/>
                        <a:t>Mature learners with</a:t>
                      </a:r>
                      <a:r>
                        <a:rPr lang="en-ZA" sz="1600" baseline="0" dirty="0"/>
                        <a:t> competing demands/ marginalised/ barriers to access</a:t>
                      </a:r>
                      <a:endParaRPr lang="en-ZA" sz="1600" dirty="0"/>
                    </a:p>
                  </a:txBody>
                  <a:tcPr/>
                </a:tc>
                <a:extLst>
                  <a:ext uri="{0D108BD9-81ED-4DB2-BD59-A6C34878D82A}">
                    <a16:rowId xmlns:a16="http://schemas.microsoft.com/office/drawing/2014/main" val="10001"/>
                  </a:ext>
                </a:extLst>
              </a:tr>
              <a:tr h="370840">
                <a:tc>
                  <a:txBody>
                    <a:bodyPr/>
                    <a:lstStyle/>
                    <a:p>
                      <a:r>
                        <a:rPr lang="en-ZA" sz="1600" dirty="0"/>
                        <a:t>Traditional focus</a:t>
                      </a:r>
                    </a:p>
                  </a:txBody>
                  <a:tcPr/>
                </a:tc>
                <a:tc>
                  <a:txBody>
                    <a:bodyPr/>
                    <a:lstStyle/>
                    <a:p>
                      <a:r>
                        <a:rPr lang="en-ZA" sz="1600" dirty="0"/>
                        <a:t>UG degrees</a:t>
                      </a:r>
                    </a:p>
                  </a:txBody>
                  <a:tcPr/>
                </a:tc>
                <a:tc>
                  <a:txBody>
                    <a:bodyPr/>
                    <a:lstStyle/>
                    <a:p>
                      <a:r>
                        <a:rPr lang="en-ZA" sz="1600" dirty="0"/>
                        <a:t>UG degrees</a:t>
                      </a:r>
                    </a:p>
                    <a:p>
                      <a:r>
                        <a:rPr lang="en-ZA" sz="1600" dirty="0"/>
                        <a:t>CPD</a:t>
                      </a:r>
                    </a:p>
                    <a:p>
                      <a:r>
                        <a:rPr lang="en-ZA" sz="1600" dirty="0"/>
                        <a:t>PG structured</a:t>
                      </a:r>
                    </a:p>
                  </a:txBody>
                  <a:tcPr/>
                </a:tc>
                <a:tc>
                  <a:txBody>
                    <a:bodyPr/>
                    <a:lstStyle/>
                    <a:p>
                      <a:r>
                        <a:rPr lang="en-ZA" sz="1600" dirty="0"/>
                        <a:t>CPD</a:t>
                      </a:r>
                    </a:p>
                  </a:txBody>
                  <a:tcPr/>
                </a:tc>
                <a:tc>
                  <a:txBody>
                    <a:bodyPr/>
                    <a:lstStyle/>
                    <a:p>
                      <a:r>
                        <a:rPr lang="en-ZA" sz="1600" dirty="0"/>
                        <a:t>CPD/short courses</a:t>
                      </a:r>
                    </a:p>
                    <a:p>
                      <a:r>
                        <a:rPr lang="en-ZA" sz="1600" dirty="0"/>
                        <a:t>Just-in-time learning</a:t>
                      </a:r>
                    </a:p>
                    <a:p>
                      <a:r>
                        <a:rPr lang="en-ZA" sz="1600" dirty="0"/>
                        <a:t>PG research-based</a:t>
                      </a:r>
                    </a:p>
                  </a:txBody>
                  <a:tcPr/>
                </a:tc>
                <a:extLst>
                  <a:ext uri="{0D108BD9-81ED-4DB2-BD59-A6C34878D82A}">
                    <a16:rowId xmlns:a16="http://schemas.microsoft.com/office/drawing/2014/main" val="10002"/>
                  </a:ext>
                </a:extLst>
              </a:tr>
              <a:tr h="370840">
                <a:tc>
                  <a:txBody>
                    <a:bodyPr/>
                    <a:lstStyle/>
                    <a:p>
                      <a:r>
                        <a:rPr lang="en-ZA" sz="1600" dirty="0"/>
                        <a:t>Emerging trends/</a:t>
                      </a:r>
                    </a:p>
                    <a:p>
                      <a:r>
                        <a:rPr lang="en-ZA" sz="1600" dirty="0"/>
                        <a:t>Issues …?</a:t>
                      </a:r>
                    </a:p>
                  </a:txBody>
                  <a:tcPr/>
                </a:tc>
                <a:tc>
                  <a:txBody>
                    <a:bodyPr/>
                    <a:lstStyle/>
                    <a:p>
                      <a:r>
                        <a:rPr lang="en-ZA" sz="1600" dirty="0"/>
                        <a:t>School-leavers from wealthy</a:t>
                      </a:r>
                      <a:r>
                        <a:rPr lang="en-ZA" sz="1600" baseline="0" dirty="0"/>
                        <a:t> families? Flipped classrooms?</a:t>
                      </a:r>
                      <a:endParaRPr lang="en-ZA" sz="1600" dirty="0"/>
                    </a:p>
                  </a:txBody>
                  <a:tcPr/>
                </a:tc>
                <a:tc>
                  <a:txBody>
                    <a:bodyPr/>
                    <a:lstStyle/>
                    <a:p>
                      <a:r>
                        <a:rPr lang="en-ZA" sz="1600" dirty="0"/>
                        <a:t>18-118?</a:t>
                      </a:r>
                    </a:p>
                    <a:p>
                      <a:r>
                        <a:rPr lang="en-ZA" sz="1600" dirty="0"/>
                        <a:t>Non-workers,</a:t>
                      </a:r>
                      <a:r>
                        <a:rPr lang="en-ZA" sz="1600" baseline="0" dirty="0"/>
                        <a:t> PT, FT?</a:t>
                      </a:r>
                      <a:endParaRPr lang="en-ZA" sz="1600" dirty="0"/>
                    </a:p>
                  </a:txBody>
                  <a:tcPr/>
                </a:tc>
                <a:tc>
                  <a:txBody>
                    <a:bodyPr/>
                    <a:lstStyle/>
                    <a:p>
                      <a:r>
                        <a:rPr lang="en-ZA" sz="1600" dirty="0"/>
                        <a:t>Teachers</a:t>
                      </a:r>
                    </a:p>
                    <a:p>
                      <a:r>
                        <a:rPr lang="en-ZA" sz="1600" i="1" dirty="0"/>
                        <a:t>Police/Security</a:t>
                      </a:r>
                    </a:p>
                    <a:p>
                      <a:r>
                        <a:rPr lang="en-ZA" sz="1600" i="1" dirty="0"/>
                        <a:t>Nurses</a:t>
                      </a:r>
                    </a:p>
                    <a:p>
                      <a:r>
                        <a:rPr lang="en-ZA" sz="1600" dirty="0"/>
                        <a:t>…?</a:t>
                      </a:r>
                    </a:p>
                  </a:txBody>
                  <a:tcPr/>
                </a:tc>
                <a:tc>
                  <a:txBody>
                    <a:bodyPr/>
                    <a:lstStyle/>
                    <a:p>
                      <a:r>
                        <a:rPr lang="en-ZA" sz="1600" dirty="0"/>
                        <a:t>Extreme diversity: readiness for mode? Cross-border?</a:t>
                      </a:r>
                    </a:p>
                  </a:txBody>
                  <a:tcPr/>
                </a:tc>
                <a:extLst>
                  <a:ext uri="{0D108BD9-81ED-4DB2-BD59-A6C34878D82A}">
                    <a16:rowId xmlns:a16="http://schemas.microsoft.com/office/drawing/2014/main" val="10003"/>
                  </a:ext>
                </a:extLst>
              </a:tr>
              <a:tr h="370840">
                <a:tc>
                  <a:txBody>
                    <a:bodyPr/>
                    <a:lstStyle/>
                    <a:p>
                      <a:pPr algn="ctr"/>
                      <a:endParaRPr lang="en-ZA" sz="1600" dirty="0">
                        <a:solidFill>
                          <a:srgbClr val="FF0000"/>
                        </a:solidFill>
                      </a:endParaRPr>
                    </a:p>
                  </a:txBody>
                  <a:tcPr/>
                </a:tc>
                <a:tc gridSpan="4">
                  <a:txBody>
                    <a:bodyPr/>
                    <a:lstStyle/>
                    <a:p>
                      <a:pPr algn="ctr"/>
                      <a:r>
                        <a:rPr lang="en-ZA" sz="1600" dirty="0">
                          <a:solidFill>
                            <a:srgbClr val="FF0000"/>
                          </a:solidFill>
                        </a:rPr>
                        <a:t>All require that students have access to appropriate</a:t>
                      </a:r>
                      <a:r>
                        <a:rPr lang="en-ZA" sz="1600" baseline="0" dirty="0">
                          <a:solidFill>
                            <a:srgbClr val="FF0000"/>
                          </a:solidFill>
                        </a:rPr>
                        <a:t> learning resources</a:t>
                      </a:r>
                      <a:endParaRPr lang="en-ZA" sz="1600" dirty="0">
                        <a:solidFill>
                          <a:srgbClr val="FF0000"/>
                        </a:solidFill>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931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ailymaverick.co.za/images/uploaded_images/article/madiba%20in%20hospital%20again.jpg"/>
          <p:cNvPicPr>
            <a:picLocks noChangeAspect="1" noChangeArrowheads="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28600" y="-171400"/>
            <a:ext cx="12169352" cy="712879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half" idx="2"/>
          </p:nvPr>
        </p:nvSpPr>
        <p:spPr>
          <a:xfrm>
            <a:off x="5724128" y="1567333"/>
            <a:ext cx="3672408" cy="3373835"/>
          </a:xfrm>
        </p:spPr>
        <p:txBody>
          <a:bodyPr>
            <a:normAutofit/>
          </a:bodyPr>
          <a:lstStyle/>
          <a:p>
            <a:pPr marL="0" indent="0">
              <a:buNone/>
            </a:pPr>
            <a:r>
              <a:rPr lang="en-GB" sz="3200" dirty="0">
                <a:solidFill>
                  <a:schemeClr val="bg1"/>
                </a:solidFill>
                <a:effectLst>
                  <a:outerShdw blurRad="38100" dist="38100" dir="2700000" algn="tl">
                    <a:srgbClr val="000000">
                      <a:alpha val="43137"/>
                    </a:srgbClr>
                  </a:outerShdw>
                </a:effectLst>
                <a:latin typeface="+mj-lt"/>
              </a:rPr>
              <a:t>Education is the most powerful weapon which you can use to change the world.</a:t>
            </a:r>
          </a:p>
          <a:p>
            <a:endParaRPr lang="en-GB" sz="3200" dirty="0">
              <a:solidFill>
                <a:schemeClr val="bg1"/>
              </a:solidFill>
              <a:effectLst>
                <a:outerShdw blurRad="38100" dist="38100" dir="2700000" algn="tl">
                  <a:srgbClr val="000000">
                    <a:alpha val="43137"/>
                  </a:srgbClr>
                </a:outerShdw>
              </a:effectLst>
              <a:latin typeface="+mj-lt"/>
            </a:endParaRPr>
          </a:p>
        </p:txBody>
      </p:sp>
      <p:sp>
        <p:nvSpPr>
          <p:cNvPr id="10" name="Title 4"/>
          <p:cNvSpPr>
            <a:spLocks noGrp="1"/>
          </p:cNvSpPr>
          <p:nvPr>
            <p:ph type="title"/>
          </p:nvPr>
        </p:nvSpPr>
        <p:spPr>
          <a:xfrm>
            <a:off x="806896" y="5589240"/>
            <a:ext cx="8229600" cy="1143000"/>
          </a:xfrm>
        </p:spPr>
        <p:txBody>
          <a:bodyPr>
            <a:normAutofit/>
          </a:bodyPr>
          <a:lstStyle/>
          <a:p>
            <a:pPr algn="r"/>
            <a:r>
              <a:rPr lang="en-GB" sz="3200" b="1" dirty="0">
                <a:solidFill>
                  <a:schemeClr val="bg1">
                    <a:lumMod val="95000"/>
                  </a:schemeClr>
                </a:solidFill>
                <a:latin typeface="Garamond" panose="02020404030301010803" pitchFamily="18" charset="0"/>
              </a:rPr>
              <a:t>Nelson Mandela (1918 – 2013)</a:t>
            </a:r>
            <a:br>
              <a:rPr lang="en-GB" sz="3200" b="1" dirty="0">
                <a:solidFill>
                  <a:schemeClr val="bg1">
                    <a:lumMod val="95000"/>
                  </a:schemeClr>
                </a:solidFill>
                <a:latin typeface="Garamond" panose="02020404030301010803" pitchFamily="18" charset="0"/>
              </a:rPr>
            </a:br>
            <a:r>
              <a:rPr lang="en-GB" sz="3200" b="1" dirty="0">
                <a:solidFill>
                  <a:schemeClr val="bg1">
                    <a:lumMod val="95000"/>
                  </a:schemeClr>
                </a:solidFill>
                <a:latin typeface="Garamond" panose="02020404030301010803" pitchFamily="18" charset="0"/>
              </a:rPr>
              <a:t>Nobel Laureate, 1993</a:t>
            </a:r>
          </a:p>
        </p:txBody>
      </p:sp>
    </p:spTree>
    <p:extLst>
      <p:ext uri="{BB962C8B-B14F-4D97-AF65-F5344CB8AC3E}">
        <p14:creationId xmlns:p14="http://schemas.microsoft.com/office/powerpoint/2010/main" val="2236935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Model: equivalence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04237993"/>
              </p:ext>
            </p:extLst>
          </p:nvPr>
        </p:nvGraphicFramePr>
        <p:xfrm>
          <a:off x="1087483" y="1476104"/>
          <a:ext cx="6603274" cy="5152644"/>
        </p:xfrm>
        <a:graphic>
          <a:graphicData uri="http://schemas.openxmlformats.org/drawingml/2006/table">
            <a:tbl>
              <a:tblPr firstRow="1" firstCol="1" bandRow="1">
                <a:tableStyleId>{5C22544A-7EE6-4342-B048-85BDC9FD1C3A}</a:tableStyleId>
              </a:tblPr>
              <a:tblGrid>
                <a:gridCol w="3301637">
                  <a:extLst>
                    <a:ext uri="{9D8B030D-6E8A-4147-A177-3AD203B41FA5}">
                      <a16:colId xmlns:a16="http://schemas.microsoft.com/office/drawing/2014/main" val="20000"/>
                    </a:ext>
                  </a:extLst>
                </a:gridCol>
                <a:gridCol w="3301637">
                  <a:extLst>
                    <a:ext uri="{9D8B030D-6E8A-4147-A177-3AD203B41FA5}">
                      <a16:colId xmlns:a16="http://schemas.microsoft.com/office/drawing/2014/main" val="20001"/>
                    </a:ext>
                  </a:extLst>
                </a:gridCol>
              </a:tblGrid>
              <a:tr h="402961">
                <a:tc>
                  <a:txBody>
                    <a:bodyPr/>
                    <a:lstStyle/>
                    <a:p>
                      <a:pPr algn="ctr">
                        <a:lnSpc>
                          <a:spcPct val="115000"/>
                        </a:lnSpc>
                        <a:spcAft>
                          <a:spcPts val="0"/>
                        </a:spcAft>
                      </a:pPr>
                      <a:r>
                        <a:rPr lang="en-ZA" sz="2400" dirty="0">
                          <a:effectLst/>
                        </a:rPr>
                        <a:t>Contact</a:t>
                      </a:r>
                      <a:endParaRPr lang="en-ZA" sz="2400" dirty="0">
                        <a:effectLst/>
                        <a:latin typeface="Calibri"/>
                        <a:ea typeface="Calibri"/>
                        <a:cs typeface="Times New Roman"/>
                      </a:endParaRPr>
                    </a:p>
                  </a:txBody>
                  <a:tcPr marL="51435" marR="51435" marT="0" marB="0"/>
                </a:tc>
                <a:tc>
                  <a:txBody>
                    <a:bodyPr/>
                    <a:lstStyle/>
                    <a:p>
                      <a:pPr algn="ctr">
                        <a:lnSpc>
                          <a:spcPct val="115000"/>
                        </a:lnSpc>
                        <a:spcAft>
                          <a:spcPts val="0"/>
                        </a:spcAft>
                      </a:pPr>
                      <a:r>
                        <a:rPr lang="en-ZA" sz="2400" dirty="0">
                          <a:effectLst/>
                        </a:rPr>
                        <a:t>Distance</a:t>
                      </a:r>
                      <a:endParaRPr lang="en-ZA" sz="2400" dirty="0">
                        <a:effectLst/>
                        <a:latin typeface="Calibri"/>
                        <a:ea typeface="Calibri"/>
                        <a:cs typeface="Times New Roman"/>
                      </a:endParaRPr>
                    </a:p>
                  </a:txBody>
                  <a:tcPr marL="51435" marR="51435" marT="0" marB="0"/>
                </a:tc>
                <a:extLst>
                  <a:ext uri="{0D108BD9-81ED-4DB2-BD59-A6C34878D82A}">
                    <a16:rowId xmlns:a16="http://schemas.microsoft.com/office/drawing/2014/main" val="10000"/>
                  </a:ext>
                </a:extLst>
              </a:tr>
              <a:tr h="3868593">
                <a:tc>
                  <a:txBody>
                    <a:bodyPr/>
                    <a:lstStyle/>
                    <a:p>
                      <a:pPr marL="457200" algn="ctr">
                        <a:lnSpc>
                          <a:spcPct val="115000"/>
                        </a:lnSpc>
                        <a:spcAft>
                          <a:spcPts val="0"/>
                        </a:spcAft>
                      </a:pPr>
                      <a:r>
                        <a:rPr lang="en-ZA" sz="1800" dirty="0">
                          <a:effectLst/>
                        </a:rPr>
                        <a:t>16 credits =160h/module</a:t>
                      </a:r>
                      <a:endParaRPr lang="en-ZA" sz="2400" dirty="0">
                        <a:effectLst/>
                      </a:endParaRPr>
                    </a:p>
                    <a:p>
                      <a:pPr marL="457200" algn="ctr">
                        <a:lnSpc>
                          <a:spcPct val="115000"/>
                        </a:lnSpc>
                        <a:spcAft>
                          <a:spcPts val="0"/>
                        </a:spcAft>
                      </a:pPr>
                      <a:r>
                        <a:rPr lang="en-ZA" sz="1800" dirty="0">
                          <a:effectLst/>
                        </a:rPr>
                        <a:t>64 hours reading, thinking and making notes</a:t>
                      </a:r>
                      <a:endParaRPr lang="en-ZA" sz="2400" dirty="0">
                        <a:effectLst/>
                      </a:endParaRPr>
                    </a:p>
                    <a:p>
                      <a:pPr marL="457200" algn="ctr">
                        <a:lnSpc>
                          <a:spcPct val="115000"/>
                        </a:lnSpc>
                        <a:spcAft>
                          <a:spcPts val="0"/>
                        </a:spcAft>
                      </a:pPr>
                      <a:r>
                        <a:rPr lang="en-ZA" sz="1800" dirty="0">
                          <a:effectLst/>
                        </a:rPr>
                        <a:t>32 hours completing and uploading assignments (2/module)</a:t>
                      </a:r>
                      <a:endParaRPr lang="en-ZA" sz="2400" dirty="0">
                        <a:effectLst/>
                      </a:endParaRPr>
                    </a:p>
                    <a:p>
                      <a:pPr marL="457200" algn="ctr">
                        <a:lnSpc>
                          <a:spcPct val="115000"/>
                        </a:lnSpc>
                        <a:spcAft>
                          <a:spcPts val="0"/>
                        </a:spcAft>
                      </a:pPr>
                      <a:r>
                        <a:rPr lang="en-ZA" sz="1800" dirty="0">
                          <a:effectLst/>
                        </a:rPr>
                        <a:t>16 hours preparing for summative assessment</a:t>
                      </a:r>
                      <a:endParaRPr lang="en-ZA" sz="2400" dirty="0">
                        <a:effectLst/>
                      </a:endParaRPr>
                    </a:p>
                    <a:p>
                      <a:pPr algn="ctr">
                        <a:lnSpc>
                          <a:spcPct val="115000"/>
                        </a:lnSpc>
                        <a:spcAft>
                          <a:spcPts val="0"/>
                        </a:spcAft>
                      </a:pPr>
                      <a:r>
                        <a:rPr lang="en-ZA" sz="1800" dirty="0">
                          <a:solidFill>
                            <a:srgbClr val="FF0000"/>
                          </a:solidFill>
                          <a:effectLst/>
                        </a:rPr>
                        <a:t>10,5 hours contact tutorials (7 x 1,5)</a:t>
                      </a:r>
                      <a:endParaRPr lang="en-ZA" sz="2400" dirty="0">
                        <a:solidFill>
                          <a:srgbClr val="FF0000"/>
                        </a:solidFill>
                        <a:effectLst/>
                      </a:endParaRPr>
                    </a:p>
                    <a:p>
                      <a:pPr algn="ctr">
                        <a:lnSpc>
                          <a:spcPct val="115000"/>
                        </a:lnSpc>
                        <a:spcAft>
                          <a:spcPts val="0"/>
                        </a:spcAft>
                      </a:pPr>
                      <a:r>
                        <a:rPr lang="en-ZA" sz="1800" dirty="0">
                          <a:solidFill>
                            <a:srgbClr val="FF0000"/>
                          </a:solidFill>
                          <a:effectLst/>
                        </a:rPr>
                        <a:t> 37,5 campus-based, structured peer cooperation and collaboration</a:t>
                      </a:r>
                      <a:endParaRPr lang="en-ZA" sz="2400" dirty="0">
                        <a:solidFill>
                          <a:srgbClr val="FF0000"/>
                        </a:solidFill>
                        <a:effectLst/>
                        <a:latin typeface="Calibri"/>
                        <a:ea typeface="Calibri"/>
                        <a:cs typeface="Times New Roman"/>
                      </a:endParaRPr>
                    </a:p>
                  </a:txBody>
                  <a:tcPr marL="51435" marR="51435" marT="0" marB="0"/>
                </a:tc>
                <a:tc>
                  <a:txBody>
                    <a:bodyPr/>
                    <a:lstStyle/>
                    <a:p>
                      <a:pPr marL="457200" algn="ctr">
                        <a:lnSpc>
                          <a:spcPct val="115000"/>
                        </a:lnSpc>
                        <a:spcAft>
                          <a:spcPts val="0"/>
                        </a:spcAft>
                      </a:pPr>
                      <a:r>
                        <a:rPr lang="en-ZA" sz="1800" dirty="0">
                          <a:effectLst/>
                        </a:rPr>
                        <a:t>16 credits =160h/module</a:t>
                      </a:r>
                      <a:endParaRPr lang="en-ZA" sz="2400" dirty="0">
                        <a:effectLst/>
                      </a:endParaRPr>
                    </a:p>
                    <a:p>
                      <a:pPr marL="457200" algn="ctr">
                        <a:lnSpc>
                          <a:spcPct val="115000"/>
                        </a:lnSpc>
                        <a:spcAft>
                          <a:spcPts val="0"/>
                        </a:spcAft>
                      </a:pPr>
                      <a:r>
                        <a:rPr lang="en-ZA" sz="1800" dirty="0">
                          <a:effectLst/>
                        </a:rPr>
                        <a:t>64 hours reading, thinking and making notes</a:t>
                      </a:r>
                      <a:endParaRPr lang="en-ZA" sz="2400" dirty="0">
                        <a:effectLst/>
                      </a:endParaRPr>
                    </a:p>
                    <a:p>
                      <a:pPr marL="457200" algn="ctr">
                        <a:lnSpc>
                          <a:spcPct val="115000"/>
                        </a:lnSpc>
                        <a:spcAft>
                          <a:spcPts val="0"/>
                        </a:spcAft>
                      </a:pPr>
                      <a:r>
                        <a:rPr lang="en-ZA" sz="1800" dirty="0">
                          <a:effectLst/>
                        </a:rPr>
                        <a:t>32 hours completing and uploading assignments (2/module)</a:t>
                      </a:r>
                      <a:endParaRPr lang="en-ZA" sz="2400" dirty="0">
                        <a:effectLst/>
                      </a:endParaRPr>
                    </a:p>
                    <a:p>
                      <a:pPr marL="457200" algn="ctr">
                        <a:lnSpc>
                          <a:spcPct val="115000"/>
                        </a:lnSpc>
                        <a:spcAft>
                          <a:spcPts val="0"/>
                        </a:spcAft>
                      </a:pPr>
                      <a:r>
                        <a:rPr lang="en-ZA" sz="1800" dirty="0">
                          <a:effectLst/>
                        </a:rPr>
                        <a:t>16 hours preparing for summative assessment</a:t>
                      </a:r>
                      <a:endParaRPr lang="en-ZA" sz="2400" dirty="0">
                        <a:effectLst/>
                      </a:endParaRPr>
                    </a:p>
                    <a:p>
                      <a:pPr algn="ctr">
                        <a:lnSpc>
                          <a:spcPct val="115000"/>
                        </a:lnSpc>
                        <a:spcAft>
                          <a:spcPts val="0"/>
                        </a:spcAft>
                      </a:pPr>
                      <a:r>
                        <a:rPr lang="en-ZA" sz="1800" dirty="0">
                          <a:solidFill>
                            <a:srgbClr val="FF0000"/>
                          </a:solidFill>
                          <a:effectLst/>
                        </a:rPr>
                        <a:t>48 hours online self-assessment, peer cooperation and collaboration (16w x &lt;3h)</a:t>
                      </a:r>
                    </a:p>
                    <a:p>
                      <a:pPr algn="ctr">
                        <a:lnSpc>
                          <a:spcPct val="115000"/>
                        </a:lnSpc>
                        <a:spcAft>
                          <a:spcPts val="0"/>
                        </a:spcAft>
                      </a:pPr>
                      <a:r>
                        <a:rPr lang="en-ZA" sz="1800" dirty="0">
                          <a:solidFill>
                            <a:srgbClr val="FF0000"/>
                          </a:solidFill>
                          <a:effectLst/>
                          <a:latin typeface="Calibri"/>
                          <a:ea typeface="Calibri"/>
                          <a:cs typeface="Times New Roman"/>
                        </a:rPr>
                        <a:t>e.g. &lt;0,5</a:t>
                      </a:r>
                      <a:r>
                        <a:rPr lang="en-ZA" sz="1800" baseline="0" dirty="0">
                          <a:solidFill>
                            <a:srgbClr val="FF0000"/>
                          </a:solidFill>
                          <a:effectLst/>
                          <a:latin typeface="Calibri"/>
                          <a:ea typeface="Calibri"/>
                          <a:cs typeface="Times New Roman"/>
                        </a:rPr>
                        <a:t> hours intro activity</a:t>
                      </a:r>
                    </a:p>
                    <a:p>
                      <a:pPr algn="ctr">
                        <a:lnSpc>
                          <a:spcPct val="115000"/>
                        </a:lnSpc>
                        <a:spcAft>
                          <a:spcPts val="0"/>
                        </a:spcAft>
                      </a:pPr>
                      <a:r>
                        <a:rPr lang="en-ZA" sz="1800" baseline="0" dirty="0">
                          <a:solidFill>
                            <a:srgbClr val="FF0000"/>
                          </a:solidFill>
                          <a:effectLst/>
                          <a:latin typeface="Calibri"/>
                          <a:ea typeface="Calibri"/>
                          <a:cs typeface="Times New Roman"/>
                        </a:rPr>
                        <a:t>&lt;1 hour quiz on new content</a:t>
                      </a:r>
                    </a:p>
                    <a:p>
                      <a:pPr algn="ctr">
                        <a:lnSpc>
                          <a:spcPct val="115000"/>
                        </a:lnSpc>
                        <a:spcAft>
                          <a:spcPts val="0"/>
                        </a:spcAft>
                      </a:pPr>
                      <a:r>
                        <a:rPr lang="en-ZA" sz="1800" baseline="0" dirty="0">
                          <a:solidFill>
                            <a:srgbClr val="FF0000"/>
                          </a:solidFill>
                          <a:effectLst/>
                          <a:latin typeface="Calibri"/>
                          <a:ea typeface="Calibri"/>
                          <a:cs typeface="Times New Roman"/>
                        </a:rPr>
                        <a:t>&lt;1,5 hour consolidation discussion/feedback</a:t>
                      </a:r>
                      <a:endParaRPr lang="en-ZA" sz="2400" dirty="0">
                        <a:solidFill>
                          <a:srgbClr val="FF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0447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90500"/>
            <a:ext cx="8229600" cy="512763"/>
          </a:xfrm>
        </p:spPr>
        <p:txBody>
          <a:bodyPr>
            <a:normAutofit fontScale="90000"/>
          </a:bodyPr>
          <a:lstStyle/>
          <a:p>
            <a:r>
              <a:rPr lang="en-ZA"/>
              <a:t>Concluding Remarks</a:t>
            </a:r>
            <a:endParaRPr lang="en-GB"/>
          </a:p>
        </p:txBody>
      </p:sp>
      <p:sp>
        <p:nvSpPr>
          <p:cNvPr id="59395" name="Content Placeholder 2"/>
          <p:cNvSpPr>
            <a:spLocks noGrp="1"/>
          </p:cNvSpPr>
          <p:nvPr>
            <p:ph idx="1"/>
          </p:nvPr>
        </p:nvSpPr>
        <p:spPr>
          <a:xfrm>
            <a:off x="457200" y="1341438"/>
            <a:ext cx="8229600" cy="4525962"/>
          </a:xfrm>
        </p:spPr>
        <p:txBody>
          <a:bodyPr/>
          <a:lstStyle/>
          <a:p>
            <a:pPr lvl="2"/>
            <a:endParaRPr lang="en-ZA"/>
          </a:p>
          <a:p>
            <a:pPr lvl="1"/>
            <a:endParaRPr lang="en-GB"/>
          </a:p>
          <a:p>
            <a:endParaRPr lang="en-GB"/>
          </a:p>
        </p:txBody>
      </p:sp>
      <p:sp>
        <p:nvSpPr>
          <p:cNvPr id="59396" name="Content Placeholder 2"/>
          <p:cNvSpPr txBox="1">
            <a:spLocks/>
          </p:cNvSpPr>
          <p:nvPr/>
        </p:nvSpPr>
        <p:spPr bwMode="auto">
          <a:xfrm>
            <a:off x="107950" y="727075"/>
            <a:ext cx="836295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marL="342900" indent="-342900" eaLnBrk="1" hangingPunct="1">
              <a:spcBef>
                <a:spcPct val="20000"/>
              </a:spcBef>
              <a:buFont typeface="Arial" pitchFamily="34" charset="0"/>
              <a:buChar char="•"/>
            </a:pPr>
            <a:r>
              <a:rPr lang="en-ZA"/>
              <a:t>Blended mode</a:t>
            </a:r>
          </a:p>
          <a:p>
            <a:pPr marL="742950" lvl="1" indent="-285750" eaLnBrk="1" hangingPunct="1">
              <a:spcBef>
                <a:spcPct val="20000"/>
              </a:spcBef>
              <a:buFont typeface="Arial" pitchFamily="34" charset="0"/>
              <a:buChar char="–"/>
            </a:pPr>
            <a:r>
              <a:rPr lang="en-ZA" sz="2600"/>
              <a:t>An infinite number of ways to blend</a:t>
            </a:r>
          </a:p>
          <a:p>
            <a:pPr marL="742950" lvl="1" indent="-285750" eaLnBrk="1" hangingPunct="1">
              <a:spcBef>
                <a:spcPct val="20000"/>
              </a:spcBef>
              <a:buFont typeface="Arial" pitchFamily="34" charset="0"/>
              <a:buChar char="–"/>
            </a:pPr>
            <a:r>
              <a:rPr lang="en-ZA" sz="2600"/>
              <a:t>Offline &amp; online</a:t>
            </a:r>
          </a:p>
          <a:p>
            <a:pPr marL="342900" indent="-342900" eaLnBrk="1" hangingPunct="1">
              <a:spcBef>
                <a:spcPct val="20000"/>
              </a:spcBef>
              <a:buFont typeface="Arial" pitchFamily="34" charset="0"/>
              <a:buChar char="•"/>
            </a:pPr>
            <a:r>
              <a:rPr lang="en-ZA"/>
              <a:t>Influencing factors</a:t>
            </a:r>
          </a:p>
          <a:p>
            <a:pPr marL="742950" lvl="1" indent="-285750" eaLnBrk="1" hangingPunct="1">
              <a:spcBef>
                <a:spcPct val="20000"/>
              </a:spcBef>
              <a:buFont typeface="Arial" pitchFamily="34" charset="0"/>
              <a:buChar char="–"/>
            </a:pPr>
            <a:r>
              <a:rPr lang="en-ZA" sz="2400"/>
              <a:t>Learner demographics</a:t>
            </a:r>
          </a:p>
          <a:p>
            <a:pPr marL="742950" lvl="1" indent="-285750" eaLnBrk="1" hangingPunct="1">
              <a:spcBef>
                <a:spcPct val="20000"/>
              </a:spcBef>
              <a:buFont typeface="Arial" pitchFamily="34" charset="0"/>
              <a:buChar char="–"/>
            </a:pPr>
            <a:r>
              <a:rPr lang="en-ZA" sz="2400"/>
              <a:t>Class size</a:t>
            </a:r>
          </a:p>
          <a:p>
            <a:pPr marL="742950" lvl="1" indent="-285750" eaLnBrk="1" hangingPunct="1">
              <a:spcBef>
                <a:spcPct val="20000"/>
              </a:spcBef>
              <a:buFont typeface="Arial" pitchFamily="34" charset="0"/>
              <a:buChar char="–"/>
            </a:pPr>
            <a:r>
              <a:rPr lang="en-ZA" sz="2400"/>
              <a:t>Pedagogical approach</a:t>
            </a:r>
          </a:p>
          <a:p>
            <a:pPr marL="342900" indent="-342900" eaLnBrk="1" hangingPunct="1">
              <a:spcBef>
                <a:spcPct val="20000"/>
              </a:spcBef>
              <a:buFont typeface="Arial" pitchFamily="34" charset="0"/>
              <a:buChar char="•"/>
            </a:pPr>
            <a:r>
              <a:rPr lang="en-ZA" sz="3000"/>
              <a:t>Dimensions</a:t>
            </a:r>
          </a:p>
          <a:p>
            <a:pPr marL="742950" lvl="1" indent="-285750" eaLnBrk="1" hangingPunct="1">
              <a:spcBef>
                <a:spcPct val="20000"/>
              </a:spcBef>
              <a:buFont typeface="Arial" pitchFamily="34" charset="0"/>
              <a:buChar char="–"/>
            </a:pPr>
            <a:r>
              <a:rPr lang="en-ZA" sz="2400"/>
              <a:t>Spatial separation (geographic)</a:t>
            </a:r>
          </a:p>
          <a:p>
            <a:pPr marL="742950" lvl="1" indent="-285750" eaLnBrk="1" hangingPunct="1">
              <a:spcBef>
                <a:spcPct val="20000"/>
              </a:spcBef>
              <a:buFont typeface="Arial" pitchFamily="34" charset="0"/>
              <a:buChar char="–"/>
            </a:pPr>
            <a:r>
              <a:rPr lang="en-ZA" sz="2400"/>
              <a:t>Temporal (asynchronous &amp; semi/synchronous)</a:t>
            </a:r>
          </a:p>
          <a:p>
            <a:pPr marL="742950" lvl="1" indent="-285750" eaLnBrk="1" hangingPunct="1">
              <a:spcBef>
                <a:spcPct val="20000"/>
              </a:spcBef>
              <a:buFont typeface="Arial" pitchFamily="34" charset="0"/>
              <a:buChar char="–"/>
            </a:pPr>
            <a:r>
              <a:rPr lang="en-ZA" sz="2400"/>
              <a:t>Determining extent of digital support (ICTs)</a:t>
            </a:r>
          </a:p>
          <a:p>
            <a:pPr marL="342900" indent="-342900" eaLnBrk="1" hangingPunct="1">
              <a:spcBef>
                <a:spcPct val="20000"/>
              </a:spcBef>
              <a:buFont typeface="Arial" pitchFamily="34" charset="0"/>
              <a:buChar char="•"/>
            </a:pPr>
            <a:endParaRPr lang="en-GB"/>
          </a:p>
        </p:txBody>
      </p:sp>
      <p:sp>
        <p:nvSpPr>
          <p:cNvPr id="5" name="12-Point Star 4"/>
          <p:cNvSpPr/>
          <p:nvPr/>
        </p:nvSpPr>
        <p:spPr>
          <a:xfrm>
            <a:off x="5492750" y="1844675"/>
            <a:ext cx="3616325" cy="3384550"/>
          </a:xfrm>
          <a:prstGeom prst="star12">
            <a:avLst/>
          </a:prstGeom>
          <a:solidFill>
            <a:srgbClr val="D4A73C"/>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Re-examine core assumptions for the changing environment</a:t>
            </a:r>
          </a:p>
        </p:txBody>
      </p:sp>
    </p:spTree>
    <p:extLst>
      <p:ext uri="{BB962C8B-B14F-4D97-AF65-F5344CB8AC3E}">
        <p14:creationId xmlns:p14="http://schemas.microsoft.com/office/powerpoint/2010/main" val="38940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ICT caveats</a:t>
            </a:r>
          </a:p>
        </p:txBody>
      </p:sp>
      <p:sp>
        <p:nvSpPr>
          <p:cNvPr id="3" name="Content Placeholder 2"/>
          <p:cNvSpPr>
            <a:spLocks noGrp="1"/>
          </p:cNvSpPr>
          <p:nvPr>
            <p:ph idx="1"/>
          </p:nvPr>
        </p:nvSpPr>
        <p:spPr/>
        <p:txBody>
          <a:bodyPr/>
          <a:lstStyle/>
          <a:p>
            <a:r>
              <a:rPr lang="en-ZA" dirty="0"/>
              <a:t>	</a:t>
            </a:r>
            <a:r>
              <a:rPr lang="en-GB" dirty="0"/>
              <a:t>… most [of 11 institutions surveyed] seemed content to use technology to enhance traditional classroom teaching, rather than to use technology to transform the way teaching is designed and delivered … (Bates and </a:t>
            </a:r>
            <a:r>
              <a:rPr lang="en-GB" dirty="0" err="1"/>
              <a:t>Sangrà</a:t>
            </a:r>
            <a:r>
              <a:rPr lang="en-GB" dirty="0"/>
              <a:t> 2011:xx).</a:t>
            </a:r>
            <a:endParaRPr lang="en-ZA" dirty="0"/>
          </a:p>
          <a:p>
            <a:endParaRPr lang="en-ZA" dirty="0"/>
          </a:p>
        </p:txBody>
      </p:sp>
    </p:spTree>
    <p:extLst>
      <p:ext uri="{BB962C8B-B14F-4D97-AF65-F5344CB8AC3E}">
        <p14:creationId xmlns:p14="http://schemas.microsoft.com/office/powerpoint/2010/main" val="110976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ICT goals</a:t>
            </a:r>
          </a:p>
        </p:txBody>
      </p:sp>
      <p:sp>
        <p:nvSpPr>
          <p:cNvPr id="3" name="Content Placeholder 2"/>
          <p:cNvSpPr>
            <a:spLocks noGrp="1"/>
          </p:cNvSpPr>
          <p:nvPr>
            <p:ph idx="1"/>
          </p:nvPr>
        </p:nvSpPr>
        <p:spPr/>
        <p:txBody>
          <a:bodyPr>
            <a:normAutofit fontScale="70000" lnSpcReduction="20000"/>
          </a:bodyPr>
          <a:lstStyle/>
          <a:p>
            <a:pPr lvl="0"/>
            <a:r>
              <a:rPr lang="en-ZA" dirty="0"/>
              <a:t>Increasing flexible access for a more diverse student body</a:t>
            </a:r>
          </a:p>
          <a:p>
            <a:pPr lvl="0"/>
            <a:r>
              <a:rPr lang="en-ZA" dirty="0"/>
              <a:t>Increasing interaction between instructors and students, and allowing for more individualization of learning</a:t>
            </a:r>
          </a:p>
          <a:p>
            <a:pPr lvl="0"/>
            <a:r>
              <a:rPr lang="en-ZA" dirty="0"/>
              <a:t>Developing student skills in identifying, collecting, analysing, and applying knowledge</a:t>
            </a:r>
          </a:p>
          <a:p>
            <a:pPr lvl="0"/>
            <a:r>
              <a:rPr lang="en-ZA" dirty="0"/>
              <a:t>Teaching students how information technology can be used within a particular professional or subject domain</a:t>
            </a:r>
          </a:p>
          <a:p>
            <a:pPr lvl="0"/>
            <a:r>
              <a:rPr lang="en-ZA" dirty="0"/>
              <a:t>Using technology to support the development of twenty-first century skills of independent learning, initiative, communication, teamwork, adaptability, collaboration, networking, and thinking skills within a particular profession or subject domain</a:t>
            </a:r>
          </a:p>
          <a:p>
            <a:pPr lvl="0"/>
            <a:r>
              <a:rPr lang="en-ZA" dirty="0"/>
              <a:t>Greater cost-effectiveness: more students at a higher quality and less cost through use of technology. (Bates and </a:t>
            </a:r>
            <a:r>
              <a:rPr lang="en-ZA" dirty="0" err="1"/>
              <a:t>Sangrà</a:t>
            </a:r>
            <a:r>
              <a:rPr lang="en-ZA" dirty="0"/>
              <a:t>, 2011: xxi).</a:t>
            </a:r>
          </a:p>
        </p:txBody>
      </p:sp>
    </p:spTree>
    <p:extLst>
      <p:ext uri="{BB962C8B-B14F-4D97-AF65-F5344CB8AC3E}">
        <p14:creationId xmlns:p14="http://schemas.microsoft.com/office/powerpoint/2010/main" val="363639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369888"/>
            <a:ext cx="8229600" cy="1143000"/>
          </a:xfrm>
        </p:spPr>
        <p:txBody>
          <a:bodyPr/>
          <a:lstStyle/>
          <a:p>
            <a:r>
              <a:rPr lang="en-ZA"/>
              <a:t>A Final Thought:</a:t>
            </a:r>
          </a:p>
        </p:txBody>
      </p:sp>
      <p:sp>
        <p:nvSpPr>
          <p:cNvPr id="3" name="Content Placeholder 2"/>
          <p:cNvSpPr>
            <a:spLocks noGrp="1"/>
          </p:cNvSpPr>
          <p:nvPr>
            <p:ph idx="1"/>
          </p:nvPr>
        </p:nvSpPr>
        <p:spPr>
          <a:xfrm>
            <a:off x="457200" y="1624013"/>
            <a:ext cx="8229600" cy="4525962"/>
          </a:xfrm>
        </p:spPr>
        <p:txBody>
          <a:bodyPr/>
          <a:lstStyle/>
          <a:p>
            <a:pPr marL="0" indent="0">
              <a:buFont typeface="Arial" pitchFamily="34" charset="0"/>
              <a:buNone/>
              <a:defRPr/>
            </a:pPr>
            <a:endParaRPr lang="en-US" dirty="0"/>
          </a:p>
          <a:p>
            <a:pPr marL="0" indent="0" algn="ctr">
              <a:buFont typeface="Arial" pitchFamily="34" charset="0"/>
              <a:buNone/>
              <a:defRPr/>
            </a:pPr>
            <a:r>
              <a:rPr lang="en-US" sz="3600" dirty="0"/>
              <a:t>‘</a:t>
            </a:r>
            <a:r>
              <a:rPr lang="en-US" sz="3600" i="1" dirty="0"/>
              <a:t>Good teaching may overcome a poor choice of technology but technology will never save bad teaching</a:t>
            </a:r>
            <a:r>
              <a:rPr lang="en-US" sz="3600" dirty="0"/>
              <a:t>’</a:t>
            </a:r>
          </a:p>
          <a:p>
            <a:pPr marL="0" indent="0" algn="ctr">
              <a:buFont typeface="Arial" pitchFamily="34" charset="0"/>
              <a:buNone/>
              <a:defRPr/>
            </a:pPr>
            <a:endParaRPr lang="en-US" dirty="0"/>
          </a:p>
          <a:p>
            <a:pPr marL="0" indent="0" algn="r">
              <a:buFont typeface="Arial" pitchFamily="34" charset="0"/>
              <a:buNone/>
              <a:defRPr/>
            </a:pPr>
            <a:r>
              <a:rPr lang="en-US" dirty="0"/>
              <a:t>Tony Bates, 2012</a:t>
            </a:r>
            <a:endParaRPr lang="en-ZA" dirty="0"/>
          </a:p>
          <a:p>
            <a:pPr>
              <a:defRPr/>
            </a:pPr>
            <a:endParaRPr lang="en-ZA" dirty="0"/>
          </a:p>
        </p:txBody>
      </p:sp>
    </p:spTree>
    <p:extLst>
      <p:ext uri="{BB962C8B-B14F-4D97-AF65-F5344CB8AC3E}">
        <p14:creationId xmlns:p14="http://schemas.microsoft.com/office/powerpoint/2010/main" val="63715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a:t>Q &amp; A 2</a:t>
            </a:r>
            <a:br>
              <a:rPr lang="en-GB" dirty="0"/>
            </a:br>
            <a:r>
              <a:rPr lang="en-GB" dirty="0"/>
              <a:t>different modes for different folks?</a:t>
            </a:r>
          </a:p>
        </p:txBody>
      </p:sp>
    </p:spTree>
    <p:extLst>
      <p:ext uri="{BB962C8B-B14F-4D97-AF65-F5344CB8AC3E}">
        <p14:creationId xmlns:p14="http://schemas.microsoft.com/office/powerpoint/2010/main" val="1497938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Systemic implications</a:t>
            </a:r>
            <a:br>
              <a:rPr lang="en-US" dirty="0"/>
            </a:br>
            <a:endParaRPr lang="en-ZA" dirty="0"/>
          </a:p>
        </p:txBody>
      </p:sp>
      <p:sp>
        <p:nvSpPr>
          <p:cNvPr id="5" name="Text Placeholder 4"/>
          <p:cNvSpPr>
            <a:spLocks noGrp="1"/>
          </p:cNvSpPr>
          <p:nvPr>
            <p:ph type="body" idx="1"/>
          </p:nvPr>
        </p:nvSpPr>
        <p:spPr/>
        <p:txBody>
          <a:bodyPr/>
          <a:lstStyle/>
          <a:p>
            <a:pPr>
              <a:defRPr/>
            </a:pPr>
            <a:r>
              <a:rPr lang="en-ZA" dirty="0"/>
              <a:t>ANU: Revisiting the business model</a:t>
            </a:r>
          </a:p>
        </p:txBody>
      </p:sp>
    </p:spTree>
    <p:extLst>
      <p:ext uri="{BB962C8B-B14F-4D97-AF65-F5344CB8AC3E}">
        <p14:creationId xmlns:p14="http://schemas.microsoft.com/office/powerpoint/2010/main" val="2852872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69888"/>
            <a:ext cx="8229600" cy="1143000"/>
          </a:xfrm>
        </p:spPr>
        <p:txBody>
          <a:bodyPr>
            <a:normAutofit fontScale="90000"/>
          </a:bodyPr>
          <a:lstStyle/>
          <a:p>
            <a:r>
              <a:rPr lang="en-US" b="1" dirty="0"/>
              <a:t>Common challenges for </a:t>
            </a:r>
            <a:r>
              <a:rPr lang="en-US" b="1" dirty="0" err="1"/>
              <a:t>ODeL</a:t>
            </a:r>
            <a:r>
              <a:rPr lang="en-US" b="1" dirty="0"/>
              <a:t> provision</a:t>
            </a:r>
            <a:endParaRPr lang="en-ZA" b="1" dirty="0"/>
          </a:p>
        </p:txBody>
      </p:sp>
      <p:sp>
        <p:nvSpPr>
          <p:cNvPr id="12291" name="Content Placeholder 2"/>
          <p:cNvSpPr>
            <a:spLocks noGrp="1"/>
          </p:cNvSpPr>
          <p:nvPr>
            <p:ph idx="1"/>
          </p:nvPr>
        </p:nvSpPr>
        <p:spPr>
          <a:xfrm>
            <a:off x="467544" y="1484784"/>
            <a:ext cx="8229600" cy="4525962"/>
          </a:xfrm>
        </p:spPr>
        <p:txBody>
          <a:bodyPr/>
          <a:lstStyle/>
          <a:p>
            <a:pPr>
              <a:lnSpc>
                <a:spcPct val="90000"/>
              </a:lnSpc>
            </a:pPr>
            <a:r>
              <a:rPr lang="en-US" sz="2800" dirty="0"/>
              <a:t>Increasing dual or blended – but not always obvious</a:t>
            </a:r>
          </a:p>
          <a:p>
            <a:pPr>
              <a:lnSpc>
                <a:spcPct val="90000"/>
              </a:lnSpc>
            </a:pPr>
            <a:r>
              <a:rPr lang="en-US" sz="2800" dirty="0"/>
              <a:t>DE Units isolated from mainstream – too much teaching; too open; little tracking/cohort analysis; low throughput; watered down curricula …</a:t>
            </a:r>
          </a:p>
          <a:p>
            <a:pPr>
              <a:lnSpc>
                <a:spcPct val="90000"/>
              </a:lnSpc>
            </a:pPr>
            <a:r>
              <a:rPr lang="en-US" sz="2800" dirty="0"/>
              <a:t>Systemic fragmentation</a:t>
            </a:r>
          </a:p>
          <a:p>
            <a:pPr>
              <a:lnSpc>
                <a:spcPct val="90000"/>
              </a:lnSpc>
            </a:pPr>
            <a:r>
              <a:rPr lang="en-US" sz="2800" dirty="0"/>
              <a:t>Programmatic fragmentation</a:t>
            </a:r>
          </a:p>
          <a:p>
            <a:pPr>
              <a:lnSpc>
                <a:spcPct val="90000"/>
              </a:lnSpc>
            </a:pPr>
            <a:r>
              <a:rPr lang="en-US" sz="2800" dirty="0"/>
              <a:t>Conceptual fragmentation</a:t>
            </a:r>
          </a:p>
          <a:p>
            <a:endParaRPr lang="en-ZA" sz="2800" dirty="0">
              <a:solidFill>
                <a:srgbClr val="FF0000"/>
              </a:solidFill>
            </a:endParaRPr>
          </a:p>
        </p:txBody>
      </p:sp>
    </p:spTree>
    <p:extLst>
      <p:ext uri="{BB962C8B-B14F-4D97-AF65-F5344CB8AC3E}">
        <p14:creationId xmlns:p14="http://schemas.microsoft.com/office/powerpoint/2010/main" val="2032991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69888"/>
            <a:ext cx="8229600" cy="1143000"/>
          </a:xfrm>
        </p:spPr>
        <p:txBody>
          <a:bodyPr/>
          <a:lstStyle/>
          <a:p>
            <a:r>
              <a:rPr lang="en-US" b="1" dirty="0"/>
              <a:t>Learner system</a:t>
            </a:r>
            <a:endParaRPr lang="en-ZA" b="1" dirty="0"/>
          </a:p>
        </p:txBody>
      </p:sp>
      <p:sp>
        <p:nvSpPr>
          <p:cNvPr id="13315" name="Content Placeholder 2"/>
          <p:cNvSpPr>
            <a:spLocks noGrp="1"/>
          </p:cNvSpPr>
          <p:nvPr>
            <p:ph idx="1"/>
          </p:nvPr>
        </p:nvSpPr>
        <p:spPr>
          <a:xfrm>
            <a:off x="457200" y="1624013"/>
            <a:ext cx="8229600" cy="4525962"/>
          </a:xfrm>
        </p:spPr>
        <p:txBody>
          <a:bodyPr>
            <a:normAutofit lnSpcReduction="10000"/>
          </a:bodyPr>
          <a:lstStyle/>
          <a:p>
            <a:pPr>
              <a:lnSpc>
                <a:spcPct val="80000"/>
              </a:lnSpc>
            </a:pPr>
            <a:r>
              <a:rPr lang="en-US" sz="2800" b="1"/>
              <a:t>Bronfenbrenner</a:t>
            </a:r>
            <a:r>
              <a:rPr lang="en-US" sz="2800"/>
              <a:t> (1979, 1989, 1993) social systems of learners</a:t>
            </a:r>
          </a:p>
          <a:p>
            <a:pPr>
              <a:lnSpc>
                <a:spcPct val="80000"/>
              </a:lnSpc>
            </a:pPr>
            <a:r>
              <a:rPr lang="en-US" sz="2800" b="1"/>
              <a:t>Micro-system:</a:t>
            </a:r>
            <a:r>
              <a:rPr lang="en-US" sz="2800"/>
              <a:t> home, family, friends – direct impact</a:t>
            </a:r>
          </a:p>
          <a:p>
            <a:pPr>
              <a:lnSpc>
                <a:spcPct val="80000"/>
              </a:lnSpc>
            </a:pPr>
            <a:r>
              <a:rPr lang="en-US" sz="2800" b="1"/>
              <a:t>Meso-system:</a:t>
            </a:r>
            <a:r>
              <a:rPr lang="en-US" sz="2800"/>
              <a:t> one-step removed but can have a direct impact e.g. immediate neighbourhood, church, learning centre</a:t>
            </a:r>
          </a:p>
          <a:p>
            <a:pPr>
              <a:lnSpc>
                <a:spcPct val="80000"/>
              </a:lnSpc>
            </a:pPr>
            <a:r>
              <a:rPr lang="en-US" sz="2800" b="1"/>
              <a:t>Exo-system:</a:t>
            </a:r>
            <a:r>
              <a:rPr lang="en-US" sz="2800"/>
              <a:t> may not be a direct experience but may still have impact e.g. spouse’s work, friends of family members, government agencies &amp; NGOs in area</a:t>
            </a:r>
          </a:p>
          <a:p>
            <a:pPr>
              <a:lnSpc>
                <a:spcPct val="80000"/>
              </a:lnSpc>
            </a:pPr>
            <a:r>
              <a:rPr lang="en-US" sz="2800" b="1"/>
              <a:t>Macro-system:</a:t>
            </a:r>
            <a:r>
              <a:rPr lang="en-US" sz="2800"/>
              <a:t> cultural or sociopolitical context – dominant beliefs, values, customs, laws and resources</a:t>
            </a:r>
            <a:endParaRPr lang="en-ZA" sz="2800"/>
          </a:p>
          <a:p>
            <a:endParaRPr lang="en-ZA"/>
          </a:p>
        </p:txBody>
      </p:sp>
    </p:spTree>
    <p:extLst>
      <p:ext uri="{BB962C8B-B14F-4D97-AF65-F5344CB8AC3E}">
        <p14:creationId xmlns:p14="http://schemas.microsoft.com/office/powerpoint/2010/main" val="1269719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69888"/>
            <a:ext cx="8229600" cy="1143000"/>
          </a:xfrm>
        </p:spPr>
        <p:txBody>
          <a:bodyPr/>
          <a:lstStyle/>
          <a:p>
            <a:r>
              <a:rPr lang="en-US" b="1"/>
              <a:t>ODL systems #1</a:t>
            </a:r>
            <a:endParaRPr lang="en-ZA" b="1"/>
          </a:p>
        </p:txBody>
      </p:sp>
      <p:sp>
        <p:nvSpPr>
          <p:cNvPr id="3" name="Content Placeholder 2"/>
          <p:cNvSpPr>
            <a:spLocks noGrp="1"/>
          </p:cNvSpPr>
          <p:nvPr>
            <p:ph idx="1"/>
          </p:nvPr>
        </p:nvSpPr>
        <p:spPr>
          <a:xfrm>
            <a:off x="457200" y="1624013"/>
            <a:ext cx="8229600" cy="4525962"/>
          </a:xfrm>
        </p:spPr>
        <p:txBody>
          <a:bodyPr/>
          <a:lstStyle/>
          <a:p>
            <a:pPr>
              <a:lnSpc>
                <a:spcPct val="90000"/>
              </a:lnSpc>
            </a:pPr>
            <a:r>
              <a:rPr lang="en-US" sz="2800" b="1"/>
              <a:t>1st generation:</a:t>
            </a:r>
            <a:r>
              <a:rPr lang="en-US" sz="2800"/>
              <a:t> correspondence – </a:t>
            </a:r>
            <a:r>
              <a:rPr lang="en-US" sz="2800">
                <a:solidFill>
                  <a:srgbClr val="FF0000"/>
                </a:solidFill>
              </a:rPr>
              <a:t>mailing systems</a:t>
            </a:r>
          </a:p>
          <a:p>
            <a:pPr>
              <a:lnSpc>
                <a:spcPct val="90000"/>
              </a:lnSpc>
            </a:pPr>
            <a:r>
              <a:rPr lang="en-US" sz="2800" b="1"/>
              <a:t>2</a:t>
            </a:r>
            <a:r>
              <a:rPr lang="en-US" sz="2800" b="1" baseline="30000"/>
              <a:t>nd</a:t>
            </a:r>
            <a:r>
              <a:rPr lang="en-US" sz="2800" b="1"/>
              <a:t> generation:</a:t>
            </a:r>
            <a:r>
              <a:rPr lang="en-US" sz="2800"/>
              <a:t> specially prepared self-study material – </a:t>
            </a:r>
            <a:r>
              <a:rPr lang="en-US" sz="2800">
                <a:solidFill>
                  <a:srgbClr val="FF0000"/>
                </a:solidFill>
              </a:rPr>
              <a:t>materials development, storage, despatch</a:t>
            </a:r>
          </a:p>
          <a:p>
            <a:pPr>
              <a:lnSpc>
                <a:spcPct val="90000"/>
              </a:lnSpc>
            </a:pPr>
            <a:r>
              <a:rPr lang="en-US" sz="2800" b="1"/>
              <a:t>3</a:t>
            </a:r>
            <a:r>
              <a:rPr lang="en-US" sz="2800" b="1" baseline="30000"/>
              <a:t>rd</a:t>
            </a:r>
            <a:r>
              <a:rPr lang="en-US" sz="2800" b="1"/>
              <a:t> generation:</a:t>
            </a:r>
            <a:r>
              <a:rPr lang="en-US" sz="2800"/>
              <a:t> print + multi-media and two-way communication – </a:t>
            </a:r>
            <a:r>
              <a:rPr lang="en-US" sz="2800">
                <a:solidFill>
                  <a:srgbClr val="FF0000"/>
                </a:solidFill>
              </a:rPr>
              <a:t>teams/ learner support</a:t>
            </a:r>
          </a:p>
          <a:p>
            <a:pPr>
              <a:lnSpc>
                <a:spcPct val="90000"/>
              </a:lnSpc>
            </a:pPr>
            <a:r>
              <a:rPr lang="en-US" sz="2800" b="1"/>
              <a:t>4</a:t>
            </a:r>
            <a:r>
              <a:rPr lang="en-US" sz="2800" b="1" baseline="30000"/>
              <a:t>th</a:t>
            </a:r>
            <a:r>
              <a:rPr lang="en-US" sz="2800" b="1"/>
              <a:t> generation:</a:t>
            </a:r>
            <a:r>
              <a:rPr lang="en-US" sz="2800"/>
              <a:t> </a:t>
            </a:r>
            <a:r>
              <a:rPr lang="en-US" sz="2800">
                <a:solidFill>
                  <a:srgbClr val="FF0000"/>
                </a:solidFill>
              </a:rPr>
              <a:t>ICTs</a:t>
            </a:r>
            <a:r>
              <a:rPr lang="en-US" sz="2800"/>
              <a:t> and two-way interaction – </a:t>
            </a:r>
            <a:r>
              <a:rPr lang="en-US" sz="2800">
                <a:solidFill>
                  <a:srgbClr val="FF0000"/>
                </a:solidFill>
              </a:rPr>
              <a:t>social learning/multi-skilling</a:t>
            </a:r>
          </a:p>
          <a:p>
            <a:pPr>
              <a:lnSpc>
                <a:spcPct val="90000"/>
              </a:lnSpc>
            </a:pPr>
            <a:r>
              <a:rPr lang="en-US" sz="2800" b="1"/>
              <a:t>5</a:t>
            </a:r>
            <a:r>
              <a:rPr lang="en-US" sz="2800" b="1" baseline="30000"/>
              <a:t>th</a:t>
            </a:r>
            <a:r>
              <a:rPr lang="en-US" sz="2800" b="1"/>
              <a:t> generation:</a:t>
            </a:r>
            <a:r>
              <a:rPr lang="en-US" sz="2800"/>
              <a:t> communities of learning – multi-skilling/decentralised decision-making: </a:t>
            </a:r>
            <a:r>
              <a:rPr lang="en-US" sz="2800">
                <a:solidFill>
                  <a:srgbClr val="FF0000"/>
                </a:solidFill>
              </a:rPr>
              <a:t>LMS/PLE</a:t>
            </a:r>
            <a:endParaRPr lang="en-ZA" sz="2800">
              <a:solidFill>
                <a:srgbClr val="FF0000"/>
              </a:solidFill>
            </a:endParaRPr>
          </a:p>
          <a:p>
            <a:endParaRPr lang="en-ZA"/>
          </a:p>
        </p:txBody>
      </p:sp>
    </p:spTree>
    <p:extLst>
      <p:ext uri="{BB962C8B-B14F-4D97-AF65-F5344CB8AC3E}">
        <p14:creationId xmlns:p14="http://schemas.microsoft.com/office/powerpoint/2010/main" val="3050089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4000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GB" sz="3200">
              <a:cs typeface="Calibri" pitchFamily="34" charset="0"/>
            </a:endParaRPr>
          </a:p>
        </p:txBody>
      </p:sp>
      <p:sp>
        <p:nvSpPr>
          <p:cNvPr id="8195" name="Rectangle 5"/>
          <p:cNvSpPr>
            <a:spLocks noGrp="1"/>
          </p:cNvSpPr>
          <p:nvPr>
            <p:ph type="title"/>
          </p:nvPr>
        </p:nvSpPr>
        <p:spPr>
          <a:xfrm>
            <a:off x="457200" y="369888"/>
            <a:ext cx="8229600" cy="1143000"/>
          </a:xfrm>
        </p:spPr>
        <p:txBody>
          <a:bodyPr/>
          <a:lstStyle/>
          <a:p>
            <a:r>
              <a:rPr lang="en-GB" sz="4000" b="1"/>
              <a:t>Overview</a:t>
            </a:r>
          </a:p>
        </p:txBody>
      </p:sp>
      <p:graphicFrame>
        <p:nvGraphicFramePr>
          <p:cNvPr id="2" name="Diagram 1"/>
          <p:cNvGraphicFramePr/>
          <p:nvPr>
            <p:extLst>
              <p:ext uri="{D42A27DB-BD31-4B8C-83A1-F6EECF244321}">
                <p14:modId xmlns:p14="http://schemas.microsoft.com/office/powerpoint/2010/main" val="22791902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288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69888"/>
            <a:ext cx="8229600" cy="1143000"/>
          </a:xfrm>
        </p:spPr>
        <p:txBody>
          <a:bodyPr/>
          <a:lstStyle/>
          <a:p>
            <a:r>
              <a:rPr lang="en-US" b="1"/>
              <a:t>ODL Systems #2a</a:t>
            </a:r>
            <a:endParaRPr lang="en-ZA" b="1"/>
          </a:p>
        </p:txBody>
      </p:sp>
      <p:sp>
        <p:nvSpPr>
          <p:cNvPr id="19459" name="Content Placeholder 2"/>
          <p:cNvSpPr>
            <a:spLocks noGrp="1"/>
          </p:cNvSpPr>
          <p:nvPr>
            <p:ph idx="1"/>
          </p:nvPr>
        </p:nvSpPr>
        <p:spPr>
          <a:xfrm>
            <a:off x="457200" y="1624013"/>
            <a:ext cx="8229600" cy="4525962"/>
          </a:xfrm>
        </p:spPr>
        <p:txBody>
          <a:bodyPr/>
          <a:lstStyle/>
          <a:p>
            <a:r>
              <a:rPr lang="en-US" sz="2800" i="1"/>
              <a:t>A distance education system consists of all the component processes that make up distance education, including learning, teaching, communication, design, and management, and even such less obvious components as history and institutional philosophy. Within each of these broadly named components are subsystems …While we may choose to study each of these systems separately, we must also try to understand their inter-relationships. (Moore &amp; Kearsley, 1996:5)</a:t>
            </a:r>
            <a:endParaRPr lang="en-ZA" sz="2800" i="1"/>
          </a:p>
          <a:p>
            <a:endParaRPr lang="en-ZA"/>
          </a:p>
          <a:p>
            <a:endParaRPr lang="en-ZA"/>
          </a:p>
        </p:txBody>
      </p:sp>
    </p:spTree>
    <p:extLst>
      <p:ext uri="{BB962C8B-B14F-4D97-AF65-F5344CB8AC3E}">
        <p14:creationId xmlns:p14="http://schemas.microsoft.com/office/powerpoint/2010/main" val="3574259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69888"/>
            <a:ext cx="8229600" cy="1143000"/>
          </a:xfrm>
        </p:spPr>
        <p:txBody>
          <a:bodyPr/>
          <a:lstStyle/>
          <a:p>
            <a:r>
              <a:rPr lang="en-US" b="1"/>
              <a:t>ODL Systems #2b</a:t>
            </a:r>
            <a:endParaRPr lang="en-ZA" b="1"/>
          </a:p>
        </p:txBody>
      </p:sp>
      <p:pic>
        <p:nvPicPr>
          <p:cNvPr id="20483" name="Picture 4" descr="System100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1556792"/>
            <a:ext cx="8197850" cy="4600575"/>
          </a:xfrm>
          <a:noFill/>
        </p:spPr>
      </p:pic>
    </p:spTree>
    <p:extLst>
      <p:ext uri="{BB962C8B-B14F-4D97-AF65-F5344CB8AC3E}">
        <p14:creationId xmlns:p14="http://schemas.microsoft.com/office/powerpoint/2010/main" val="1243098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Systems for online provision, Moore &amp; </a:t>
            </a:r>
            <a:r>
              <a:rPr lang="en-ZA" dirty="0" err="1"/>
              <a:t>Kearsley</a:t>
            </a:r>
            <a:r>
              <a:rPr lang="en-ZA" dirty="0"/>
              <a:t> 2012</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449286"/>
            <a:ext cx="6984775" cy="5090171"/>
          </a:xfrm>
        </p:spPr>
      </p:pic>
    </p:spTree>
    <p:extLst>
      <p:ext uri="{BB962C8B-B14F-4D97-AF65-F5344CB8AC3E}">
        <p14:creationId xmlns:p14="http://schemas.microsoft.com/office/powerpoint/2010/main" val="898976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Systems contd.</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369" y="1628800"/>
            <a:ext cx="8322772" cy="4176463"/>
          </a:xfrm>
        </p:spPr>
      </p:pic>
    </p:spTree>
    <p:extLst>
      <p:ext uri="{BB962C8B-B14F-4D97-AF65-F5344CB8AC3E}">
        <p14:creationId xmlns:p14="http://schemas.microsoft.com/office/powerpoint/2010/main" val="2993526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42" y="349015"/>
            <a:ext cx="1644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Dean</a:t>
            </a:r>
          </a:p>
          <a:p>
            <a:pPr algn="ctr"/>
            <a:r>
              <a:rPr lang="en-ZA" sz="1200" dirty="0"/>
              <a:t>Faculty of Education</a:t>
            </a:r>
          </a:p>
        </p:txBody>
      </p:sp>
      <p:sp>
        <p:nvSpPr>
          <p:cNvPr id="5" name="TextBox 4"/>
          <p:cNvSpPr txBox="1"/>
          <p:nvPr/>
        </p:nvSpPr>
        <p:spPr>
          <a:xfrm>
            <a:off x="179513" y="1106797"/>
            <a:ext cx="1644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Deputy Dean</a:t>
            </a:r>
          </a:p>
          <a:p>
            <a:pPr algn="ctr"/>
            <a:r>
              <a:rPr lang="en-ZA" sz="1200" dirty="0"/>
              <a:t>Faculty of Education</a:t>
            </a:r>
          </a:p>
        </p:txBody>
      </p:sp>
      <p:sp>
        <p:nvSpPr>
          <p:cNvPr id="6" name="TextBox 5"/>
          <p:cNvSpPr txBox="1"/>
          <p:nvPr/>
        </p:nvSpPr>
        <p:spPr>
          <a:xfrm>
            <a:off x="1810772" y="1772818"/>
            <a:ext cx="164493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Faculty Administration</a:t>
            </a:r>
          </a:p>
        </p:txBody>
      </p:sp>
      <p:sp>
        <p:nvSpPr>
          <p:cNvPr id="7" name="TextBox 6"/>
          <p:cNvSpPr txBox="1"/>
          <p:nvPr/>
        </p:nvSpPr>
        <p:spPr>
          <a:xfrm>
            <a:off x="323529" y="2298939"/>
            <a:ext cx="1644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Undergraduate </a:t>
            </a:r>
          </a:p>
          <a:p>
            <a:pPr algn="ctr"/>
            <a:r>
              <a:rPr lang="en-ZA" sz="1200" dirty="0"/>
              <a:t>Student Administration</a:t>
            </a:r>
          </a:p>
        </p:txBody>
      </p:sp>
      <p:sp>
        <p:nvSpPr>
          <p:cNvPr id="8" name="TextBox 7"/>
          <p:cNvSpPr txBox="1"/>
          <p:nvPr/>
        </p:nvSpPr>
        <p:spPr>
          <a:xfrm>
            <a:off x="2123728" y="2298939"/>
            <a:ext cx="164493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Postgraduate </a:t>
            </a:r>
          </a:p>
          <a:p>
            <a:pPr algn="ctr"/>
            <a:r>
              <a:rPr lang="en-ZA" sz="1200" dirty="0"/>
              <a:t>Student</a:t>
            </a:r>
          </a:p>
          <a:p>
            <a:pPr algn="ctr"/>
            <a:r>
              <a:rPr lang="en-ZA" sz="1200" dirty="0"/>
              <a:t>Administration</a:t>
            </a:r>
          </a:p>
        </p:txBody>
      </p:sp>
      <p:sp>
        <p:nvSpPr>
          <p:cNvPr id="9" name="TextBox 8"/>
          <p:cNvSpPr txBox="1"/>
          <p:nvPr/>
        </p:nvSpPr>
        <p:spPr>
          <a:xfrm>
            <a:off x="3923929" y="2283984"/>
            <a:ext cx="1644931" cy="646331"/>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b="1" dirty="0"/>
              <a:t>Distance Education </a:t>
            </a:r>
          </a:p>
          <a:p>
            <a:pPr algn="ctr"/>
            <a:r>
              <a:rPr lang="en-ZA" sz="1200" b="1" dirty="0"/>
              <a:t>Administration</a:t>
            </a:r>
          </a:p>
          <a:p>
            <a:pPr algn="ctr"/>
            <a:r>
              <a:rPr lang="en-ZA" sz="1200" dirty="0"/>
              <a:t>Rita Venter</a:t>
            </a:r>
          </a:p>
        </p:txBody>
      </p:sp>
      <p:sp>
        <p:nvSpPr>
          <p:cNvPr id="10" name="TextBox 9"/>
          <p:cNvSpPr txBox="1"/>
          <p:nvPr/>
        </p:nvSpPr>
        <p:spPr>
          <a:xfrm>
            <a:off x="4355977" y="3176102"/>
            <a:ext cx="1212883" cy="46166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Deputy </a:t>
            </a:r>
          </a:p>
          <a:p>
            <a:pPr algn="ctr"/>
            <a:r>
              <a:rPr lang="en-ZA" sz="1200" dirty="0" err="1"/>
              <a:t>Emsie</a:t>
            </a:r>
            <a:r>
              <a:rPr lang="en-ZA" sz="1200" dirty="0"/>
              <a:t> </a:t>
            </a:r>
            <a:r>
              <a:rPr lang="en-ZA" sz="1200" dirty="0" err="1"/>
              <a:t>Piek</a:t>
            </a:r>
            <a:endParaRPr lang="en-ZA" sz="1200" dirty="0"/>
          </a:p>
        </p:txBody>
      </p:sp>
      <p:sp>
        <p:nvSpPr>
          <p:cNvPr id="11" name="TextBox 10"/>
          <p:cNvSpPr txBox="1"/>
          <p:nvPr/>
        </p:nvSpPr>
        <p:spPr>
          <a:xfrm>
            <a:off x="4355977" y="3793574"/>
            <a:ext cx="1212883" cy="46166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Call centre</a:t>
            </a:r>
          </a:p>
          <a:p>
            <a:pPr algn="ctr"/>
            <a:r>
              <a:rPr lang="en-ZA" sz="1200" dirty="0"/>
              <a:t>coordinator</a:t>
            </a:r>
          </a:p>
        </p:txBody>
      </p:sp>
      <p:sp>
        <p:nvSpPr>
          <p:cNvPr id="12" name="TextBox 11"/>
          <p:cNvSpPr txBox="1"/>
          <p:nvPr/>
        </p:nvSpPr>
        <p:spPr>
          <a:xfrm>
            <a:off x="4355977" y="4437114"/>
            <a:ext cx="1212883" cy="46166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Admin</a:t>
            </a:r>
          </a:p>
          <a:p>
            <a:pPr algn="ctr"/>
            <a:r>
              <a:rPr lang="en-ZA" sz="1200" dirty="0"/>
              <a:t>Officer</a:t>
            </a:r>
          </a:p>
        </p:txBody>
      </p:sp>
      <p:sp>
        <p:nvSpPr>
          <p:cNvPr id="15" name="TextBox 14"/>
          <p:cNvSpPr txBox="1"/>
          <p:nvPr/>
        </p:nvSpPr>
        <p:spPr>
          <a:xfrm>
            <a:off x="5704090" y="573125"/>
            <a:ext cx="2016224"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b="1" dirty="0"/>
              <a:t>Unit for Distance Education</a:t>
            </a:r>
          </a:p>
          <a:p>
            <a:pPr algn="ctr"/>
            <a:r>
              <a:rPr lang="en-ZA" sz="1200" dirty="0"/>
              <a:t>Manager</a:t>
            </a:r>
          </a:p>
          <a:p>
            <a:pPr algn="ctr"/>
            <a:r>
              <a:rPr lang="en-ZA" sz="1200" dirty="0"/>
              <a:t>Tony Mays</a:t>
            </a:r>
          </a:p>
        </p:txBody>
      </p:sp>
      <p:sp>
        <p:nvSpPr>
          <p:cNvPr id="16" name="TextBox 15"/>
          <p:cNvSpPr txBox="1"/>
          <p:nvPr/>
        </p:nvSpPr>
        <p:spPr>
          <a:xfrm>
            <a:off x="6075384" y="1911318"/>
            <a:ext cx="1644931"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Researcher </a:t>
            </a:r>
          </a:p>
          <a:p>
            <a:pPr algn="ctr"/>
            <a:r>
              <a:rPr lang="en-ZA" sz="1200" dirty="0"/>
              <a:t>Ruth </a:t>
            </a:r>
            <a:r>
              <a:rPr lang="en-ZA" sz="1200" dirty="0" err="1"/>
              <a:t>Aluko</a:t>
            </a:r>
            <a:endParaRPr lang="en-ZA" sz="1200" dirty="0"/>
          </a:p>
        </p:txBody>
      </p:sp>
      <p:sp>
        <p:nvSpPr>
          <p:cNvPr id="17" name="TextBox 16"/>
          <p:cNvSpPr txBox="1"/>
          <p:nvPr/>
        </p:nvSpPr>
        <p:spPr>
          <a:xfrm>
            <a:off x="6075384" y="2537409"/>
            <a:ext cx="1644931"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Learning designer </a:t>
            </a:r>
          </a:p>
          <a:p>
            <a:pPr algn="ctr"/>
            <a:r>
              <a:rPr lang="en-ZA" sz="1200" dirty="0" err="1"/>
              <a:t>Hendri</a:t>
            </a:r>
            <a:r>
              <a:rPr lang="en-ZA" sz="1200" dirty="0"/>
              <a:t> Kruger</a:t>
            </a:r>
          </a:p>
        </p:txBody>
      </p:sp>
      <p:sp>
        <p:nvSpPr>
          <p:cNvPr id="18" name="TextBox 17"/>
          <p:cNvSpPr txBox="1"/>
          <p:nvPr/>
        </p:nvSpPr>
        <p:spPr>
          <a:xfrm>
            <a:off x="6075384" y="1306076"/>
            <a:ext cx="1644931" cy="4616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Accountant </a:t>
            </a:r>
          </a:p>
          <a:p>
            <a:pPr algn="ctr"/>
            <a:r>
              <a:rPr lang="en-ZA" sz="1200" dirty="0"/>
              <a:t>Willem Cronje</a:t>
            </a:r>
          </a:p>
        </p:txBody>
      </p:sp>
      <p:sp>
        <p:nvSpPr>
          <p:cNvPr id="19" name="TextBox 18"/>
          <p:cNvSpPr txBox="1"/>
          <p:nvPr/>
        </p:nvSpPr>
        <p:spPr>
          <a:xfrm>
            <a:off x="6086516" y="3157170"/>
            <a:ext cx="1644931"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Admin Officers</a:t>
            </a:r>
          </a:p>
          <a:p>
            <a:pPr algn="ctr"/>
            <a:r>
              <a:rPr lang="en-ZA" sz="1200" dirty="0" err="1"/>
              <a:t>Mamello</a:t>
            </a:r>
            <a:r>
              <a:rPr lang="en-ZA" sz="1200" dirty="0"/>
              <a:t> </a:t>
            </a:r>
            <a:r>
              <a:rPr lang="en-ZA" sz="1200" dirty="0" err="1"/>
              <a:t>Matima</a:t>
            </a:r>
            <a:endParaRPr lang="en-ZA" sz="1200" dirty="0"/>
          </a:p>
          <a:p>
            <a:pPr algn="ctr"/>
            <a:r>
              <a:rPr lang="en-ZA" sz="1200" dirty="0" err="1"/>
              <a:t>Lerato</a:t>
            </a:r>
            <a:r>
              <a:rPr lang="en-ZA" sz="1200" dirty="0"/>
              <a:t> </a:t>
            </a:r>
            <a:r>
              <a:rPr lang="en-ZA" sz="1200" dirty="0" err="1"/>
              <a:t>Magagula</a:t>
            </a:r>
            <a:endParaRPr lang="en-ZA" sz="1200" dirty="0"/>
          </a:p>
        </p:txBody>
      </p:sp>
      <p:sp>
        <p:nvSpPr>
          <p:cNvPr id="20" name="TextBox 19"/>
          <p:cNvSpPr txBox="1"/>
          <p:nvPr/>
        </p:nvSpPr>
        <p:spPr>
          <a:xfrm>
            <a:off x="6086516" y="4667946"/>
            <a:ext cx="1644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Student </a:t>
            </a:r>
          </a:p>
          <a:p>
            <a:pPr algn="ctr"/>
            <a:r>
              <a:rPr lang="en-ZA" sz="1200" dirty="0"/>
              <a:t>Accounts</a:t>
            </a:r>
          </a:p>
        </p:txBody>
      </p:sp>
      <p:sp>
        <p:nvSpPr>
          <p:cNvPr id="21" name="TextBox 20"/>
          <p:cNvSpPr txBox="1"/>
          <p:nvPr/>
        </p:nvSpPr>
        <p:spPr>
          <a:xfrm>
            <a:off x="4355976" y="5051179"/>
            <a:ext cx="1212883" cy="46166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Admin</a:t>
            </a:r>
          </a:p>
          <a:p>
            <a:pPr algn="ctr"/>
            <a:r>
              <a:rPr lang="en-ZA" sz="1200" dirty="0"/>
              <a:t>Officer</a:t>
            </a:r>
          </a:p>
        </p:txBody>
      </p:sp>
      <p:sp>
        <p:nvSpPr>
          <p:cNvPr id="22" name="TextBox 21"/>
          <p:cNvSpPr txBox="1"/>
          <p:nvPr/>
        </p:nvSpPr>
        <p:spPr>
          <a:xfrm>
            <a:off x="4330647" y="5661250"/>
            <a:ext cx="1212883" cy="46166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Admin</a:t>
            </a:r>
          </a:p>
          <a:p>
            <a:pPr algn="ctr"/>
            <a:r>
              <a:rPr lang="en-ZA" sz="1200" dirty="0"/>
              <a:t>Officer</a:t>
            </a:r>
          </a:p>
        </p:txBody>
      </p:sp>
      <p:sp>
        <p:nvSpPr>
          <p:cNvPr id="23" name="TextBox 22"/>
          <p:cNvSpPr txBox="1"/>
          <p:nvPr/>
        </p:nvSpPr>
        <p:spPr>
          <a:xfrm>
            <a:off x="4330647" y="6237314"/>
            <a:ext cx="1212883" cy="46166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Admin</a:t>
            </a:r>
          </a:p>
          <a:p>
            <a:pPr algn="ctr"/>
            <a:r>
              <a:rPr lang="en-ZA" sz="1200" dirty="0"/>
              <a:t>Officer etc.</a:t>
            </a:r>
          </a:p>
        </p:txBody>
      </p:sp>
      <p:sp>
        <p:nvSpPr>
          <p:cNvPr id="24" name="TextBox 23"/>
          <p:cNvSpPr txBox="1"/>
          <p:nvPr/>
        </p:nvSpPr>
        <p:spPr>
          <a:xfrm>
            <a:off x="7888885" y="1588152"/>
            <a:ext cx="12128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Department of Finance</a:t>
            </a:r>
          </a:p>
        </p:txBody>
      </p:sp>
      <p:sp>
        <p:nvSpPr>
          <p:cNvPr id="25" name="TextBox 24"/>
          <p:cNvSpPr txBox="1"/>
          <p:nvPr/>
        </p:nvSpPr>
        <p:spPr>
          <a:xfrm>
            <a:off x="7888885" y="2760037"/>
            <a:ext cx="121288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ZA" sz="1200" dirty="0"/>
              <a:t>Education Innovation</a:t>
            </a:r>
          </a:p>
        </p:txBody>
      </p:sp>
      <p:cxnSp>
        <p:nvCxnSpPr>
          <p:cNvPr id="30" name="Straight Connector 29"/>
          <p:cNvCxnSpPr>
            <a:stCxn id="4" idx="3"/>
          </p:cNvCxnSpPr>
          <p:nvPr/>
        </p:nvCxnSpPr>
        <p:spPr>
          <a:xfrm flipV="1">
            <a:off x="3359472" y="579847"/>
            <a:ext cx="232502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4" idx="2"/>
          </p:cNvCxnSpPr>
          <p:nvPr/>
        </p:nvCxnSpPr>
        <p:spPr>
          <a:xfrm flipH="1">
            <a:off x="2537007" y="810679"/>
            <a:ext cx="1" cy="929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 idx="3"/>
          </p:cNvCxnSpPr>
          <p:nvPr/>
        </p:nvCxnSpPr>
        <p:spPr>
          <a:xfrm flipV="1">
            <a:off x="1824444" y="1337629"/>
            <a:ext cx="73215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5" idx="2"/>
          </p:cNvCxnSpPr>
          <p:nvPr/>
        </p:nvCxnSpPr>
        <p:spPr>
          <a:xfrm rot="5400000">
            <a:off x="830552" y="1739887"/>
            <a:ext cx="342855" cy="1"/>
          </a:xfrm>
          <a:prstGeom prst="bentConnector3">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6" idx="1"/>
          </p:cNvCxnSpPr>
          <p:nvPr/>
        </p:nvCxnSpPr>
        <p:spPr>
          <a:xfrm flipH="1" flipV="1">
            <a:off x="1001979" y="1911317"/>
            <a:ext cx="808792" cy="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45994" y="2142147"/>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7" idx="0"/>
          </p:cNvCxnSpPr>
          <p:nvPr/>
        </p:nvCxnSpPr>
        <p:spPr>
          <a:xfrm>
            <a:off x="1145994" y="2142147"/>
            <a:ext cx="1" cy="156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6" idx="2"/>
          </p:cNvCxnSpPr>
          <p:nvPr/>
        </p:nvCxnSpPr>
        <p:spPr>
          <a:xfrm flipH="1">
            <a:off x="2633237" y="2049815"/>
            <a:ext cx="1" cy="92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33237" y="2142147"/>
            <a:ext cx="1" cy="15679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9" idx="0"/>
          </p:cNvCxnSpPr>
          <p:nvPr/>
        </p:nvCxnSpPr>
        <p:spPr>
          <a:xfrm>
            <a:off x="4746394" y="2142149"/>
            <a:ext cx="1" cy="141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95936" y="2930315"/>
            <a:ext cx="0" cy="3537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0" idx="1"/>
          </p:cNvCxnSpPr>
          <p:nvPr/>
        </p:nvCxnSpPr>
        <p:spPr>
          <a:xfrm flipH="1" flipV="1">
            <a:off x="3995936" y="3406934"/>
            <a:ext cx="3600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1" idx="1"/>
          </p:cNvCxnSpPr>
          <p:nvPr/>
        </p:nvCxnSpPr>
        <p:spPr>
          <a:xfrm flipH="1" flipV="1">
            <a:off x="3995936" y="4024406"/>
            <a:ext cx="3600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2" idx="1"/>
          </p:cNvCxnSpPr>
          <p:nvPr/>
        </p:nvCxnSpPr>
        <p:spPr>
          <a:xfrm flipH="1" flipV="1">
            <a:off x="3995936" y="4667946"/>
            <a:ext cx="3600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1" idx="1"/>
          </p:cNvCxnSpPr>
          <p:nvPr/>
        </p:nvCxnSpPr>
        <p:spPr>
          <a:xfrm flipH="1" flipV="1">
            <a:off x="3995936" y="5282011"/>
            <a:ext cx="36003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2" idx="1"/>
          </p:cNvCxnSpPr>
          <p:nvPr/>
        </p:nvCxnSpPr>
        <p:spPr>
          <a:xfrm flipH="1" flipV="1">
            <a:off x="3995936" y="5892082"/>
            <a:ext cx="3347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3" idx="1"/>
          </p:cNvCxnSpPr>
          <p:nvPr/>
        </p:nvCxnSpPr>
        <p:spPr>
          <a:xfrm flipH="1" flipV="1">
            <a:off x="3995936" y="6468146"/>
            <a:ext cx="3347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868145" y="1219455"/>
            <a:ext cx="0" cy="2260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8" idx="1"/>
          </p:cNvCxnSpPr>
          <p:nvPr/>
        </p:nvCxnSpPr>
        <p:spPr>
          <a:xfrm flipH="1" flipV="1">
            <a:off x="5868145" y="1536908"/>
            <a:ext cx="20723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6" idx="1"/>
          </p:cNvCxnSpPr>
          <p:nvPr/>
        </p:nvCxnSpPr>
        <p:spPr>
          <a:xfrm flipH="1" flipV="1">
            <a:off x="5868145" y="2142148"/>
            <a:ext cx="207239"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7" idx="1"/>
          </p:cNvCxnSpPr>
          <p:nvPr/>
        </p:nvCxnSpPr>
        <p:spPr>
          <a:xfrm flipH="1">
            <a:off x="5868145" y="2768241"/>
            <a:ext cx="2072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9" idx="1"/>
          </p:cNvCxnSpPr>
          <p:nvPr/>
        </p:nvCxnSpPr>
        <p:spPr>
          <a:xfrm flipH="1" flipV="1">
            <a:off x="5868145" y="3480333"/>
            <a:ext cx="218371"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076056" y="957792"/>
            <a:ext cx="0" cy="13261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076057" y="957792"/>
            <a:ext cx="62803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9" idx="2"/>
            <a:endCxn id="20" idx="0"/>
          </p:cNvCxnSpPr>
          <p:nvPr/>
        </p:nvCxnSpPr>
        <p:spPr>
          <a:xfrm>
            <a:off x="6908981" y="3803501"/>
            <a:ext cx="0" cy="86444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 idx="3"/>
          </p:cNvCxnSpPr>
          <p:nvPr/>
        </p:nvCxnSpPr>
        <p:spPr>
          <a:xfrm flipV="1">
            <a:off x="5568860" y="2607149"/>
            <a:ext cx="299285" cy="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720315" y="1362765"/>
            <a:ext cx="77501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24" idx="0"/>
          </p:cNvCxnSpPr>
          <p:nvPr/>
        </p:nvCxnSpPr>
        <p:spPr>
          <a:xfrm>
            <a:off x="8495327" y="1362765"/>
            <a:ext cx="0" cy="2253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731447" y="2607147"/>
            <a:ext cx="763880" cy="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25" idx="0"/>
          </p:cNvCxnSpPr>
          <p:nvPr/>
        </p:nvCxnSpPr>
        <p:spPr>
          <a:xfrm>
            <a:off x="8495326" y="2607148"/>
            <a:ext cx="1" cy="152889"/>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9" y="5051178"/>
            <a:ext cx="3203443" cy="923330"/>
          </a:xfrm>
          <a:prstGeom prst="rect">
            <a:avLst/>
          </a:prstGeom>
          <a:noFill/>
        </p:spPr>
        <p:txBody>
          <a:bodyPr wrap="square" rtlCol="0">
            <a:spAutoFit/>
          </a:bodyPr>
          <a:lstStyle/>
          <a:p>
            <a:r>
              <a:rPr lang="en-ZA" b="1" dirty="0"/>
              <a:t>Matrix structures:</a:t>
            </a:r>
          </a:p>
          <a:p>
            <a:r>
              <a:rPr lang="en-ZA" b="1" dirty="0"/>
              <a:t>Organogram for distance education at UP UDE</a:t>
            </a:r>
          </a:p>
        </p:txBody>
      </p:sp>
      <p:sp>
        <p:nvSpPr>
          <p:cNvPr id="3" name="TextBox 2"/>
          <p:cNvSpPr txBox="1"/>
          <p:nvPr/>
        </p:nvSpPr>
        <p:spPr>
          <a:xfrm>
            <a:off x="1145993" y="3406934"/>
            <a:ext cx="2038079" cy="923330"/>
          </a:xfrm>
          <a:prstGeom prst="rect">
            <a:avLst/>
          </a:prstGeom>
          <a:solidFill>
            <a:srgbClr val="92D050"/>
          </a:solidFill>
          <a:ln>
            <a:solidFill>
              <a:schemeClr val="tx1"/>
            </a:solidFill>
          </a:ln>
        </p:spPr>
        <p:txBody>
          <a:bodyPr wrap="square" rtlCol="0">
            <a:spAutoFit/>
          </a:bodyPr>
          <a:lstStyle/>
          <a:p>
            <a:pPr algn="ctr"/>
            <a:r>
              <a:rPr lang="en-ZA" dirty="0"/>
              <a:t>Academic Integrity</a:t>
            </a:r>
          </a:p>
          <a:p>
            <a:pPr algn="ctr"/>
            <a:r>
              <a:rPr lang="en-ZA" dirty="0"/>
              <a:t>Module Coordinators</a:t>
            </a:r>
          </a:p>
        </p:txBody>
      </p:sp>
    </p:spTree>
    <p:extLst>
      <p:ext uri="{BB962C8B-B14F-4D97-AF65-F5344CB8AC3E}">
        <p14:creationId xmlns:p14="http://schemas.microsoft.com/office/powerpoint/2010/main" val="4165638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0738" y="1571625"/>
            <a:ext cx="7643812" cy="500062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40963" name="Title 1"/>
          <p:cNvSpPr>
            <a:spLocks noGrp="1"/>
          </p:cNvSpPr>
          <p:nvPr>
            <p:ph type="title"/>
          </p:nvPr>
        </p:nvSpPr>
        <p:spPr>
          <a:xfrm>
            <a:off x="457200" y="369888"/>
            <a:ext cx="8229600" cy="1143000"/>
          </a:xfrm>
        </p:spPr>
        <p:txBody>
          <a:bodyPr>
            <a:normAutofit fontScale="90000"/>
          </a:bodyPr>
          <a:lstStyle/>
          <a:p>
            <a:r>
              <a:rPr lang="en-ZA" b="1"/>
              <a:t>ODL systems dependent on effective regional support and ICT structures</a:t>
            </a:r>
          </a:p>
        </p:txBody>
      </p:sp>
      <p:graphicFrame>
        <p:nvGraphicFramePr>
          <p:cNvPr id="7" name="Content Placeholder 5"/>
          <p:cNvGraphicFramePr>
            <a:graphicFrameLocks noGrp="1"/>
          </p:cNvGraphicFramePr>
          <p:nvPr>
            <p:ph idx="1"/>
          </p:nvPr>
        </p:nvGraphicFramePr>
        <p:xfrm>
          <a:off x="2214563" y="2357438"/>
          <a:ext cx="4857750" cy="3559175"/>
        </p:xfrm>
        <a:graphic>
          <a:graphicData uri="http://schemas.openxmlformats.org/drawingml/2006/table">
            <a:tbl>
              <a:tblPr firstRow="1" bandRow="1">
                <a:tableStyleId>{00A15C55-8517-42AA-B614-E9B94910E393}</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tblGrid>
              <a:tr h="914443">
                <a:tc>
                  <a:txBody>
                    <a:bodyPr/>
                    <a:lstStyle/>
                    <a:p>
                      <a:pPr algn="ctr"/>
                      <a:r>
                        <a:rPr lang="en-ZA" sz="1800" dirty="0"/>
                        <a:t>Production</a:t>
                      </a:r>
                    </a:p>
                  </a:txBody>
                  <a:tcPr marL="91439" marR="91439" marT="45722" marB="45722"/>
                </a:tc>
                <a:tc>
                  <a:txBody>
                    <a:bodyPr/>
                    <a:lstStyle/>
                    <a:p>
                      <a:pPr algn="ctr"/>
                      <a:r>
                        <a:rPr lang="en-ZA" sz="1800" dirty="0"/>
                        <a:t>Effective</a:t>
                      </a:r>
                      <a:r>
                        <a:rPr lang="en-ZA" sz="1800" baseline="0" dirty="0"/>
                        <a:t> operational management</a:t>
                      </a:r>
                      <a:endParaRPr lang="en-ZA" sz="1800" dirty="0"/>
                    </a:p>
                  </a:txBody>
                  <a:tcPr marL="91439" marR="91439" marT="45722" marB="45722"/>
                </a:tc>
                <a:tc>
                  <a:txBody>
                    <a:bodyPr/>
                    <a:lstStyle/>
                    <a:p>
                      <a:pPr algn="ctr"/>
                      <a:r>
                        <a:rPr lang="en-ZA" sz="1800" dirty="0"/>
                        <a:t>Counselling</a:t>
                      </a:r>
                    </a:p>
                  </a:txBody>
                  <a:tcPr marL="91439" marR="91439" marT="45722" marB="45722"/>
                </a:tc>
                <a:extLst>
                  <a:ext uri="{0D108BD9-81ED-4DB2-BD59-A6C34878D82A}">
                    <a16:rowId xmlns:a16="http://schemas.microsoft.com/office/drawing/2014/main" val="10000"/>
                  </a:ext>
                </a:extLst>
              </a:tr>
              <a:tr h="1860278">
                <a:tc>
                  <a:txBody>
                    <a:bodyPr/>
                    <a:lstStyle/>
                    <a:p>
                      <a:pPr algn="ctr"/>
                      <a:endParaRPr lang="en-ZA" sz="1800" dirty="0"/>
                    </a:p>
                    <a:p>
                      <a:pPr algn="ctr"/>
                      <a:endParaRPr lang="en-ZA" sz="1800" dirty="0"/>
                    </a:p>
                    <a:p>
                      <a:pPr algn="ctr"/>
                      <a:r>
                        <a:rPr lang="en-ZA" sz="1800" dirty="0"/>
                        <a:t>Regional coordination</a:t>
                      </a:r>
                    </a:p>
                  </a:txBody>
                  <a:tcPr marL="91439" marR="91439" marT="45722" marB="45722"/>
                </a:tc>
                <a:tc>
                  <a:txBody>
                    <a:bodyPr/>
                    <a:lstStyle/>
                    <a:p>
                      <a:pPr algn="ctr"/>
                      <a:endParaRPr lang="en-ZA" sz="1800" dirty="0"/>
                    </a:p>
                    <a:p>
                      <a:pPr algn="ctr"/>
                      <a:endParaRPr lang="en-ZA" sz="1800" dirty="0"/>
                    </a:p>
                    <a:p>
                      <a:pPr algn="ctr"/>
                      <a:r>
                        <a:rPr lang="en-ZA" sz="1800" dirty="0">
                          <a:solidFill>
                            <a:srgbClr val="FF0000"/>
                          </a:solidFill>
                        </a:rPr>
                        <a:t>Core business activities</a:t>
                      </a:r>
                    </a:p>
                    <a:p>
                      <a:pPr algn="ctr"/>
                      <a:endParaRPr lang="en-ZA" sz="1800" dirty="0"/>
                    </a:p>
                  </a:txBody>
                  <a:tcPr marL="91439" marR="91439" marT="45722" marB="45722"/>
                </a:tc>
                <a:tc>
                  <a:txBody>
                    <a:bodyPr/>
                    <a:lstStyle/>
                    <a:p>
                      <a:pPr algn="ctr"/>
                      <a:endParaRPr lang="en-ZA" sz="1800" dirty="0"/>
                    </a:p>
                    <a:p>
                      <a:pPr algn="ctr"/>
                      <a:endParaRPr lang="en-ZA" sz="1800" dirty="0"/>
                    </a:p>
                    <a:p>
                      <a:pPr algn="ctr"/>
                      <a:r>
                        <a:rPr lang="en-ZA" sz="1800" dirty="0"/>
                        <a:t>Registration</a:t>
                      </a:r>
                    </a:p>
                  </a:txBody>
                  <a:tcPr marL="91439" marR="91439" marT="45722" marB="45722"/>
                </a:tc>
                <a:extLst>
                  <a:ext uri="{0D108BD9-81ED-4DB2-BD59-A6C34878D82A}">
                    <a16:rowId xmlns:a16="http://schemas.microsoft.com/office/drawing/2014/main" val="10001"/>
                  </a:ext>
                </a:extLst>
              </a:tr>
              <a:tr h="784454">
                <a:tc>
                  <a:txBody>
                    <a:bodyPr/>
                    <a:lstStyle/>
                    <a:p>
                      <a:pPr algn="ctr"/>
                      <a:r>
                        <a:rPr lang="en-ZA" sz="1800" dirty="0"/>
                        <a:t>Graduations</a:t>
                      </a:r>
                    </a:p>
                  </a:txBody>
                  <a:tcPr marL="91439" marR="91439" marT="45722" marB="45722"/>
                </a:tc>
                <a:tc>
                  <a:txBody>
                    <a:bodyPr/>
                    <a:lstStyle/>
                    <a:p>
                      <a:pPr algn="ctr"/>
                      <a:r>
                        <a:rPr lang="en-ZA" sz="1800" dirty="0"/>
                        <a:t>Marketing</a:t>
                      </a:r>
                    </a:p>
                  </a:txBody>
                  <a:tcPr marL="91439" marR="91439" marT="45722" marB="45722"/>
                </a:tc>
                <a:tc>
                  <a:txBody>
                    <a:bodyPr/>
                    <a:lstStyle/>
                    <a:p>
                      <a:pPr algn="ctr"/>
                      <a:r>
                        <a:rPr lang="en-ZA" sz="1800" dirty="0"/>
                        <a:t>Recruitment</a:t>
                      </a:r>
                    </a:p>
                  </a:txBody>
                  <a:tcPr marL="91439" marR="91439" marT="45722" marB="45722"/>
                </a:tc>
                <a:extLst>
                  <a:ext uri="{0D108BD9-81ED-4DB2-BD59-A6C34878D82A}">
                    <a16:rowId xmlns:a16="http://schemas.microsoft.com/office/drawing/2014/main" val="10002"/>
                  </a:ext>
                </a:extLst>
              </a:tr>
            </a:tbl>
          </a:graphicData>
        </a:graphic>
      </p:graphicFrame>
      <p:sp>
        <p:nvSpPr>
          <p:cNvPr id="40982" name="TextBox 5"/>
          <p:cNvSpPr txBox="1">
            <a:spLocks noChangeArrowheads="1"/>
          </p:cNvSpPr>
          <p:nvPr/>
        </p:nvSpPr>
        <p:spPr bwMode="auto">
          <a:xfrm>
            <a:off x="2286000" y="1785938"/>
            <a:ext cx="4714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ZA" b="1">
                <a:solidFill>
                  <a:schemeClr val="bg1"/>
                </a:solidFill>
                <a:latin typeface="Calibri" pitchFamily="34" charset="0"/>
                <a:cs typeface="Arial" charset="0"/>
              </a:rPr>
              <a:t>ICT</a:t>
            </a:r>
          </a:p>
        </p:txBody>
      </p:sp>
      <p:sp>
        <p:nvSpPr>
          <p:cNvPr id="40983" name="TextBox 6"/>
          <p:cNvSpPr txBox="1">
            <a:spLocks noChangeArrowheads="1"/>
          </p:cNvSpPr>
          <p:nvPr/>
        </p:nvSpPr>
        <p:spPr bwMode="auto">
          <a:xfrm>
            <a:off x="2286000" y="6000750"/>
            <a:ext cx="471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ZA" b="1">
                <a:solidFill>
                  <a:schemeClr val="bg1"/>
                </a:solidFill>
                <a:latin typeface="Calibri" pitchFamily="34" charset="0"/>
                <a:cs typeface="Arial" charset="0"/>
              </a:rPr>
              <a:t>ICT</a:t>
            </a:r>
          </a:p>
        </p:txBody>
      </p:sp>
      <p:sp>
        <p:nvSpPr>
          <p:cNvPr id="11" name="TextBox 10"/>
          <p:cNvSpPr txBox="1"/>
          <p:nvPr/>
        </p:nvSpPr>
        <p:spPr>
          <a:xfrm>
            <a:off x="1214414" y="2285992"/>
            <a:ext cx="461665" cy="3643338"/>
          </a:xfrm>
          <a:prstGeom prst="rect">
            <a:avLst/>
          </a:prstGeom>
          <a:noFill/>
        </p:spPr>
        <p:txBody>
          <a:bodyPr vert="vert270">
            <a:spAutoFit/>
          </a:bodyPr>
          <a:lstStyle/>
          <a:p>
            <a:pPr algn="ctr" eaLnBrk="1" fontAlgn="auto" hangingPunct="1">
              <a:spcBef>
                <a:spcPts val="0"/>
              </a:spcBef>
              <a:spcAft>
                <a:spcPts val="0"/>
              </a:spcAft>
              <a:defRPr/>
            </a:pPr>
            <a:r>
              <a:rPr lang="en-ZA" b="1" dirty="0">
                <a:solidFill>
                  <a:schemeClr val="bg1"/>
                </a:solidFill>
                <a:latin typeface="+mn-lt"/>
              </a:rPr>
              <a:t>Regional support</a:t>
            </a:r>
          </a:p>
        </p:txBody>
      </p:sp>
      <p:sp>
        <p:nvSpPr>
          <p:cNvPr id="12" name="TextBox 11"/>
          <p:cNvSpPr txBox="1"/>
          <p:nvPr/>
        </p:nvSpPr>
        <p:spPr>
          <a:xfrm>
            <a:off x="7668344" y="2357438"/>
            <a:ext cx="461665" cy="3643338"/>
          </a:xfrm>
          <a:prstGeom prst="rect">
            <a:avLst/>
          </a:prstGeom>
          <a:noFill/>
        </p:spPr>
        <p:txBody>
          <a:bodyPr vert="vert270">
            <a:spAutoFit/>
          </a:bodyPr>
          <a:lstStyle/>
          <a:p>
            <a:pPr algn="ctr" eaLnBrk="1" fontAlgn="auto" hangingPunct="1">
              <a:spcBef>
                <a:spcPts val="0"/>
              </a:spcBef>
              <a:spcAft>
                <a:spcPts val="0"/>
              </a:spcAft>
              <a:defRPr/>
            </a:pPr>
            <a:r>
              <a:rPr lang="en-ZA" b="1" dirty="0">
                <a:solidFill>
                  <a:schemeClr val="bg1"/>
                </a:solidFill>
                <a:latin typeface="+mn-lt"/>
              </a:rPr>
              <a:t>Regional support</a:t>
            </a:r>
          </a:p>
        </p:txBody>
      </p:sp>
    </p:spTree>
    <p:extLst>
      <p:ext uri="{BB962C8B-B14F-4D97-AF65-F5344CB8AC3E}">
        <p14:creationId xmlns:p14="http://schemas.microsoft.com/office/powerpoint/2010/main" val="3988314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Quality issues (</a:t>
            </a:r>
            <a:r>
              <a:rPr lang="en-ZA" dirty="0" err="1"/>
              <a:t>CoL</a:t>
            </a:r>
            <a:r>
              <a:rPr lang="en-ZA" dirty="0"/>
              <a:t> 2009)</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7458327"/>
              </p:ext>
            </p:extLst>
          </p:nvPr>
        </p:nvGraphicFramePr>
        <p:xfrm>
          <a:off x="467544" y="1268760"/>
          <a:ext cx="8229600" cy="5156200"/>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2">
                  <a:txBody>
                    <a:bodyPr/>
                    <a:lstStyle/>
                    <a:p>
                      <a:r>
                        <a:rPr lang="en-ZA" dirty="0"/>
                        <a:t>Criteria</a:t>
                      </a:r>
                    </a:p>
                  </a:txBody>
                  <a:tcPr/>
                </a:tc>
                <a:tc hMerge="1">
                  <a:txBody>
                    <a:bodyPr/>
                    <a:lstStyle/>
                    <a:p>
                      <a:endParaRPr lang="en-ZA" dirty="0"/>
                    </a:p>
                  </a:txBody>
                  <a:tcPr/>
                </a:tc>
                <a:tc>
                  <a:txBody>
                    <a:bodyPr/>
                    <a:lstStyle/>
                    <a:p>
                      <a:pPr algn="ctr"/>
                      <a:r>
                        <a:rPr lang="en-ZA" dirty="0"/>
                        <a:t>No. standards</a:t>
                      </a:r>
                    </a:p>
                  </a:txBody>
                  <a:tcPr/>
                </a:tc>
                <a:tc>
                  <a:txBody>
                    <a:bodyPr/>
                    <a:lstStyle/>
                    <a:p>
                      <a:pPr algn="ctr"/>
                      <a:r>
                        <a:rPr lang="en-ZA" dirty="0"/>
                        <a:t>No.</a:t>
                      </a:r>
                      <a:r>
                        <a:rPr lang="en-ZA" baseline="0" dirty="0"/>
                        <a:t> of PIs</a:t>
                      </a:r>
                      <a:endParaRPr lang="en-ZA" dirty="0"/>
                    </a:p>
                  </a:txBody>
                  <a:tcPr/>
                </a:tc>
                <a:extLst>
                  <a:ext uri="{0D108BD9-81ED-4DB2-BD59-A6C34878D82A}">
                    <a16:rowId xmlns:a16="http://schemas.microsoft.com/office/drawing/2014/main" val="10000"/>
                  </a:ext>
                </a:extLst>
              </a:tr>
              <a:tr h="370840">
                <a:tc>
                  <a:txBody>
                    <a:bodyPr/>
                    <a:lstStyle/>
                    <a:p>
                      <a:r>
                        <a:rPr lang="en-ZA" dirty="0"/>
                        <a:t>1</a:t>
                      </a:r>
                    </a:p>
                  </a:txBody>
                  <a:tcPr/>
                </a:tc>
                <a:tc>
                  <a:txBody>
                    <a:bodyPr/>
                    <a:lstStyle/>
                    <a:p>
                      <a:r>
                        <a:rPr lang="en-ZA" dirty="0"/>
                        <a:t>Vision, mission</a:t>
                      </a:r>
                      <a:r>
                        <a:rPr lang="en-ZA" baseline="0" dirty="0"/>
                        <a:t> and planning</a:t>
                      </a:r>
                      <a:endParaRPr lang="en-ZA" dirty="0"/>
                    </a:p>
                  </a:txBody>
                  <a:tcPr/>
                </a:tc>
                <a:tc>
                  <a:txBody>
                    <a:bodyPr/>
                    <a:lstStyle/>
                    <a:p>
                      <a:pPr algn="ctr"/>
                      <a:r>
                        <a:rPr lang="en-ZA" dirty="0"/>
                        <a:t>21</a:t>
                      </a:r>
                    </a:p>
                  </a:txBody>
                  <a:tcPr/>
                </a:tc>
                <a:tc>
                  <a:txBody>
                    <a:bodyPr/>
                    <a:lstStyle/>
                    <a:p>
                      <a:pPr algn="ctr"/>
                      <a:r>
                        <a:rPr lang="en-ZA" dirty="0"/>
                        <a:t>54</a:t>
                      </a:r>
                    </a:p>
                  </a:txBody>
                  <a:tcPr/>
                </a:tc>
                <a:extLst>
                  <a:ext uri="{0D108BD9-81ED-4DB2-BD59-A6C34878D82A}">
                    <a16:rowId xmlns:a16="http://schemas.microsoft.com/office/drawing/2014/main" val="10001"/>
                  </a:ext>
                </a:extLst>
              </a:tr>
              <a:tr h="370840">
                <a:tc>
                  <a:txBody>
                    <a:bodyPr/>
                    <a:lstStyle/>
                    <a:p>
                      <a:r>
                        <a:rPr lang="en-ZA" dirty="0"/>
                        <a:t>2</a:t>
                      </a:r>
                    </a:p>
                  </a:txBody>
                  <a:tcPr/>
                </a:tc>
                <a:tc>
                  <a:txBody>
                    <a:bodyPr/>
                    <a:lstStyle/>
                    <a:p>
                      <a:r>
                        <a:rPr lang="en-ZA" dirty="0"/>
                        <a:t>Management,</a:t>
                      </a:r>
                      <a:r>
                        <a:rPr lang="en-ZA" baseline="0" dirty="0"/>
                        <a:t> leadership and organisational culture</a:t>
                      </a:r>
                      <a:endParaRPr lang="en-ZA" dirty="0"/>
                    </a:p>
                  </a:txBody>
                  <a:tcPr/>
                </a:tc>
                <a:tc>
                  <a:txBody>
                    <a:bodyPr/>
                    <a:lstStyle/>
                    <a:p>
                      <a:pPr algn="ctr"/>
                      <a:r>
                        <a:rPr lang="en-ZA" dirty="0"/>
                        <a:t>27</a:t>
                      </a:r>
                    </a:p>
                  </a:txBody>
                  <a:tcPr/>
                </a:tc>
                <a:tc>
                  <a:txBody>
                    <a:bodyPr/>
                    <a:lstStyle/>
                    <a:p>
                      <a:pPr algn="ctr"/>
                      <a:r>
                        <a:rPr lang="en-ZA" dirty="0"/>
                        <a:t>79</a:t>
                      </a:r>
                    </a:p>
                  </a:txBody>
                  <a:tcPr/>
                </a:tc>
                <a:extLst>
                  <a:ext uri="{0D108BD9-81ED-4DB2-BD59-A6C34878D82A}">
                    <a16:rowId xmlns:a16="http://schemas.microsoft.com/office/drawing/2014/main" val="10002"/>
                  </a:ext>
                </a:extLst>
              </a:tr>
              <a:tr h="370840">
                <a:tc>
                  <a:txBody>
                    <a:bodyPr/>
                    <a:lstStyle/>
                    <a:p>
                      <a:r>
                        <a:rPr lang="en-ZA" dirty="0"/>
                        <a:t>3</a:t>
                      </a:r>
                    </a:p>
                  </a:txBody>
                  <a:tcPr/>
                </a:tc>
                <a:tc>
                  <a:txBody>
                    <a:bodyPr/>
                    <a:lstStyle/>
                    <a:p>
                      <a:r>
                        <a:rPr lang="en-ZA" dirty="0"/>
                        <a:t>The learners</a:t>
                      </a:r>
                    </a:p>
                  </a:txBody>
                  <a:tcPr/>
                </a:tc>
                <a:tc>
                  <a:txBody>
                    <a:bodyPr/>
                    <a:lstStyle/>
                    <a:p>
                      <a:pPr algn="ctr"/>
                      <a:r>
                        <a:rPr lang="en-ZA" dirty="0"/>
                        <a:t>7</a:t>
                      </a:r>
                    </a:p>
                  </a:txBody>
                  <a:tcPr/>
                </a:tc>
                <a:tc>
                  <a:txBody>
                    <a:bodyPr/>
                    <a:lstStyle/>
                    <a:p>
                      <a:pPr algn="ctr"/>
                      <a:r>
                        <a:rPr lang="en-ZA" dirty="0"/>
                        <a:t>19</a:t>
                      </a:r>
                    </a:p>
                  </a:txBody>
                  <a:tcPr/>
                </a:tc>
                <a:extLst>
                  <a:ext uri="{0D108BD9-81ED-4DB2-BD59-A6C34878D82A}">
                    <a16:rowId xmlns:a16="http://schemas.microsoft.com/office/drawing/2014/main" val="10003"/>
                  </a:ext>
                </a:extLst>
              </a:tr>
              <a:tr h="370840">
                <a:tc>
                  <a:txBody>
                    <a:bodyPr/>
                    <a:lstStyle/>
                    <a:p>
                      <a:r>
                        <a:rPr lang="en-ZA" dirty="0"/>
                        <a:t>4</a:t>
                      </a:r>
                    </a:p>
                  </a:txBody>
                  <a:tcPr/>
                </a:tc>
                <a:tc>
                  <a:txBody>
                    <a:bodyPr/>
                    <a:lstStyle/>
                    <a:p>
                      <a:r>
                        <a:rPr lang="en-ZA" dirty="0"/>
                        <a:t>Human</a:t>
                      </a:r>
                      <a:r>
                        <a:rPr lang="en-ZA" baseline="0" dirty="0"/>
                        <a:t> resource development</a:t>
                      </a:r>
                      <a:endParaRPr lang="en-ZA" dirty="0"/>
                    </a:p>
                  </a:txBody>
                  <a:tcPr/>
                </a:tc>
                <a:tc>
                  <a:txBody>
                    <a:bodyPr/>
                    <a:lstStyle/>
                    <a:p>
                      <a:pPr algn="ctr"/>
                      <a:r>
                        <a:rPr lang="en-ZA" dirty="0"/>
                        <a:t>7</a:t>
                      </a:r>
                    </a:p>
                  </a:txBody>
                  <a:tcPr/>
                </a:tc>
                <a:tc>
                  <a:txBody>
                    <a:bodyPr/>
                    <a:lstStyle/>
                    <a:p>
                      <a:pPr algn="ctr"/>
                      <a:r>
                        <a:rPr lang="en-ZA" dirty="0"/>
                        <a:t>22</a:t>
                      </a:r>
                    </a:p>
                  </a:txBody>
                  <a:tcPr/>
                </a:tc>
                <a:extLst>
                  <a:ext uri="{0D108BD9-81ED-4DB2-BD59-A6C34878D82A}">
                    <a16:rowId xmlns:a16="http://schemas.microsoft.com/office/drawing/2014/main" val="10004"/>
                  </a:ext>
                </a:extLst>
              </a:tr>
              <a:tr h="370840">
                <a:tc>
                  <a:txBody>
                    <a:bodyPr/>
                    <a:lstStyle/>
                    <a:p>
                      <a:r>
                        <a:rPr lang="en-ZA" dirty="0"/>
                        <a:t>5</a:t>
                      </a:r>
                    </a:p>
                  </a:txBody>
                  <a:tcPr/>
                </a:tc>
                <a:tc>
                  <a:txBody>
                    <a:bodyPr/>
                    <a:lstStyle/>
                    <a:p>
                      <a:r>
                        <a:rPr lang="en-ZA" dirty="0"/>
                        <a:t>Programme</a:t>
                      </a:r>
                      <a:r>
                        <a:rPr lang="en-ZA" baseline="0" dirty="0"/>
                        <a:t> design and development</a:t>
                      </a:r>
                      <a:endParaRPr lang="en-ZA" dirty="0"/>
                    </a:p>
                  </a:txBody>
                  <a:tcPr/>
                </a:tc>
                <a:tc>
                  <a:txBody>
                    <a:bodyPr/>
                    <a:lstStyle/>
                    <a:p>
                      <a:pPr algn="ctr"/>
                      <a:r>
                        <a:rPr lang="en-ZA" dirty="0"/>
                        <a:t>13</a:t>
                      </a:r>
                    </a:p>
                  </a:txBody>
                  <a:tcPr/>
                </a:tc>
                <a:tc>
                  <a:txBody>
                    <a:bodyPr/>
                    <a:lstStyle/>
                    <a:p>
                      <a:pPr algn="ctr"/>
                      <a:r>
                        <a:rPr lang="en-ZA" dirty="0"/>
                        <a:t>33</a:t>
                      </a:r>
                    </a:p>
                  </a:txBody>
                  <a:tcPr/>
                </a:tc>
                <a:extLst>
                  <a:ext uri="{0D108BD9-81ED-4DB2-BD59-A6C34878D82A}">
                    <a16:rowId xmlns:a16="http://schemas.microsoft.com/office/drawing/2014/main" val="10005"/>
                  </a:ext>
                </a:extLst>
              </a:tr>
              <a:tr h="370840">
                <a:tc>
                  <a:txBody>
                    <a:bodyPr/>
                    <a:lstStyle/>
                    <a:p>
                      <a:r>
                        <a:rPr lang="en-ZA" dirty="0"/>
                        <a:t>6</a:t>
                      </a:r>
                    </a:p>
                  </a:txBody>
                  <a:tcPr/>
                </a:tc>
                <a:tc>
                  <a:txBody>
                    <a:bodyPr/>
                    <a:lstStyle/>
                    <a:p>
                      <a:r>
                        <a:rPr lang="en-ZA" dirty="0"/>
                        <a:t>Course design and</a:t>
                      </a:r>
                      <a:r>
                        <a:rPr lang="en-ZA" baseline="0" dirty="0"/>
                        <a:t> development</a:t>
                      </a:r>
                      <a:endParaRPr lang="en-ZA" dirty="0"/>
                    </a:p>
                  </a:txBody>
                  <a:tcPr/>
                </a:tc>
                <a:tc>
                  <a:txBody>
                    <a:bodyPr/>
                    <a:lstStyle/>
                    <a:p>
                      <a:pPr algn="ctr"/>
                      <a:r>
                        <a:rPr lang="en-ZA" dirty="0"/>
                        <a:t>13</a:t>
                      </a:r>
                    </a:p>
                  </a:txBody>
                  <a:tcPr/>
                </a:tc>
                <a:tc>
                  <a:txBody>
                    <a:bodyPr/>
                    <a:lstStyle/>
                    <a:p>
                      <a:pPr algn="ctr"/>
                      <a:r>
                        <a:rPr lang="en-ZA" dirty="0"/>
                        <a:t>37</a:t>
                      </a:r>
                    </a:p>
                  </a:txBody>
                  <a:tcPr/>
                </a:tc>
                <a:extLst>
                  <a:ext uri="{0D108BD9-81ED-4DB2-BD59-A6C34878D82A}">
                    <a16:rowId xmlns:a16="http://schemas.microsoft.com/office/drawing/2014/main" val="10006"/>
                  </a:ext>
                </a:extLst>
              </a:tr>
              <a:tr h="370840">
                <a:tc>
                  <a:txBody>
                    <a:bodyPr/>
                    <a:lstStyle/>
                    <a:p>
                      <a:r>
                        <a:rPr lang="en-ZA" dirty="0"/>
                        <a:t>7</a:t>
                      </a:r>
                    </a:p>
                  </a:txBody>
                  <a:tcPr/>
                </a:tc>
                <a:tc>
                  <a:txBody>
                    <a:bodyPr/>
                    <a:lstStyle/>
                    <a:p>
                      <a:r>
                        <a:rPr lang="en-ZA" dirty="0"/>
                        <a:t>Learner</a:t>
                      </a:r>
                      <a:r>
                        <a:rPr lang="en-ZA" baseline="0" dirty="0"/>
                        <a:t> support</a:t>
                      </a:r>
                      <a:endParaRPr lang="en-ZA" dirty="0"/>
                    </a:p>
                  </a:txBody>
                  <a:tcPr/>
                </a:tc>
                <a:tc>
                  <a:txBody>
                    <a:bodyPr/>
                    <a:lstStyle/>
                    <a:p>
                      <a:pPr algn="ctr"/>
                      <a:r>
                        <a:rPr lang="en-ZA" dirty="0"/>
                        <a:t>15</a:t>
                      </a:r>
                    </a:p>
                  </a:txBody>
                  <a:tcPr/>
                </a:tc>
                <a:tc>
                  <a:txBody>
                    <a:bodyPr/>
                    <a:lstStyle/>
                    <a:p>
                      <a:pPr algn="ctr"/>
                      <a:r>
                        <a:rPr lang="en-ZA" dirty="0"/>
                        <a:t>49</a:t>
                      </a:r>
                    </a:p>
                  </a:txBody>
                  <a:tcPr/>
                </a:tc>
                <a:extLst>
                  <a:ext uri="{0D108BD9-81ED-4DB2-BD59-A6C34878D82A}">
                    <a16:rowId xmlns:a16="http://schemas.microsoft.com/office/drawing/2014/main" val="10007"/>
                  </a:ext>
                </a:extLst>
              </a:tr>
              <a:tr h="370840">
                <a:tc>
                  <a:txBody>
                    <a:bodyPr/>
                    <a:lstStyle/>
                    <a:p>
                      <a:r>
                        <a:rPr lang="en-ZA" dirty="0"/>
                        <a:t>8</a:t>
                      </a:r>
                    </a:p>
                  </a:txBody>
                  <a:tcPr/>
                </a:tc>
                <a:tc>
                  <a:txBody>
                    <a:bodyPr/>
                    <a:lstStyle/>
                    <a:p>
                      <a:r>
                        <a:rPr lang="en-ZA" dirty="0"/>
                        <a:t>Learner</a:t>
                      </a:r>
                      <a:r>
                        <a:rPr lang="en-ZA" baseline="0" dirty="0"/>
                        <a:t> assessment</a:t>
                      </a:r>
                      <a:endParaRPr lang="en-ZA" dirty="0"/>
                    </a:p>
                  </a:txBody>
                  <a:tcPr/>
                </a:tc>
                <a:tc>
                  <a:txBody>
                    <a:bodyPr/>
                    <a:lstStyle/>
                    <a:p>
                      <a:pPr algn="ctr"/>
                      <a:r>
                        <a:rPr lang="en-ZA" dirty="0"/>
                        <a:t>12</a:t>
                      </a:r>
                    </a:p>
                  </a:txBody>
                  <a:tcPr/>
                </a:tc>
                <a:tc>
                  <a:txBody>
                    <a:bodyPr/>
                    <a:lstStyle/>
                    <a:p>
                      <a:pPr algn="ctr"/>
                      <a:r>
                        <a:rPr lang="en-ZA" dirty="0"/>
                        <a:t>38</a:t>
                      </a:r>
                    </a:p>
                  </a:txBody>
                  <a:tcPr/>
                </a:tc>
                <a:extLst>
                  <a:ext uri="{0D108BD9-81ED-4DB2-BD59-A6C34878D82A}">
                    <a16:rowId xmlns:a16="http://schemas.microsoft.com/office/drawing/2014/main" val="10008"/>
                  </a:ext>
                </a:extLst>
              </a:tr>
              <a:tr h="370840">
                <a:tc>
                  <a:txBody>
                    <a:bodyPr/>
                    <a:lstStyle/>
                    <a:p>
                      <a:r>
                        <a:rPr lang="en-ZA" dirty="0"/>
                        <a:t>9</a:t>
                      </a:r>
                    </a:p>
                  </a:txBody>
                  <a:tcPr/>
                </a:tc>
                <a:tc>
                  <a:txBody>
                    <a:bodyPr/>
                    <a:lstStyle/>
                    <a:p>
                      <a:r>
                        <a:rPr lang="en-ZA" dirty="0"/>
                        <a:t>Infrastructure</a:t>
                      </a:r>
                      <a:r>
                        <a:rPr lang="en-ZA" baseline="0" dirty="0"/>
                        <a:t> and learning resources</a:t>
                      </a:r>
                      <a:endParaRPr lang="en-ZA" dirty="0"/>
                    </a:p>
                  </a:txBody>
                  <a:tcPr/>
                </a:tc>
                <a:tc>
                  <a:txBody>
                    <a:bodyPr/>
                    <a:lstStyle/>
                    <a:p>
                      <a:pPr algn="ctr"/>
                      <a:r>
                        <a:rPr lang="en-ZA" dirty="0"/>
                        <a:t>8</a:t>
                      </a:r>
                    </a:p>
                  </a:txBody>
                  <a:tcPr/>
                </a:tc>
                <a:tc>
                  <a:txBody>
                    <a:bodyPr/>
                    <a:lstStyle/>
                    <a:p>
                      <a:pPr algn="ctr"/>
                      <a:r>
                        <a:rPr lang="en-ZA" dirty="0"/>
                        <a:t>35</a:t>
                      </a:r>
                    </a:p>
                  </a:txBody>
                  <a:tcPr/>
                </a:tc>
                <a:extLst>
                  <a:ext uri="{0D108BD9-81ED-4DB2-BD59-A6C34878D82A}">
                    <a16:rowId xmlns:a16="http://schemas.microsoft.com/office/drawing/2014/main" val="10009"/>
                  </a:ext>
                </a:extLst>
              </a:tr>
              <a:tr h="370840">
                <a:tc>
                  <a:txBody>
                    <a:bodyPr/>
                    <a:lstStyle/>
                    <a:p>
                      <a:r>
                        <a:rPr lang="en-ZA" dirty="0"/>
                        <a:t>10</a:t>
                      </a:r>
                    </a:p>
                  </a:txBody>
                  <a:tcPr/>
                </a:tc>
                <a:tc>
                  <a:txBody>
                    <a:bodyPr/>
                    <a:lstStyle/>
                    <a:p>
                      <a:r>
                        <a:rPr lang="en-ZA" dirty="0"/>
                        <a:t>Research,</a:t>
                      </a:r>
                      <a:r>
                        <a:rPr lang="en-ZA" baseline="0" dirty="0"/>
                        <a:t> consultancy and extension services</a:t>
                      </a:r>
                      <a:endParaRPr lang="en-ZA" dirty="0"/>
                    </a:p>
                  </a:txBody>
                  <a:tcPr/>
                </a:tc>
                <a:tc>
                  <a:txBody>
                    <a:bodyPr/>
                    <a:lstStyle/>
                    <a:p>
                      <a:pPr algn="ctr"/>
                      <a:r>
                        <a:rPr lang="en-ZA" dirty="0"/>
                        <a:t>7 </a:t>
                      </a:r>
                    </a:p>
                  </a:txBody>
                  <a:tcPr/>
                </a:tc>
                <a:tc>
                  <a:txBody>
                    <a:bodyPr/>
                    <a:lstStyle/>
                    <a:p>
                      <a:pPr algn="ctr"/>
                      <a:r>
                        <a:rPr lang="en-ZA" dirty="0"/>
                        <a:t>20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30139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77072"/>
            <a:ext cx="7772400" cy="1362075"/>
          </a:xfrm>
        </p:spPr>
        <p:txBody>
          <a:bodyPr>
            <a:normAutofit fontScale="90000"/>
          </a:bodyPr>
          <a:lstStyle/>
          <a:p>
            <a:pPr algn="r"/>
            <a:r>
              <a:rPr lang="en-GB" dirty="0"/>
              <a:t>Q &amp; A 3</a:t>
            </a:r>
            <a:br>
              <a:rPr lang="en-GB" dirty="0"/>
            </a:br>
            <a:r>
              <a:rPr lang="en-GB" dirty="0"/>
              <a:t>What does a SWOT analysis suggest about ANU’s responsiveness?</a:t>
            </a:r>
          </a:p>
        </p:txBody>
      </p:sp>
    </p:spTree>
    <p:extLst>
      <p:ext uri="{BB962C8B-B14F-4D97-AF65-F5344CB8AC3E}">
        <p14:creationId xmlns:p14="http://schemas.microsoft.com/office/powerpoint/2010/main" val="1497938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costing implications</a:t>
            </a:r>
            <a:br>
              <a:rPr lang="en-US" dirty="0"/>
            </a:br>
            <a:endParaRPr lang="en-ZA" dirty="0"/>
          </a:p>
        </p:txBody>
      </p:sp>
      <p:sp>
        <p:nvSpPr>
          <p:cNvPr id="5" name="Text Placeholder 4"/>
          <p:cNvSpPr>
            <a:spLocks noGrp="1"/>
          </p:cNvSpPr>
          <p:nvPr>
            <p:ph type="body" idx="1"/>
          </p:nvPr>
        </p:nvSpPr>
        <p:spPr/>
        <p:txBody>
          <a:bodyPr/>
          <a:lstStyle/>
          <a:p>
            <a:pPr>
              <a:defRPr/>
            </a:pPr>
            <a:r>
              <a:rPr lang="en-ZA" dirty="0"/>
              <a:t>ANU: Revisiting the business model</a:t>
            </a:r>
          </a:p>
        </p:txBody>
      </p:sp>
    </p:spTree>
    <p:extLst>
      <p:ext uri="{BB962C8B-B14F-4D97-AF65-F5344CB8AC3E}">
        <p14:creationId xmlns:p14="http://schemas.microsoft.com/office/powerpoint/2010/main" val="2839431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0" y="40005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166594"/>
                </a:solidFill>
                <a:latin typeface="Calibri" pitchFamily="34" charset="0"/>
                <a:cs typeface="Calibri" pitchFamily="34" charset="0"/>
              </a:defRPr>
            </a:lvl1pPr>
            <a:lvl2pPr>
              <a:defRPr sz="2800">
                <a:solidFill>
                  <a:srgbClr val="166594"/>
                </a:solidFill>
                <a:latin typeface="Calibri" pitchFamily="34" charset="0"/>
                <a:cs typeface="Calibri" pitchFamily="34" charset="0"/>
              </a:defRPr>
            </a:lvl2pPr>
            <a:lvl3pPr>
              <a:defRPr sz="2400">
                <a:solidFill>
                  <a:srgbClr val="166594"/>
                </a:solidFill>
                <a:latin typeface="Calibri" pitchFamily="34" charset="0"/>
                <a:cs typeface="Calibri" pitchFamily="34" charset="0"/>
              </a:defRPr>
            </a:lvl3pPr>
            <a:lvl4pPr>
              <a:defRPr sz="2000">
                <a:solidFill>
                  <a:srgbClr val="166594"/>
                </a:solidFill>
                <a:latin typeface="Calibri" pitchFamily="34" charset="0"/>
                <a:cs typeface="Calibri" pitchFamily="34" charset="0"/>
              </a:defRPr>
            </a:lvl4pPr>
            <a:lvl5pPr>
              <a:defRPr sz="2000">
                <a:solidFill>
                  <a:srgbClr val="166594"/>
                </a:solidFill>
                <a:latin typeface="Calibri" pitchFamily="34" charset="0"/>
                <a:cs typeface="Calibri" pitchFamily="34" charset="0"/>
              </a:defRPr>
            </a:lvl5pPr>
            <a:lvl6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6pPr>
            <a:lvl7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7pPr>
            <a:lvl8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8pPr>
            <a:lvl9pPr eaLnBrk="0" fontAlgn="base" hangingPunct="0">
              <a:spcAft>
                <a:spcPct val="0"/>
              </a:spcAft>
              <a:buFont typeface="Arial" pitchFamily="34" charset="0"/>
              <a:buChar char="»"/>
              <a:defRPr sz="2000">
                <a:solidFill>
                  <a:srgbClr val="166594"/>
                </a:solidFill>
                <a:latin typeface="Calibri" pitchFamily="34" charset="0"/>
                <a:cs typeface="Calibri" pitchFamily="34" charset="0"/>
              </a:defRPr>
            </a:lvl9pPr>
          </a:lstStyle>
          <a:p>
            <a:pPr eaLnBrk="1" hangingPunct="1"/>
            <a:endParaRPr lang="en-GB" altLang="en-US">
              <a:solidFill>
                <a:schemeClr val="tx1"/>
              </a:solidFill>
              <a:latin typeface="Arial" pitchFamily="34" charset="0"/>
            </a:endParaRPr>
          </a:p>
        </p:txBody>
      </p:sp>
      <p:sp>
        <p:nvSpPr>
          <p:cNvPr id="34819" name="Rectangle 5"/>
          <p:cNvSpPr>
            <a:spLocks noGrp="1"/>
          </p:cNvSpPr>
          <p:nvPr>
            <p:ph type="title"/>
          </p:nvPr>
        </p:nvSpPr>
        <p:spPr>
          <a:xfrm>
            <a:off x="457200" y="369888"/>
            <a:ext cx="8229600" cy="1143000"/>
          </a:xfrm>
        </p:spPr>
        <p:txBody>
          <a:bodyPr/>
          <a:lstStyle/>
          <a:p>
            <a:r>
              <a:rPr lang="en-GB" altLang="en-US" sz="4000"/>
              <a:t>Overview</a:t>
            </a:r>
          </a:p>
        </p:txBody>
      </p:sp>
      <p:sp>
        <p:nvSpPr>
          <p:cNvPr id="34820" name="Rectangle 6"/>
          <p:cNvSpPr>
            <a:spLocks noGrp="1"/>
          </p:cNvSpPr>
          <p:nvPr>
            <p:ph idx="1"/>
          </p:nvPr>
        </p:nvSpPr>
        <p:spPr>
          <a:xfrm>
            <a:off x="457200" y="1624013"/>
            <a:ext cx="8229600" cy="4525962"/>
          </a:xfrm>
        </p:spPr>
        <p:txBody>
          <a:bodyPr/>
          <a:lstStyle/>
          <a:p>
            <a:r>
              <a:rPr lang="en-US" altLang="en-US" dirty="0"/>
              <a:t>Why a </a:t>
            </a:r>
            <a:r>
              <a:rPr lang="en-US" altLang="en-US" dirty="0" err="1"/>
              <a:t>Nadeosa</a:t>
            </a:r>
            <a:r>
              <a:rPr lang="en-US" altLang="en-US" dirty="0"/>
              <a:t> exploration of </a:t>
            </a:r>
            <a:r>
              <a:rPr lang="en-US" altLang="en-US" dirty="0" err="1"/>
              <a:t>programme</a:t>
            </a:r>
            <a:r>
              <a:rPr lang="en-US" altLang="en-US" dirty="0"/>
              <a:t> cost </a:t>
            </a:r>
            <a:r>
              <a:rPr lang="en-US" altLang="en-US" dirty="0" err="1"/>
              <a:t>modelling</a:t>
            </a:r>
            <a:r>
              <a:rPr lang="en-US" altLang="en-US" dirty="0"/>
              <a:t>?</a:t>
            </a:r>
          </a:p>
          <a:p>
            <a:r>
              <a:rPr lang="en-US" altLang="en-US" dirty="0"/>
              <a:t>Models and assumptions?</a:t>
            </a:r>
          </a:p>
          <a:p>
            <a:r>
              <a:rPr lang="en-US" altLang="en-US" dirty="0"/>
              <a:t>Preliminary findings?</a:t>
            </a:r>
          </a:p>
          <a:p>
            <a:r>
              <a:rPr lang="en-US" altLang="en-US" dirty="0"/>
              <a:t>Where to from here?</a:t>
            </a:r>
          </a:p>
          <a:p>
            <a:r>
              <a:rPr lang="en-US" altLang="en-US" sz="2800" dirty="0"/>
              <a:t>Working hypotheses</a:t>
            </a:r>
            <a:br>
              <a:rPr lang="en-US" altLang="en-US" sz="2800" dirty="0"/>
            </a:br>
            <a:endParaRPr lang="en-GB" altLang="en-US" sz="2800" dirty="0"/>
          </a:p>
        </p:txBody>
      </p:sp>
    </p:spTree>
    <p:extLst>
      <p:ext uri="{BB962C8B-B14F-4D97-AF65-F5344CB8AC3E}">
        <p14:creationId xmlns:p14="http://schemas.microsoft.com/office/powerpoint/2010/main" val="338097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Changing context</a:t>
            </a:r>
            <a:br>
              <a:rPr lang="en-US" dirty="0"/>
            </a:br>
            <a:endParaRPr lang="en-ZA" dirty="0"/>
          </a:p>
        </p:txBody>
      </p:sp>
      <p:sp>
        <p:nvSpPr>
          <p:cNvPr id="5" name="Text Placeholder 4"/>
          <p:cNvSpPr>
            <a:spLocks noGrp="1"/>
          </p:cNvSpPr>
          <p:nvPr>
            <p:ph type="body" idx="1"/>
          </p:nvPr>
        </p:nvSpPr>
        <p:spPr/>
        <p:txBody>
          <a:bodyPr/>
          <a:lstStyle/>
          <a:p>
            <a:pPr>
              <a:defRPr/>
            </a:pPr>
            <a:r>
              <a:rPr lang="en-ZA" dirty="0"/>
              <a:t>ANU: Revisiting the business model</a:t>
            </a:r>
          </a:p>
        </p:txBody>
      </p:sp>
    </p:spTree>
    <p:extLst>
      <p:ext uri="{BB962C8B-B14F-4D97-AF65-F5344CB8AC3E}">
        <p14:creationId xmlns:p14="http://schemas.microsoft.com/office/powerpoint/2010/main" val="1809927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p:cNvSpPr>
          <p:nvPr>
            <p:ph type="title"/>
          </p:nvPr>
        </p:nvSpPr>
        <p:spPr>
          <a:xfrm>
            <a:off x="457200" y="369888"/>
            <a:ext cx="8229600" cy="1143000"/>
          </a:xfrm>
        </p:spPr>
        <p:txBody>
          <a:bodyPr>
            <a:normAutofit fontScale="90000"/>
          </a:bodyPr>
          <a:lstStyle/>
          <a:p>
            <a:r>
              <a:rPr lang="en-US" altLang="en-US"/>
              <a:t>Why a Nadeosa exploration of programme modelling?</a:t>
            </a:r>
            <a:br>
              <a:rPr lang="en-US" altLang="en-US"/>
            </a:br>
            <a:endParaRPr lang="en-GB" altLang="en-US"/>
          </a:p>
        </p:txBody>
      </p:sp>
      <p:sp>
        <p:nvSpPr>
          <p:cNvPr id="7171" name="Rectangle 6"/>
          <p:cNvSpPr>
            <a:spLocks noGrp="1"/>
          </p:cNvSpPr>
          <p:nvPr>
            <p:ph type="body" idx="1"/>
          </p:nvPr>
        </p:nvSpPr>
        <p:spPr>
          <a:xfrm>
            <a:off x="457200" y="1417638"/>
            <a:ext cx="8229600" cy="4525962"/>
          </a:xfrm>
        </p:spPr>
        <p:txBody>
          <a:bodyPr/>
          <a:lstStyle/>
          <a:p>
            <a:r>
              <a:rPr lang="en-GB" altLang="en-US" sz="2400"/>
              <a:t>SAHEA 1997; Luckett 2003 – place emphasis on whole, coherent programmes/qualifications</a:t>
            </a:r>
          </a:p>
          <a:p>
            <a:r>
              <a:rPr lang="en-GB" altLang="en-US" sz="2400"/>
              <a:t>Concerns about coherence and staffing capacity (CHE 2004, 2007, 2010)</a:t>
            </a:r>
          </a:p>
          <a:p>
            <a:r>
              <a:rPr lang="en-GB" altLang="en-US" sz="2400"/>
              <a:t>Lingering assumption that ODL cheaper than contact</a:t>
            </a:r>
          </a:p>
          <a:p>
            <a:r>
              <a:rPr lang="en-GB" altLang="en-US" sz="2400"/>
              <a:t>Misleading conflation: ODL = elearning = online learning and cheaper than contact</a:t>
            </a:r>
          </a:p>
          <a:p>
            <a:r>
              <a:rPr lang="en-GB" altLang="en-US" sz="2400"/>
              <a:t>Skewed perspectives: cost efficiency vs cost effectiveness</a:t>
            </a:r>
          </a:p>
          <a:p>
            <a:r>
              <a:rPr lang="en-GB" altLang="en-US" sz="2400"/>
              <a:t>Huge differences in staffing models across the world (Insung 2005)</a:t>
            </a:r>
          </a:p>
          <a:p>
            <a:endParaRPr lang="en-GB" altLang="en-US" sz="2800"/>
          </a:p>
        </p:txBody>
      </p:sp>
    </p:spTree>
    <p:extLst>
      <p:ext uri="{BB962C8B-B14F-4D97-AF65-F5344CB8AC3E}">
        <p14:creationId xmlns:p14="http://schemas.microsoft.com/office/powerpoint/2010/main" val="1126097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p:cNvSpPr>
          <p:nvPr>
            <p:ph type="title"/>
          </p:nvPr>
        </p:nvSpPr>
        <p:spPr>
          <a:xfrm>
            <a:off x="457200" y="369888"/>
            <a:ext cx="8229600" cy="1143000"/>
          </a:xfrm>
        </p:spPr>
        <p:txBody>
          <a:bodyPr/>
          <a:lstStyle/>
          <a:p>
            <a:r>
              <a:rPr lang="en-GB" altLang="en-US"/>
              <a:t>Models and assumptions 1</a:t>
            </a:r>
          </a:p>
        </p:txBody>
      </p:sp>
      <p:sp>
        <p:nvSpPr>
          <p:cNvPr id="3" name="Content Placeholder 2"/>
          <p:cNvSpPr>
            <a:spLocks noGrp="1"/>
          </p:cNvSpPr>
          <p:nvPr>
            <p:ph idx="1"/>
          </p:nvPr>
        </p:nvSpPr>
        <p:spPr>
          <a:xfrm>
            <a:off x="457200" y="1624013"/>
            <a:ext cx="8229600" cy="4525962"/>
          </a:xfrm>
        </p:spPr>
        <p:txBody>
          <a:bodyPr/>
          <a:lstStyle/>
          <a:p>
            <a:r>
              <a:rPr lang="en-ZA" altLang="en-US" dirty="0"/>
              <a:t>Three common models</a:t>
            </a:r>
          </a:p>
          <a:p>
            <a:pPr lvl="1"/>
            <a:r>
              <a:rPr lang="en-ZA" altLang="en-US" dirty="0"/>
              <a:t>Print-based and contact supported</a:t>
            </a:r>
          </a:p>
          <a:p>
            <a:pPr lvl="1"/>
            <a:r>
              <a:rPr lang="en-ZA" altLang="en-US" dirty="0"/>
              <a:t>Resource-based and  internet-supported</a:t>
            </a:r>
          </a:p>
          <a:p>
            <a:pPr lvl="1"/>
            <a:r>
              <a:rPr lang="en-ZA" altLang="en-US" dirty="0"/>
              <a:t>Internet-dependent mix of off- and on-line engagement</a:t>
            </a:r>
          </a:p>
          <a:p>
            <a:endParaRPr lang="en-ZA" altLang="en-US" dirty="0"/>
          </a:p>
        </p:txBody>
      </p:sp>
    </p:spTree>
    <p:extLst>
      <p:ext uri="{BB962C8B-B14F-4D97-AF65-F5344CB8AC3E}">
        <p14:creationId xmlns:p14="http://schemas.microsoft.com/office/powerpoint/2010/main" val="2719748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843213" y="3917950"/>
            <a:ext cx="10729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a:cs typeface="Calibri" pitchFamily="34" charset="0"/>
              </a:rPr>
              <a:t>        </a:t>
            </a:r>
          </a:p>
        </p:txBody>
      </p:sp>
      <p:sp>
        <p:nvSpPr>
          <p:cNvPr id="40963" name="Rectangle 5"/>
          <p:cNvSpPr>
            <a:spLocks noGrp="1"/>
          </p:cNvSpPr>
          <p:nvPr>
            <p:ph type="title"/>
          </p:nvPr>
        </p:nvSpPr>
        <p:spPr>
          <a:xfrm>
            <a:off x="457200" y="369888"/>
            <a:ext cx="8229600" cy="1143000"/>
          </a:xfrm>
        </p:spPr>
        <p:txBody>
          <a:bodyPr/>
          <a:lstStyle/>
          <a:p>
            <a:r>
              <a:rPr lang="en-GB" altLang="en-US"/>
              <a:t>Models and assumptions 2</a:t>
            </a:r>
          </a:p>
        </p:txBody>
      </p:sp>
      <p:sp>
        <p:nvSpPr>
          <p:cNvPr id="40964" name="Content Placeholder 1"/>
          <p:cNvSpPr>
            <a:spLocks noGrp="1"/>
          </p:cNvSpPr>
          <p:nvPr>
            <p:ph idx="1"/>
          </p:nvPr>
        </p:nvSpPr>
        <p:spPr>
          <a:xfrm>
            <a:off x="457200" y="1624013"/>
            <a:ext cx="8229600" cy="4525962"/>
          </a:xfrm>
        </p:spPr>
        <p:txBody>
          <a:bodyPr/>
          <a:lstStyle/>
          <a:p>
            <a:r>
              <a:rPr lang="en-ZA" altLang="en-US"/>
              <a:t>Common elements</a:t>
            </a:r>
          </a:p>
          <a:p>
            <a:pPr lvl="1"/>
            <a:r>
              <a:rPr lang="en-ZA" altLang="en-US"/>
              <a:t>educational strategies </a:t>
            </a:r>
          </a:p>
          <a:p>
            <a:pPr lvl="1"/>
            <a:r>
              <a:rPr lang="en-ZA" altLang="en-US"/>
              <a:t>assessment types</a:t>
            </a:r>
          </a:p>
          <a:p>
            <a:pPr lvl="1"/>
            <a:r>
              <a:rPr lang="en-ZA" altLang="en-US"/>
              <a:t>other personnel costs</a:t>
            </a:r>
          </a:p>
          <a:p>
            <a:pPr lvl="1"/>
            <a:r>
              <a:rPr lang="en-ZA" altLang="en-US"/>
              <a:t>other costs (e.g. course design, management and administration, course materials, technology etc.)</a:t>
            </a:r>
          </a:p>
          <a:p>
            <a:pPr lvl="1"/>
            <a:r>
              <a:rPr lang="en-ZA" altLang="en-US"/>
              <a:t>course income; and</a:t>
            </a:r>
          </a:p>
          <a:p>
            <a:pPr lvl="1"/>
            <a:r>
              <a:rPr lang="en-ZA" altLang="en-US"/>
              <a:t>overheads.</a:t>
            </a:r>
          </a:p>
          <a:p>
            <a:endParaRPr lang="en-ZA" altLang="en-US"/>
          </a:p>
        </p:txBody>
      </p:sp>
    </p:spTree>
    <p:extLst>
      <p:ext uri="{BB962C8B-B14F-4D97-AF65-F5344CB8AC3E}">
        <p14:creationId xmlns:p14="http://schemas.microsoft.com/office/powerpoint/2010/main" val="296657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69888"/>
            <a:ext cx="8229600" cy="1143000"/>
          </a:xfrm>
        </p:spPr>
        <p:txBody>
          <a:bodyPr/>
          <a:lstStyle/>
          <a:p>
            <a:r>
              <a:rPr lang="en-GB" altLang="en-US"/>
              <a:t>Models and assumptions 3</a:t>
            </a:r>
            <a:endParaRPr lang="en-ZA" altLang="en-US"/>
          </a:p>
        </p:txBody>
      </p:sp>
      <p:sp>
        <p:nvSpPr>
          <p:cNvPr id="3" name="Content Placeholder 2"/>
          <p:cNvSpPr>
            <a:spLocks noGrp="1"/>
          </p:cNvSpPr>
          <p:nvPr>
            <p:ph idx="1"/>
          </p:nvPr>
        </p:nvSpPr>
        <p:spPr>
          <a:xfrm>
            <a:off x="457200" y="1624013"/>
            <a:ext cx="8229600" cy="4525962"/>
          </a:xfrm>
        </p:spPr>
        <p:txBody>
          <a:bodyPr/>
          <a:lstStyle/>
          <a:p>
            <a:r>
              <a:rPr lang="en-ZA" altLang="en-US" sz="2800" dirty="0"/>
              <a:t>Model A (print/contact) least design time (10h/</a:t>
            </a:r>
            <a:r>
              <a:rPr lang="en-ZA" altLang="en-US" sz="2800" dirty="0" err="1"/>
              <a:t>nlh</a:t>
            </a:r>
            <a:r>
              <a:rPr lang="en-ZA" altLang="en-US" sz="2800" dirty="0"/>
              <a:t>) but contact tutorial support costs increase with student numbers (1:30)</a:t>
            </a:r>
          </a:p>
          <a:p>
            <a:r>
              <a:rPr lang="en-ZA" altLang="en-US" sz="2800" dirty="0"/>
              <a:t>Model B (internet supported) more design time (15h/</a:t>
            </a:r>
            <a:r>
              <a:rPr lang="en-ZA" altLang="en-US" sz="2800" dirty="0" err="1"/>
              <a:t>nlh</a:t>
            </a:r>
            <a:r>
              <a:rPr lang="en-ZA" altLang="en-US" sz="2800" dirty="0"/>
              <a:t>) but asynchronous </a:t>
            </a:r>
            <a:r>
              <a:rPr lang="en-ZA" altLang="en-US" sz="2800" dirty="0" err="1"/>
              <a:t>etutorial</a:t>
            </a:r>
            <a:r>
              <a:rPr lang="en-ZA" altLang="en-US" sz="2800" dirty="0"/>
              <a:t> support for larger numbers (1:50)</a:t>
            </a:r>
          </a:p>
          <a:p>
            <a:r>
              <a:rPr lang="en-ZA" altLang="en-US" sz="2800" dirty="0"/>
              <a:t>Model C (internet dependent) most design time (20h/</a:t>
            </a:r>
            <a:r>
              <a:rPr lang="en-ZA" altLang="en-US" sz="2800" dirty="0" err="1"/>
              <a:t>nlh</a:t>
            </a:r>
            <a:r>
              <a:rPr lang="en-ZA" altLang="en-US" sz="2800" dirty="0"/>
              <a:t>) but compulsory synchronous elements limit student numbers (1:15)</a:t>
            </a:r>
          </a:p>
        </p:txBody>
      </p:sp>
    </p:spTree>
    <p:extLst>
      <p:ext uri="{BB962C8B-B14F-4D97-AF65-F5344CB8AC3E}">
        <p14:creationId xmlns:p14="http://schemas.microsoft.com/office/powerpoint/2010/main" val="3672310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2843213" y="3917950"/>
            <a:ext cx="10729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a:cs typeface="Calibri" pitchFamily="34" charset="0"/>
              </a:rPr>
              <a:t>        </a:t>
            </a:r>
          </a:p>
        </p:txBody>
      </p:sp>
      <p:sp>
        <p:nvSpPr>
          <p:cNvPr id="45059" name="Rectangle 5"/>
          <p:cNvSpPr>
            <a:spLocks noGrp="1"/>
          </p:cNvSpPr>
          <p:nvPr>
            <p:ph type="title"/>
          </p:nvPr>
        </p:nvSpPr>
        <p:spPr>
          <a:xfrm>
            <a:off x="427038" y="369888"/>
            <a:ext cx="8229600" cy="1143000"/>
          </a:xfrm>
        </p:spPr>
        <p:txBody>
          <a:bodyPr/>
          <a:lstStyle/>
          <a:p>
            <a:r>
              <a:rPr lang="en-GB" altLang="en-US" sz="4000"/>
              <a:t>Models and assumptions 4</a:t>
            </a:r>
          </a:p>
        </p:txBody>
      </p:sp>
      <p:sp>
        <p:nvSpPr>
          <p:cNvPr id="12292" name="Rectangle 6"/>
          <p:cNvSpPr>
            <a:spLocks noGrp="1"/>
          </p:cNvSpPr>
          <p:nvPr>
            <p:ph type="body" idx="1"/>
          </p:nvPr>
        </p:nvSpPr>
        <p:spPr>
          <a:xfrm>
            <a:off x="457200" y="1624013"/>
            <a:ext cx="8229600" cy="4525962"/>
          </a:xfrm>
        </p:spPr>
        <p:txBody>
          <a:bodyPr/>
          <a:lstStyle/>
          <a:p>
            <a:pPr marL="457200" lvl="1" indent="0">
              <a:buFont typeface="Arial" charset="0"/>
              <a:buNone/>
              <a:defRPr/>
            </a:pPr>
            <a:r>
              <a:rPr lang="en-ZA" dirty="0">
                <a:hlinkClick r:id="rId3" action="ppaction://hlinkfile"/>
              </a:rPr>
              <a:t>Towards a new business model for ANU Addendum 1.xls</a:t>
            </a:r>
            <a:endParaRPr lang="en-ZA" dirty="0"/>
          </a:p>
          <a:p>
            <a:pPr marL="457200" lvl="1" indent="0">
              <a:buFont typeface="Arial" charset="0"/>
              <a:buNone/>
              <a:defRPr/>
            </a:pPr>
            <a:r>
              <a:rPr lang="en-ZA" dirty="0">
                <a:hlinkClick r:id="rId4" action="ppaction://hlinkfile"/>
              </a:rPr>
              <a:t>Towards a new business model for ANU Addendum 2.xls.xlsx</a:t>
            </a:r>
            <a:endParaRPr lang="en-GB" dirty="0"/>
          </a:p>
          <a:p>
            <a:pPr lvl="1">
              <a:buFont typeface="Arial" charset="0"/>
              <a:buChar char="–"/>
              <a:defRPr/>
            </a:pPr>
            <a:endParaRPr lang="en-GB" dirty="0"/>
          </a:p>
        </p:txBody>
      </p:sp>
    </p:spTree>
    <p:extLst>
      <p:ext uri="{BB962C8B-B14F-4D97-AF65-F5344CB8AC3E}">
        <p14:creationId xmlns:p14="http://schemas.microsoft.com/office/powerpoint/2010/main" val="557553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69888"/>
            <a:ext cx="8229600" cy="1143000"/>
          </a:xfrm>
        </p:spPr>
        <p:txBody>
          <a:bodyPr>
            <a:normAutofit fontScale="90000"/>
          </a:bodyPr>
          <a:lstStyle/>
          <a:p>
            <a:r>
              <a:rPr lang="en-US" altLang="en-US"/>
              <a:t>Preliminary findings?</a:t>
            </a:r>
            <a:br>
              <a:rPr lang="en-US" altLang="en-US"/>
            </a:br>
            <a:endParaRPr lang="en-ZA" altLang="en-US"/>
          </a:p>
        </p:txBody>
      </p:sp>
      <p:sp>
        <p:nvSpPr>
          <p:cNvPr id="12291" name="Content Placeholder 2"/>
          <p:cNvSpPr>
            <a:spLocks noGrp="1"/>
          </p:cNvSpPr>
          <p:nvPr>
            <p:ph idx="1"/>
          </p:nvPr>
        </p:nvSpPr>
        <p:spPr>
          <a:xfrm>
            <a:off x="457200" y="1268413"/>
            <a:ext cx="8229600" cy="4525962"/>
          </a:xfrm>
        </p:spPr>
        <p:txBody>
          <a:bodyPr>
            <a:normAutofit fontScale="92500" lnSpcReduction="20000"/>
          </a:bodyPr>
          <a:lstStyle/>
          <a:p>
            <a:pPr>
              <a:buFont typeface="Arial" charset="0"/>
              <a:buChar char="•"/>
              <a:defRPr/>
            </a:pPr>
            <a:r>
              <a:rPr lang="en-ZA" sz="2800" dirty="0"/>
              <a:t>At R3000 per module and with 300 students, A and B are sustainable and C is not</a:t>
            </a:r>
          </a:p>
          <a:p>
            <a:pPr>
              <a:buFont typeface="Arial" charset="0"/>
              <a:buChar char="•"/>
              <a:defRPr/>
            </a:pPr>
            <a:r>
              <a:rPr lang="en-ZA" sz="2800" dirty="0"/>
              <a:t>At R3000 per module and 1000 students, all three sustainable</a:t>
            </a:r>
          </a:p>
          <a:p>
            <a:pPr>
              <a:buFont typeface="Arial" charset="0"/>
              <a:buChar char="•"/>
              <a:defRPr/>
            </a:pPr>
            <a:r>
              <a:rPr lang="en-ZA" sz="2800" dirty="0"/>
              <a:t>At R3000 per module and 100 students, only B is sustainable</a:t>
            </a:r>
          </a:p>
          <a:p>
            <a:pPr>
              <a:buFont typeface="Arial" charset="0"/>
              <a:buChar char="•"/>
              <a:defRPr/>
            </a:pPr>
            <a:r>
              <a:rPr lang="en-ZA" sz="2800" dirty="0"/>
              <a:t>At R3000 per module and 15000 students all models are viable and generate significant surpluses but scale complex to plan, manage, monitor and review</a:t>
            </a:r>
          </a:p>
          <a:p>
            <a:pPr>
              <a:buFont typeface="Arial" charset="0"/>
              <a:buChar char="•"/>
              <a:defRPr/>
            </a:pPr>
            <a:r>
              <a:rPr lang="en-ZA" sz="2800" dirty="0">
                <a:solidFill>
                  <a:schemeClr val="accent6">
                    <a:lumMod val="75000"/>
                  </a:schemeClr>
                </a:solidFill>
              </a:rPr>
              <a:t>But, of course, different assumptions will yield different results</a:t>
            </a:r>
          </a:p>
          <a:p>
            <a:pPr>
              <a:buFont typeface="Arial" charset="0"/>
              <a:buChar char="•"/>
              <a:defRPr/>
            </a:pPr>
            <a:r>
              <a:rPr lang="en-ZA" sz="2800" dirty="0">
                <a:solidFill>
                  <a:srgbClr val="FF0000"/>
                </a:solidFill>
              </a:rPr>
              <a:t>But, surely better to model before investing?</a:t>
            </a:r>
          </a:p>
        </p:txBody>
      </p:sp>
    </p:spTree>
    <p:extLst>
      <p:ext uri="{BB962C8B-B14F-4D97-AF65-F5344CB8AC3E}">
        <p14:creationId xmlns:p14="http://schemas.microsoft.com/office/powerpoint/2010/main" val="2545550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69888"/>
            <a:ext cx="8229600" cy="1143000"/>
          </a:xfrm>
        </p:spPr>
        <p:txBody>
          <a:bodyPr/>
          <a:lstStyle/>
          <a:p>
            <a:r>
              <a:rPr lang="en-ZA" altLang="en-US"/>
              <a:t>Working hypotheses 1</a:t>
            </a:r>
          </a:p>
        </p:txBody>
      </p:sp>
      <p:sp>
        <p:nvSpPr>
          <p:cNvPr id="13315" name="Content Placeholder 2"/>
          <p:cNvSpPr>
            <a:spLocks noGrp="1"/>
          </p:cNvSpPr>
          <p:nvPr>
            <p:ph idx="1"/>
          </p:nvPr>
        </p:nvSpPr>
        <p:spPr>
          <a:xfrm>
            <a:off x="457200" y="1624013"/>
            <a:ext cx="8229600" cy="4525962"/>
          </a:xfrm>
        </p:spPr>
        <p:txBody>
          <a:bodyPr>
            <a:normAutofit lnSpcReduction="10000"/>
          </a:bodyPr>
          <a:lstStyle/>
          <a:p>
            <a:r>
              <a:rPr lang="en-ZA" altLang="en-US"/>
              <a:t>That ODL provision should continue to focus on large scale provision for which some forms of economy of scale can be achieved by amortising curriculum and learning resources development costs over time.</a:t>
            </a:r>
          </a:p>
          <a:p>
            <a:r>
              <a:rPr lang="en-ZA" altLang="en-US"/>
              <a:t>That where low enrolment, high input niche programmes can be justified at a national level, they will require dedicated additional funding.</a:t>
            </a:r>
          </a:p>
          <a:p>
            <a:endParaRPr lang="en-ZA" altLang="en-US"/>
          </a:p>
        </p:txBody>
      </p:sp>
    </p:spTree>
    <p:extLst>
      <p:ext uri="{BB962C8B-B14F-4D97-AF65-F5344CB8AC3E}">
        <p14:creationId xmlns:p14="http://schemas.microsoft.com/office/powerpoint/2010/main" val="2559056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69888"/>
            <a:ext cx="8229600" cy="1143000"/>
          </a:xfrm>
        </p:spPr>
        <p:txBody>
          <a:bodyPr/>
          <a:lstStyle/>
          <a:p>
            <a:r>
              <a:rPr lang="en-ZA" altLang="en-US"/>
              <a:t>Working hypotheses 2</a:t>
            </a:r>
          </a:p>
        </p:txBody>
      </p:sp>
      <p:sp>
        <p:nvSpPr>
          <p:cNvPr id="3" name="Content Placeholder 2"/>
          <p:cNvSpPr>
            <a:spLocks noGrp="1"/>
          </p:cNvSpPr>
          <p:nvPr>
            <p:ph idx="1"/>
          </p:nvPr>
        </p:nvSpPr>
        <p:spPr>
          <a:xfrm>
            <a:off x="457200" y="1624013"/>
            <a:ext cx="8229600" cy="4525962"/>
          </a:xfrm>
        </p:spPr>
        <p:txBody>
          <a:bodyPr/>
          <a:lstStyle/>
          <a:p>
            <a:r>
              <a:rPr lang="en-ZA" altLang="en-US"/>
              <a:t>That provision needs to be made at programme level for the management of tutors and/or work integrated learning of various kinds and an increasing commitment to programme management time related to enrolment and complexity.</a:t>
            </a:r>
          </a:p>
          <a:p>
            <a:endParaRPr lang="en-ZA" altLang="en-US"/>
          </a:p>
        </p:txBody>
      </p:sp>
    </p:spTree>
    <p:extLst>
      <p:ext uri="{BB962C8B-B14F-4D97-AF65-F5344CB8AC3E}">
        <p14:creationId xmlns:p14="http://schemas.microsoft.com/office/powerpoint/2010/main" val="4108161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69888"/>
            <a:ext cx="8229600" cy="1143000"/>
          </a:xfrm>
        </p:spPr>
        <p:txBody>
          <a:bodyPr/>
          <a:lstStyle/>
          <a:p>
            <a:r>
              <a:rPr lang="en-ZA" altLang="en-US"/>
              <a:t>Working hypotheses 3</a:t>
            </a:r>
          </a:p>
        </p:txBody>
      </p:sp>
      <p:sp>
        <p:nvSpPr>
          <p:cNvPr id="3" name="Content Placeholder 2"/>
          <p:cNvSpPr>
            <a:spLocks noGrp="1"/>
          </p:cNvSpPr>
          <p:nvPr>
            <p:ph idx="1"/>
          </p:nvPr>
        </p:nvSpPr>
        <p:spPr>
          <a:xfrm>
            <a:off x="457200" y="1624013"/>
            <a:ext cx="8229600" cy="4525962"/>
          </a:xfrm>
        </p:spPr>
        <p:txBody>
          <a:bodyPr/>
          <a:lstStyle/>
          <a:p>
            <a:r>
              <a:rPr lang="en-ZA" altLang="en-US" sz="2400"/>
              <a:t>That if there is an intention to move from a print-based correspondence model to an interactive and supported elearning model – whether web-supported or web-dependent – the implications for curriculum design and ongoing support need to be carefully budgeted. At one extreme there is a danger that the move towards an elearning model simply replicates poor transmission mode teaching and perfunctory rote-learning assessment; at the other extreme, the open interactive possibilities of Web 2.0 technologies and the increasing number of resources available on the web could result in programmes that are unsustainable in terms of costs and human resources.</a:t>
            </a:r>
          </a:p>
          <a:p>
            <a:endParaRPr lang="en-ZA" altLang="en-US"/>
          </a:p>
          <a:p>
            <a:endParaRPr lang="en-ZA" altLang="en-US"/>
          </a:p>
        </p:txBody>
      </p:sp>
    </p:spTree>
    <p:extLst>
      <p:ext uri="{BB962C8B-B14F-4D97-AF65-F5344CB8AC3E}">
        <p14:creationId xmlns:p14="http://schemas.microsoft.com/office/powerpoint/2010/main" val="736571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GB" dirty="0"/>
              <a:t>Q &amp; A 4</a:t>
            </a:r>
            <a:br>
              <a:rPr lang="en-GB" dirty="0"/>
            </a:br>
            <a:r>
              <a:rPr lang="en-GB" dirty="0"/>
              <a:t>DOES ANU need a new business </a:t>
            </a:r>
            <a:r>
              <a:rPr lang="en-GB" dirty="0" err="1"/>
              <a:t>mODel</a:t>
            </a:r>
            <a:r>
              <a:rPr lang="en-GB" dirty="0"/>
              <a:t>?</a:t>
            </a:r>
          </a:p>
        </p:txBody>
      </p:sp>
    </p:spTree>
    <p:extLst>
      <p:ext uri="{BB962C8B-B14F-4D97-AF65-F5344CB8AC3E}">
        <p14:creationId xmlns:p14="http://schemas.microsoft.com/office/powerpoint/2010/main" val="222078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p:cNvSpPr>
          <p:nvPr>
            <p:ph type="title"/>
          </p:nvPr>
        </p:nvSpPr>
        <p:spPr>
          <a:xfrm>
            <a:off x="457200" y="369888"/>
            <a:ext cx="8229600" cy="1143000"/>
          </a:xfrm>
        </p:spPr>
        <p:txBody>
          <a:bodyPr>
            <a:normAutofit fontScale="90000"/>
          </a:bodyPr>
          <a:lstStyle/>
          <a:p>
            <a:r>
              <a:rPr lang="en-US" b="1" dirty="0"/>
              <a:t>Changing context</a:t>
            </a:r>
            <a:br>
              <a:rPr lang="en-US" b="1" dirty="0"/>
            </a:br>
            <a:endParaRPr lang="en-GB" b="1" dirty="0"/>
          </a:p>
        </p:txBody>
      </p:sp>
      <p:sp>
        <p:nvSpPr>
          <p:cNvPr id="7171" name="Rectangle 6"/>
          <p:cNvSpPr>
            <a:spLocks noGrp="1"/>
          </p:cNvSpPr>
          <p:nvPr>
            <p:ph type="body" idx="1"/>
          </p:nvPr>
        </p:nvSpPr>
        <p:spPr>
          <a:xfrm>
            <a:off x="457200" y="1417638"/>
            <a:ext cx="8229600" cy="4525962"/>
          </a:xfrm>
        </p:spPr>
        <p:txBody>
          <a:bodyPr/>
          <a:lstStyle/>
          <a:p>
            <a:pPr marL="514350" indent="-514350">
              <a:buFont typeface="Calibri" pitchFamily="34" charset="0"/>
              <a:buAutoNum type="arabicPeriod"/>
            </a:pPr>
            <a:r>
              <a:rPr lang="en-US" sz="2800" dirty="0"/>
              <a:t>Increasing demand for university education</a:t>
            </a:r>
          </a:p>
          <a:p>
            <a:pPr marL="514350" indent="-514350">
              <a:buFont typeface="Calibri" pitchFamily="34" charset="0"/>
              <a:buAutoNum type="arabicPeriod"/>
            </a:pPr>
            <a:r>
              <a:rPr lang="en-US" sz="2800" dirty="0"/>
              <a:t>Lifelong-learning, just-in-time learning and a changing demographic</a:t>
            </a:r>
          </a:p>
          <a:p>
            <a:pPr marL="514350" indent="-514350">
              <a:buFont typeface="Calibri" pitchFamily="34" charset="0"/>
              <a:buAutoNum type="arabicPeriod"/>
            </a:pPr>
            <a:r>
              <a:rPr lang="en-US" sz="2800" dirty="0"/>
              <a:t>Rising costs of tuition – fees, residences, transport, textbooks, opportunity costs …</a:t>
            </a:r>
          </a:p>
          <a:p>
            <a:pPr marL="514350" indent="-514350">
              <a:buFont typeface="Calibri" pitchFamily="34" charset="0"/>
              <a:buAutoNum type="arabicPeriod"/>
            </a:pPr>
            <a:r>
              <a:rPr lang="en-US" sz="2800" dirty="0"/>
              <a:t>More role-players both public and private</a:t>
            </a:r>
          </a:p>
          <a:p>
            <a:pPr marL="514350" indent="-514350">
              <a:buFont typeface="Calibri" pitchFamily="34" charset="0"/>
              <a:buAutoNum type="arabicPeriod"/>
            </a:pPr>
            <a:r>
              <a:rPr lang="en-US" sz="2800" dirty="0"/>
              <a:t>ICT</a:t>
            </a:r>
            <a:endParaRPr lang="en-GB" sz="2800" dirty="0"/>
          </a:p>
        </p:txBody>
      </p:sp>
    </p:spTree>
    <p:extLst>
      <p:ext uri="{BB962C8B-B14F-4D97-AF65-F5344CB8AC3E}">
        <p14:creationId xmlns:p14="http://schemas.microsoft.com/office/powerpoint/2010/main" val="322207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2313" y="4406900"/>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all" spc="0" normalizeH="0" baseline="0" noProof="0" dirty="0">
                <a:ln>
                  <a:noFill/>
                </a:ln>
                <a:solidFill>
                  <a:sysClr val="windowText" lastClr="000000"/>
                </a:solidFill>
                <a:effectLst/>
                <a:uLnTx/>
                <a:uFillTx/>
                <a:latin typeface="Calibri"/>
                <a:ea typeface="+mj-ea"/>
                <a:cs typeface="+mj-cs"/>
              </a:rPr>
              <a:t>In conclusion</a:t>
            </a:r>
          </a:p>
        </p:txBody>
      </p:sp>
    </p:spTree>
    <p:extLst>
      <p:ext uri="{BB962C8B-B14F-4D97-AF65-F5344CB8AC3E}">
        <p14:creationId xmlns:p14="http://schemas.microsoft.com/office/powerpoint/2010/main" val="123985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Focus Group Interviews</a:t>
            </a:r>
          </a:p>
        </p:txBody>
      </p:sp>
      <p:graphicFrame>
        <p:nvGraphicFramePr>
          <p:cNvPr id="8" name="Content Placeholder 7"/>
          <p:cNvGraphicFramePr>
            <a:graphicFrameLocks noGrp="1"/>
          </p:cNvGraphicFramePr>
          <p:nvPr>
            <p:ph idx="1"/>
          </p:nvPr>
        </p:nvGraphicFramePr>
        <p:xfrm>
          <a:off x="2620024" y="1319816"/>
          <a:ext cx="3903952" cy="5023866"/>
        </p:xfrm>
        <a:graphic>
          <a:graphicData uri="http://schemas.openxmlformats.org/drawingml/2006/table">
            <a:tbl>
              <a:tblPr firstRow="1" firstCol="1" bandRow="1">
                <a:tableStyleId>{5C22544A-7EE6-4342-B048-85BDC9FD1C3A}</a:tableStyleId>
              </a:tblPr>
              <a:tblGrid>
                <a:gridCol w="611833">
                  <a:extLst>
                    <a:ext uri="{9D8B030D-6E8A-4147-A177-3AD203B41FA5}">
                      <a16:colId xmlns:a16="http://schemas.microsoft.com/office/drawing/2014/main" val="2459605695"/>
                    </a:ext>
                  </a:extLst>
                </a:gridCol>
                <a:gridCol w="1970162">
                  <a:extLst>
                    <a:ext uri="{9D8B030D-6E8A-4147-A177-3AD203B41FA5}">
                      <a16:colId xmlns:a16="http://schemas.microsoft.com/office/drawing/2014/main" val="3077366062"/>
                    </a:ext>
                  </a:extLst>
                </a:gridCol>
                <a:gridCol w="1321957">
                  <a:extLst>
                    <a:ext uri="{9D8B030D-6E8A-4147-A177-3AD203B41FA5}">
                      <a16:colId xmlns:a16="http://schemas.microsoft.com/office/drawing/2014/main" val="1031094545"/>
                    </a:ext>
                  </a:extLst>
                </a:gridCol>
              </a:tblGrid>
              <a:tr h="122324">
                <a:tc>
                  <a:txBody>
                    <a:bodyPr/>
                    <a:lstStyle/>
                    <a:p>
                      <a:pPr>
                        <a:lnSpc>
                          <a:spcPct val="107000"/>
                        </a:lnSpc>
                        <a:spcAft>
                          <a:spcPts val="0"/>
                        </a:spcAft>
                      </a:pPr>
                      <a:r>
                        <a:rPr lang="en-ZA" sz="800">
                          <a:effectLst/>
                        </a:rPr>
                        <a:t>Date/time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Prof Ken Harley and Ms L Levey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Tony Mays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2123960587"/>
                  </a:ext>
                </a:extLst>
              </a:tr>
              <a:tr h="122324">
                <a:tc>
                  <a:txBody>
                    <a:bodyPr/>
                    <a:lstStyle/>
                    <a:p>
                      <a:pPr>
                        <a:lnSpc>
                          <a:spcPct val="107000"/>
                        </a:lnSpc>
                        <a:spcAft>
                          <a:spcPts val="0"/>
                        </a:spcAft>
                      </a:pPr>
                      <a:r>
                        <a:rPr lang="en-ZA" sz="800">
                          <a:effectLst/>
                        </a:rPr>
                        <a:t>16/05/16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94221039"/>
                  </a:ext>
                </a:extLst>
              </a:tr>
              <a:tr h="1590203">
                <a:tc>
                  <a:txBody>
                    <a:bodyPr/>
                    <a:lstStyle/>
                    <a:p>
                      <a:pPr>
                        <a:lnSpc>
                          <a:spcPct val="107000"/>
                        </a:lnSpc>
                        <a:spcAft>
                          <a:spcPts val="0"/>
                        </a:spcAft>
                      </a:pPr>
                      <a:r>
                        <a:rPr lang="en-ZA" sz="800">
                          <a:effectLst/>
                        </a:rPr>
                        <a:t>0830-1000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Interviews with:</a:t>
                      </a:r>
                    </a:p>
                    <a:p>
                      <a:pPr>
                        <a:lnSpc>
                          <a:spcPct val="107000"/>
                        </a:lnSpc>
                        <a:spcAft>
                          <a:spcPts val="0"/>
                        </a:spcAft>
                      </a:pPr>
                      <a:r>
                        <a:rPr lang="en-ZA" sz="800">
                          <a:effectLst/>
                        </a:rPr>
                        <a:t>Prof Linda Ethangatta</a:t>
                      </a:r>
                    </a:p>
                    <a:p>
                      <a:pPr>
                        <a:lnSpc>
                          <a:spcPct val="107000"/>
                        </a:lnSpc>
                        <a:spcAft>
                          <a:spcPts val="0"/>
                        </a:spcAft>
                      </a:pPr>
                      <a:r>
                        <a:rPr lang="en-ZA" sz="800">
                          <a:effectLst/>
                        </a:rPr>
                        <a:t>Purpose, nature and examples of action-research CPD programme. Possibilities for OER focus and open access publication on OpenANU</a:t>
                      </a:r>
                    </a:p>
                    <a:p>
                      <a:pPr>
                        <a:lnSpc>
                          <a:spcPct val="107000"/>
                        </a:lnSpc>
                        <a:spcAft>
                          <a:spcPts val="0"/>
                        </a:spcAft>
                      </a:pPr>
                      <a:r>
                        <a:rPr lang="en-ZA" sz="800">
                          <a:effectLst/>
                        </a:rPr>
                        <a:t>Progress on other proposed OER-related research projects e.g. regional centres, take-up across departments.</a:t>
                      </a:r>
                    </a:p>
                    <a:p>
                      <a:pPr>
                        <a:lnSpc>
                          <a:spcPct val="107000"/>
                        </a:lnSpc>
                        <a:spcAft>
                          <a:spcPts val="0"/>
                        </a:spcAft>
                      </a:pPr>
                      <a:r>
                        <a:rPr lang="en-ZA" sz="800">
                          <a:effectLst/>
                        </a:rPr>
                        <a:t>Mr Eric Osoro, Education lecturer</a:t>
                      </a:r>
                    </a:p>
                    <a:p>
                      <a:pPr>
                        <a:lnSpc>
                          <a:spcPct val="107000"/>
                        </a:lnSpc>
                        <a:spcAft>
                          <a:spcPts val="0"/>
                        </a:spcAft>
                      </a:pPr>
                      <a:r>
                        <a:rPr lang="en-ZA" sz="800">
                          <a:effectLst/>
                        </a:rPr>
                        <a:t>Rationale for and preliminary findings of PhD study on OER take-up by students in Kenya.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Workshop chaired by Prof Reed to explore a new business model for ANU involving:</a:t>
                      </a:r>
                    </a:p>
                    <a:p>
                      <a:pPr>
                        <a:lnSpc>
                          <a:spcPct val="107000"/>
                        </a:lnSpc>
                        <a:spcAft>
                          <a:spcPts val="0"/>
                        </a:spcAft>
                      </a:pPr>
                      <a:r>
                        <a:rPr lang="en-ZA" sz="800">
                          <a:effectLst/>
                        </a:rPr>
                        <a:t>Registration</a:t>
                      </a:r>
                    </a:p>
                    <a:p>
                      <a:pPr>
                        <a:lnSpc>
                          <a:spcPct val="107000"/>
                        </a:lnSpc>
                        <a:spcAft>
                          <a:spcPts val="0"/>
                        </a:spcAft>
                      </a:pPr>
                      <a:r>
                        <a:rPr lang="en-ZA" sz="800">
                          <a:effectLst/>
                        </a:rPr>
                        <a:t>Finance</a:t>
                      </a:r>
                    </a:p>
                    <a:p>
                      <a:pPr>
                        <a:lnSpc>
                          <a:spcPct val="107000"/>
                        </a:lnSpc>
                        <a:spcAft>
                          <a:spcPts val="0"/>
                        </a:spcAft>
                      </a:pPr>
                      <a:r>
                        <a:rPr lang="en-ZA" sz="800">
                          <a:effectLst/>
                        </a:rPr>
                        <a:t>IODL</a:t>
                      </a:r>
                    </a:p>
                    <a:p>
                      <a:pPr>
                        <a:lnSpc>
                          <a:spcPct val="107000"/>
                        </a:lnSpc>
                        <a:spcAft>
                          <a:spcPts val="0"/>
                        </a:spcAft>
                      </a:pPr>
                      <a:r>
                        <a:rPr lang="en-ZA" sz="800">
                          <a:effectLst/>
                        </a:rPr>
                        <a:t>Academic Deans</a:t>
                      </a:r>
                    </a:p>
                    <a:p>
                      <a:pPr>
                        <a:lnSpc>
                          <a:spcPct val="107000"/>
                        </a:lnSpc>
                        <a:spcAft>
                          <a:spcPts val="0"/>
                        </a:spcAft>
                      </a:pPr>
                      <a:r>
                        <a:rPr lang="en-ZA" sz="800">
                          <a:effectLst/>
                        </a:rPr>
                        <a:t>ICT</a:t>
                      </a:r>
                    </a:p>
                    <a:p>
                      <a:pPr>
                        <a:lnSpc>
                          <a:spcPct val="107000"/>
                        </a:lnSpc>
                        <a:spcAft>
                          <a:spcPts val="0"/>
                        </a:spcAft>
                      </a:pPr>
                      <a:r>
                        <a:rPr lang="en-ZA" sz="800">
                          <a:effectLst/>
                        </a:rPr>
                        <a:t>Examinations and certification</a:t>
                      </a:r>
                    </a:p>
                    <a:p>
                      <a:pPr>
                        <a:lnSpc>
                          <a:spcPct val="107000"/>
                        </a:lnSpc>
                        <a:spcAft>
                          <a:spcPts val="0"/>
                        </a:spcAft>
                      </a:pPr>
                      <a:r>
                        <a:rPr lang="en-ZA" sz="800">
                          <a:effectLst/>
                        </a:rPr>
                        <a:t>QA</a:t>
                      </a:r>
                    </a:p>
                    <a:p>
                      <a:pPr>
                        <a:lnSpc>
                          <a:spcPct val="107000"/>
                        </a:lnSpc>
                        <a:spcAft>
                          <a:spcPts val="0"/>
                        </a:spcAft>
                      </a:pPr>
                      <a:r>
                        <a:rPr lang="en-ZA" sz="800">
                          <a:effectLst/>
                        </a:rPr>
                        <a:t>Marketing</a:t>
                      </a:r>
                    </a:p>
                    <a:p>
                      <a:pPr>
                        <a:lnSpc>
                          <a:spcPct val="107000"/>
                        </a:lnSpc>
                        <a:spcAft>
                          <a:spcPts val="0"/>
                        </a:spcAft>
                      </a:pPr>
                      <a:r>
                        <a:rPr lang="en-ZA" sz="800">
                          <a:effectLst/>
                        </a:rPr>
                        <a:t>Management Information System (MIS)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2036639082"/>
                  </a:ext>
                </a:extLst>
              </a:tr>
              <a:tr h="122324">
                <a:tc>
                  <a:txBody>
                    <a:bodyPr/>
                    <a:lstStyle/>
                    <a:p>
                      <a:pPr>
                        <a:lnSpc>
                          <a:spcPct val="107000"/>
                        </a:lnSpc>
                        <a:spcAft>
                          <a:spcPts val="0"/>
                        </a:spcAft>
                      </a:pPr>
                      <a:r>
                        <a:rPr lang="en-ZA" sz="800">
                          <a:effectLst/>
                        </a:rPr>
                        <a:t>1000-1030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Break</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969006584"/>
                  </a:ext>
                </a:extLst>
              </a:tr>
              <a:tr h="489293">
                <a:tc>
                  <a:txBody>
                    <a:bodyPr/>
                    <a:lstStyle/>
                    <a:p>
                      <a:pPr>
                        <a:lnSpc>
                          <a:spcPct val="107000"/>
                        </a:lnSpc>
                        <a:spcAft>
                          <a:spcPts val="0"/>
                        </a:spcAft>
                      </a:pPr>
                      <a:r>
                        <a:rPr lang="en-ZA" sz="800">
                          <a:effectLst/>
                        </a:rPr>
                        <a:t>1030-1115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Interview with Prof Reed, DVC Academic</a:t>
                      </a:r>
                    </a:p>
                    <a:p>
                      <a:pPr>
                        <a:lnSpc>
                          <a:spcPct val="107000"/>
                        </a:lnSpc>
                        <a:spcAft>
                          <a:spcPts val="0"/>
                        </a:spcAft>
                      </a:pPr>
                      <a:r>
                        <a:rPr lang="en-ZA" sz="800">
                          <a:effectLst/>
                        </a:rPr>
                        <a:t>ANU context</a:t>
                      </a:r>
                    </a:p>
                    <a:p>
                      <a:pPr>
                        <a:lnSpc>
                          <a:spcPct val="107000"/>
                        </a:lnSpc>
                        <a:spcAft>
                          <a:spcPts val="0"/>
                        </a:spcAft>
                      </a:pPr>
                      <a:r>
                        <a:rPr lang="en-ZA" sz="800">
                          <a:effectLst/>
                        </a:rPr>
                        <a:t>Work in progress and plans iro OER</a:t>
                      </a:r>
                    </a:p>
                    <a:p>
                      <a:pPr>
                        <a:lnSpc>
                          <a:spcPct val="107000"/>
                        </a:lnSpc>
                        <a:spcAft>
                          <a:spcPts val="0"/>
                        </a:spcAft>
                      </a:pPr>
                      <a:r>
                        <a:rPr lang="en-ZA" sz="800">
                          <a:effectLst/>
                        </a:rPr>
                        <a:t>Reflection on engagement with OER Africa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Focus group interview</a:t>
                      </a:r>
                    </a:p>
                    <a:p>
                      <a:pPr>
                        <a:lnSpc>
                          <a:spcPct val="107000"/>
                        </a:lnSpc>
                        <a:spcAft>
                          <a:spcPts val="0"/>
                        </a:spcAft>
                      </a:pPr>
                      <a:r>
                        <a:rPr lang="en-ZA" sz="800">
                          <a:effectLst/>
                        </a:rPr>
                        <a:t>Finance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2978226785"/>
                  </a:ext>
                </a:extLst>
              </a:tr>
              <a:tr h="489293">
                <a:tc>
                  <a:txBody>
                    <a:bodyPr/>
                    <a:lstStyle/>
                    <a:p>
                      <a:pPr>
                        <a:lnSpc>
                          <a:spcPct val="107000"/>
                        </a:lnSpc>
                        <a:spcAft>
                          <a:spcPts val="0"/>
                        </a:spcAft>
                      </a:pPr>
                      <a:r>
                        <a:rPr lang="en-ZA" sz="800">
                          <a:effectLst/>
                        </a:rPr>
                        <a:t>1130-1215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Interview with IODL team</a:t>
                      </a:r>
                    </a:p>
                    <a:p>
                      <a:pPr>
                        <a:lnSpc>
                          <a:spcPct val="107000"/>
                        </a:lnSpc>
                        <a:spcAft>
                          <a:spcPts val="0"/>
                        </a:spcAft>
                      </a:pPr>
                      <a:r>
                        <a:rPr lang="en-ZA" sz="800">
                          <a:effectLst/>
                        </a:rPr>
                        <a:t>IODL context</a:t>
                      </a:r>
                    </a:p>
                    <a:p>
                      <a:pPr>
                        <a:lnSpc>
                          <a:spcPct val="107000"/>
                        </a:lnSpc>
                        <a:spcAft>
                          <a:spcPts val="0"/>
                        </a:spcAft>
                      </a:pPr>
                      <a:r>
                        <a:rPr lang="en-ZA" sz="800">
                          <a:effectLst/>
                        </a:rPr>
                        <a:t>Work in progress and plans iro OER</a:t>
                      </a:r>
                    </a:p>
                    <a:p>
                      <a:pPr>
                        <a:lnSpc>
                          <a:spcPct val="107000"/>
                        </a:lnSpc>
                        <a:spcAft>
                          <a:spcPts val="0"/>
                        </a:spcAft>
                      </a:pPr>
                      <a:r>
                        <a:rPr lang="en-ZA" sz="800">
                          <a:effectLst/>
                        </a:rPr>
                        <a:t>Reflection on engagement with OER Africa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Focus group interview</a:t>
                      </a:r>
                    </a:p>
                    <a:p>
                      <a:pPr>
                        <a:lnSpc>
                          <a:spcPct val="107000"/>
                        </a:lnSpc>
                        <a:spcAft>
                          <a:spcPts val="0"/>
                        </a:spcAft>
                      </a:pPr>
                      <a:r>
                        <a:rPr lang="en-ZA" sz="800">
                          <a:effectLst/>
                        </a:rPr>
                        <a:t>Registration, Marketing</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3292868641"/>
                  </a:ext>
                </a:extLst>
              </a:tr>
              <a:tr h="489293">
                <a:tc>
                  <a:txBody>
                    <a:bodyPr/>
                    <a:lstStyle/>
                    <a:p>
                      <a:pPr>
                        <a:lnSpc>
                          <a:spcPct val="107000"/>
                        </a:lnSpc>
                        <a:spcAft>
                          <a:spcPts val="0"/>
                        </a:spcAft>
                      </a:pPr>
                      <a:r>
                        <a:rPr lang="en-ZA" sz="800">
                          <a:effectLst/>
                        </a:rPr>
                        <a:t>1215-1300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Interview with Library services</a:t>
                      </a:r>
                    </a:p>
                    <a:p>
                      <a:pPr>
                        <a:lnSpc>
                          <a:spcPct val="107000"/>
                        </a:lnSpc>
                        <a:spcAft>
                          <a:spcPts val="0"/>
                        </a:spcAft>
                      </a:pPr>
                      <a:r>
                        <a:rPr lang="en-ZA" sz="800">
                          <a:effectLst/>
                        </a:rPr>
                        <a:t>Library context</a:t>
                      </a:r>
                    </a:p>
                    <a:p>
                      <a:pPr>
                        <a:lnSpc>
                          <a:spcPct val="107000"/>
                        </a:lnSpc>
                        <a:spcAft>
                          <a:spcPts val="0"/>
                        </a:spcAft>
                      </a:pPr>
                      <a:r>
                        <a:rPr lang="en-ZA" sz="800">
                          <a:effectLst/>
                        </a:rPr>
                        <a:t>Work in progress and plans iro OER</a:t>
                      </a:r>
                    </a:p>
                    <a:p>
                      <a:pPr>
                        <a:lnSpc>
                          <a:spcPct val="107000"/>
                        </a:lnSpc>
                        <a:spcAft>
                          <a:spcPts val="0"/>
                        </a:spcAft>
                      </a:pPr>
                      <a:r>
                        <a:rPr lang="en-ZA" sz="800">
                          <a:effectLst/>
                        </a:rPr>
                        <a:t>Reflection on engagement with OER Africa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Focus group interview</a:t>
                      </a:r>
                    </a:p>
                    <a:p>
                      <a:pPr>
                        <a:lnSpc>
                          <a:spcPct val="107000"/>
                        </a:lnSpc>
                        <a:spcAft>
                          <a:spcPts val="0"/>
                        </a:spcAft>
                      </a:pPr>
                      <a:r>
                        <a:rPr lang="en-ZA" sz="800">
                          <a:effectLst/>
                        </a:rPr>
                        <a:t>Academic Deans, QA, IODL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118503749"/>
                  </a:ext>
                </a:extLst>
              </a:tr>
              <a:tr h="122324">
                <a:tc>
                  <a:txBody>
                    <a:bodyPr/>
                    <a:lstStyle/>
                    <a:p>
                      <a:pPr>
                        <a:lnSpc>
                          <a:spcPct val="107000"/>
                        </a:lnSpc>
                        <a:spcAft>
                          <a:spcPts val="0"/>
                        </a:spcAft>
                      </a:pPr>
                      <a:r>
                        <a:rPr lang="en-ZA" sz="800">
                          <a:effectLst/>
                        </a:rPr>
                        <a:t>1300 – 1345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Break</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2744728015"/>
                  </a:ext>
                </a:extLst>
              </a:tr>
              <a:tr h="611617">
                <a:tc>
                  <a:txBody>
                    <a:bodyPr/>
                    <a:lstStyle/>
                    <a:p>
                      <a:pPr>
                        <a:lnSpc>
                          <a:spcPct val="107000"/>
                        </a:lnSpc>
                        <a:spcAft>
                          <a:spcPts val="0"/>
                        </a:spcAft>
                      </a:pPr>
                      <a:r>
                        <a:rPr lang="en-ZA" sz="800">
                          <a:effectLst/>
                        </a:rPr>
                        <a:t>1345 – 1430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Focus group interview with materials developers</a:t>
                      </a:r>
                    </a:p>
                    <a:p>
                      <a:pPr>
                        <a:lnSpc>
                          <a:spcPct val="107000"/>
                        </a:lnSpc>
                        <a:spcAft>
                          <a:spcPts val="0"/>
                        </a:spcAft>
                      </a:pPr>
                      <a:r>
                        <a:rPr lang="en-ZA" sz="800">
                          <a:effectLst/>
                        </a:rPr>
                        <a:t>Materials development at ANU</a:t>
                      </a:r>
                    </a:p>
                    <a:p>
                      <a:pPr>
                        <a:lnSpc>
                          <a:spcPct val="107000"/>
                        </a:lnSpc>
                        <a:spcAft>
                          <a:spcPts val="0"/>
                        </a:spcAft>
                      </a:pPr>
                      <a:r>
                        <a:rPr lang="en-ZA" sz="800">
                          <a:effectLst/>
                        </a:rPr>
                        <a:t>Work in progress and plans iro OER</a:t>
                      </a:r>
                    </a:p>
                    <a:p>
                      <a:pPr>
                        <a:lnSpc>
                          <a:spcPct val="107000"/>
                        </a:lnSpc>
                        <a:spcAft>
                          <a:spcPts val="0"/>
                        </a:spcAft>
                      </a:pPr>
                      <a:r>
                        <a:rPr lang="en-ZA" sz="800">
                          <a:effectLst/>
                        </a:rPr>
                        <a:t>Reflection on engagement with OER Africa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Focus group interview</a:t>
                      </a:r>
                    </a:p>
                    <a:p>
                      <a:pPr>
                        <a:lnSpc>
                          <a:spcPct val="107000"/>
                        </a:lnSpc>
                        <a:spcAft>
                          <a:spcPts val="0"/>
                        </a:spcAft>
                      </a:pPr>
                      <a:r>
                        <a:rPr lang="en-ZA" sz="800">
                          <a:effectLst/>
                        </a:rPr>
                        <a:t>Examinations and certification, MIS, ICT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3201054135"/>
                  </a:ext>
                </a:extLst>
              </a:tr>
              <a:tr h="244647">
                <a:tc>
                  <a:txBody>
                    <a:bodyPr/>
                    <a:lstStyle/>
                    <a:p>
                      <a:pPr>
                        <a:lnSpc>
                          <a:spcPct val="107000"/>
                        </a:lnSpc>
                        <a:spcAft>
                          <a:spcPts val="0"/>
                        </a:spcAft>
                      </a:pPr>
                      <a:r>
                        <a:rPr lang="en-ZA" sz="800">
                          <a:effectLst/>
                        </a:rPr>
                        <a:t>1430-1500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Interrogation of Tony’s reports/ issues to pursue during convening</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a:txBody>
                    <a:bodyPr/>
                    <a:lstStyle/>
                    <a:p>
                      <a:pPr>
                        <a:lnSpc>
                          <a:spcPct val="107000"/>
                        </a:lnSpc>
                        <a:spcAft>
                          <a:spcPts val="0"/>
                        </a:spcAft>
                      </a:pPr>
                      <a:r>
                        <a:rPr lang="en-ZA" sz="800">
                          <a:effectLst/>
                        </a:rPr>
                        <a:t>Prelim feedback to DVC</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extLst>
                  <a:ext uri="{0D108BD9-81ED-4DB2-BD59-A6C34878D82A}">
                    <a16:rowId xmlns:a16="http://schemas.microsoft.com/office/drawing/2014/main" val="2839256027"/>
                  </a:ext>
                </a:extLst>
              </a:tr>
              <a:tr h="122324">
                <a:tc>
                  <a:txBody>
                    <a:bodyPr/>
                    <a:lstStyle/>
                    <a:p>
                      <a:pPr>
                        <a:lnSpc>
                          <a:spcPct val="107000"/>
                        </a:lnSpc>
                        <a:spcAft>
                          <a:spcPts val="0"/>
                        </a:spcAft>
                      </a:pPr>
                      <a:r>
                        <a:rPr lang="en-ZA" sz="800">
                          <a:effectLst/>
                        </a:rPr>
                        <a:t>1500-1530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gridSpan="2">
                  <a:txBody>
                    <a:bodyPr/>
                    <a:lstStyle/>
                    <a:p>
                      <a:pPr>
                        <a:lnSpc>
                          <a:spcPct val="107000"/>
                        </a:lnSpc>
                        <a:spcAft>
                          <a:spcPts val="0"/>
                        </a:spcAft>
                      </a:pPr>
                      <a:r>
                        <a:rPr lang="en-ZA" sz="800" dirty="0">
                          <a:effectLst/>
                        </a:rPr>
                        <a:t>Courtesy meeting with Principal and VC</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6764" marR="46764" marT="0" marB="0"/>
                </a:tc>
                <a:tc hMerge="1">
                  <a:txBody>
                    <a:bodyPr/>
                    <a:lstStyle/>
                    <a:p>
                      <a:endParaRPr lang="en-ZA"/>
                    </a:p>
                  </a:txBody>
                  <a:tcPr/>
                </a:tc>
                <a:extLst>
                  <a:ext uri="{0D108BD9-81ED-4DB2-BD59-A6C34878D82A}">
                    <a16:rowId xmlns:a16="http://schemas.microsoft.com/office/drawing/2014/main" val="4212061514"/>
                  </a:ext>
                </a:extLst>
              </a:tr>
            </a:tbl>
          </a:graphicData>
        </a:graphic>
      </p:graphicFrame>
    </p:spTree>
    <p:extLst>
      <p:ext uri="{BB962C8B-B14F-4D97-AF65-F5344CB8AC3E}">
        <p14:creationId xmlns:p14="http://schemas.microsoft.com/office/powerpoint/2010/main" val="1497967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Focus Group Interviews</a:t>
            </a:r>
          </a:p>
        </p:txBody>
      </p:sp>
      <p:sp>
        <p:nvSpPr>
          <p:cNvPr id="5" name="Content Placeholder 4"/>
          <p:cNvSpPr>
            <a:spLocks noGrp="1"/>
          </p:cNvSpPr>
          <p:nvPr>
            <p:ph idx="1"/>
          </p:nvPr>
        </p:nvSpPr>
        <p:spPr/>
        <p:txBody>
          <a:bodyPr>
            <a:normAutofit fontScale="85000" lnSpcReduction="20000"/>
          </a:bodyPr>
          <a:lstStyle/>
          <a:p>
            <a:pPr marL="514350" indent="-514350">
              <a:buFont typeface="+mj-lt"/>
              <a:buAutoNum type="arabicPeriod"/>
            </a:pPr>
            <a:r>
              <a:rPr lang="en-ZA" dirty="0"/>
              <a:t>What are the current trends in terms of demand for ANU’s services – programmes and modes? And what do we anticipate regarding future demand?</a:t>
            </a:r>
          </a:p>
          <a:p>
            <a:pPr marL="514350" indent="-514350">
              <a:buFont typeface="+mj-lt"/>
              <a:buAutoNum type="arabicPeriod"/>
            </a:pPr>
            <a:r>
              <a:rPr lang="en-ZA" dirty="0"/>
              <a:t>Should all programmes be offered in all modes or should we differentiate? If so, how?</a:t>
            </a:r>
          </a:p>
          <a:p>
            <a:pPr marL="514350" indent="-514350">
              <a:buFont typeface="+mj-lt"/>
              <a:buAutoNum type="arabicPeriod"/>
            </a:pPr>
            <a:r>
              <a:rPr lang="en-ZA" dirty="0"/>
              <a:t>What does a SWOT analysis of ANU’s existing systems suggest regarding readiness to respond to 1 and 2?</a:t>
            </a:r>
          </a:p>
          <a:p>
            <a:pPr marL="514350" indent="-514350">
              <a:buFont typeface="+mj-lt"/>
              <a:buAutoNum type="arabicPeriod"/>
            </a:pPr>
            <a:r>
              <a:rPr lang="en-ZA" dirty="0"/>
              <a:t>Does our current costing model need to change? If so, how?</a:t>
            </a:r>
          </a:p>
          <a:p>
            <a:pPr marL="514350" indent="-514350">
              <a:buFont typeface="+mj-lt"/>
              <a:buAutoNum type="arabicPeriod"/>
            </a:pPr>
            <a:r>
              <a:rPr lang="en-ZA" dirty="0"/>
              <a:t>How can engagement with OER contribute?</a:t>
            </a:r>
          </a:p>
          <a:p>
            <a:pPr marL="514350" indent="-514350">
              <a:buFont typeface="+mj-lt"/>
              <a:buAutoNum type="arabicPeriod"/>
            </a:pPr>
            <a:r>
              <a:rPr lang="en-ZA" dirty="0"/>
              <a:t>Follow up research …</a:t>
            </a:r>
          </a:p>
          <a:p>
            <a:endParaRPr lang="en-ZA" dirty="0"/>
          </a:p>
          <a:p>
            <a:endParaRPr lang="en-ZA" dirty="0"/>
          </a:p>
        </p:txBody>
      </p:sp>
    </p:spTree>
    <p:extLst>
      <p:ext uri="{BB962C8B-B14F-4D97-AF65-F5344CB8AC3E}">
        <p14:creationId xmlns:p14="http://schemas.microsoft.com/office/powerpoint/2010/main" val="1271217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5436096" y="1772816"/>
            <a:ext cx="2183904" cy="1677144"/>
          </a:xfrm>
          <a:prstGeom prst="rect">
            <a:avLst/>
          </a:prstGeom>
          <a:ln>
            <a:noFill/>
          </a:ln>
          <a:effectLst>
            <a:softEdge rad="112500"/>
          </a:effectLst>
        </p:spPr>
      </p:pic>
      <p:sp>
        <p:nvSpPr>
          <p:cNvPr id="2" name="Title 1"/>
          <p:cNvSpPr>
            <a:spLocks noGrp="1"/>
          </p:cNvSpPr>
          <p:nvPr>
            <p:ph type="title"/>
          </p:nvPr>
        </p:nvSpPr>
        <p:spPr>
          <a:xfrm>
            <a:off x="457200" y="-27384"/>
            <a:ext cx="8229600" cy="1143000"/>
          </a:xfrm>
        </p:spPr>
        <p:txBody>
          <a:bodyPr/>
          <a:lstStyle/>
          <a:p>
            <a:pPr eaLnBrk="1" hangingPunct="1">
              <a:defRPr/>
            </a:pPr>
            <a:r>
              <a:rPr lang="en-GB" sz="4000" dirty="0"/>
              <a:t>OER for Africa… and the world</a:t>
            </a:r>
            <a:endParaRPr sz="4000" dirty="0"/>
          </a:p>
        </p:txBody>
      </p:sp>
      <p:pic>
        <p:nvPicPr>
          <p:cNvPr id="21508" name="Picture 2"/>
          <p:cNvPicPr>
            <a:picLocks noGrp="1" noChangeAspect="1" noChangeArrowheads="1"/>
          </p:cNvPicPr>
          <p:nvPr>
            <p:ph sz="half" idx="1"/>
          </p:nvPr>
        </p:nvPicPr>
        <p:blipFill>
          <a:blip r:embed="rId4" cstate="print"/>
          <a:srcRect/>
          <a:stretch>
            <a:fillRect/>
          </a:stretch>
        </p:blipFill>
        <p:spPr>
          <a:xfrm>
            <a:off x="317376" y="1286941"/>
            <a:ext cx="4038600" cy="3078163"/>
          </a:xfrm>
          <a:prstGeom prst="rect">
            <a:avLst/>
          </a:prstGeom>
          <a:ln>
            <a:noFill/>
          </a:ln>
          <a:effectLst>
            <a:softEdge rad="112500"/>
          </a:effectLst>
        </p:spPr>
      </p:pic>
      <p:pic>
        <p:nvPicPr>
          <p:cNvPr id="21509" name="Picture 3"/>
          <p:cNvPicPr>
            <a:picLocks noChangeAspect="1" noChangeArrowheads="1"/>
          </p:cNvPicPr>
          <p:nvPr/>
        </p:nvPicPr>
        <p:blipFill>
          <a:blip r:embed="rId5" cstate="print"/>
          <a:srcRect/>
          <a:stretch>
            <a:fillRect/>
          </a:stretch>
        </p:blipFill>
        <p:spPr bwMode="auto">
          <a:xfrm>
            <a:off x="6705600" y="908720"/>
            <a:ext cx="1905000" cy="1543050"/>
          </a:xfrm>
          <a:prstGeom prst="rect">
            <a:avLst/>
          </a:prstGeom>
          <a:ln>
            <a:noFill/>
          </a:ln>
          <a:effectLst>
            <a:softEdge rad="112500"/>
          </a:effectLst>
        </p:spPr>
      </p:pic>
      <p:pic>
        <p:nvPicPr>
          <p:cNvPr id="21510" name="Picture 5"/>
          <p:cNvPicPr>
            <a:picLocks noChangeAspect="1" noChangeArrowheads="1"/>
          </p:cNvPicPr>
          <p:nvPr/>
        </p:nvPicPr>
        <p:blipFill>
          <a:blip r:embed="rId6" cstate="print"/>
          <a:srcRect/>
          <a:stretch>
            <a:fillRect/>
          </a:stretch>
        </p:blipFill>
        <p:spPr bwMode="auto">
          <a:xfrm>
            <a:off x="6858000" y="2996952"/>
            <a:ext cx="1933575" cy="1524000"/>
          </a:xfrm>
          <a:prstGeom prst="rect">
            <a:avLst/>
          </a:prstGeom>
          <a:ln>
            <a:noFill/>
          </a:ln>
          <a:effectLst>
            <a:softEdge rad="112500"/>
          </a:effectLst>
        </p:spPr>
      </p:pic>
      <p:sp>
        <p:nvSpPr>
          <p:cNvPr id="7" name="Rectangle 11"/>
          <p:cNvSpPr>
            <a:spLocks noChangeArrowheads="1"/>
          </p:cNvSpPr>
          <p:nvPr/>
        </p:nvSpPr>
        <p:spPr bwMode="auto">
          <a:xfrm>
            <a:off x="683568" y="4365104"/>
            <a:ext cx="7776864" cy="2298578"/>
          </a:xfrm>
          <a:prstGeom prst="rect">
            <a:avLst/>
          </a:prstGeom>
          <a:effectLst/>
          <a:scene3d>
            <a:camera prst="orthographicFront"/>
            <a:lightRig rig="threePt" dir="t"/>
          </a:scene3d>
          <a:sp3d>
            <a:bevelT w="101600" prst="riblet"/>
          </a:sp3d>
          <a:extLst/>
        </p:spPr>
        <p:txBody>
          <a:bodyPr wrap="square">
            <a:spAutoFit/>
          </a:bodyPr>
          <a:lstStyle/>
          <a:p>
            <a:pPr marL="176213" algn="ctr" eaLnBrk="0" hangingPunct="0">
              <a:lnSpc>
                <a:spcPct val="112000"/>
              </a:lnSpc>
              <a:spcBef>
                <a:spcPts val="0"/>
              </a:spcBef>
              <a:spcAft>
                <a:spcPts val="600"/>
              </a:spcAft>
              <a:defRPr/>
            </a:pPr>
            <a:r>
              <a:rPr lang="en-GB" sz="3200" dirty="0">
                <a:effectLst>
                  <a:outerShdw blurRad="38100" dist="38100" dir="2700000" algn="tl">
                    <a:srgbClr val="000000">
                      <a:alpha val="43137"/>
                    </a:srgbClr>
                  </a:outerShdw>
                </a:effectLst>
              </a:rPr>
              <a:t>OER show-cases </a:t>
            </a:r>
            <a:r>
              <a:rPr lang="en-GB" sz="3200" b="1" dirty="0">
                <a:effectLst>
                  <a:outerShdw blurRad="38100" dist="38100" dir="2700000" algn="tl">
                    <a:srgbClr val="000000">
                      <a:alpha val="43137"/>
                    </a:srgbClr>
                  </a:outerShdw>
                </a:effectLst>
              </a:rPr>
              <a:t>African intellectual capital –</a:t>
            </a:r>
            <a:r>
              <a:rPr lang="en-GB" sz="3200" dirty="0">
                <a:effectLst>
                  <a:outerShdw blurRad="38100" dist="38100" dir="2700000" algn="tl">
                    <a:srgbClr val="000000">
                      <a:alpha val="43137"/>
                    </a:srgbClr>
                  </a:outerShdw>
                </a:effectLst>
              </a:rPr>
              <a:t> allowing us our rightful participation as </a:t>
            </a:r>
            <a:r>
              <a:rPr lang="en-GB" sz="3200" b="1" dirty="0">
                <a:effectLst>
                  <a:outerShdw blurRad="38100" dist="38100" dir="2700000" algn="tl">
                    <a:srgbClr val="000000">
                      <a:alpha val="43137"/>
                    </a:srgbClr>
                  </a:outerShdw>
                </a:effectLst>
              </a:rPr>
              <a:t>contributors</a:t>
            </a:r>
            <a:r>
              <a:rPr lang="en-GB" sz="3200" dirty="0">
                <a:effectLst>
                  <a:outerShdw blurRad="38100" dist="38100" dir="2700000" algn="tl">
                    <a:srgbClr val="000000">
                      <a:alpha val="43137"/>
                    </a:srgbClr>
                  </a:outerShdw>
                </a:effectLst>
              </a:rPr>
              <a:t> to the global knowledge economy.</a:t>
            </a:r>
          </a:p>
        </p:txBody>
      </p:sp>
    </p:spTree>
    <p:extLst>
      <p:ext uri="{BB962C8B-B14F-4D97-AF65-F5344CB8AC3E}">
        <p14:creationId xmlns:p14="http://schemas.microsoft.com/office/powerpoint/2010/main" val="313084576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1196752"/>
            <a:ext cx="4644008" cy="3744416"/>
          </a:xfrm>
        </p:spPr>
        <p:txBody>
          <a:bodyPr>
            <a:noAutofit/>
          </a:bodyPr>
          <a:lstStyle/>
          <a:p>
            <a:pPr marL="0" indent="0">
              <a:lnSpc>
                <a:spcPct val="112000"/>
              </a:lnSpc>
              <a:spcBef>
                <a:spcPts val="0"/>
              </a:spcBef>
              <a:buNone/>
            </a:pPr>
            <a:r>
              <a:rPr lang="en-GB" sz="3000" dirty="0"/>
              <a:t>“Education is a human right with immense power to transform. On its foundation rest the cornerstones of freedom, democracy and sustainable human development.” </a:t>
            </a:r>
          </a:p>
        </p:txBody>
      </p:sp>
      <p:pic>
        <p:nvPicPr>
          <p:cNvPr id="10" name="Picture 9" descr="http://static.goal.com/100000/10008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4000500" cy="6010275"/>
          </a:xfrm>
          <a:prstGeom prst="rect">
            <a:avLst/>
          </a:prstGeom>
          <a:ln>
            <a:noFill/>
          </a:ln>
          <a:effectLst>
            <a:softEdge rad="112500"/>
          </a:effectLst>
        </p:spPr>
      </p:pic>
      <p:sp>
        <p:nvSpPr>
          <p:cNvPr id="4" name="Title 4"/>
          <p:cNvSpPr>
            <a:spLocks noGrp="1"/>
          </p:cNvSpPr>
          <p:nvPr>
            <p:ph type="title"/>
          </p:nvPr>
        </p:nvSpPr>
        <p:spPr>
          <a:xfrm>
            <a:off x="389384" y="5085184"/>
            <a:ext cx="8229600" cy="1143000"/>
          </a:xfrm>
        </p:spPr>
        <p:txBody>
          <a:bodyPr/>
          <a:lstStyle/>
          <a:p>
            <a:pPr algn="r"/>
            <a:r>
              <a:rPr lang="en-GB" sz="3400" b="1" dirty="0">
                <a:latin typeface="Garamond" panose="02020404030301010803" pitchFamily="18" charset="0"/>
              </a:rPr>
              <a:t>Kofi Anan</a:t>
            </a:r>
            <a:br>
              <a:rPr lang="en-GB" sz="3400" b="1" dirty="0">
                <a:latin typeface="Garamond" panose="02020404030301010803" pitchFamily="18" charset="0"/>
              </a:rPr>
            </a:br>
            <a:r>
              <a:rPr lang="en-GB" sz="3400" b="1" dirty="0">
                <a:latin typeface="Garamond" panose="02020404030301010803" pitchFamily="18" charset="0"/>
              </a:rPr>
              <a:t>Nobel Laureate, 2001</a:t>
            </a:r>
          </a:p>
        </p:txBody>
      </p:sp>
    </p:spTree>
    <p:extLst>
      <p:ext uri="{BB962C8B-B14F-4D97-AF65-F5344CB8AC3E}">
        <p14:creationId xmlns:p14="http://schemas.microsoft.com/office/powerpoint/2010/main" val="731827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69888"/>
            <a:ext cx="8229600" cy="1143000"/>
          </a:xfrm>
        </p:spPr>
        <p:txBody>
          <a:bodyPr/>
          <a:lstStyle/>
          <a:p>
            <a:r>
              <a:rPr lang="en-ZA" b="1"/>
              <a:t>Selected bibliography</a:t>
            </a:r>
          </a:p>
        </p:txBody>
      </p:sp>
      <p:sp>
        <p:nvSpPr>
          <p:cNvPr id="44035" name="Content Placeholder 2"/>
          <p:cNvSpPr>
            <a:spLocks noGrp="1"/>
          </p:cNvSpPr>
          <p:nvPr>
            <p:ph idx="1"/>
          </p:nvPr>
        </p:nvSpPr>
        <p:spPr>
          <a:xfrm>
            <a:off x="457200" y="1624013"/>
            <a:ext cx="8229600" cy="4525962"/>
          </a:xfrm>
        </p:spPr>
        <p:txBody>
          <a:bodyPr>
            <a:normAutofit fontScale="92500" lnSpcReduction="20000"/>
          </a:bodyPr>
          <a:lstStyle/>
          <a:p>
            <a:r>
              <a:rPr lang="en-ZA" sz="1100" dirty="0"/>
              <a:t>Ally, M. Ed. 2009. </a:t>
            </a:r>
            <a:r>
              <a:rPr lang="en-ZA" sz="1100" i="1" dirty="0"/>
              <a:t>Mobile Learning: Transforming the Delivery of Education and Training</a:t>
            </a:r>
            <a:r>
              <a:rPr lang="en-ZA" sz="1100" dirty="0"/>
              <a:t>. Edmonton: Athabasca University Press.</a:t>
            </a:r>
          </a:p>
          <a:p>
            <a:r>
              <a:rPr lang="en-ZA" sz="1100" dirty="0"/>
              <a:t>Anderson, T. &amp; </a:t>
            </a:r>
            <a:r>
              <a:rPr lang="en-ZA" sz="1100" dirty="0" err="1"/>
              <a:t>Elloumi</a:t>
            </a:r>
            <a:r>
              <a:rPr lang="en-ZA" sz="1100" dirty="0"/>
              <a:t>, F. Eds. 2004. </a:t>
            </a:r>
            <a:r>
              <a:rPr lang="en-ZA" sz="1100" i="1" dirty="0"/>
              <a:t>Theory and Practice of Online Learning</a:t>
            </a:r>
            <a:r>
              <a:rPr lang="en-ZA" sz="1100" dirty="0"/>
              <a:t>. Athabasca: Athabasca University.</a:t>
            </a:r>
          </a:p>
          <a:p>
            <a:r>
              <a:rPr lang="en-ZA" sz="1100" dirty="0"/>
              <a:t>Bates, A. W., &amp; </a:t>
            </a:r>
            <a:r>
              <a:rPr lang="en-ZA" sz="1100" dirty="0" err="1"/>
              <a:t>Sangrà</a:t>
            </a:r>
            <a:r>
              <a:rPr lang="en-ZA" sz="1100" dirty="0"/>
              <a:t>, A., (2011), </a:t>
            </a:r>
            <a:r>
              <a:rPr lang="en-ZA" sz="1100" i="1" dirty="0"/>
              <a:t>Managing Technology in Higher Education: Strategies for Transforming Teaching and Learning</a:t>
            </a:r>
            <a:r>
              <a:rPr lang="en-ZA" sz="1100" dirty="0"/>
              <a:t>. San Francisco: John Wiley &amp; Sons, Inc.</a:t>
            </a:r>
          </a:p>
          <a:p>
            <a:r>
              <a:rPr lang="en-ZA" sz="1100" dirty="0"/>
              <a:t>Commonwealth of Learning (</a:t>
            </a:r>
            <a:r>
              <a:rPr lang="en-ZA" sz="1100" dirty="0" err="1"/>
              <a:t>CoL</a:t>
            </a:r>
            <a:r>
              <a:rPr lang="en-ZA" sz="1100" dirty="0"/>
              <a:t>). 2009. </a:t>
            </a:r>
            <a:r>
              <a:rPr lang="en-ZA" sz="1100" i="1" dirty="0"/>
              <a:t>Quality Assurance Toolkit: Distance Higher Education Institutions and Programmes</a:t>
            </a:r>
            <a:r>
              <a:rPr lang="en-ZA" sz="1100" dirty="0"/>
              <a:t>. Vancouver: </a:t>
            </a:r>
            <a:r>
              <a:rPr lang="en-ZA" sz="1100" dirty="0" err="1"/>
              <a:t>CoL.</a:t>
            </a:r>
            <a:endParaRPr lang="en-ZA" sz="1100" dirty="0"/>
          </a:p>
          <a:p>
            <a:r>
              <a:rPr lang="en-ZA" sz="1100" dirty="0"/>
              <a:t>Council on Higher Education (CHE). 2004a. </a:t>
            </a:r>
            <a:r>
              <a:rPr lang="en-ZA" sz="1100" i="1" dirty="0"/>
              <a:t>Criteria for Institutional Audits, Higher Education Quality Committee, June 2004</a:t>
            </a:r>
            <a:r>
              <a:rPr lang="en-ZA" sz="1100" dirty="0"/>
              <a:t>. Pretoria: CHE.</a:t>
            </a:r>
          </a:p>
          <a:p>
            <a:r>
              <a:rPr lang="en-ZA" sz="1100" dirty="0"/>
              <a:t>Council on Higher Education (CHE). 2004b. </a:t>
            </a:r>
            <a:r>
              <a:rPr lang="en-ZA" sz="1100" i="1" dirty="0"/>
              <a:t>Criteria for Programme Accreditation, Higher Education Quality Committee, November 2004</a:t>
            </a:r>
            <a:r>
              <a:rPr lang="en-ZA" sz="1100" dirty="0"/>
              <a:t>. Pretoria: CHE.</a:t>
            </a:r>
          </a:p>
          <a:p>
            <a:r>
              <a:rPr lang="en-ZA" sz="1100" dirty="0"/>
              <a:t>Du </a:t>
            </a:r>
            <a:r>
              <a:rPr lang="en-ZA" sz="1100" dirty="0" err="1"/>
              <a:t>Vivier</a:t>
            </a:r>
            <a:r>
              <a:rPr lang="en-ZA" sz="1100" dirty="0"/>
              <a:t>, E. 2010. </a:t>
            </a:r>
            <a:r>
              <a:rPr lang="en-ZA" sz="1100" i="1" dirty="0"/>
              <a:t>A Sustainable Open Schooling System for Ghana – Report of a Short-term Consultancy to devise strategies for the Centre for National Distance Learning and Open Schooling (CENDLOS)</a:t>
            </a:r>
            <a:r>
              <a:rPr lang="en-ZA" sz="1100" dirty="0"/>
              <a:t> prepared for the Commonwealth of Learning (</a:t>
            </a:r>
            <a:r>
              <a:rPr lang="en-ZA" sz="1100" dirty="0" err="1"/>
              <a:t>CoL</a:t>
            </a:r>
            <a:r>
              <a:rPr lang="en-ZA" sz="1100" dirty="0"/>
              <a:t>): Vancouver.</a:t>
            </a:r>
          </a:p>
          <a:p>
            <a:r>
              <a:rPr lang="en-US" sz="1100" dirty="0" err="1"/>
              <a:t>Glennie</a:t>
            </a:r>
            <a:r>
              <a:rPr lang="en-US" sz="1100" dirty="0"/>
              <a:t>, J. &amp; Mays, T. 2009. Towards a model for ODL. </a:t>
            </a:r>
            <a:r>
              <a:rPr lang="en-US" sz="1100" i="1" dirty="0"/>
              <a:t>Open Learning through Distance Education (</a:t>
            </a:r>
            <a:r>
              <a:rPr lang="en-US" sz="1100" i="1" dirty="0" err="1"/>
              <a:t>OLtDE</a:t>
            </a:r>
            <a:r>
              <a:rPr lang="en-US" sz="1100" i="1" dirty="0"/>
              <a:t>), 15(6), 2009</a:t>
            </a:r>
            <a:r>
              <a:rPr lang="en-US" sz="1100" dirty="0"/>
              <a:t>.</a:t>
            </a:r>
          </a:p>
          <a:p>
            <a:r>
              <a:rPr lang="en-ZA" sz="1100" dirty="0" err="1"/>
              <a:t>Heydenrych</a:t>
            </a:r>
            <a:r>
              <a:rPr lang="en-ZA" sz="1100" dirty="0"/>
              <a:t>, J. F. &amp; </a:t>
            </a:r>
            <a:r>
              <a:rPr lang="en-ZA" sz="1100" dirty="0" err="1"/>
              <a:t>Prinsloo</a:t>
            </a:r>
            <a:r>
              <a:rPr lang="en-ZA" sz="1100" dirty="0"/>
              <a:t>, P. (2010). Revisiting the five generations of distance education: Quo Vadis? </a:t>
            </a:r>
            <a:r>
              <a:rPr lang="en-ZA" sz="1100" i="1" dirty="0" err="1"/>
              <a:t>Progressio</a:t>
            </a:r>
            <a:r>
              <a:rPr lang="en-ZA" sz="1100" i="1" dirty="0"/>
              <a:t>; South African Journal for Open and Distance Learning Practice, 32(1), 2010</a:t>
            </a:r>
            <a:r>
              <a:rPr lang="en-ZA" sz="1100" dirty="0"/>
              <a:t>. 5-26</a:t>
            </a:r>
          </a:p>
          <a:p>
            <a:r>
              <a:rPr lang="en-ZA" sz="1100" dirty="0"/>
              <a:t>Higgs, P. &amp; </a:t>
            </a:r>
            <a:r>
              <a:rPr lang="en-ZA" sz="1100" dirty="0" err="1"/>
              <a:t>Moeketsi</a:t>
            </a:r>
            <a:r>
              <a:rPr lang="en-ZA" sz="1100" dirty="0"/>
              <a:t>, RMH. (2011). An African Perspective on Academic Development: The University of South Africa’s, College of Human Sciences’, Scholars Development Programme. </a:t>
            </a:r>
            <a:r>
              <a:rPr lang="en-ZA" sz="1100" i="1" dirty="0"/>
              <a:t>9th International Conference on Comparative Education and Teacher Training (2011 – Sofia, Bulgaria).</a:t>
            </a:r>
          </a:p>
          <a:p>
            <a:r>
              <a:rPr lang="en-ZA" sz="1100" dirty="0"/>
              <a:t>Holmberg, B. 1995. </a:t>
            </a:r>
            <a:r>
              <a:rPr lang="en-ZA" sz="1100" i="1" dirty="0"/>
              <a:t>Theory and Practice of Distance Education. 2</a:t>
            </a:r>
            <a:r>
              <a:rPr lang="en-ZA" sz="1100" i="1" baseline="30000" dirty="0"/>
              <a:t>nd</a:t>
            </a:r>
            <a:r>
              <a:rPr lang="en-ZA" sz="1100" i="1" dirty="0"/>
              <a:t> Edition</a:t>
            </a:r>
            <a:r>
              <a:rPr lang="en-ZA" sz="1100" dirty="0"/>
              <a:t>. London: </a:t>
            </a:r>
            <a:r>
              <a:rPr lang="en-ZA" sz="1100" dirty="0" err="1"/>
              <a:t>Routledge</a:t>
            </a:r>
            <a:r>
              <a:rPr lang="en-ZA" sz="1100" dirty="0"/>
              <a:t>.</a:t>
            </a:r>
          </a:p>
          <a:p>
            <a:r>
              <a:rPr lang="en-GB" sz="1100" dirty="0" err="1"/>
              <a:t>Horsthemke</a:t>
            </a:r>
            <a:r>
              <a:rPr lang="en-GB" sz="1100" dirty="0"/>
              <a:t>, K. (2006). The idea of the African university in the twenty-first century: Some reflections on </a:t>
            </a:r>
            <a:r>
              <a:rPr lang="en-GB" sz="1100" dirty="0" err="1"/>
              <a:t>Afrocentrism</a:t>
            </a:r>
            <a:r>
              <a:rPr lang="en-GB" sz="1100" dirty="0"/>
              <a:t> and </a:t>
            </a:r>
            <a:r>
              <a:rPr lang="en-GB" sz="1100" dirty="0" err="1"/>
              <a:t>Afroscepticism</a:t>
            </a:r>
            <a:r>
              <a:rPr lang="en-GB" sz="1100" dirty="0"/>
              <a:t>. </a:t>
            </a:r>
            <a:r>
              <a:rPr lang="en-GB" sz="1100" i="1" dirty="0"/>
              <a:t>South African Journal of Higher Education (SAJHE), 20(4), 2006</a:t>
            </a:r>
            <a:r>
              <a:rPr lang="en-GB" sz="1100" dirty="0"/>
              <a:t>. 449-465.</a:t>
            </a:r>
          </a:p>
          <a:p>
            <a:r>
              <a:rPr lang="en-ZA" sz="1100" dirty="0" err="1"/>
              <a:t>Louw</a:t>
            </a:r>
            <a:r>
              <a:rPr lang="en-ZA" sz="1100" dirty="0"/>
              <a:t>, H. A. 2007. </a:t>
            </a:r>
            <a:r>
              <a:rPr lang="en-ZA" sz="1100" i="1" dirty="0"/>
              <a:t>Open and Distance Learning at </a:t>
            </a:r>
            <a:r>
              <a:rPr lang="en-ZA" sz="1100" i="1" dirty="0" err="1"/>
              <a:t>Unisa</a:t>
            </a:r>
            <a:r>
              <a:rPr lang="en-ZA" sz="1100" dirty="0"/>
              <a:t>. Pretoria: </a:t>
            </a:r>
            <a:r>
              <a:rPr lang="en-ZA" sz="1100" dirty="0" err="1"/>
              <a:t>Unisa</a:t>
            </a:r>
            <a:r>
              <a:rPr lang="en-ZA" sz="1100" dirty="0"/>
              <a:t>.</a:t>
            </a:r>
          </a:p>
          <a:p>
            <a:r>
              <a:rPr lang="en-ZA" sz="1100" dirty="0"/>
              <a:t>Mays, T. (2011). </a:t>
            </a:r>
            <a:r>
              <a:rPr lang="en-ZA" sz="1100" i="1" dirty="0"/>
              <a:t>Programme modelling: a </a:t>
            </a:r>
            <a:r>
              <a:rPr lang="en-ZA" sz="1100" i="1" dirty="0" err="1"/>
              <a:t>Nadeosa</a:t>
            </a:r>
            <a:r>
              <a:rPr lang="en-ZA" sz="1100" i="1" dirty="0"/>
              <a:t> investigation into the cost and human resource implications for different models of ODL provision – draft post-conference version 5</a:t>
            </a:r>
            <a:r>
              <a:rPr lang="en-ZA" sz="1100" dirty="0"/>
              <a:t>. Johannesburg: </a:t>
            </a:r>
            <a:r>
              <a:rPr lang="en-ZA" sz="1100" dirty="0" err="1"/>
              <a:t>Nadeosa</a:t>
            </a:r>
            <a:r>
              <a:rPr lang="en-ZA" sz="1100" dirty="0"/>
              <a:t> and </a:t>
            </a:r>
            <a:r>
              <a:rPr lang="en-ZA" sz="1100" dirty="0" err="1"/>
              <a:t>Saide</a:t>
            </a:r>
            <a:r>
              <a:rPr lang="en-ZA" sz="1100" dirty="0"/>
              <a:t>. Available at: </a:t>
            </a:r>
            <a:r>
              <a:rPr lang="en-ZA" sz="1100" u="sng" dirty="0">
                <a:hlinkClick r:id="rId2"/>
              </a:rPr>
              <a:t>http://www.nadeosa.org.za/Resources/NADEOSAPublicationsandReports/tabid/1510/Default.aspx</a:t>
            </a:r>
            <a:endParaRPr lang="en-ZA" sz="1100" dirty="0"/>
          </a:p>
          <a:p>
            <a:r>
              <a:rPr lang="en-ZA" sz="1100" dirty="0"/>
              <a:t>Moore, M. G. &amp; </a:t>
            </a:r>
            <a:r>
              <a:rPr lang="en-ZA" sz="1100" dirty="0" err="1"/>
              <a:t>Kearsley</a:t>
            </a:r>
            <a:r>
              <a:rPr lang="en-ZA" sz="1100" dirty="0"/>
              <a:t>, G. 1996. </a:t>
            </a:r>
            <a:r>
              <a:rPr lang="en-ZA" sz="1100" i="1" dirty="0"/>
              <a:t>Distance Education: A Systems View</a:t>
            </a:r>
            <a:r>
              <a:rPr lang="en-ZA" sz="1100" dirty="0"/>
              <a:t>. USA: Wadsworth.</a:t>
            </a:r>
          </a:p>
          <a:p>
            <a:r>
              <a:rPr lang="en-ZA" sz="1100" dirty="0"/>
              <a:t>Moore, M. G., &amp; </a:t>
            </a:r>
            <a:r>
              <a:rPr lang="en-ZA" sz="1100" dirty="0" err="1"/>
              <a:t>Kearsley</a:t>
            </a:r>
            <a:r>
              <a:rPr lang="en-ZA" sz="1100" dirty="0"/>
              <a:t>, G., (2012, 2005), </a:t>
            </a:r>
            <a:r>
              <a:rPr lang="en-ZA" sz="1100" i="1" dirty="0"/>
              <a:t>Distance education: A Systems View of Online Learning. Third Edition.</a:t>
            </a:r>
            <a:r>
              <a:rPr lang="en-ZA" sz="1100" dirty="0"/>
              <a:t> Belmont, CA: Wadsworth, CENGAGE Learning.</a:t>
            </a:r>
          </a:p>
          <a:p>
            <a:r>
              <a:rPr lang="en-ZA" sz="1100" dirty="0"/>
              <a:t>Simonson, M., </a:t>
            </a:r>
            <a:r>
              <a:rPr lang="en-ZA" sz="1100" dirty="0" err="1"/>
              <a:t>Smaldino</a:t>
            </a:r>
            <a:r>
              <a:rPr lang="en-ZA" sz="1100" dirty="0"/>
              <a:t>, S., Albright, M. &amp; </a:t>
            </a:r>
            <a:r>
              <a:rPr lang="en-ZA" sz="1100" dirty="0" err="1"/>
              <a:t>Zvacek</a:t>
            </a:r>
            <a:r>
              <a:rPr lang="en-ZA" sz="1100" dirty="0"/>
              <a:t>, S. 2003. </a:t>
            </a:r>
            <a:r>
              <a:rPr lang="en-ZA" sz="1100" i="1" dirty="0"/>
              <a:t>Teaching and Learning at a Distance: Foundations of Distance Education</a:t>
            </a:r>
            <a:r>
              <a:rPr lang="en-ZA" sz="1100" dirty="0"/>
              <a:t>. Second Edition. New Jersey: Pearson Education Inc./Merrill-Prentice Hall.</a:t>
            </a:r>
          </a:p>
          <a:p>
            <a:r>
              <a:rPr lang="en-ZA" sz="1100" dirty="0" err="1"/>
              <a:t>Treml</a:t>
            </a:r>
            <a:r>
              <a:rPr lang="en-ZA" sz="1100" dirty="0"/>
              <a:t>, A. K. 1995. Systems Theory Pedagogics in Higgs, P, Ed. 1995 </a:t>
            </a:r>
            <a:r>
              <a:rPr lang="en-ZA" sz="1100" dirty="0" err="1"/>
              <a:t>Metatheories</a:t>
            </a:r>
            <a:r>
              <a:rPr lang="en-ZA" sz="1100" dirty="0"/>
              <a:t> in </a:t>
            </a:r>
            <a:r>
              <a:rPr lang="en-ZA" sz="1100" dirty="0" err="1"/>
              <a:t>Philosopohy</a:t>
            </a:r>
            <a:r>
              <a:rPr lang="en-ZA" sz="1100" dirty="0"/>
              <a:t> of Education. </a:t>
            </a:r>
            <a:r>
              <a:rPr lang="en-ZA" sz="1100" dirty="0" err="1"/>
              <a:t>IIsando</a:t>
            </a:r>
            <a:r>
              <a:rPr lang="en-ZA" sz="1100" dirty="0"/>
              <a:t>: Heinemann.</a:t>
            </a:r>
          </a:p>
          <a:p>
            <a:r>
              <a:rPr lang="en-ZA" sz="1100" dirty="0"/>
              <a:t>Welch, T. &amp; Reed, Y. Eds. 2005. </a:t>
            </a:r>
            <a:r>
              <a:rPr lang="en-ZA" sz="1100" i="1" dirty="0"/>
              <a:t>Designing and Delivering Distance Education: Quality Criteria and Case Studies from South Africa</a:t>
            </a:r>
            <a:r>
              <a:rPr lang="en-ZA" sz="1100" dirty="0"/>
              <a:t>. Johannesburg: NADEOSA.</a:t>
            </a:r>
          </a:p>
          <a:p>
            <a:endParaRPr lang="en-ZA" sz="1100" dirty="0"/>
          </a:p>
          <a:p>
            <a:endParaRPr lang="en-ZA" sz="1100" dirty="0"/>
          </a:p>
          <a:p>
            <a:endParaRPr lang="en-ZA" dirty="0"/>
          </a:p>
        </p:txBody>
      </p:sp>
    </p:spTree>
    <p:extLst>
      <p:ext uri="{BB962C8B-B14F-4D97-AF65-F5344CB8AC3E}">
        <p14:creationId xmlns:p14="http://schemas.microsoft.com/office/powerpoint/2010/main" val="14534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4"/>
          <p:cNvGrpSpPr>
            <a:grpSpLocks/>
          </p:cNvGrpSpPr>
          <p:nvPr/>
        </p:nvGrpSpPr>
        <p:grpSpPr bwMode="auto">
          <a:xfrm>
            <a:off x="381000" y="381000"/>
            <a:ext cx="4000500" cy="4286250"/>
            <a:chOff x="642910" y="642918"/>
            <a:chExt cx="3633814" cy="3733824"/>
          </a:xfrm>
          <a:gradFill flip="none" rotWithShape="1">
            <a:gsLst>
              <a:gs pos="0">
                <a:srgbClr val="573301"/>
              </a:gs>
              <a:gs pos="50000">
                <a:schemeClr val="accent3">
                  <a:lumMod val="75000"/>
                </a:schemeClr>
              </a:gs>
              <a:gs pos="100000">
                <a:schemeClr val="accent1">
                  <a:tint val="23500"/>
                  <a:satMod val="160000"/>
                </a:schemeClr>
              </a:gs>
            </a:gsLst>
            <a:lin ang="10800000" scaled="1"/>
            <a:tileRect/>
          </a:gradFill>
          <a:effectLst>
            <a:reflection blurRad="6350" stA="50000" endA="300" endPos="38500" dist="50800" dir="5400000" sy="-100000" algn="bl" rotWithShape="0"/>
          </a:effectLst>
          <a:scene3d>
            <a:camera prst="perspectiveFront"/>
            <a:lightRig rig="sunset" dir="t"/>
          </a:scene3d>
        </p:grpSpPr>
        <p:sp>
          <p:nvSpPr>
            <p:cNvPr id="5" name="Oval 4"/>
            <p:cNvSpPr/>
            <p:nvPr/>
          </p:nvSpPr>
          <p:spPr>
            <a:xfrm>
              <a:off x="642910" y="642918"/>
              <a:ext cx="2143140" cy="2143140"/>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6" name="Oval 5"/>
            <p:cNvSpPr/>
            <p:nvPr/>
          </p:nvSpPr>
          <p:spPr>
            <a:xfrm>
              <a:off x="2428860" y="3500438"/>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7" name="Oval 6"/>
            <p:cNvSpPr/>
            <p:nvPr/>
          </p:nvSpPr>
          <p:spPr>
            <a:xfrm>
              <a:off x="2928926" y="2214554"/>
              <a:ext cx="838208" cy="876304"/>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8" name="Oval 7"/>
            <p:cNvSpPr/>
            <p:nvPr/>
          </p:nvSpPr>
          <p:spPr>
            <a:xfrm>
              <a:off x="2428860" y="2786058"/>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9" name="Oval 8"/>
            <p:cNvSpPr/>
            <p:nvPr/>
          </p:nvSpPr>
          <p:spPr>
            <a:xfrm>
              <a:off x="3929058" y="1928802"/>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effectLst>
              <a:innerShdw blurRad="63500" dist="50800" dir="18900000">
                <a:prstClr val="black">
                  <a:alpha val="50000"/>
                </a:prstClr>
              </a:innerShdw>
            </a:effectLst>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58320"/>
                </a:solidFill>
              </a:endParaRPr>
            </a:p>
          </p:txBody>
        </p:sp>
        <p:sp>
          <p:nvSpPr>
            <p:cNvPr id="10" name="Oval 9"/>
            <p:cNvSpPr/>
            <p:nvPr/>
          </p:nvSpPr>
          <p:spPr>
            <a:xfrm>
              <a:off x="314324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1" name="Oval 10"/>
            <p:cNvSpPr/>
            <p:nvPr/>
          </p:nvSpPr>
          <p:spPr>
            <a:xfrm>
              <a:off x="2786050" y="107154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2" name="Oval 11"/>
            <p:cNvSpPr/>
            <p:nvPr/>
          </p:nvSpPr>
          <p:spPr>
            <a:xfrm>
              <a:off x="2071670" y="3214686"/>
              <a:ext cx="347666" cy="385762"/>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sp>
          <p:nvSpPr>
            <p:cNvPr id="13" name="Oval 12"/>
            <p:cNvSpPr/>
            <p:nvPr/>
          </p:nvSpPr>
          <p:spPr>
            <a:xfrm>
              <a:off x="2928926" y="1643050"/>
              <a:ext cx="571504" cy="528638"/>
            </a:xfrm>
            <a:prstGeom prst="ellipse">
              <a:avLst/>
            </a:prstGeom>
            <a:grpFill/>
            <a:ln w="0" cmpd="dbl">
              <a:gradFill flip="none" rotWithShape="1">
                <a:gsLst>
                  <a:gs pos="0">
                    <a:srgbClr val="92D050"/>
                  </a:gs>
                  <a:gs pos="50000">
                    <a:schemeClr val="accent3">
                      <a:lumMod val="75000"/>
                    </a:schemeClr>
                  </a:gs>
                  <a:gs pos="100000">
                    <a:schemeClr val="accent1">
                      <a:tint val="23500"/>
                      <a:satMod val="160000"/>
                    </a:schemeClr>
                  </a:gs>
                </a:gsLst>
                <a:lin ang="0" scaled="0"/>
                <a:tileRect/>
              </a:gradFill>
            </a:ln>
            <a:sp3d contourW="12700" prstMaterial="flat">
              <a:bevelT w="165100" prst="coolSlant"/>
              <a:bevelB w="165100" prst="coolSlan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B58D0B"/>
                </a:solidFill>
              </a:endParaRPr>
            </a:p>
          </p:txBody>
        </p:sp>
      </p:grpSp>
      <p:sp>
        <p:nvSpPr>
          <p:cNvPr id="14" name="TextBox 6"/>
          <p:cNvSpPr txBox="1">
            <a:spLocks noChangeArrowheads="1"/>
          </p:cNvSpPr>
          <p:nvPr/>
        </p:nvSpPr>
        <p:spPr bwMode="auto">
          <a:xfrm>
            <a:off x="739080" y="3083098"/>
            <a:ext cx="8153400" cy="2369880"/>
          </a:xfrm>
          <a:prstGeom prst="rect">
            <a:avLst/>
          </a:prstGeom>
          <a:noFill/>
          <a:ln w="9525">
            <a:noFill/>
            <a:miter lim="800000"/>
            <a:headEnd/>
            <a:tailEnd/>
          </a:ln>
        </p:spPr>
        <p:txBody>
          <a:bodyPr>
            <a:spAutoFit/>
          </a:bodyPr>
          <a:lstStyle/>
          <a:p>
            <a:pPr algn="r" fontAlgn="base">
              <a:spcBef>
                <a:spcPct val="0"/>
              </a:spcBef>
              <a:spcAft>
                <a:spcPct val="0"/>
              </a:spcAft>
            </a:pPr>
            <a:r>
              <a:rPr lang="en-US" sz="1600" dirty="0">
                <a:solidFill>
                  <a:srgbClr val="573201"/>
                </a:solidFill>
              </a:rPr>
              <a:t>tonymays0@gmail.com</a:t>
            </a:r>
          </a:p>
          <a:p>
            <a:pPr algn="r" fontAlgn="base">
              <a:spcBef>
                <a:spcPct val="0"/>
              </a:spcBef>
              <a:spcAft>
                <a:spcPct val="0"/>
              </a:spcAft>
            </a:pPr>
            <a:r>
              <a:rPr lang="en-US" sz="1600" dirty="0">
                <a:solidFill>
                  <a:srgbClr val="573201"/>
                </a:solidFill>
              </a:rPr>
              <a:t>			Mays, T.J. 2016. </a:t>
            </a:r>
            <a:r>
              <a:rPr lang="en-US" sz="1600" i="1" dirty="0">
                <a:solidFill>
                  <a:srgbClr val="573201"/>
                </a:solidFill>
              </a:rPr>
              <a:t>Africa Nazarene University: Revisiting the business model</a:t>
            </a:r>
            <a:r>
              <a:rPr lang="en-US" sz="1600" dirty="0">
                <a:solidFill>
                  <a:srgbClr val="573201"/>
                </a:solidFill>
              </a:rPr>
              <a:t>. Johannesburg: </a:t>
            </a:r>
            <a:r>
              <a:rPr lang="en-US" sz="1600" dirty="0" err="1">
                <a:solidFill>
                  <a:srgbClr val="573201"/>
                </a:solidFill>
              </a:rPr>
              <a:t>Saide</a:t>
            </a:r>
            <a:r>
              <a:rPr lang="en-US" sz="1600" dirty="0">
                <a:solidFill>
                  <a:srgbClr val="573201"/>
                </a:solidFill>
              </a:rPr>
              <a:t>/OER Africa </a:t>
            </a:r>
          </a:p>
          <a:p>
            <a:pPr algn="r" fontAlgn="base">
              <a:spcBef>
                <a:spcPct val="0"/>
              </a:spcBef>
              <a:spcAft>
                <a:spcPct val="0"/>
              </a:spcAft>
            </a:pPr>
            <a:r>
              <a:rPr lang="en-US" sz="2400" dirty="0">
                <a:solidFill>
                  <a:srgbClr val="573201"/>
                </a:solidFill>
              </a:rPr>
              <a:t>This work is licensed under a </a:t>
            </a:r>
            <a:br>
              <a:rPr lang="en-US" sz="2400" dirty="0">
                <a:solidFill>
                  <a:srgbClr val="1B346B"/>
                </a:solidFill>
              </a:rPr>
            </a:br>
            <a:r>
              <a:rPr lang="en-US" sz="2400" dirty="0">
                <a:solidFill>
                  <a:srgbClr val="1B346B"/>
                </a:solidFill>
                <a:hlinkClick r:id="rId3"/>
              </a:rPr>
              <a:t>Creative Commons Attribution 4.0 License</a:t>
            </a:r>
            <a:endParaRPr lang="en-US" sz="2400" dirty="0">
              <a:solidFill>
                <a:srgbClr val="1B346B"/>
              </a:solidFill>
            </a:endParaRPr>
          </a:p>
          <a:p>
            <a:pPr algn="r" fontAlgn="base">
              <a:spcBef>
                <a:spcPct val="0"/>
              </a:spcBef>
              <a:spcAft>
                <a:spcPct val="0"/>
              </a:spcAft>
            </a:pPr>
            <a:endParaRPr lang="en-US" sz="2400" dirty="0">
              <a:solidFill>
                <a:srgbClr val="1B346B"/>
              </a:solidFill>
            </a:endParaRPr>
          </a:p>
          <a:p>
            <a:pPr algn="r" fontAlgn="base">
              <a:spcBef>
                <a:spcPct val="0"/>
              </a:spcBef>
              <a:spcAft>
                <a:spcPct val="0"/>
              </a:spcAft>
            </a:pPr>
            <a:endParaRPr lang="en-US" sz="2400" dirty="0">
              <a:solidFill>
                <a:srgbClr val="1B346B"/>
              </a:solidFill>
            </a:endParaRPr>
          </a:p>
        </p:txBody>
      </p:sp>
      <p:pic>
        <p:nvPicPr>
          <p:cNvPr id="15" name="Picture 2">
            <a:hlinkClick r:id="rId3"/>
          </p:cNvPr>
          <p:cNvPicPr>
            <a:picLocks noChangeAspect="1" noChangeArrowheads="1"/>
          </p:cNvPicPr>
          <p:nvPr/>
        </p:nvPicPr>
        <p:blipFill>
          <a:blip r:embed="rId4" cstate="print"/>
          <a:srcRect/>
          <a:stretch>
            <a:fillRect/>
          </a:stretch>
        </p:blipFill>
        <p:spPr bwMode="auto">
          <a:xfrm>
            <a:off x="7092280" y="5115099"/>
            <a:ext cx="1676400" cy="5476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Title 1"/>
          <p:cNvSpPr txBox="1">
            <a:spLocks/>
          </p:cNvSpPr>
          <p:nvPr/>
        </p:nvSpPr>
        <p:spPr>
          <a:xfrm>
            <a:off x="1120080" y="1556792"/>
            <a:ext cx="7772400" cy="1470025"/>
          </a:xfrm>
          <a:prstGeom prst="rect">
            <a:avLst/>
          </a:prstGeom>
        </p:spPr>
        <p:txBody>
          <a:bodyPr/>
          <a:lstStyle>
            <a:lvl1pPr algn="r" rtl="0" eaLnBrk="0" fontAlgn="base" hangingPunct="0">
              <a:spcBef>
                <a:spcPct val="0"/>
              </a:spcBef>
              <a:spcAft>
                <a:spcPct val="0"/>
              </a:spcAft>
              <a:defRPr sz="3600" kern="1200">
                <a:solidFill>
                  <a:srgbClr val="F5801F"/>
                </a:solidFill>
                <a:effectLst>
                  <a:outerShdw blurRad="38100" dist="38100" dir="2700000" algn="tl">
                    <a:srgbClr val="000000">
                      <a:alpha val="43137"/>
                    </a:srgbClr>
                  </a:outerShdw>
                </a:effectLst>
                <a:latin typeface="Arial Rounded MT Bold" pitchFamily="34" charset="0"/>
                <a:ea typeface="+mj-ea"/>
                <a:cs typeface="+mj-cs"/>
              </a:defRPr>
            </a:lvl1pPr>
            <a:lvl2pPr algn="r" rtl="0" eaLnBrk="0" fontAlgn="base" hangingPunct="0">
              <a:spcBef>
                <a:spcPct val="0"/>
              </a:spcBef>
              <a:spcAft>
                <a:spcPct val="0"/>
              </a:spcAft>
              <a:defRPr sz="3600">
                <a:solidFill>
                  <a:srgbClr val="F5801F"/>
                </a:solidFill>
                <a:latin typeface="Arial Rounded MT Bold" pitchFamily="34" charset="0"/>
              </a:defRPr>
            </a:lvl2pPr>
            <a:lvl3pPr algn="r" rtl="0" eaLnBrk="0" fontAlgn="base" hangingPunct="0">
              <a:spcBef>
                <a:spcPct val="0"/>
              </a:spcBef>
              <a:spcAft>
                <a:spcPct val="0"/>
              </a:spcAft>
              <a:defRPr sz="3600">
                <a:solidFill>
                  <a:srgbClr val="F5801F"/>
                </a:solidFill>
                <a:latin typeface="Arial Rounded MT Bold" pitchFamily="34" charset="0"/>
              </a:defRPr>
            </a:lvl3pPr>
            <a:lvl4pPr algn="r" rtl="0" eaLnBrk="0" fontAlgn="base" hangingPunct="0">
              <a:spcBef>
                <a:spcPct val="0"/>
              </a:spcBef>
              <a:spcAft>
                <a:spcPct val="0"/>
              </a:spcAft>
              <a:defRPr sz="3600">
                <a:solidFill>
                  <a:srgbClr val="F5801F"/>
                </a:solidFill>
                <a:latin typeface="Arial Rounded MT Bold" pitchFamily="34" charset="0"/>
              </a:defRPr>
            </a:lvl4pPr>
            <a:lvl5pPr algn="r" rtl="0" eaLnBrk="0" fontAlgn="base" hangingPunct="0">
              <a:spcBef>
                <a:spcPct val="0"/>
              </a:spcBef>
              <a:spcAft>
                <a:spcPct val="0"/>
              </a:spcAft>
              <a:defRPr sz="3600">
                <a:solidFill>
                  <a:srgbClr val="F5801F"/>
                </a:solidFill>
                <a:latin typeface="Arial Rounded MT Bold"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GB" sz="6600" b="1" dirty="0">
                <a:latin typeface="+mj-lt"/>
              </a:rPr>
              <a:t>Thank you</a:t>
            </a:r>
          </a:p>
        </p:txBody>
      </p:sp>
      <p:sp>
        <p:nvSpPr>
          <p:cNvPr id="17" name="Subtitle 2"/>
          <p:cNvSpPr txBox="1">
            <a:spLocks/>
          </p:cNvSpPr>
          <p:nvPr/>
        </p:nvSpPr>
        <p:spPr>
          <a:xfrm>
            <a:off x="5220072" y="5445224"/>
            <a:ext cx="3744416" cy="136815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rgbClr val="573201"/>
                </a:solidFill>
                <a:latin typeface="Arial Rounded MT Bold"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573201"/>
                </a:solidFill>
                <a:latin typeface="Arial Rounded MT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eaLnBrk="1" hangingPunct="1">
              <a:spcBef>
                <a:spcPts val="0"/>
              </a:spcBef>
              <a:buNone/>
            </a:pPr>
            <a:endParaRPr lang="en-GB" dirty="0">
              <a:solidFill>
                <a:srgbClr val="3333FF"/>
              </a:solidFill>
              <a:latin typeface="+mn-lt"/>
            </a:endParaRPr>
          </a:p>
        </p:txBody>
      </p:sp>
    </p:spTree>
    <p:extLst>
      <p:ext uri="{BB962C8B-B14F-4D97-AF65-F5344CB8AC3E}">
        <p14:creationId xmlns:p14="http://schemas.microsoft.com/office/powerpoint/2010/main" val="410055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77072"/>
            <a:ext cx="7772400" cy="1362075"/>
          </a:xfrm>
        </p:spPr>
        <p:txBody>
          <a:bodyPr>
            <a:normAutofit fontScale="90000"/>
          </a:bodyPr>
          <a:lstStyle/>
          <a:p>
            <a:pPr algn="r"/>
            <a:r>
              <a:rPr lang="en-GB" dirty="0"/>
              <a:t>Q &amp; A 1</a:t>
            </a:r>
            <a:br>
              <a:rPr lang="en-GB" dirty="0"/>
            </a:br>
            <a:r>
              <a:rPr lang="en-GB" dirty="0"/>
              <a:t>What </a:t>
            </a:r>
            <a:r>
              <a:rPr lang="en-GB" dirty="0" err="1"/>
              <a:t>programMes</a:t>
            </a:r>
            <a:r>
              <a:rPr lang="en-GB" dirty="0"/>
              <a:t> are declining, growing, possibilities for the future?</a:t>
            </a:r>
          </a:p>
        </p:txBody>
      </p:sp>
    </p:spTree>
    <p:extLst>
      <p:ext uri="{BB962C8B-B14F-4D97-AF65-F5344CB8AC3E}">
        <p14:creationId xmlns:p14="http://schemas.microsoft.com/office/powerpoint/2010/main" val="149793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New modes of provision</a:t>
            </a:r>
            <a:br>
              <a:rPr lang="en-US" dirty="0"/>
            </a:br>
            <a:endParaRPr lang="en-ZA" dirty="0"/>
          </a:p>
        </p:txBody>
      </p:sp>
      <p:sp>
        <p:nvSpPr>
          <p:cNvPr id="5" name="Text Placeholder 4"/>
          <p:cNvSpPr>
            <a:spLocks noGrp="1"/>
          </p:cNvSpPr>
          <p:nvPr>
            <p:ph type="body" idx="1"/>
          </p:nvPr>
        </p:nvSpPr>
        <p:spPr/>
        <p:txBody>
          <a:bodyPr/>
          <a:lstStyle/>
          <a:p>
            <a:pPr>
              <a:defRPr/>
            </a:pPr>
            <a:r>
              <a:rPr lang="en-ZA" dirty="0"/>
              <a:t>ANU: Revisiting the business model</a:t>
            </a:r>
          </a:p>
        </p:txBody>
      </p:sp>
    </p:spTree>
    <p:extLst>
      <p:ext uri="{BB962C8B-B14F-4D97-AF65-F5344CB8AC3E}">
        <p14:creationId xmlns:p14="http://schemas.microsoft.com/office/powerpoint/2010/main" val="401142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69888"/>
            <a:ext cx="8229600" cy="1143000"/>
          </a:xfrm>
        </p:spPr>
        <p:txBody>
          <a:bodyPr/>
          <a:lstStyle/>
          <a:p>
            <a:r>
              <a:rPr lang="en-ZA"/>
              <a:t>Blend 1 (US)</a:t>
            </a:r>
          </a:p>
        </p:txBody>
      </p:sp>
      <p:graphicFrame>
        <p:nvGraphicFramePr>
          <p:cNvPr id="4" name="Content Placeholder 3"/>
          <p:cNvGraphicFramePr>
            <a:graphicFrameLocks noGrp="1"/>
          </p:cNvGraphicFramePr>
          <p:nvPr>
            <p:ph idx="1"/>
          </p:nvPr>
        </p:nvGraphicFramePr>
        <p:xfrm>
          <a:off x="457200" y="16240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27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69888"/>
            <a:ext cx="8229600" cy="1143000"/>
          </a:xfrm>
        </p:spPr>
        <p:txBody>
          <a:bodyPr/>
          <a:lstStyle/>
          <a:p>
            <a:r>
              <a:rPr lang="en-ZA"/>
              <a:t>Blend 2 (ADEA ODL WG)</a:t>
            </a:r>
          </a:p>
        </p:txBody>
      </p:sp>
      <p:graphicFrame>
        <p:nvGraphicFramePr>
          <p:cNvPr id="4" name="Content Placeholder 3"/>
          <p:cNvGraphicFramePr>
            <a:graphicFrameLocks noGrp="1"/>
          </p:cNvGraphicFramePr>
          <p:nvPr>
            <p:ph idx="1"/>
          </p:nvPr>
        </p:nvGraphicFramePr>
        <p:xfrm>
          <a:off x="457200" y="1624013"/>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929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4501</Words>
  <Application>Microsoft Office PowerPoint</Application>
  <PresentationFormat>On-screen Show (4:3)</PresentationFormat>
  <Paragraphs>561</Paragraphs>
  <Slides>56</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MS PGothic</vt:lpstr>
      <vt:lpstr>Arial</vt:lpstr>
      <vt:lpstr>Arial Rounded MT Bold</vt:lpstr>
      <vt:lpstr>Calibri</vt:lpstr>
      <vt:lpstr>Garamond</vt:lpstr>
      <vt:lpstr>Myriad Pro</vt:lpstr>
      <vt:lpstr>Times New Roman</vt:lpstr>
      <vt:lpstr>Trebuchet MS</vt:lpstr>
      <vt:lpstr>Wingdings</vt:lpstr>
      <vt:lpstr>Office Theme</vt:lpstr>
      <vt:lpstr>2_Office Theme</vt:lpstr>
      <vt:lpstr>PowerPoint Presentation</vt:lpstr>
      <vt:lpstr>Nelson Mandela (1918 – 2013) Nobel Laureate, 1993</vt:lpstr>
      <vt:lpstr>Overview</vt:lpstr>
      <vt:lpstr>Changing context </vt:lpstr>
      <vt:lpstr>Changing context </vt:lpstr>
      <vt:lpstr>Q &amp; A 1 What programMes are declining, growing, possibilities for the future?</vt:lpstr>
      <vt:lpstr>New modes of provision </vt:lpstr>
      <vt:lpstr>Blend 1 (US)</vt:lpstr>
      <vt:lpstr>Blend 2 (ADEA ODL WG)</vt:lpstr>
      <vt:lpstr>Blend 3 (Unisa)</vt:lpstr>
      <vt:lpstr>Blend 4 (TVET)</vt:lpstr>
      <vt:lpstr>Blend 5: focus on learning</vt:lpstr>
      <vt:lpstr>The emerging Networked School environment</vt:lpstr>
      <vt:lpstr>Continuum of educational provision</vt:lpstr>
      <vt:lpstr>DE delivery using the WWW</vt:lpstr>
      <vt:lpstr>Moving to a second dimension</vt:lpstr>
      <vt:lpstr>PowerPoint Presentation</vt:lpstr>
      <vt:lpstr>Characterising Modes of Delivery</vt:lpstr>
      <vt:lpstr>Different strokes for different folks?</vt:lpstr>
      <vt:lpstr>Model: equivalence</vt:lpstr>
      <vt:lpstr>Concluding Remarks</vt:lpstr>
      <vt:lpstr>ICT caveats</vt:lpstr>
      <vt:lpstr>ICT goals</vt:lpstr>
      <vt:lpstr>A Final Thought:</vt:lpstr>
      <vt:lpstr>Q &amp; A 2 different modes for different folks?</vt:lpstr>
      <vt:lpstr>Systemic implications </vt:lpstr>
      <vt:lpstr>Common challenges for ODeL provision</vt:lpstr>
      <vt:lpstr>Learner system</vt:lpstr>
      <vt:lpstr>ODL systems #1</vt:lpstr>
      <vt:lpstr>ODL Systems #2a</vt:lpstr>
      <vt:lpstr>ODL Systems #2b</vt:lpstr>
      <vt:lpstr>Systems for online provision, Moore &amp; Kearsley 2012</vt:lpstr>
      <vt:lpstr>Systems contd.</vt:lpstr>
      <vt:lpstr>PowerPoint Presentation</vt:lpstr>
      <vt:lpstr>ODL systems dependent on effective regional support and ICT structures</vt:lpstr>
      <vt:lpstr>Quality issues (CoL 2009)</vt:lpstr>
      <vt:lpstr>Q &amp; A 3 What does a SWOT analysis suggest about ANU’s responsiveness?</vt:lpstr>
      <vt:lpstr>costing implications </vt:lpstr>
      <vt:lpstr>Overview</vt:lpstr>
      <vt:lpstr>Why a Nadeosa exploration of programme modelling? </vt:lpstr>
      <vt:lpstr>Models and assumptions 1</vt:lpstr>
      <vt:lpstr>Models and assumptions 2</vt:lpstr>
      <vt:lpstr>Models and assumptions 3</vt:lpstr>
      <vt:lpstr>Models and assumptions 4</vt:lpstr>
      <vt:lpstr>Preliminary findings? </vt:lpstr>
      <vt:lpstr>Working hypotheses 1</vt:lpstr>
      <vt:lpstr>Working hypotheses 2</vt:lpstr>
      <vt:lpstr>Working hypotheses 3</vt:lpstr>
      <vt:lpstr>Q &amp; A 4 DOES ANU need a new business mODel?</vt:lpstr>
      <vt:lpstr>PowerPoint Presentation</vt:lpstr>
      <vt:lpstr>Focus Group Interviews</vt:lpstr>
      <vt:lpstr>Focus Group Interviews</vt:lpstr>
      <vt:lpstr>OER for Africa… and the world</vt:lpstr>
      <vt:lpstr>Kofi Anan Nobel Laureate, 2001</vt:lpstr>
      <vt:lpstr>Selected bibliography</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Ngugi</dc:creator>
  <cp:lastModifiedBy>Tony Mays</cp:lastModifiedBy>
  <cp:revision>83</cp:revision>
  <dcterms:created xsi:type="dcterms:W3CDTF">2014-09-26T06:38:13Z</dcterms:created>
  <dcterms:modified xsi:type="dcterms:W3CDTF">2016-05-17T05:54:59Z</dcterms:modified>
</cp:coreProperties>
</file>