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6" r:id="rId1"/>
  </p:sldMasterIdLst>
  <p:notesMasterIdLst>
    <p:notesMasterId r:id="rId23"/>
  </p:notesMasterIdLst>
  <p:handoutMasterIdLst>
    <p:handoutMasterId r:id="rId24"/>
  </p:handoutMasterIdLst>
  <p:sldIdLst>
    <p:sldId id="256" r:id="rId2"/>
    <p:sldId id="261" r:id="rId3"/>
    <p:sldId id="262" r:id="rId4"/>
    <p:sldId id="257" r:id="rId5"/>
    <p:sldId id="282" r:id="rId6"/>
    <p:sldId id="258" r:id="rId7"/>
    <p:sldId id="277" r:id="rId8"/>
    <p:sldId id="259" r:id="rId9"/>
    <p:sldId id="285" r:id="rId10"/>
    <p:sldId id="283" r:id="rId11"/>
    <p:sldId id="284" r:id="rId12"/>
    <p:sldId id="272" r:id="rId13"/>
    <p:sldId id="286" r:id="rId14"/>
    <p:sldId id="279" r:id="rId15"/>
    <p:sldId id="280" r:id="rId16"/>
    <p:sldId id="281" r:id="rId17"/>
    <p:sldId id="278" r:id="rId18"/>
    <p:sldId id="274" r:id="rId19"/>
    <p:sldId id="287" r:id="rId20"/>
    <p:sldId id="288" r:id="rId21"/>
    <p:sldId id="275" r:id="rId22"/>
  </p:sldIdLst>
  <p:sldSz cx="12192000" cy="6858000"/>
  <p:notesSz cx="9309100" cy="70532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5840" autoAdjust="0"/>
  </p:normalViewPr>
  <p:slideViewPr>
    <p:cSldViewPr snapToGrid="0" showGuides="1">
      <p:cViewPr varScale="1">
        <p:scale>
          <a:sx n="53" d="100"/>
          <a:sy n="53" d="100"/>
        </p:scale>
        <p:origin x="133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4BFE2E-0DCC-4A15-8467-1A83486D9F6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3E9D064-FAB0-4CA0-B9CC-A25E1EE1ABA6}">
      <dgm:prSet phldrT="[Text]"/>
      <dgm:spPr/>
      <dgm:t>
        <a:bodyPr/>
        <a:lstStyle/>
        <a:p>
          <a:r>
            <a:rPr lang="en-US" dirty="0"/>
            <a:t>Block Teaching</a:t>
          </a:r>
        </a:p>
      </dgm:t>
    </dgm:pt>
    <dgm:pt modelId="{511055E6-B235-46FF-ACF5-458A7D04021F}" type="parTrans" cxnId="{0D11A83B-5CF1-4D77-AC00-BEAD51209BDE}">
      <dgm:prSet/>
      <dgm:spPr/>
      <dgm:t>
        <a:bodyPr/>
        <a:lstStyle/>
        <a:p>
          <a:endParaRPr lang="en-US"/>
        </a:p>
      </dgm:t>
    </dgm:pt>
    <dgm:pt modelId="{19EBAEFF-E504-4787-8209-08044F8DE5D9}" type="sibTrans" cxnId="{0D11A83B-5CF1-4D77-AC00-BEAD51209BDE}">
      <dgm:prSet/>
      <dgm:spPr/>
      <dgm:t>
        <a:bodyPr/>
        <a:lstStyle/>
        <a:p>
          <a:endParaRPr lang="en-US"/>
        </a:p>
      </dgm:t>
    </dgm:pt>
    <dgm:pt modelId="{0624D6D2-EF98-4ED4-975C-C8ED57156279}">
      <dgm:prSet phldrT="[Text]"/>
      <dgm:spPr/>
      <dgm:t>
        <a:bodyPr/>
        <a:lstStyle/>
        <a:p>
          <a:r>
            <a:rPr lang="en-US" dirty="0"/>
            <a:t>Exclusive focus on topic</a:t>
          </a:r>
        </a:p>
      </dgm:t>
    </dgm:pt>
    <dgm:pt modelId="{009371F3-EB9C-4351-BB05-956982AF596B}" type="parTrans" cxnId="{3677DEE3-327A-4B7C-B481-28327E0B4D15}">
      <dgm:prSet/>
      <dgm:spPr/>
      <dgm:t>
        <a:bodyPr/>
        <a:lstStyle/>
        <a:p>
          <a:endParaRPr lang="en-US"/>
        </a:p>
      </dgm:t>
    </dgm:pt>
    <dgm:pt modelId="{624F4724-78D5-416F-A365-A8328898CB7F}" type="sibTrans" cxnId="{3677DEE3-327A-4B7C-B481-28327E0B4D15}">
      <dgm:prSet/>
      <dgm:spPr/>
      <dgm:t>
        <a:bodyPr/>
        <a:lstStyle/>
        <a:p>
          <a:endParaRPr lang="en-US"/>
        </a:p>
      </dgm:t>
    </dgm:pt>
    <dgm:pt modelId="{98685AEC-F09F-45D4-91A2-D272966C2612}">
      <dgm:prSet phldrT="[Text]"/>
      <dgm:spPr/>
      <dgm:t>
        <a:bodyPr/>
        <a:lstStyle/>
        <a:p>
          <a:r>
            <a:rPr lang="en-US" dirty="0"/>
            <a:t>Time for students to master knowledge and skills</a:t>
          </a:r>
        </a:p>
      </dgm:t>
    </dgm:pt>
    <dgm:pt modelId="{34E80179-2C59-4550-ABB5-391311BE34A4}" type="parTrans" cxnId="{CE2B137B-83CA-4FD1-8604-0AB6B3BB65AE}">
      <dgm:prSet/>
      <dgm:spPr/>
      <dgm:t>
        <a:bodyPr/>
        <a:lstStyle/>
        <a:p>
          <a:endParaRPr lang="en-US"/>
        </a:p>
      </dgm:t>
    </dgm:pt>
    <dgm:pt modelId="{ACCAA438-3AF3-4E87-91B4-5629659B949B}" type="sibTrans" cxnId="{CE2B137B-83CA-4FD1-8604-0AB6B3BB65AE}">
      <dgm:prSet/>
      <dgm:spPr/>
      <dgm:t>
        <a:bodyPr/>
        <a:lstStyle/>
        <a:p>
          <a:endParaRPr lang="en-US"/>
        </a:p>
      </dgm:t>
    </dgm:pt>
    <dgm:pt modelId="{AED3784E-805B-4297-B3B7-58500833EA50}">
      <dgm:prSet phldrT="[Text]"/>
      <dgm:spPr/>
      <dgm:t>
        <a:bodyPr/>
        <a:lstStyle/>
        <a:p>
          <a:r>
            <a:rPr lang="en-US" dirty="0"/>
            <a:t>Technology</a:t>
          </a:r>
        </a:p>
      </dgm:t>
    </dgm:pt>
    <dgm:pt modelId="{7A334AF7-E94B-4409-869E-1CE36C82115F}" type="parTrans" cxnId="{B1F25F89-B562-4F57-801C-0B606DAB8E7D}">
      <dgm:prSet/>
      <dgm:spPr/>
      <dgm:t>
        <a:bodyPr/>
        <a:lstStyle/>
        <a:p>
          <a:endParaRPr lang="en-US"/>
        </a:p>
      </dgm:t>
    </dgm:pt>
    <dgm:pt modelId="{2ECB723D-15EE-4FEA-BE79-1F3A575AFB84}" type="sibTrans" cxnId="{B1F25F89-B562-4F57-801C-0B606DAB8E7D}">
      <dgm:prSet/>
      <dgm:spPr/>
      <dgm:t>
        <a:bodyPr/>
        <a:lstStyle/>
        <a:p>
          <a:endParaRPr lang="en-US"/>
        </a:p>
      </dgm:t>
    </dgm:pt>
    <dgm:pt modelId="{BF1D0A88-78BB-4940-A74E-EFF6C9F5C493}">
      <dgm:prSet phldrT="[Text]"/>
      <dgm:spPr/>
      <dgm:t>
        <a:bodyPr/>
        <a:lstStyle/>
        <a:p>
          <a:r>
            <a:rPr lang="en-US" dirty="0"/>
            <a:t>Allows for anytime/anywhere access to learning resources and activities</a:t>
          </a:r>
        </a:p>
      </dgm:t>
    </dgm:pt>
    <dgm:pt modelId="{569E216A-A806-45DC-ADCB-4D7B2DC339CF}" type="parTrans" cxnId="{C934BBAB-6981-4C8C-AE21-57FEB94E86E9}">
      <dgm:prSet/>
      <dgm:spPr/>
      <dgm:t>
        <a:bodyPr/>
        <a:lstStyle/>
        <a:p>
          <a:endParaRPr lang="en-US"/>
        </a:p>
      </dgm:t>
    </dgm:pt>
    <dgm:pt modelId="{4A878756-4621-420C-9DD2-0580EF332F13}" type="sibTrans" cxnId="{C934BBAB-6981-4C8C-AE21-57FEB94E86E9}">
      <dgm:prSet/>
      <dgm:spPr/>
      <dgm:t>
        <a:bodyPr/>
        <a:lstStyle/>
        <a:p>
          <a:endParaRPr lang="en-US"/>
        </a:p>
      </dgm:t>
    </dgm:pt>
    <dgm:pt modelId="{4D092FBA-B072-4446-8A8A-7E57B6737509}">
      <dgm:prSet phldrT="[Text]"/>
      <dgm:spPr/>
      <dgm:t>
        <a:bodyPr/>
        <a:lstStyle/>
        <a:p>
          <a:r>
            <a:rPr lang="en-US" dirty="0"/>
            <a:t>Encourages alternatives to text-based resources</a:t>
          </a:r>
        </a:p>
      </dgm:t>
    </dgm:pt>
    <dgm:pt modelId="{5A647E66-E383-435B-BEB3-B3E2B8184F0E}" type="parTrans" cxnId="{055D1267-AB9D-4530-B46D-0830C21F0FCA}">
      <dgm:prSet/>
      <dgm:spPr/>
      <dgm:t>
        <a:bodyPr/>
        <a:lstStyle/>
        <a:p>
          <a:endParaRPr lang="en-US"/>
        </a:p>
      </dgm:t>
    </dgm:pt>
    <dgm:pt modelId="{1C726537-0243-4544-AD1F-EBF833F35B1B}" type="sibTrans" cxnId="{055D1267-AB9D-4530-B46D-0830C21F0FCA}">
      <dgm:prSet/>
      <dgm:spPr/>
      <dgm:t>
        <a:bodyPr/>
        <a:lstStyle/>
        <a:p>
          <a:endParaRPr lang="en-US"/>
        </a:p>
      </dgm:t>
    </dgm:pt>
    <dgm:pt modelId="{926EC6C2-01FB-4409-98AD-56D4CDD2996A}">
      <dgm:prSet phldrT="[Text]"/>
      <dgm:spPr/>
      <dgm:t>
        <a:bodyPr/>
        <a:lstStyle/>
        <a:p>
          <a:r>
            <a:rPr lang="en-US" dirty="0"/>
            <a:t>OER</a:t>
          </a:r>
        </a:p>
      </dgm:t>
    </dgm:pt>
    <dgm:pt modelId="{4CE18BDD-5DB4-4BA7-ABAA-20CCFA108125}" type="parTrans" cxnId="{1336E23C-83A1-48A1-86F3-289C144E9470}">
      <dgm:prSet/>
      <dgm:spPr/>
      <dgm:t>
        <a:bodyPr/>
        <a:lstStyle/>
        <a:p>
          <a:endParaRPr lang="en-US"/>
        </a:p>
      </dgm:t>
    </dgm:pt>
    <dgm:pt modelId="{F221713F-47ED-4A2C-B5B9-45A2E5FD12DC}" type="sibTrans" cxnId="{1336E23C-83A1-48A1-86F3-289C144E9470}">
      <dgm:prSet/>
      <dgm:spPr/>
      <dgm:t>
        <a:bodyPr/>
        <a:lstStyle/>
        <a:p>
          <a:endParaRPr lang="en-US"/>
        </a:p>
      </dgm:t>
    </dgm:pt>
    <dgm:pt modelId="{8932CA8D-05E3-4C8D-9382-DBBBECE842B2}">
      <dgm:prSet phldrT="[Text]"/>
      <dgm:spPr/>
      <dgm:t>
        <a:bodyPr/>
        <a:lstStyle/>
        <a:p>
          <a:r>
            <a:rPr lang="en-US" dirty="0"/>
            <a:t>Access to existing free, quality learning resources</a:t>
          </a:r>
        </a:p>
      </dgm:t>
    </dgm:pt>
    <dgm:pt modelId="{43ECCFF7-8B13-4D0D-9467-77557456945E}" type="parTrans" cxnId="{AA923A2A-97A2-46B3-8B4C-92BAC5A63BDB}">
      <dgm:prSet/>
      <dgm:spPr/>
      <dgm:t>
        <a:bodyPr/>
        <a:lstStyle/>
        <a:p>
          <a:endParaRPr lang="en-US"/>
        </a:p>
      </dgm:t>
    </dgm:pt>
    <dgm:pt modelId="{8DD81870-9774-4C92-9260-4294446AD5E4}" type="sibTrans" cxnId="{AA923A2A-97A2-46B3-8B4C-92BAC5A63BDB}">
      <dgm:prSet/>
      <dgm:spPr/>
      <dgm:t>
        <a:bodyPr/>
        <a:lstStyle/>
        <a:p>
          <a:endParaRPr lang="en-US"/>
        </a:p>
      </dgm:t>
    </dgm:pt>
    <dgm:pt modelId="{2C8076A3-007F-4CE1-BCF1-D3A5F528DA6B}">
      <dgm:prSet phldrT="[Text]"/>
      <dgm:spPr/>
      <dgm:t>
        <a:bodyPr/>
        <a:lstStyle/>
        <a:p>
          <a:r>
            <a:rPr lang="en-US" dirty="0"/>
            <a:t>Exposes developers to other teaching approaches</a:t>
          </a:r>
        </a:p>
      </dgm:t>
    </dgm:pt>
    <dgm:pt modelId="{4B6C7BDE-0032-4729-88DA-5C049581D5BB}" type="parTrans" cxnId="{65225F13-AC06-4F2C-816A-7FEFA74765B8}">
      <dgm:prSet/>
      <dgm:spPr/>
      <dgm:t>
        <a:bodyPr/>
        <a:lstStyle/>
        <a:p>
          <a:endParaRPr lang="en-US"/>
        </a:p>
      </dgm:t>
    </dgm:pt>
    <dgm:pt modelId="{196F414C-B8BF-4F8B-B026-FBACAA03D7B8}" type="sibTrans" cxnId="{65225F13-AC06-4F2C-816A-7FEFA74765B8}">
      <dgm:prSet/>
      <dgm:spPr/>
      <dgm:t>
        <a:bodyPr/>
        <a:lstStyle/>
        <a:p>
          <a:endParaRPr lang="en-US"/>
        </a:p>
      </dgm:t>
    </dgm:pt>
    <dgm:pt modelId="{1AE3ACAD-8B20-49D5-8FF4-A2626263B002}">
      <dgm:prSet phldrT="[Text]"/>
      <dgm:spPr/>
      <dgm:t>
        <a:bodyPr/>
        <a:lstStyle/>
        <a:p>
          <a:r>
            <a:rPr lang="en-US" dirty="0"/>
            <a:t>Forces different teaching methods to break monotony of lectures</a:t>
          </a:r>
        </a:p>
      </dgm:t>
    </dgm:pt>
    <dgm:pt modelId="{EBDB1DB8-FE1B-41BA-9B86-FEC21207DB60}" type="parTrans" cxnId="{E367B108-7DCC-4DCB-8D17-5104CFC3110C}">
      <dgm:prSet/>
      <dgm:spPr/>
      <dgm:t>
        <a:bodyPr/>
        <a:lstStyle/>
        <a:p>
          <a:endParaRPr lang="en-US"/>
        </a:p>
      </dgm:t>
    </dgm:pt>
    <dgm:pt modelId="{E0B1681D-4D5C-472E-8A3B-42679DEB2121}" type="sibTrans" cxnId="{E367B108-7DCC-4DCB-8D17-5104CFC3110C}">
      <dgm:prSet/>
      <dgm:spPr/>
      <dgm:t>
        <a:bodyPr/>
        <a:lstStyle/>
        <a:p>
          <a:endParaRPr lang="en-US"/>
        </a:p>
      </dgm:t>
    </dgm:pt>
    <dgm:pt modelId="{719331D6-0801-40C3-88C8-DF42218664B5}">
      <dgm:prSet phldrT="[Text]"/>
      <dgm:spPr/>
      <dgm:t>
        <a:bodyPr/>
        <a:lstStyle/>
        <a:p>
          <a:r>
            <a:rPr lang="en-US" dirty="0"/>
            <a:t>Allows for diagnostics of student progress as captured in LMS</a:t>
          </a:r>
        </a:p>
      </dgm:t>
    </dgm:pt>
    <dgm:pt modelId="{FFA974C0-484E-4AD0-971C-69EAEFD83683}" type="parTrans" cxnId="{E556DB36-0205-41F2-A531-997ACBDFF902}">
      <dgm:prSet/>
      <dgm:spPr/>
      <dgm:t>
        <a:bodyPr/>
        <a:lstStyle/>
        <a:p>
          <a:endParaRPr lang="en-US"/>
        </a:p>
      </dgm:t>
    </dgm:pt>
    <dgm:pt modelId="{E837E946-DA1A-4832-9E22-2299D6EE89CE}" type="sibTrans" cxnId="{E556DB36-0205-41F2-A531-997ACBDFF902}">
      <dgm:prSet/>
      <dgm:spPr/>
      <dgm:t>
        <a:bodyPr/>
        <a:lstStyle/>
        <a:p>
          <a:endParaRPr lang="en-US"/>
        </a:p>
      </dgm:t>
    </dgm:pt>
    <dgm:pt modelId="{A6A4D822-5823-4153-B8F8-062B58814EDE}">
      <dgm:prSet phldrT="[Text]"/>
      <dgm:spPr/>
      <dgm:t>
        <a:bodyPr/>
        <a:lstStyle/>
        <a:p>
          <a:r>
            <a:rPr lang="en-US" dirty="0"/>
            <a:t>Opportunity to showcase staff and student generated resources beyond the university.</a:t>
          </a:r>
        </a:p>
      </dgm:t>
    </dgm:pt>
    <dgm:pt modelId="{980A61EC-0C88-4AB2-ADD5-B4D65E9BAB39}" type="parTrans" cxnId="{0C8F5F8F-1E09-46ED-89CC-8B325745A38E}">
      <dgm:prSet/>
      <dgm:spPr/>
      <dgm:t>
        <a:bodyPr/>
        <a:lstStyle/>
        <a:p>
          <a:endParaRPr lang="en-US"/>
        </a:p>
      </dgm:t>
    </dgm:pt>
    <dgm:pt modelId="{0BDB235B-6C01-4204-B74B-31C7DA422569}" type="sibTrans" cxnId="{0C8F5F8F-1E09-46ED-89CC-8B325745A38E}">
      <dgm:prSet/>
      <dgm:spPr/>
      <dgm:t>
        <a:bodyPr/>
        <a:lstStyle/>
        <a:p>
          <a:endParaRPr lang="en-US"/>
        </a:p>
      </dgm:t>
    </dgm:pt>
    <dgm:pt modelId="{5D128557-F5D3-4990-A2DD-F4FFA1DB30E7}" type="pres">
      <dgm:prSet presAssocID="{864BFE2E-0DCC-4A15-8467-1A83486D9F64}" presName="linearFlow" presStyleCnt="0">
        <dgm:presLayoutVars>
          <dgm:dir/>
          <dgm:animLvl val="lvl"/>
          <dgm:resizeHandles val="exact"/>
        </dgm:presLayoutVars>
      </dgm:prSet>
      <dgm:spPr/>
      <dgm:t>
        <a:bodyPr/>
        <a:lstStyle/>
        <a:p>
          <a:endParaRPr lang="en-US"/>
        </a:p>
      </dgm:t>
    </dgm:pt>
    <dgm:pt modelId="{D0B5054F-0097-4006-8430-B38E007FD66D}" type="pres">
      <dgm:prSet presAssocID="{B3E9D064-FAB0-4CA0-B9CC-A25E1EE1ABA6}" presName="composite" presStyleCnt="0"/>
      <dgm:spPr/>
    </dgm:pt>
    <dgm:pt modelId="{7FEBEB81-9D8B-4BA1-B29F-513B79F88CEE}" type="pres">
      <dgm:prSet presAssocID="{B3E9D064-FAB0-4CA0-B9CC-A25E1EE1ABA6}" presName="parentText" presStyleLbl="alignNode1" presStyleIdx="0" presStyleCnt="3">
        <dgm:presLayoutVars>
          <dgm:chMax val="1"/>
          <dgm:bulletEnabled val="1"/>
        </dgm:presLayoutVars>
      </dgm:prSet>
      <dgm:spPr/>
      <dgm:t>
        <a:bodyPr/>
        <a:lstStyle/>
        <a:p>
          <a:endParaRPr lang="en-US"/>
        </a:p>
      </dgm:t>
    </dgm:pt>
    <dgm:pt modelId="{691FDAFF-AF4E-4222-9B7D-CF01657DBB97}" type="pres">
      <dgm:prSet presAssocID="{B3E9D064-FAB0-4CA0-B9CC-A25E1EE1ABA6}" presName="descendantText" presStyleLbl="alignAcc1" presStyleIdx="0" presStyleCnt="3">
        <dgm:presLayoutVars>
          <dgm:bulletEnabled val="1"/>
        </dgm:presLayoutVars>
      </dgm:prSet>
      <dgm:spPr/>
      <dgm:t>
        <a:bodyPr/>
        <a:lstStyle/>
        <a:p>
          <a:endParaRPr lang="en-US"/>
        </a:p>
      </dgm:t>
    </dgm:pt>
    <dgm:pt modelId="{C5019BF5-E749-4B17-B1DA-C69C5B621233}" type="pres">
      <dgm:prSet presAssocID="{19EBAEFF-E504-4787-8209-08044F8DE5D9}" presName="sp" presStyleCnt="0"/>
      <dgm:spPr/>
    </dgm:pt>
    <dgm:pt modelId="{2629C0F3-E2D6-494D-9E18-C321A5C1FF27}" type="pres">
      <dgm:prSet presAssocID="{AED3784E-805B-4297-B3B7-58500833EA50}" presName="composite" presStyleCnt="0"/>
      <dgm:spPr/>
    </dgm:pt>
    <dgm:pt modelId="{EE3FF278-EDBC-4464-9AC5-3482D64F1525}" type="pres">
      <dgm:prSet presAssocID="{AED3784E-805B-4297-B3B7-58500833EA50}" presName="parentText" presStyleLbl="alignNode1" presStyleIdx="1" presStyleCnt="3">
        <dgm:presLayoutVars>
          <dgm:chMax val="1"/>
          <dgm:bulletEnabled val="1"/>
        </dgm:presLayoutVars>
      </dgm:prSet>
      <dgm:spPr/>
      <dgm:t>
        <a:bodyPr/>
        <a:lstStyle/>
        <a:p>
          <a:endParaRPr lang="en-US"/>
        </a:p>
      </dgm:t>
    </dgm:pt>
    <dgm:pt modelId="{5D8949FE-4F96-4E66-A049-4E85DC0FA793}" type="pres">
      <dgm:prSet presAssocID="{AED3784E-805B-4297-B3B7-58500833EA50}" presName="descendantText" presStyleLbl="alignAcc1" presStyleIdx="1" presStyleCnt="3">
        <dgm:presLayoutVars>
          <dgm:bulletEnabled val="1"/>
        </dgm:presLayoutVars>
      </dgm:prSet>
      <dgm:spPr/>
      <dgm:t>
        <a:bodyPr/>
        <a:lstStyle/>
        <a:p>
          <a:endParaRPr lang="en-US"/>
        </a:p>
      </dgm:t>
    </dgm:pt>
    <dgm:pt modelId="{8D4C4966-EF43-4080-86FB-3448E375C6BA}" type="pres">
      <dgm:prSet presAssocID="{2ECB723D-15EE-4FEA-BE79-1F3A575AFB84}" presName="sp" presStyleCnt="0"/>
      <dgm:spPr/>
    </dgm:pt>
    <dgm:pt modelId="{6D37BA5C-D5F3-47E3-B9EA-C6D11486256D}" type="pres">
      <dgm:prSet presAssocID="{926EC6C2-01FB-4409-98AD-56D4CDD2996A}" presName="composite" presStyleCnt="0"/>
      <dgm:spPr/>
    </dgm:pt>
    <dgm:pt modelId="{06F26B2F-5DB6-4A51-9615-E6D9DCB81F74}" type="pres">
      <dgm:prSet presAssocID="{926EC6C2-01FB-4409-98AD-56D4CDD2996A}" presName="parentText" presStyleLbl="alignNode1" presStyleIdx="2" presStyleCnt="3">
        <dgm:presLayoutVars>
          <dgm:chMax val="1"/>
          <dgm:bulletEnabled val="1"/>
        </dgm:presLayoutVars>
      </dgm:prSet>
      <dgm:spPr/>
      <dgm:t>
        <a:bodyPr/>
        <a:lstStyle/>
        <a:p>
          <a:endParaRPr lang="en-US"/>
        </a:p>
      </dgm:t>
    </dgm:pt>
    <dgm:pt modelId="{D3893AB8-C154-4A88-ACA9-AB80D0753043}" type="pres">
      <dgm:prSet presAssocID="{926EC6C2-01FB-4409-98AD-56D4CDD2996A}" presName="descendantText" presStyleLbl="alignAcc1" presStyleIdx="2" presStyleCnt="3">
        <dgm:presLayoutVars>
          <dgm:bulletEnabled val="1"/>
        </dgm:presLayoutVars>
      </dgm:prSet>
      <dgm:spPr/>
      <dgm:t>
        <a:bodyPr/>
        <a:lstStyle/>
        <a:p>
          <a:endParaRPr lang="en-US"/>
        </a:p>
      </dgm:t>
    </dgm:pt>
  </dgm:ptLst>
  <dgm:cxnLst>
    <dgm:cxn modelId="{D6B8EE99-46B5-443F-B64A-0FB0045D989D}" type="presOf" srcId="{BF1D0A88-78BB-4940-A74E-EFF6C9F5C493}" destId="{5D8949FE-4F96-4E66-A049-4E85DC0FA793}" srcOrd="0" destOrd="0" presId="urn:microsoft.com/office/officeart/2005/8/layout/chevron2"/>
    <dgm:cxn modelId="{B1F25F89-B562-4F57-801C-0B606DAB8E7D}" srcId="{864BFE2E-0DCC-4A15-8467-1A83486D9F64}" destId="{AED3784E-805B-4297-B3B7-58500833EA50}" srcOrd="1" destOrd="0" parTransId="{7A334AF7-E94B-4409-869E-1CE36C82115F}" sibTransId="{2ECB723D-15EE-4FEA-BE79-1F3A575AFB84}"/>
    <dgm:cxn modelId="{E367B108-7DCC-4DCB-8D17-5104CFC3110C}" srcId="{B3E9D064-FAB0-4CA0-B9CC-A25E1EE1ABA6}" destId="{1AE3ACAD-8B20-49D5-8FF4-A2626263B002}" srcOrd="2" destOrd="0" parTransId="{EBDB1DB8-FE1B-41BA-9B86-FEC21207DB60}" sibTransId="{E0B1681D-4D5C-472E-8A3B-42679DEB2121}"/>
    <dgm:cxn modelId="{CE2B137B-83CA-4FD1-8604-0AB6B3BB65AE}" srcId="{B3E9D064-FAB0-4CA0-B9CC-A25E1EE1ABA6}" destId="{98685AEC-F09F-45D4-91A2-D272966C2612}" srcOrd="1" destOrd="0" parTransId="{34E80179-2C59-4550-ABB5-391311BE34A4}" sibTransId="{ACCAA438-3AF3-4E87-91B4-5629659B949B}"/>
    <dgm:cxn modelId="{C934BBAB-6981-4C8C-AE21-57FEB94E86E9}" srcId="{AED3784E-805B-4297-B3B7-58500833EA50}" destId="{BF1D0A88-78BB-4940-A74E-EFF6C9F5C493}" srcOrd="0" destOrd="0" parTransId="{569E216A-A806-45DC-ADCB-4D7B2DC339CF}" sibTransId="{4A878756-4621-420C-9DD2-0580EF332F13}"/>
    <dgm:cxn modelId="{462EC8B1-8348-4CD2-A4FB-EC4BA80FB127}" type="presOf" srcId="{4D092FBA-B072-4446-8A8A-7E57B6737509}" destId="{5D8949FE-4F96-4E66-A049-4E85DC0FA793}" srcOrd="0" destOrd="1" presId="urn:microsoft.com/office/officeart/2005/8/layout/chevron2"/>
    <dgm:cxn modelId="{1991347C-B951-45D0-B801-7D94F418BFE0}" type="presOf" srcId="{1AE3ACAD-8B20-49D5-8FF4-A2626263B002}" destId="{691FDAFF-AF4E-4222-9B7D-CF01657DBB97}" srcOrd="0" destOrd="2" presId="urn:microsoft.com/office/officeart/2005/8/layout/chevron2"/>
    <dgm:cxn modelId="{DAE884A6-1EA9-4A3B-88EB-5AB0AE517CE5}" type="presOf" srcId="{926EC6C2-01FB-4409-98AD-56D4CDD2996A}" destId="{06F26B2F-5DB6-4A51-9615-E6D9DCB81F74}" srcOrd="0" destOrd="0" presId="urn:microsoft.com/office/officeart/2005/8/layout/chevron2"/>
    <dgm:cxn modelId="{A2408EC8-6C5D-47ED-A005-CDAE74F0C1C0}" type="presOf" srcId="{8932CA8D-05E3-4C8D-9382-DBBBECE842B2}" destId="{D3893AB8-C154-4A88-ACA9-AB80D0753043}" srcOrd="0" destOrd="0" presId="urn:microsoft.com/office/officeart/2005/8/layout/chevron2"/>
    <dgm:cxn modelId="{3677DEE3-327A-4B7C-B481-28327E0B4D15}" srcId="{B3E9D064-FAB0-4CA0-B9CC-A25E1EE1ABA6}" destId="{0624D6D2-EF98-4ED4-975C-C8ED57156279}" srcOrd="0" destOrd="0" parTransId="{009371F3-EB9C-4351-BB05-956982AF596B}" sibTransId="{624F4724-78D5-416F-A365-A8328898CB7F}"/>
    <dgm:cxn modelId="{1336E23C-83A1-48A1-86F3-289C144E9470}" srcId="{864BFE2E-0DCC-4A15-8467-1A83486D9F64}" destId="{926EC6C2-01FB-4409-98AD-56D4CDD2996A}" srcOrd="2" destOrd="0" parTransId="{4CE18BDD-5DB4-4BA7-ABAA-20CCFA108125}" sibTransId="{F221713F-47ED-4A2C-B5B9-45A2E5FD12DC}"/>
    <dgm:cxn modelId="{6D469EEA-17E8-4051-8C6E-9D76523B33E7}" type="presOf" srcId="{B3E9D064-FAB0-4CA0-B9CC-A25E1EE1ABA6}" destId="{7FEBEB81-9D8B-4BA1-B29F-513B79F88CEE}" srcOrd="0" destOrd="0" presId="urn:microsoft.com/office/officeart/2005/8/layout/chevron2"/>
    <dgm:cxn modelId="{AA923A2A-97A2-46B3-8B4C-92BAC5A63BDB}" srcId="{926EC6C2-01FB-4409-98AD-56D4CDD2996A}" destId="{8932CA8D-05E3-4C8D-9382-DBBBECE842B2}" srcOrd="0" destOrd="0" parTransId="{43ECCFF7-8B13-4D0D-9467-77557456945E}" sibTransId="{8DD81870-9774-4C92-9260-4294446AD5E4}"/>
    <dgm:cxn modelId="{0D11A83B-5CF1-4D77-AC00-BEAD51209BDE}" srcId="{864BFE2E-0DCC-4A15-8467-1A83486D9F64}" destId="{B3E9D064-FAB0-4CA0-B9CC-A25E1EE1ABA6}" srcOrd="0" destOrd="0" parTransId="{511055E6-B235-46FF-ACF5-458A7D04021F}" sibTransId="{19EBAEFF-E504-4787-8209-08044F8DE5D9}"/>
    <dgm:cxn modelId="{65225F13-AC06-4F2C-816A-7FEFA74765B8}" srcId="{926EC6C2-01FB-4409-98AD-56D4CDD2996A}" destId="{2C8076A3-007F-4CE1-BCF1-D3A5F528DA6B}" srcOrd="1" destOrd="0" parTransId="{4B6C7BDE-0032-4729-88DA-5C049581D5BB}" sibTransId="{196F414C-B8BF-4F8B-B026-FBACAA03D7B8}"/>
    <dgm:cxn modelId="{8EF51733-FB6B-4834-805B-99FB3393C32B}" type="presOf" srcId="{719331D6-0801-40C3-88C8-DF42218664B5}" destId="{5D8949FE-4F96-4E66-A049-4E85DC0FA793}" srcOrd="0" destOrd="2" presId="urn:microsoft.com/office/officeart/2005/8/layout/chevron2"/>
    <dgm:cxn modelId="{FB824C3B-3ED7-4D4F-AA0D-B0755D27FFE8}" type="presOf" srcId="{A6A4D822-5823-4153-B8F8-062B58814EDE}" destId="{D3893AB8-C154-4A88-ACA9-AB80D0753043}" srcOrd="0" destOrd="2" presId="urn:microsoft.com/office/officeart/2005/8/layout/chevron2"/>
    <dgm:cxn modelId="{059C2ED0-ED46-46B5-8BE4-BFA55F66B71D}" type="presOf" srcId="{AED3784E-805B-4297-B3B7-58500833EA50}" destId="{EE3FF278-EDBC-4464-9AC5-3482D64F1525}" srcOrd="0" destOrd="0" presId="urn:microsoft.com/office/officeart/2005/8/layout/chevron2"/>
    <dgm:cxn modelId="{055D1267-AB9D-4530-B46D-0830C21F0FCA}" srcId="{AED3784E-805B-4297-B3B7-58500833EA50}" destId="{4D092FBA-B072-4446-8A8A-7E57B6737509}" srcOrd="1" destOrd="0" parTransId="{5A647E66-E383-435B-BEB3-B3E2B8184F0E}" sibTransId="{1C726537-0243-4544-AD1F-EBF833F35B1B}"/>
    <dgm:cxn modelId="{E556DB36-0205-41F2-A531-997ACBDFF902}" srcId="{AED3784E-805B-4297-B3B7-58500833EA50}" destId="{719331D6-0801-40C3-88C8-DF42218664B5}" srcOrd="2" destOrd="0" parTransId="{FFA974C0-484E-4AD0-971C-69EAEFD83683}" sibTransId="{E837E946-DA1A-4832-9E22-2299D6EE89CE}"/>
    <dgm:cxn modelId="{8CDAA274-B0D6-457A-8AD8-F203138FE08C}" type="presOf" srcId="{0624D6D2-EF98-4ED4-975C-C8ED57156279}" destId="{691FDAFF-AF4E-4222-9B7D-CF01657DBB97}" srcOrd="0" destOrd="0" presId="urn:microsoft.com/office/officeart/2005/8/layout/chevron2"/>
    <dgm:cxn modelId="{8A9CC64A-762A-4BA6-81EE-6BF6FF6EFCA1}" type="presOf" srcId="{98685AEC-F09F-45D4-91A2-D272966C2612}" destId="{691FDAFF-AF4E-4222-9B7D-CF01657DBB97}" srcOrd="0" destOrd="1" presId="urn:microsoft.com/office/officeart/2005/8/layout/chevron2"/>
    <dgm:cxn modelId="{AC3D86C3-380C-41BD-A625-F5F3B2CF53C3}" type="presOf" srcId="{2C8076A3-007F-4CE1-BCF1-D3A5F528DA6B}" destId="{D3893AB8-C154-4A88-ACA9-AB80D0753043}" srcOrd="0" destOrd="1" presId="urn:microsoft.com/office/officeart/2005/8/layout/chevron2"/>
    <dgm:cxn modelId="{81AC3E9A-C714-4EDF-95CF-FE9E509D9B3E}" type="presOf" srcId="{864BFE2E-0DCC-4A15-8467-1A83486D9F64}" destId="{5D128557-F5D3-4990-A2DD-F4FFA1DB30E7}" srcOrd="0" destOrd="0" presId="urn:microsoft.com/office/officeart/2005/8/layout/chevron2"/>
    <dgm:cxn modelId="{0C8F5F8F-1E09-46ED-89CC-8B325745A38E}" srcId="{926EC6C2-01FB-4409-98AD-56D4CDD2996A}" destId="{A6A4D822-5823-4153-B8F8-062B58814EDE}" srcOrd="2" destOrd="0" parTransId="{980A61EC-0C88-4AB2-ADD5-B4D65E9BAB39}" sibTransId="{0BDB235B-6C01-4204-B74B-31C7DA422569}"/>
    <dgm:cxn modelId="{EC875739-73BD-4C3C-A3DA-EFBACB5F53E7}" type="presParOf" srcId="{5D128557-F5D3-4990-A2DD-F4FFA1DB30E7}" destId="{D0B5054F-0097-4006-8430-B38E007FD66D}" srcOrd="0" destOrd="0" presId="urn:microsoft.com/office/officeart/2005/8/layout/chevron2"/>
    <dgm:cxn modelId="{CCA7C95C-ED35-4386-890F-BF1031DA2E36}" type="presParOf" srcId="{D0B5054F-0097-4006-8430-B38E007FD66D}" destId="{7FEBEB81-9D8B-4BA1-B29F-513B79F88CEE}" srcOrd="0" destOrd="0" presId="urn:microsoft.com/office/officeart/2005/8/layout/chevron2"/>
    <dgm:cxn modelId="{A1E258CB-0894-4B98-96C7-209CFF41FB73}" type="presParOf" srcId="{D0B5054F-0097-4006-8430-B38E007FD66D}" destId="{691FDAFF-AF4E-4222-9B7D-CF01657DBB97}" srcOrd="1" destOrd="0" presId="urn:microsoft.com/office/officeart/2005/8/layout/chevron2"/>
    <dgm:cxn modelId="{B0E35D8D-B4FB-44D2-A3A1-FE7E99617E2F}" type="presParOf" srcId="{5D128557-F5D3-4990-A2DD-F4FFA1DB30E7}" destId="{C5019BF5-E749-4B17-B1DA-C69C5B621233}" srcOrd="1" destOrd="0" presId="urn:microsoft.com/office/officeart/2005/8/layout/chevron2"/>
    <dgm:cxn modelId="{A8D3266B-AFE3-4097-A636-63937934E9E3}" type="presParOf" srcId="{5D128557-F5D3-4990-A2DD-F4FFA1DB30E7}" destId="{2629C0F3-E2D6-494D-9E18-C321A5C1FF27}" srcOrd="2" destOrd="0" presId="urn:microsoft.com/office/officeart/2005/8/layout/chevron2"/>
    <dgm:cxn modelId="{65439603-BC83-4D73-8E0B-46709F5066B3}" type="presParOf" srcId="{2629C0F3-E2D6-494D-9E18-C321A5C1FF27}" destId="{EE3FF278-EDBC-4464-9AC5-3482D64F1525}" srcOrd="0" destOrd="0" presId="urn:microsoft.com/office/officeart/2005/8/layout/chevron2"/>
    <dgm:cxn modelId="{7D431B06-4FD3-4DE2-BBF3-A7CC5C83F21A}" type="presParOf" srcId="{2629C0F3-E2D6-494D-9E18-C321A5C1FF27}" destId="{5D8949FE-4F96-4E66-A049-4E85DC0FA793}" srcOrd="1" destOrd="0" presId="urn:microsoft.com/office/officeart/2005/8/layout/chevron2"/>
    <dgm:cxn modelId="{016AE9F7-E9A8-4FF1-B8D5-E082820FD029}" type="presParOf" srcId="{5D128557-F5D3-4990-A2DD-F4FFA1DB30E7}" destId="{8D4C4966-EF43-4080-86FB-3448E375C6BA}" srcOrd="3" destOrd="0" presId="urn:microsoft.com/office/officeart/2005/8/layout/chevron2"/>
    <dgm:cxn modelId="{18FE4DBC-7BDF-4DC2-9EF5-043349B8E4CD}" type="presParOf" srcId="{5D128557-F5D3-4990-A2DD-F4FFA1DB30E7}" destId="{6D37BA5C-D5F3-47E3-B9EA-C6D11486256D}" srcOrd="4" destOrd="0" presId="urn:microsoft.com/office/officeart/2005/8/layout/chevron2"/>
    <dgm:cxn modelId="{A7C734AB-81AB-4816-A80F-197C6886FD1D}" type="presParOf" srcId="{6D37BA5C-D5F3-47E3-B9EA-C6D11486256D}" destId="{06F26B2F-5DB6-4A51-9615-E6D9DCB81F74}" srcOrd="0" destOrd="0" presId="urn:microsoft.com/office/officeart/2005/8/layout/chevron2"/>
    <dgm:cxn modelId="{8FA8B558-3C10-4D1A-9623-6008AD7A5A4D}" type="presParOf" srcId="{6D37BA5C-D5F3-47E3-B9EA-C6D11486256D}" destId="{D3893AB8-C154-4A88-ACA9-AB80D075304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0"/>
            <a:ext cx="4033943" cy="353888"/>
          </a:xfrm>
          <a:prstGeom prst="rect">
            <a:avLst/>
          </a:prstGeom>
        </p:spPr>
        <p:txBody>
          <a:bodyPr vert="horz" lIns="93497" tIns="46749" rIns="93497" bIns="46749" rtlCol="0"/>
          <a:lstStyle>
            <a:lvl1pPr algn="r">
              <a:defRPr sz="1200"/>
            </a:lvl1pPr>
          </a:lstStyle>
          <a:p>
            <a:fld id="{499738C0-21B8-43D5-9D69-45B6DBB86041}" type="datetimeFigureOut">
              <a:rPr lang="en-US" smtClean="0"/>
              <a:t>3/8/2016</a:t>
            </a:fld>
            <a:endParaRPr lang="en-US"/>
          </a:p>
        </p:txBody>
      </p:sp>
      <p:sp>
        <p:nvSpPr>
          <p:cNvPr id="4" name="Footer Placeholder 3"/>
          <p:cNvSpPr>
            <a:spLocks noGrp="1"/>
          </p:cNvSpPr>
          <p:nvPr>
            <p:ph type="ftr" sz="quarter" idx="2"/>
          </p:nvPr>
        </p:nvSpPr>
        <p:spPr>
          <a:xfrm>
            <a:off x="0" y="6699376"/>
            <a:ext cx="4033943" cy="353888"/>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8"/>
          </a:xfrm>
          <a:prstGeom prst="rect">
            <a:avLst/>
          </a:prstGeom>
        </p:spPr>
        <p:txBody>
          <a:bodyPr vert="horz" lIns="93497" tIns="46749" rIns="93497" bIns="46749" rtlCol="0" anchor="b"/>
          <a:lstStyle>
            <a:lvl1pPr algn="r">
              <a:defRPr sz="1200"/>
            </a:lvl1pPr>
          </a:lstStyle>
          <a:p>
            <a:fld id="{B838DA96-D4FA-45A0-B34A-435B4577DC7C}" type="slidenum">
              <a:rPr lang="en-US" smtClean="0"/>
              <a:t>‹#›</a:t>
            </a:fld>
            <a:endParaRPr lang="en-US"/>
          </a:p>
        </p:txBody>
      </p:sp>
    </p:spTree>
    <p:extLst>
      <p:ext uri="{BB962C8B-B14F-4D97-AF65-F5344CB8AC3E}">
        <p14:creationId xmlns:p14="http://schemas.microsoft.com/office/powerpoint/2010/main" val="1684860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3888"/>
          </a:xfrm>
          <a:prstGeom prst="rect">
            <a:avLst/>
          </a:prstGeom>
        </p:spPr>
        <p:txBody>
          <a:bodyPr vert="horz" lIns="93497" tIns="46749" rIns="93497" bIns="46749" rtlCol="0"/>
          <a:lstStyle>
            <a:lvl1pPr algn="l">
              <a:defRPr sz="1200"/>
            </a:lvl1pPr>
          </a:lstStyle>
          <a:p>
            <a:endParaRPr lang="en-ZA"/>
          </a:p>
        </p:txBody>
      </p:sp>
      <p:sp>
        <p:nvSpPr>
          <p:cNvPr id="3" name="Date Placeholder 2"/>
          <p:cNvSpPr>
            <a:spLocks noGrp="1"/>
          </p:cNvSpPr>
          <p:nvPr>
            <p:ph type="dt" idx="1"/>
          </p:nvPr>
        </p:nvSpPr>
        <p:spPr>
          <a:xfrm>
            <a:off x="5273003" y="0"/>
            <a:ext cx="4033943" cy="353888"/>
          </a:xfrm>
          <a:prstGeom prst="rect">
            <a:avLst/>
          </a:prstGeom>
        </p:spPr>
        <p:txBody>
          <a:bodyPr vert="horz" lIns="93497" tIns="46749" rIns="93497" bIns="46749" rtlCol="0"/>
          <a:lstStyle>
            <a:lvl1pPr algn="r">
              <a:defRPr sz="1200"/>
            </a:lvl1pPr>
          </a:lstStyle>
          <a:p>
            <a:fld id="{7C06F83D-F6CE-4CDD-BE89-11687A0DA22E}" type="datetimeFigureOut">
              <a:rPr lang="en-ZA" smtClean="0"/>
              <a:t>2016-03-08</a:t>
            </a:fld>
            <a:endParaRPr lang="en-ZA"/>
          </a:p>
        </p:txBody>
      </p:sp>
      <p:sp>
        <p:nvSpPr>
          <p:cNvPr id="4" name="Slide Image Placeholder 3"/>
          <p:cNvSpPr>
            <a:spLocks noGrp="1" noRot="1" noChangeAspect="1"/>
          </p:cNvSpPr>
          <p:nvPr>
            <p:ph type="sldImg" idx="2"/>
          </p:nvPr>
        </p:nvSpPr>
        <p:spPr>
          <a:xfrm>
            <a:off x="2538413" y="881063"/>
            <a:ext cx="4232275" cy="2381250"/>
          </a:xfrm>
          <a:prstGeom prst="rect">
            <a:avLst/>
          </a:prstGeom>
          <a:noFill/>
          <a:ln w="12700">
            <a:solidFill>
              <a:prstClr val="black"/>
            </a:solidFill>
          </a:ln>
        </p:spPr>
        <p:txBody>
          <a:bodyPr vert="horz" lIns="93497" tIns="46749" rIns="93497" bIns="46749" rtlCol="0" anchor="ctr"/>
          <a:lstStyle/>
          <a:p>
            <a:endParaRPr lang="en-ZA"/>
          </a:p>
        </p:txBody>
      </p:sp>
      <p:sp>
        <p:nvSpPr>
          <p:cNvPr id="5" name="Notes Placeholder 4"/>
          <p:cNvSpPr>
            <a:spLocks noGrp="1"/>
          </p:cNvSpPr>
          <p:nvPr>
            <p:ph type="body" sz="quarter" idx="3"/>
          </p:nvPr>
        </p:nvSpPr>
        <p:spPr>
          <a:xfrm>
            <a:off x="930911" y="3394383"/>
            <a:ext cx="7447279" cy="2777222"/>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6699376"/>
            <a:ext cx="4033943" cy="353888"/>
          </a:xfrm>
          <a:prstGeom prst="rect">
            <a:avLst/>
          </a:prstGeom>
        </p:spPr>
        <p:txBody>
          <a:bodyPr vert="horz" lIns="93497" tIns="46749" rIns="93497" bIns="46749" rtlCol="0" anchor="b"/>
          <a:lstStyle>
            <a:lvl1pPr algn="l">
              <a:defRPr sz="1200"/>
            </a:lvl1pPr>
          </a:lstStyle>
          <a:p>
            <a:endParaRPr lang="en-ZA"/>
          </a:p>
        </p:txBody>
      </p:sp>
      <p:sp>
        <p:nvSpPr>
          <p:cNvPr id="7" name="Slide Number Placeholder 6"/>
          <p:cNvSpPr>
            <a:spLocks noGrp="1"/>
          </p:cNvSpPr>
          <p:nvPr>
            <p:ph type="sldNum" sz="quarter" idx="5"/>
          </p:nvPr>
        </p:nvSpPr>
        <p:spPr>
          <a:xfrm>
            <a:off x="5273003" y="6699376"/>
            <a:ext cx="4033943" cy="353888"/>
          </a:xfrm>
          <a:prstGeom prst="rect">
            <a:avLst/>
          </a:prstGeom>
        </p:spPr>
        <p:txBody>
          <a:bodyPr vert="horz" lIns="93497" tIns="46749" rIns="93497" bIns="46749" rtlCol="0" anchor="b"/>
          <a:lstStyle>
            <a:lvl1pPr algn="r">
              <a:defRPr sz="1200"/>
            </a:lvl1pPr>
          </a:lstStyle>
          <a:p>
            <a:fld id="{B03CFF80-2DBF-432A-B13F-FB874CD49A9A}" type="slidenum">
              <a:rPr lang="en-ZA" smtClean="0"/>
              <a:t>‹#›</a:t>
            </a:fld>
            <a:endParaRPr lang="en-ZA"/>
          </a:p>
        </p:txBody>
      </p:sp>
    </p:spTree>
    <p:extLst>
      <p:ext uri="{BB962C8B-B14F-4D97-AF65-F5344CB8AC3E}">
        <p14:creationId xmlns:p14="http://schemas.microsoft.com/office/powerpoint/2010/main" val="193448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25-11-2015%20%20OER%20Man%20Team_%20Minutes.docx"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2015%2003%2019%20collaborative%20deans%20proposal.docx%20copy.docx"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25-11-2015%20%20OER%20Man%20Team_%20Minutes.docx"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2015%2003%2019%20collaborative%20deans%20proposal.docx%20copy.docx"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1</a:t>
            </a:fld>
            <a:endParaRPr lang="en-ZA"/>
          </a:p>
        </p:txBody>
      </p:sp>
    </p:spTree>
    <p:extLst>
      <p:ext uri="{BB962C8B-B14F-4D97-AF65-F5344CB8AC3E}">
        <p14:creationId xmlns:p14="http://schemas.microsoft.com/office/powerpoint/2010/main" val="769222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4</a:t>
            </a:fld>
            <a:endParaRPr lang="en-ZA"/>
          </a:p>
        </p:txBody>
      </p:sp>
    </p:spTree>
    <p:extLst>
      <p:ext uri="{BB962C8B-B14F-4D97-AF65-F5344CB8AC3E}">
        <p14:creationId xmlns:p14="http://schemas.microsoft.com/office/powerpoint/2010/main" val="3737801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7</a:t>
            </a:fld>
            <a:endParaRPr lang="en-ZA"/>
          </a:p>
        </p:txBody>
      </p:sp>
    </p:spTree>
    <p:extLst>
      <p:ext uri="{BB962C8B-B14F-4D97-AF65-F5344CB8AC3E}">
        <p14:creationId xmlns:p14="http://schemas.microsoft.com/office/powerpoint/2010/main" val="153168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1. OER Working Group has been formed with representatives from each department and also representation from library that convenes 4 times a year. The most recent  m</a:t>
            </a:r>
            <a:r>
              <a:rPr lang="en-ZA" dirty="0">
                <a:hlinkClick r:id="rId3" action="ppaction://hlinkfile"/>
              </a:rPr>
              <a:t>inutes</a:t>
            </a:r>
            <a:r>
              <a:rPr lang="en-ZA" baseline="0" dirty="0"/>
              <a:t> show numerous OER Activities in process including the development of an </a:t>
            </a:r>
            <a:r>
              <a:rPr lang="en-ZA" dirty="0"/>
              <a:t>workflow to quality assure OER before release.</a:t>
            </a:r>
          </a:p>
          <a:p>
            <a:r>
              <a:rPr lang="en-ZA" dirty="0"/>
              <a:t>2. Within departments various teaching resources have been identified and many have been loaded into the </a:t>
            </a:r>
            <a:r>
              <a:rPr lang="en-ZA" dirty="0" err="1"/>
              <a:t>AfriVIP</a:t>
            </a:r>
            <a:r>
              <a:rPr lang="en-ZA" dirty="0"/>
              <a:t> database, not as CPD but teaching resources.</a:t>
            </a:r>
            <a:r>
              <a:rPr lang="en-ZA" baseline="0" dirty="0"/>
              <a:t> South African Veterinary Association (SAVA) has contributed 20 CPD readings with questions for distribution to help set up the automated points scoring mechanism. Once working they promise more. </a:t>
            </a:r>
            <a:r>
              <a:rPr lang="en-ZA" dirty="0"/>
              <a:t>OER Africa is helping with the development</a:t>
            </a:r>
            <a:r>
              <a:rPr lang="en-ZA" baseline="0" dirty="0"/>
              <a:t> of the functional specs</a:t>
            </a:r>
          </a:p>
          <a:p>
            <a:r>
              <a:rPr lang="en-ZA" dirty="0"/>
              <a:t>3. Two projects have commenced that target student contributions. Students were trained to use phones to document clinical procedures and experiences in the field. </a:t>
            </a:r>
          </a:p>
          <a:p>
            <a:r>
              <a:rPr lang="en-ZA" dirty="0"/>
              <a:t>4. Meeting with 4 regional deans (Namibia, Zimbabwe, Edwardo </a:t>
            </a:r>
            <a:r>
              <a:rPr lang="en-ZA" dirty="0" err="1"/>
              <a:t>Mondelane</a:t>
            </a:r>
            <a:r>
              <a:rPr lang="en-ZA" dirty="0"/>
              <a:t> and </a:t>
            </a:r>
            <a:r>
              <a:rPr lang="en-ZA" dirty="0" err="1"/>
              <a:t>Soikoine</a:t>
            </a:r>
            <a:r>
              <a:rPr lang="en-ZA" dirty="0"/>
              <a:t>) took place during 2015 and a </a:t>
            </a:r>
            <a:r>
              <a:rPr lang="en-ZA" dirty="0">
                <a:hlinkClick r:id="rId4" action="ppaction://hlinkfile"/>
              </a:rPr>
              <a:t>draft project proposal </a:t>
            </a:r>
            <a:r>
              <a:rPr lang="en-ZA" dirty="0"/>
              <a:t>was developed. This was followed up by visits to Mozambique and Tanzania. </a:t>
            </a:r>
          </a:p>
          <a:p>
            <a:r>
              <a:rPr lang="en-ZA" dirty="0"/>
              <a:t>5. Contact has been made with School of Health Systems and Public Health, and now potentially with Faculty of Education to investigate projects and initiatives around the use of OER.</a:t>
            </a:r>
          </a:p>
          <a:p>
            <a:r>
              <a:rPr lang="en-ZA" dirty="0"/>
              <a:t>6. Feb 2016. - A training programme was developed and deployed to support staff create open blended learning programmes that suit the block system.</a:t>
            </a:r>
          </a:p>
          <a:p>
            <a:r>
              <a:rPr lang="en-ZA" dirty="0"/>
              <a:t>A  PAR research agenda has been developed that attempts to measure impact of blended open block teaching methods and UP/OP staff identified to coordinate the study </a:t>
            </a:r>
          </a:p>
          <a:p>
            <a:endParaRPr lang="en-ZA" dirty="0"/>
          </a:p>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8</a:t>
            </a:fld>
            <a:endParaRPr lang="en-ZA"/>
          </a:p>
        </p:txBody>
      </p:sp>
    </p:spTree>
    <p:extLst>
      <p:ext uri="{BB962C8B-B14F-4D97-AF65-F5344CB8AC3E}">
        <p14:creationId xmlns:p14="http://schemas.microsoft.com/office/powerpoint/2010/main" val="4040566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1. OER Working Group has been formed with representatives from each department and also representation from library that convenes 4 times a year. The most recent  m</a:t>
            </a:r>
            <a:r>
              <a:rPr lang="en-ZA" dirty="0">
                <a:hlinkClick r:id="rId3" action="ppaction://hlinkfile"/>
              </a:rPr>
              <a:t>inutes</a:t>
            </a:r>
            <a:r>
              <a:rPr lang="en-ZA" baseline="0" dirty="0"/>
              <a:t> show numerous OER Activities in process including the development of an </a:t>
            </a:r>
            <a:r>
              <a:rPr lang="en-ZA" dirty="0"/>
              <a:t>workflow to quality assure OER before release.</a:t>
            </a:r>
          </a:p>
          <a:p>
            <a:r>
              <a:rPr lang="en-ZA" dirty="0"/>
              <a:t>2. Within departments various teaching resources have been identified and many have been loaded into the </a:t>
            </a:r>
            <a:r>
              <a:rPr lang="en-ZA" dirty="0" err="1"/>
              <a:t>AfriVIP</a:t>
            </a:r>
            <a:r>
              <a:rPr lang="en-ZA" dirty="0"/>
              <a:t> database, not as CPD but teaching resources.</a:t>
            </a:r>
            <a:r>
              <a:rPr lang="en-ZA" baseline="0" dirty="0"/>
              <a:t> South African Veterinary Association (SAVA) has contributed 20 CPD readings with questions for distribution to help set up the automated points scoring mechanism. Once working they promise more. </a:t>
            </a:r>
            <a:r>
              <a:rPr lang="en-ZA" dirty="0"/>
              <a:t>OER Africa is helping with the development</a:t>
            </a:r>
            <a:r>
              <a:rPr lang="en-ZA" baseline="0" dirty="0"/>
              <a:t> of the functional specs</a:t>
            </a:r>
          </a:p>
          <a:p>
            <a:r>
              <a:rPr lang="en-ZA" dirty="0"/>
              <a:t>3. Two projects have commenced that target student contributions. Students were trained to use phones to document clinical procedures and experiences in the field. </a:t>
            </a:r>
          </a:p>
          <a:p>
            <a:r>
              <a:rPr lang="en-ZA" dirty="0"/>
              <a:t>4. Meeting with 4 regional deans (Namibia, Zimbabwe, Edwardo </a:t>
            </a:r>
            <a:r>
              <a:rPr lang="en-ZA" dirty="0" err="1"/>
              <a:t>Mondelane</a:t>
            </a:r>
            <a:r>
              <a:rPr lang="en-ZA" dirty="0"/>
              <a:t> and </a:t>
            </a:r>
            <a:r>
              <a:rPr lang="en-ZA" dirty="0" err="1"/>
              <a:t>Soikoine</a:t>
            </a:r>
            <a:r>
              <a:rPr lang="en-ZA" dirty="0"/>
              <a:t>) took place during 2015 and a </a:t>
            </a:r>
            <a:r>
              <a:rPr lang="en-ZA" dirty="0">
                <a:hlinkClick r:id="rId4" action="ppaction://hlinkfile"/>
              </a:rPr>
              <a:t>draft project proposal </a:t>
            </a:r>
            <a:r>
              <a:rPr lang="en-ZA" dirty="0"/>
              <a:t>was developed. This was followed up by visits to Mozambique and Tanzania. </a:t>
            </a:r>
          </a:p>
          <a:p>
            <a:r>
              <a:rPr lang="en-ZA" dirty="0"/>
              <a:t>5. Contact has been made with School of Health Systems and Public Health, and now potentially with Faculty of Education to investigate projects and initiatives around the use of OER.</a:t>
            </a:r>
          </a:p>
          <a:p>
            <a:r>
              <a:rPr lang="en-ZA" dirty="0"/>
              <a:t>6. Feb 2016. - A training programme was developed and deployed to support staff create open blended learning programmes that suit the block system.</a:t>
            </a:r>
          </a:p>
          <a:p>
            <a:r>
              <a:rPr lang="en-ZA" dirty="0"/>
              <a:t>A  PAR research agenda has been developed that attempts to measure impact of blended open block teaching methods and UP/OP staff identified to coordinate the study </a:t>
            </a:r>
          </a:p>
          <a:p>
            <a:endParaRPr lang="en-ZA" dirty="0"/>
          </a:p>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9</a:t>
            </a:fld>
            <a:endParaRPr lang="en-ZA"/>
          </a:p>
        </p:txBody>
      </p:sp>
    </p:spTree>
    <p:extLst>
      <p:ext uri="{BB962C8B-B14F-4D97-AF65-F5344CB8AC3E}">
        <p14:creationId xmlns:p14="http://schemas.microsoft.com/office/powerpoint/2010/main" val="238588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The intention is to use </a:t>
            </a:r>
            <a:r>
              <a:rPr lang="en-ZA" dirty="0" err="1"/>
              <a:t>AfriVIP</a:t>
            </a:r>
            <a:r>
              <a:rPr lang="en-ZA" dirty="0"/>
              <a:t> as a central repository  for OER generated by different institutions. Each with their own user interface but sharing the same backend resources. All</a:t>
            </a:r>
            <a:r>
              <a:rPr lang="en-ZA" baseline="0" dirty="0"/>
              <a:t> four of the institutions consulted said they would use official student assignments to generate the OER teaching resources. Progress has been slow however although a strong relationship has been built with Edwardo </a:t>
            </a:r>
            <a:r>
              <a:rPr lang="en-ZA" baseline="0" dirty="0" err="1"/>
              <a:t>Mondelane</a:t>
            </a:r>
            <a:r>
              <a:rPr lang="en-ZA" baseline="0" dirty="0"/>
              <a:t> and </a:t>
            </a:r>
            <a:r>
              <a:rPr lang="en-ZA" baseline="0" dirty="0" err="1"/>
              <a:t>Soikoine</a:t>
            </a:r>
            <a:r>
              <a:rPr lang="en-ZA" baseline="0" dirty="0"/>
              <a:t>.  Namibia too, after a credentialing crises, seems to be back in action. </a:t>
            </a:r>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10</a:t>
            </a:fld>
            <a:endParaRPr lang="en-ZA"/>
          </a:p>
        </p:txBody>
      </p:sp>
    </p:spTree>
    <p:extLst>
      <p:ext uri="{BB962C8B-B14F-4D97-AF65-F5344CB8AC3E}">
        <p14:creationId xmlns:p14="http://schemas.microsoft.com/office/powerpoint/2010/main" val="4000947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11</a:t>
            </a:fld>
            <a:endParaRPr lang="en-ZA"/>
          </a:p>
        </p:txBody>
      </p:sp>
    </p:spTree>
    <p:extLst>
      <p:ext uri="{BB962C8B-B14F-4D97-AF65-F5344CB8AC3E}">
        <p14:creationId xmlns:p14="http://schemas.microsoft.com/office/powerpoint/2010/main" val="3862312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03CFF80-2DBF-432A-B13F-FB874CD49A9A}" type="slidenum">
              <a:rPr lang="en-ZA" smtClean="0"/>
              <a:t>13</a:t>
            </a:fld>
            <a:endParaRPr lang="en-ZA"/>
          </a:p>
        </p:txBody>
      </p:sp>
    </p:spTree>
    <p:extLst>
      <p:ext uri="{BB962C8B-B14F-4D97-AF65-F5344CB8AC3E}">
        <p14:creationId xmlns:p14="http://schemas.microsoft.com/office/powerpoint/2010/main" val="234933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8B9EBBA-996F-894A-B54A-D6246ED52CEA}" type="datetimeFigureOut">
              <a:rPr lang="en-US" smtClean="0"/>
              <a:pPr/>
              <a:t>3/8/2016</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57F1E4F-1CFF-5643-939E-217C01CDF565}"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9495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3/8/2016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9948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3/8/2016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768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3/8/2016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351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DFA1846-DA80-1C48-A609-854EA85C59AD}" type="datetimeFigureOut">
              <a:rPr lang="en-US" smtClean="0"/>
              <a:pPr/>
              <a:t>3/8/2016</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549471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3/8/2016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853056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3/8/2016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341919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3/8/2016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574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3/8/2016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556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D0DF5E60-9974-AC48-9591-99C2BB44B7CF}" type="datetimeFigureOut">
              <a:rPr lang="en-US" smtClean="0"/>
              <a:pPr/>
              <a:t>3/8/2016</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D57F1E4F-1CFF-5643-939E-217C01CDF565}"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2527691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18C79C5D-2A6F-F04D-97DA-BEF2467B64E4}" type="datetimeFigureOut">
              <a:rPr lang="en-US" smtClean="0"/>
              <a:pPr/>
              <a:t>3/8/2016</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140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9B482E8-6E0E-1B4F-B1FD-C69DB9E858D9}" type="datetimeFigureOut">
              <a:rPr lang="en-US" smtClean="0"/>
              <a:pPr/>
              <a:t>3/8/2016</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57F1E4F-1CFF-5643-939E-217C01CDF56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067616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awp.eduwikis.co.za/index.php?title=African_Wildlife_Diseases" TargetMode="External"/><Relationship Id="rId3" Type="http://schemas.openxmlformats.org/officeDocument/2006/relationships/hyperlink" Target="http://www.afrivip.org/education/audiovisualteaching" TargetMode="External"/><Relationship Id="rId7" Type="http://schemas.openxmlformats.org/officeDocument/2006/relationships/hyperlink" Target="https://www.youtube.com/user/vethub"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repository.up.ac.za/handle/2263/33086" TargetMode="External"/><Relationship Id="rId5" Type="http://schemas.openxmlformats.org/officeDocument/2006/relationships/hyperlink" Target="http://www.afrivip.org/education/audiovisualteaching/videos/theatreprocs/2015" TargetMode="External"/><Relationship Id="rId4" Type="http://schemas.openxmlformats.org/officeDocument/2006/relationships/hyperlink" Target="http://www.afrivip.org/education/audiovisualteaching/videos/horse-handling/201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hyperlink" Target="2015.11.25.Ondersepoort%20Block%20Teaching%20Impact%20Evaluation%20Concept%20Note_comments%20EM_MP.DOCX"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afrivip.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frivip.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err="1"/>
              <a:t>Onderstepoort</a:t>
            </a:r>
            <a:r>
              <a:rPr lang="en-ZA" dirty="0"/>
              <a:t> – OER Africa</a:t>
            </a:r>
          </a:p>
        </p:txBody>
      </p:sp>
      <p:sp>
        <p:nvSpPr>
          <p:cNvPr id="3" name="Subtitle 2"/>
          <p:cNvSpPr>
            <a:spLocks noGrp="1"/>
          </p:cNvSpPr>
          <p:nvPr>
            <p:ph type="subTitle" idx="1"/>
          </p:nvPr>
        </p:nvSpPr>
        <p:spPr/>
        <p:txBody>
          <a:bodyPr/>
          <a:lstStyle/>
          <a:p>
            <a:r>
              <a:rPr lang="en-ZA" dirty="0"/>
              <a:t>Hewlett Foundation Briefing </a:t>
            </a:r>
            <a:br>
              <a:rPr lang="en-ZA" dirty="0"/>
            </a:br>
            <a:r>
              <a:rPr lang="en-ZA" dirty="0"/>
              <a:t>17</a:t>
            </a:r>
            <a:r>
              <a:rPr lang="en-ZA" baseline="30000" dirty="0"/>
              <a:t>th</a:t>
            </a:r>
            <a:r>
              <a:rPr lang="en-ZA" dirty="0"/>
              <a:t> March 2016</a:t>
            </a:r>
          </a:p>
        </p:txBody>
      </p:sp>
    </p:spTree>
    <p:extLst>
      <p:ext uri="{BB962C8B-B14F-4D97-AF65-F5344CB8AC3E}">
        <p14:creationId xmlns:p14="http://schemas.microsoft.com/office/powerpoint/2010/main" val="3442541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 II Strategy &amp; Progress - </a:t>
            </a:r>
            <a:br>
              <a:rPr lang="en-ZA" dirty="0"/>
            </a:br>
            <a:r>
              <a:rPr lang="en-ZA" dirty="0"/>
              <a:t>Regional Deans Project</a:t>
            </a:r>
          </a:p>
        </p:txBody>
      </p:sp>
      <p:pic>
        <p:nvPicPr>
          <p:cNvPr id="4" name="Content Placeholder 3"/>
          <p:cNvPicPr>
            <a:picLocks noGrp="1"/>
          </p:cNvPicPr>
          <p:nvPr>
            <p:ph idx="1"/>
          </p:nvPr>
        </p:nvPicPr>
        <p:blipFill>
          <a:blip r:embed="rId3"/>
          <a:stretch>
            <a:fillRect/>
          </a:stretch>
        </p:blipFill>
        <p:spPr>
          <a:xfrm>
            <a:off x="1085420" y="2132242"/>
            <a:ext cx="7079725" cy="4389516"/>
          </a:xfrm>
          <a:prstGeom prst="rect">
            <a:avLst/>
          </a:prstGeom>
        </p:spPr>
      </p:pic>
      <p:sp>
        <p:nvSpPr>
          <p:cNvPr id="3" name="TextBox 2"/>
          <p:cNvSpPr txBox="1"/>
          <p:nvPr/>
        </p:nvSpPr>
        <p:spPr>
          <a:xfrm>
            <a:off x="8165145" y="2028220"/>
            <a:ext cx="3526113" cy="4493538"/>
          </a:xfrm>
          <a:prstGeom prst="rect">
            <a:avLst/>
          </a:prstGeom>
          <a:noFill/>
        </p:spPr>
        <p:txBody>
          <a:bodyPr wrap="square" rtlCol="0">
            <a:spAutoFit/>
          </a:bodyPr>
          <a:lstStyle/>
          <a:p>
            <a:r>
              <a:rPr lang="en-ZA" sz="2200" dirty="0"/>
              <a:t>The intention is to use </a:t>
            </a:r>
            <a:r>
              <a:rPr lang="en-ZA" sz="2200" dirty="0" err="1"/>
              <a:t>AfriVIP</a:t>
            </a:r>
            <a:r>
              <a:rPr lang="en-ZA" sz="2200" dirty="0"/>
              <a:t> as a central repository  for OER generated by different institutions, each with their own user web interface but sharing the same backend resources.  All four of the institutions consulted said they would use official student assignments to generate the OER teaching resources to share.</a:t>
            </a:r>
          </a:p>
        </p:txBody>
      </p:sp>
    </p:spTree>
    <p:extLst>
      <p:ext uri="{BB962C8B-B14F-4D97-AF65-F5344CB8AC3E}">
        <p14:creationId xmlns:p14="http://schemas.microsoft.com/office/powerpoint/2010/main" val="1453664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Strategy &amp; Progress -  Evidence</a:t>
            </a:r>
          </a:p>
        </p:txBody>
      </p:sp>
      <p:sp>
        <p:nvSpPr>
          <p:cNvPr id="3" name="Content Placeholder 2"/>
          <p:cNvSpPr>
            <a:spLocks noGrp="1"/>
          </p:cNvSpPr>
          <p:nvPr>
            <p:ph idx="1"/>
          </p:nvPr>
        </p:nvSpPr>
        <p:spPr>
          <a:xfrm>
            <a:off x="1257300" y="1301703"/>
            <a:ext cx="8262257" cy="5060997"/>
          </a:xfrm>
        </p:spPr>
        <p:txBody>
          <a:bodyPr>
            <a:normAutofit fontScale="92500" lnSpcReduction="20000"/>
          </a:bodyPr>
          <a:lstStyle/>
          <a:p>
            <a:pPr marL="0" indent="0">
              <a:buNone/>
            </a:pPr>
            <a:r>
              <a:rPr lang="en-ZA" dirty="0"/>
              <a:t>Some examples of the new OER being offered by staff and students.</a:t>
            </a:r>
          </a:p>
          <a:p>
            <a:r>
              <a:rPr lang="en-ZA" dirty="0"/>
              <a:t>On </a:t>
            </a:r>
            <a:r>
              <a:rPr lang="en-ZA" dirty="0" err="1"/>
              <a:t>AfriVIP</a:t>
            </a:r>
            <a:r>
              <a:rPr lang="en-ZA" dirty="0"/>
              <a:t> see a selection of audio visual resources, Horse handling videos and theatre procedure videos:</a:t>
            </a:r>
          </a:p>
          <a:p>
            <a:pPr lvl="1"/>
            <a:r>
              <a:rPr lang="en-ZA" dirty="0"/>
              <a:t> </a:t>
            </a:r>
            <a:r>
              <a:rPr lang="en-ZA" dirty="0">
                <a:hlinkClick r:id="rId3"/>
              </a:rPr>
              <a:t>http://www.afrivip.org/education/audiovisualteaching</a:t>
            </a:r>
            <a:r>
              <a:rPr lang="en-ZA" dirty="0"/>
              <a:t> </a:t>
            </a:r>
          </a:p>
          <a:p>
            <a:pPr lvl="1"/>
            <a:r>
              <a:rPr lang="en-ZA" dirty="0">
                <a:hlinkClick r:id="rId4"/>
              </a:rPr>
              <a:t>http://www.afrivip.org/education/audiovisualteaching/videos/horse-handling/2014</a:t>
            </a:r>
            <a:r>
              <a:rPr lang="en-ZA" dirty="0"/>
              <a:t> </a:t>
            </a:r>
          </a:p>
          <a:p>
            <a:pPr lvl="1"/>
            <a:r>
              <a:rPr lang="en-ZA" dirty="0">
                <a:hlinkClick r:id="rId5"/>
              </a:rPr>
              <a:t>http://www.afrivip.org/education/audiovisualteaching/videos/theatreprocs/2015</a:t>
            </a:r>
            <a:r>
              <a:rPr lang="en-ZA" dirty="0"/>
              <a:t> </a:t>
            </a:r>
          </a:p>
          <a:p>
            <a:endParaRPr lang="en-ZA" dirty="0"/>
          </a:p>
          <a:p>
            <a:r>
              <a:rPr lang="en-ZA" dirty="0"/>
              <a:t>On UP Space see slide collections (This one is Ecosystems and Ecology)</a:t>
            </a:r>
          </a:p>
          <a:p>
            <a:pPr lvl="1"/>
            <a:r>
              <a:rPr lang="en-ZA" u="sng" dirty="0">
                <a:hlinkClick r:id="rId6"/>
              </a:rPr>
              <a:t>http://repository.up.ac.za/handle/2263/33086</a:t>
            </a:r>
            <a:r>
              <a:rPr lang="en-ZA" u="sng" dirty="0"/>
              <a:t> </a:t>
            </a:r>
          </a:p>
          <a:p>
            <a:endParaRPr lang="en-ZA" dirty="0"/>
          </a:p>
          <a:p>
            <a:r>
              <a:rPr lang="en-ZA" dirty="0"/>
              <a:t>On YouTube see </a:t>
            </a:r>
            <a:r>
              <a:rPr lang="en-ZA" dirty="0" err="1"/>
              <a:t>AfriVIP</a:t>
            </a:r>
            <a:r>
              <a:rPr lang="en-ZA" dirty="0"/>
              <a:t> channel of streamed resources</a:t>
            </a:r>
          </a:p>
          <a:p>
            <a:pPr lvl="1"/>
            <a:r>
              <a:rPr lang="en-ZA" u="sng" dirty="0">
                <a:hlinkClick r:id="rId7"/>
              </a:rPr>
              <a:t>https://www.youtube.com/user/vethub</a:t>
            </a:r>
            <a:r>
              <a:rPr lang="en-ZA" u="sng" dirty="0"/>
              <a:t> </a:t>
            </a:r>
          </a:p>
          <a:p>
            <a:endParaRPr lang="en-ZA" dirty="0"/>
          </a:p>
          <a:p>
            <a:r>
              <a:rPr lang="en-ZA" dirty="0"/>
              <a:t>On </a:t>
            </a:r>
            <a:r>
              <a:rPr lang="en-ZA" dirty="0" err="1"/>
              <a:t>EduWiki</a:t>
            </a:r>
            <a:r>
              <a:rPr lang="en-ZA" dirty="0"/>
              <a:t> see Prof </a:t>
            </a:r>
            <a:r>
              <a:rPr lang="en-ZA" dirty="0" err="1"/>
              <a:t>Kriek’s</a:t>
            </a:r>
            <a:r>
              <a:rPr lang="en-ZA" dirty="0"/>
              <a:t> contribution on Wildlife diseases</a:t>
            </a:r>
          </a:p>
          <a:p>
            <a:pPr lvl="1"/>
            <a:r>
              <a:rPr lang="en-ZA" u="sng" dirty="0">
                <a:hlinkClick r:id="rId8"/>
              </a:rPr>
              <a:t>http://awp.eduwikis.co.za/index.php?title=African_Wildlife_Diseases</a:t>
            </a:r>
            <a:endParaRPr lang="en-ZA" dirty="0"/>
          </a:p>
          <a:p>
            <a:pPr marL="0" indent="0">
              <a:buNone/>
            </a:pPr>
            <a:endParaRPr lang="en-ZA" dirty="0"/>
          </a:p>
        </p:txBody>
      </p:sp>
    </p:spTree>
    <p:extLst>
      <p:ext uri="{BB962C8B-B14F-4D97-AF65-F5344CB8AC3E}">
        <p14:creationId xmlns:p14="http://schemas.microsoft.com/office/powerpoint/2010/main" val="220705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2929" y="2449965"/>
            <a:ext cx="8187071" cy="1958070"/>
          </a:xfrm>
        </p:spPr>
        <p:txBody>
          <a:bodyPr>
            <a:noAutofit/>
          </a:bodyPr>
          <a:lstStyle/>
          <a:p>
            <a:r>
              <a:rPr lang="en-ZA" sz="4300" dirty="0"/>
              <a:t>Participatory Action research to ascertain the effectiveness of the block system</a:t>
            </a:r>
          </a:p>
        </p:txBody>
      </p:sp>
    </p:spTree>
    <p:extLst>
      <p:ext uri="{BB962C8B-B14F-4D97-AF65-F5344CB8AC3E}">
        <p14:creationId xmlns:p14="http://schemas.microsoft.com/office/powerpoint/2010/main" val="4122382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Research Background</a:t>
            </a:r>
          </a:p>
        </p:txBody>
      </p:sp>
      <p:sp>
        <p:nvSpPr>
          <p:cNvPr id="3" name="Content Placeholder 2"/>
          <p:cNvSpPr>
            <a:spLocks noGrp="1"/>
          </p:cNvSpPr>
          <p:nvPr>
            <p:ph idx="1"/>
          </p:nvPr>
        </p:nvSpPr>
        <p:spPr>
          <a:xfrm>
            <a:off x="1257299" y="1306286"/>
            <a:ext cx="4718957" cy="5551714"/>
          </a:xfrm>
        </p:spPr>
        <p:txBody>
          <a:bodyPr>
            <a:normAutofit/>
          </a:bodyPr>
          <a:lstStyle/>
          <a:p>
            <a:pPr marL="0" indent="0">
              <a:buNone/>
            </a:pPr>
            <a:r>
              <a:rPr lang="en-ZA" sz="2100" dirty="0"/>
              <a:t>During 2015, after consultation with staff, it was decided that the 2</a:t>
            </a:r>
            <a:r>
              <a:rPr lang="en-ZA" sz="2100" baseline="30000" dirty="0"/>
              <a:t>nd</a:t>
            </a:r>
            <a:r>
              <a:rPr lang="en-ZA" sz="2100" dirty="0"/>
              <a:t> year Vet. Sci. course would be taught in continuous, subject dedicated, blocks rather than teaching departmental topics in parallel.  In addition it was hoped that when revising topics departments would exploit technology, use inquiry-led methodologies and use Open Educational Resources. </a:t>
            </a:r>
          </a:p>
          <a:p>
            <a:pPr marL="0" indent="0">
              <a:buNone/>
            </a:pPr>
            <a:r>
              <a:rPr lang="en-ZA" sz="2100" dirty="0"/>
              <a:t>The research is to ascertain what impact, either positive or negative, do these </a:t>
            </a:r>
            <a:r>
              <a:rPr lang="en-ZA" sz="2100" dirty="0" err="1"/>
              <a:t>these</a:t>
            </a:r>
            <a:r>
              <a:rPr lang="en-ZA" sz="2100" dirty="0"/>
              <a:t> new dimensions bring to the quality of learning.</a:t>
            </a:r>
          </a:p>
        </p:txBody>
      </p:sp>
      <p:graphicFrame>
        <p:nvGraphicFramePr>
          <p:cNvPr id="6" name="Diagram 5"/>
          <p:cNvGraphicFramePr/>
          <p:nvPr>
            <p:extLst>
              <p:ext uri="{D42A27DB-BD31-4B8C-83A1-F6EECF244321}">
                <p14:modId xmlns:p14="http://schemas.microsoft.com/office/powerpoint/2010/main" val="1734075692"/>
              </p:ext>
            </p:extLst>
          </p:nvPr>
        </p:nvGraphicFramePr>
        <p:xfrm>
          <a:off x="6096000" y="1461757"/>
          <a:ext cx="5334000" cy="49009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9546151" y="1092425"/>
            <a:ext cx="1883849" cy="369332"/>
          </a:xfrm>
          <a:prstGeom prst="rect">
            <a:avLst/>
          </a:prstGeom>
          <a:noFill/>
        </p:spPr>
        <p:txBody>
          <a:bodyPr wrap="none" rtlCol="0">
            <a:spAutoFit/>
          </a:bodyPr>
          <a:lstStyle/>
          <a:p>
            <a:r>
              <a:rPr lang="en-ZA" dirty="0"/>
              <a:t>Supposed Benefits</a:t>
            </a:r>
          </a:p>
        </p:txBody>
      </p:sp>
    </p:spTree>
    <p:extLst>
      <p:ext uri="{BB962C8B-B14F-4D97-AF65-F5344CB8AC3E}">
        <p14:creationId xmlns:p14="http://schemas.microsoft.com/office/powerpoint/2010/main" val="1724895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7885" y="1299409"/>
            <a:ext cx="3092115" cy="1196671"/>
          </a:xfrm>
        </p:spPr>
        <p:txBody>
          <a:bodyPr/>
          <a:lstStyle/>
          <a:p>
            <a:r>
              <a:rPr lang="en-ZA" dirty="0"/>
              <a:t>Primary Research Question</a:t>
            </a:r>
          </a:p>
        </p:txBody>
      </p:sp>
      <p:sp>
        <p:nvSpPr>
          <p:cNvPr id="4" name="Text Placeholder 3"/>
          <p:cNvSpPr>
            <a:spLocks noGrp="1"/>
          </p:cNvSpPr>
          <p:nvPr>
            <p:ph type="body" sz="half" idx="2"/>
          </p:nvPr>
        </p:nvSpPr>
        <p:spPr>
          <a:xfrm>
            <a:off x="765051" y="5611730"/>
            <a:ext cx="3561347" cy="587542"/>
          </a:xfrm>
        </p:spPr>
        <p:txBody>
          <a:bodyPr/>
          <a:lstStyle/>
          <a:p>
            <a:r>
              <a:rPr lang="en-ZA" dirty="0">
                <a:hlinkClick r:id="rId2" action="ppaction://hlinkfile"/>
              </a:rPr>
              <a:t>PAR OP OER Africa Research Agenda</a:t>
            </a:r>
            <a:endParaRPr lang="en-ZA" dirty="0"/>
          </a:p>
          <a:p>
            <a:endParaRPr lang="en-ZA" dirty="0"/>
          </a:p>
        </p:txBody>
      </p:sp>
      <p:sp>
        <p:nvSpPr>
          <p:cNvPr id="5" name="Content Placeholder 2"/>
          <p:cNvSpPr>
            <a:spLocks noGrp="1"/>
          </p:cNvSpPr>
          <p:nvPr>
            <p:ph idx="1"/>
          </p:nvPr>
        </p:nvSpPr>
        <p:spPr/>
        <p:txBody>
          <a:bodyPr>
            <a:normAutofit/>
          </a:bodyPr>
          <a:lstStyle/>
          <a:p>
            <a:pPr marL="0" indent="0">
              <a:buNone/>
            </a:pPr>
            <a:r>
              <a:rPr lang="en-ZA" i="1" dirty="0"/>
              <a:t>What effect does the teaching system have on the long-term performance of students in the Bachelor of Veterinary Sciences programme?</a:t>
            </a:r>
          </a:p>
        </p:txBody>
      </p:sp>
    </p:spTree>
    <p:extLst>
      <p:ext uri="{BB962C8B-B14F-4D97-AF65-F5344CB8AC3E}">
        <p14:creationId xmlns:p14="http://schemas.microsoft.com/office/powerpoint/2010/main" val="1458529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Secondary Research Questions</a:t>
            </a:r>
          </a:p>
        </p:txBody>
      </p:sp>
      <p:sp>
        <p:nvSpPr>
          <p:cNvPr id="3" name="Content Placeholder 2"/>
          <p:cNvSpPr>
            <a:spLocks noGrp="1"/>
          </p:cNvSpPr>
          <p:nvPr>
            <p:ph idx="1"/>
          </p:nvPr>
        </p:nvSpPr>
        <p:spPr>
          <a:xfrm>
            <a:off x="1257300" y="1961147"/>
            <a:ext cx="10178322" cy="5366084"/>
          </a:xfrm>
        </p:spPr>
        <p:txBody>
          <a:bodyPr>
            <a:normAutofit/>
          </a:bodyPr>
          <a:lstStyle/>
          <a:p>
            <a:pPr marL="457200" lvl="0" indent="-457200">
              <a:buFont typeface="+mj-lt"/>
              <a:buAutoNum type="arabicPeriod"/>
            </a:pPr>
            <a:r>
              <a:rPr lang="en-ZA" sz="2200" dirty="0"/>
              <a:t>What effect does the block teaching system have on short-term results? Is performance better or worse than previous years?</a:t>
            </a:r>
          </a:p>
          <a:p>
            <a:pPr marL="457200" lvl="0" indent="-457200">
              <a:buFont typeface="+mj-lt"/>
              <a:buAutoNum type="arabicPeriod"/>
            </a:pPr>
            <a:r>
              <a:rPr lang="en-ZA" sz="2200" dirty="0"/>
              <a:t>What effect does the block teaching system have on subsequent results beyond second year? Is performance better or worse than previous years?</a:t>
            </a:r>
          </a:p>
          <a:p>
            <a:pPr marL="457200" lvl="0" indent="-457200">
              <a:buFont typeface="+mj-lt"/>
              <a:buAutoNum type="arabicPeriod"/>
            </a:pPr>
            <a:r>
              <a:rPr lang="en-ZA" sz="2200" dirty="0"/>
              <a:t>How do teaching and learning methods and educational approaches change as a consequence of the introduction of block teaching?</a:t>
            </a:r>
          </a:p>
          <a:p>
            <a:pPr marL="457200" lvl="0" indent="-457200">
              <a:buFont typeface="+mj-lt"/>
              <a:buAutoNum type="arabicPeriod"/>
            </a:pPr>
            <a:r>
              <a:rPr lang="en-ZA" sz="2200" dirty="0"/>
              <a:t>Does the block teaching system lead to a sustained increase in the use of educational resources and teaching aids? Why? To what extent are lecturers harnessing OER as part of this increased resource use?</a:t>
            </a:r>
          </a:p>
        </p:txBody>
      </p:sp>
    </p:spTree>
    <p:extLst>
      <p:ext uri="{BB962C8B-B14F-4D97-AF65-F5344CB8AC3E}">
        <p14:creationId xmlns:p14="http://schemas.microsoft.com/office/powerpoint/2010/main" val="320102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Secondary Research Questions</a:t>
            </a:r>
          </a:p>
        </p:txBody>
      </p:sp>
      <p:sp>
        <p:nvSpPr>
          <p:cNvPr id="3" name="Content Placeholder 2"/>
          <p:cNvSpPr>
            <a:spLocks noGrp="1"/>
          </p:cNvSpPr>
          <p:nvPr>
            <p:ph idx="1"/>
          </p:nvPr>
        </p:nvSpPr>
        <p:spPr>
          <a:xfrm>
            <a:off x="1257300" y="1908202"/>
            <a:ext cx="10178322" cy="3593591"/>
          </a:xfrm>
        </p:spPr>
        <p:txBody>
          <a:bodyPr>
            <a:normAutofit fontScale="92500" lnSpcReduction="20000"/>
          </a:bodyPr>
          <a:lstStyle/>
          <a:p>
            <a:pPr marL="457200" lvl="0" indent="-457200">
              <a:buFont typeface="+mj-lt"/>
              <a:buAutoNum type="arabicPeriod" startAt="5"/>
            </a:pPr>
            <a:r>
              <a:rPr lang="en-ZA" sz="2400" dirty="0"/>
              <a:t>How do assessment practices change with the introduction of the block teaching system? What are the consequences – negative and positive – of this</a:t>
            </a:r>
            <a:r>
              <a:rPr lang="en-GB" sz="2400" dirty="0"/>
              <a:t> </a:t>
            </a:r>
            <a:r>
              <a:rPr lang="en-ZA" sz="2400" dirty="0"/>
              <a:t>?</a:t>
            </a:r>
          </a:p>
          <a:p>
            <a:pPr marL="457200" lvl="0" indent="-457200">
              <a:buFont typeface="+mj-lt"/>
              <a:buAutoNum type="arabicPeriod" startAt="5"/>
            </a:pPr>
            <a:r>
              <a:rPr lang="en-ZA" sz="2400" dirty="0"/>
              <a:t>What effect does the block teaching system have on lecturers? Does it demand more or less of their time? Does it lead to improved or diminished research output?</a:t>
            </a:r>
          </a:p>
          <a:p>
            <a:pPr lvl="1"/>
            <a:r>
              <a:rPr lang="en-ZA" sz="2400" dirty="0"/>
              <a:t>If more, why is this? And is this only in the short term due to introduction of the block teaching system or is it likely to be ongoing?</a:t>
            </a:r>
          </a:p>
          <a:p>
            <a:pPr lvl="1"/>
            <a:r>
              <a:rPr lang="en-ZA" sz="2400" dirty="0"/>
              <a:t>If less, where are the savings? And what are lecturers doing with the time saved?</a:t>
            </a:r>
          </a:p>
          <a:p>
            <a:pPr marL="457200" lvl="0" indent="-457200">
              <a:buFont typeface="+mj-lt"/>
              <a:buAutoNum type="arabicPeriod" startAt="7"/>
            </a:pPr>
            <a:r>
              <a:rPr lang="en-ZA" sz="2400" dirty="0"/>
              <a:t>What impact does the block teaching system have on programme management and administration? Do these associated overhead costs increase or decrease?</a:t>
            </a:r>
          </a:p>
          <a:p>
            <a:endParaRPr lang="en-ZA" dirty="0"/>
          </a:p>
        </p:txBody>
      </p:sp>
    </p:spTree>
    <p:extLst>
      <p:ext uri="{BB962C8B-B14F-4D97-AF65-F5344CB8AC3E}">
        <p14:creationId xmlns:p14="http://schemas.microsoft.com/office/powerpoint/2010/main" val="1885661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Secondary Research Questions</a:t>
            </a:r>
          </a:p>
        </p:txBody>
      </p:sp>
      <p:sp>
        <p:nvSpPr>
          <p:cNvPr id="3" name="Content Placeholder 2"/>
          <p:cNvSpPr>
            <a:spLocks noGrp="1"/>
          </p:cNvSpPr>
          <p:nvPr>
            <p:ph idx="1"/>
          </p:nvPr>
        </p:nvSpPr>
        <p:spPr>
          <a:xfrm>
            <a:off x="1257300" y="1961148"/>
            <a:ext cx="10178322" cy="5366084"/>
          </a:xfrm>
        </p:spPr>
        <p:txBody>
          <a:bodyPr>
            <a:normAutofit/>
          </a:bodyPr>
          <a:lstStyle/>
          <a:p>
            <a:pPr marL="457200" lvl="0" indent="-457200">
              <a:buFont typeface="+mj-lt"/>
              <a:buAutoNum type="arabicPeriod" startAt="8"/>
            </a:pPr>
            <a:r>
              <a:rPr lang="en-ZA" sz="2200" dirty="0"/>
              <a:t>How are students’ lives affected by the block teaching system? Is it leading to any diminution in their social/campus life as students</a:t>
            </a:r>
            <a:r>
              <a:rPr lang="en-GB" sz="2200" dirty="0"/>
              <a:t> </a:t>
            </a:r>
            <a:r>
              <a:rPr lang="en-ZA" sz="2200" dirty="0"/>
              <a:t>?</a:t>
            </a:r>
          </a:p>
          <a:p>
            <a:pPr marL="457200" lvl="0" indent="-457200">
              <a:buFont typeface="+mj-lt"/>
              <a:buAutoNum type="arabicPeriod" startAt="8"/>
            </a:pPr>
            <a:r>
              <a:rPr lang="en-ZA" sz="2200" dirty="0"/>
              <a:t>What are the unintended consequences of implementation of the block teaching system?</a:t>
            </a:r>
          </a:p>
          <a:p>
            <a:pPr marL="342900" indent="-342900">
              <a:buFont typeface="+mj-lt"/>
              <a:buAutoNum type="arabicPeriod" startAt="8"/>
            </a:pPr>
            <a:r>
              <a:rPr lang="en-GB" sz="2200" dirty="0"/>
              <a:t> Would this be + or – for the lecturer or the student or does it only refer to student performance?  If only performance of students, will it only be the assessment practice in the block system that will determine whether it is positive or negative?</a:t>
            </a:r>
            <a:endParaRPr lang="en-ZA" sz="2200" dirty="0"/>
          </a:p>
          <a:p>
            <a:pPr marL="342900" indent="-342900">
              <a:buFont typeface="+mj-lt"/>
              <a:buAutoNum type="arabicPeriod" startAt="8"/>
            </a:pPr>
            <a:r>
              <a:rPr lang="en-GB" sz="2200" dirty="0"/>
              <a:t> Would it be possible to determine this – it is the first year that the students come to OP (remember they do the 1</a:t>
            </a:r>
            <a:r>
              <a:rPr lang="en-GB" sz="2200" baseline="30000" dirty="0"/>
              <a:t>st</a:t>
            </a:r>
            <a:r>
              <a:rPr lang="en-GB" sz="2200" dirty="0"/>
              <a:t> year at the Hatfield campus)  What would it be measured against?</a:t>
            </a:r>
            <a:endParaRPr lang="en-ZA" sz="2200" dirty="0"/>
          </a:p>
        </p:txBody>
      </p:sp>
    </p:spTree>
    <p:extLst>
      <p:ext uri="{BB962C8B-B14F-4D97-AF65-F5344CB8AC3E}">
        <p14:creationId xmlns:p14="http://schemas.microsoft.com/office/powerpoint/2010/main" val="3597125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Research Team</a:t>
            </a:r>
          </a:p>
        </p:txBody>
      </p:sp>
      <p:sp>
        <p:nvSpPr>
          <p:cNvPr id="3" name="Content Placeholder 2"/>
          <p:cNvSpPr>
            <a:spLocks noGrp="1"/>
          </p:cNvSpPr>
          <p:nvPr>
            <p:ph idx="1"/>
          </p:nvPr>
        </p:nvSpPr>
        <p:spPr/>
        <p:txBody>
          <a:bodyPr>
            <a:normAutofit/>
          </a:bodyPr>
          <a:lstStyle/>
          <a:p>
            <a:r>
              <a:rPr lang="en-ZA" sz="2200" dirty="0"/>
              <a:t>Education Innovation Unit: El-Marie Mostert and Marius Pienaar</a:t>
            </a:r>
          </a:p>
          <a:p>
            <a:r>
              <a:rPr lang="en-ZA" sz="2200" dirty="0"/>
              <a:t>Faculty of Veterinary Science:  </a:t>
            </a:r>
            <a:r>
              <a:rPr lang="en-ZA" sz="2200" dirty="0" err="1"/>
              <a:t>Dietmar</a:t>
            </a:r>
            <a:r>
              <a:rPr lang="en-ZA" sz="2200" dirty="0"/>
              <a:t> Holm (Acting Deputy Dean) &amp; others</a:t>
            </a:r>
          </a:p>
          <a:p>
            <a:r>
              <a:rPr lang="en-ZA" sz="2200" dirty="0"/>
              <a:t>OER Africa: Neil Butcher &amp; Andrew Moore</a:t>
            </a:r>
          </a:p>
        </p:txBody>
      </p:sp>
    </p:spTree>
    <p:extLst>
      <p:ext uri="{BB962C8B-B14F-4D97-AF65-F5344CB8AC3E}">
        <p14:creationId xmlns:p14="http://schemas.microsoft.com/office/powerpoint/2010/main" val="2214262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Recent developments</a:t>
            </a:r>
          </a:p>
        </p:txBody>
      </p:sp>
      <p:sp>
        <p:nvSpPr>
          <p:cNvPr id="3" name="Content Placeholder 2"/>
          <p:cNvSpPr>
            <a:spLocks noGrp="1"/>
          </p:cNvSpPr>
          <p:nvPr>
            <p:ph idx="1"/>
          </p:nvPr>
        </p:nvSpPr>
        <p:spPr>
          <a:xfrm>
            <a:off x="1257300" y="1742170"/>
            <a:ext cx="10178322" cy="4163330"/>
          </a:xfrm>
        </p:spPr>
        <p:txBody>
          <a:bodyPr>
            <a:normAutofit fontScale="85000" lnSpcReduction="20000"/>
          </a:bodyPr>
          <a:lstStyle/>
          <a:p>
            <a:pPr marL="457200" indent="-457200">
              <a:buFont typeface="+mj-lt"/>
              <a:buAutoNum type="arabicPeriod"/>
            </a:pPr>
            <a:r>
              <a:rPr lang="en-ZA" sz="2600" dirty="0"/>
              <a:t>At the end of 2015 Linda van Ryneveld, Deputy Dean (Academics) and OP’s liaison person for this project, resigned and moved across to the Faculty of Education. </a:t>
            </a:r>
          </a:p>
          <a:p>
            <a:pPr marL="457200" indent="-457200">
              <a:buFont typeface="+mj-lt"/>
              <a:buAutoNum type="arabicPeriod"/>
            </a:pPr>
            <a:r>
              <a:rPr lang="en-ZA" sz="2600" dirty="0" err="1"/>
              <a:t>Dietmar</a:t>
            </a:r>
            <a:r>
              <a:rPr lang="en-ZA" sz="2600" dirty="0"/>
              <a:t> Holm is in the process of being appointed as Acting Deputy Dean and has taken up the many of Linda’s duties, including coordinating our project.</a:t>
            </a:r>
          </a:p>
          <a:p>
            <a:pPr marL="457200" indent="-457200">
              <a:buFont typeface="+mj-lt"/>
              <a:buAutoNum type="arabicPeriod"/>
            </a:pPr>
            <a:r>
              <a:rPr lang="en-ZA" sz="2600" dirty="0"/>
              <a:t>The Dean, Darrell Abernathy, remains fully committed to our project, and has special interest in the results of the PAR.</a:t>
            </a:r>
          </a:p>
          <a:p>
            <a:pPr marL="457200" indent="-457200">
              <a:buFont typeface="+mj-lt"/>
              <a:buAutoNum type="arabicPeriod"/>
            </a:pPr>
            <a:r>
              <a:rPr lang="en-ZA" sz="2600" dirty="0"/>
              <a:t>Activities in the early part of 2016 focused on;</a:t>
            </a:r>
          </a:p>
          <a:p>
            <a:pPr marL="914400" lvl="1" indent="-457200">
              <a:buFont typeface="+mj-lt"/>
              <a:buAutoNum type="arabicPeriod"/>
            </a:pPr>
            <a:r>
              <a:rPr lang="en-ZA" sz="2600" dirty="0"/>
              <a:t>Ensuring we still had the support of management for the project</a:t>
            </a:r>
          </a:p>
          <a:p>
            <a:pPr marL="914400" lvl="1" indent="-457200">
              <a:buFont typeface="+mj-lt"/>
              <a:buAutoNum type="arabicPeriod"/>
            </a:pPr>
            <a:r>
              <a:rPr lang="en-ZA" sz="2600" dirty="0"/>
              <a:t>Preparing the Block Builders Workshop to capacitate staff in pedagogy, technology and OER. </a:t>
            </a:r>
          </a:p>
          <a:p>
            <a:pPr marL="914400" lvl="1" indent="-457200">
              <a:buFont typeface="+mj-lt"/>
              <a:buAutoNum type="arabicPeriod"/>
            </a:pPr>
            <a:r>
              <a:rPr lang="en-ZA" sz="2600" dirty="0"/>
              <a:t>Fine tuning the PAR agenda and locating research champions.</a:t>
            </a:r>
          </a:p>
          <a:p>
            <a:pPr marL="457200" indent="-457200">
              <a:buFont typeface="+mj-lt"/>
              <a:buAutoNum type="arabicPeriod"/>
            </a:pPr>
            <a:endParaRPr lang="en-ZA" dirty="0"/>
          </a:p>
          <a:p>
            <a:pPr marL="0" indent="0">
              <a:buNone/>
            </a:pPr>
            <a:endParaRPr lang="en-ZA" dirty="0"/>
          </a:p>
        </p:txBody>
      </p:sp>
    </p:spTree>
    <p:extLst>
      <p:ext uri="{BB962C8B-B14F-4D97-AF65-F5344CB8AC3E}">
        <p14:creationId xmlns:p14="http://schemas.microsoft.com/office/powerpoint/2010/main" val="226680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Agenda</a:t>
            </a:r>
          </a:p>
        </p:txBody>
      </p:sp>
      <p:sp>
        <p:nvSpPr>
          <p:cNvPr id="3" name="Content Placeholder 2"/>
          <p:cNvSpPr>
            <a:spLocks noGrp="1"/>
          </p:cNvSpPr>
          <p:nvPr>
            <p:ph idx="1"/>
          </p:nvPr>
        </p:nvSpPr>
        <p:spPr>
          <a:xfrm>
            <a:off x="1251678" y="1632204"/>
            <a:ext cx="10178322" cy="3593591"/>
          </a:xfrm>
        </p:spPr>
        <p:txBody>
          <a:bodyPr>
            <a:normAutofit/>
          </a:bodyPr>
          <a:lstStyle/>
          <a:p>
            <a:r>
              <a:rPr lang="en-ZA" sz="2200" dirty="0"/>
              <a:t>Project Overview</a:t>
            </a:r>
          </a:p>
          <a:p>
            <a:r>
              <a:rPr lang="en-ZA" sz="2200" dirty="0"/>
              <a:t>Project Progress with some evidence</a:t>
            </a:r>
          </a:p>
          <a:p>
            <a:r>
              <a:rPr lang="en-ZA" sz="2200" dirty="0"/>
              <a:t>PAR research considerations</a:t>
            </a:r>
          </a:p>
        </p:txBody>
      </p:sp>
    </p:spTree>
    <p:extLst>
      <p:ext uri="{BB962C8B-B14F-4D97-AF65-F5344CB8AC3E}">
        <p14:creationId xmlns:p14="http://schemas.microsoft.com/office/powerpoint/2010/main" val="3341452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Recent developments</a:t>
            </a:r>
          </a:p>
        </p:txBody>
      </p:sp>
      <p:sp>
        <p:nvSpPr>
          <p:cNvPr id="3" name="Content Placeholder 2"/>
          <p:cNvSpPr>
            <a:spLocks noGrp="1"/>
          </p:cNvSpPr>
          <p:nvPr>
            <p:ph idx="1"/>
          </p:nvPr>
        </p:nvSpPr>
        <p:spPr>
          <a:xfrm>
            <a:off x="1257300" y="1742170"/>
            <a:ext cx="7151914" cy="4163330"/>
          </a:xfrm>
        </p:spPr>
        <p:txBody>
          <a:bodyPr>
            <a:normAutofit/>
          </a:bodyPr>
          <a:lstStyle/>
          <a:p>
            <a:pPr marL="0" indent="0">
              <a:buNone/>
            </a:pPr>
            <a:r>
              <a:rPr lang="en-ZA" sz="2200" dirty="0"/>
              <a:t>The movement of Linda van Ryneveld from Veterinary Science to Education does afford OER Africa a fortuitous opportunity to expand awareness of OER and also provide an additional campus to collect data for the PAR. Linda is an advocate of using OER and she notes the Education Faculty is already constructing a course using OER. Linda has expressed interest in using OER Africa support to drive these types of initiatives within the faculty.</a:t>
            </a:r>
          </a:p>
          <a:p>
            <a:pPr marL="0" indent="0">
              <a:buNone/>
            </a:pPr>
            <a:endParaRPr lang="en-ZA" dirty="0"/>
          </a:p>
          <a:p>
            <a:pPr marL="0" indent="0">
              <a:buNone/>
            </a:pPr>
            <a:endParaRPr lang="en-ZA" dirty="0"/>
          </a:p>
        </p:txBody>
      </p:sp>
      <p:pic>
        <p:nvPicPr>
          <p:cNvPr id="1026" name="Picture 2" descr="https://media.licdn.com/mpr/mpr/shrinknp_200_200/p/3/000/101/2d2/10dcc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1407" y="174217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182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a:t>Thank You</a:t>
            </a:r>
          </a:p>
        </p:txBody>
      </p:sp>
      <p:sp>
        <p:nvSpPr>
          <p:cNvPr id="3" name="Subtitle 2"/>
          <p:cNvSpPr>
            <a:spLocks noGrp="1"/>
          </p:cNvSpPr>
          <p:nvPr>
            <p:ph type="subTitle" idx="1"/>
          </p:nvPr>
        </p:nvSpPr>
        <p:spPr/>
        <p:txBody>
          <a:bodyPr/>
          <a:lstStyle/>
          <a:p>
            <a:r>
              <a:rPr lang="en-ZA" dirty="0"/>
              <a:t>Hewlett Foundation Briefing</a:t>
            </a:r>
          </a:p>
        </p:txBody>
      </p:sp>
    </p:spTree>
    <p:extLst>
      <p:ext uri="{BB962C8B-B14F-4D97-AF65-F5344CB8AC3E}">
        <p14:creationId xmlns:p14="http://schemas.microsoft.com/office/powerpoint/2010/main" val="1700762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2929" y="2442408"/>
            <a:ext cx="8187071" cy="1633217"/>
          </a:xfrm>
        </p:spPr>
        <p:txBody>
          <a:bodyPr>
            <a:normAutofit/>
          </a:bodyPr>
          <a:lstStyle/>
          <a:p>
            <a:r>
              <a:rPr lang="en-ZA" sz="4800" dirty="0" err="1"/>
              <a:t>Onderstepoort</a:t>
            </a:r>
            <a:r>
              <a:rPr lang="en-ZA" sz="4800" dirty="0"/>
              <a:t> progress</a:t>
            </a:r>
          </a:p>
        </p:txBody>
      </p:sp>
    </p:spTree>
    <p:extLst>
      <p:ext uri="{BB962C8B-B14F-4D97-AF65-F5344CB8AC3E}">
        <p14:creationId xmlns:p14="http://schemas.microsoft.com/office/powerpoint/2010/main" val="145652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 I Background</a:t>
            </a:r>
          </a:p>
        </p:txBody>
      </p:sp>
      <p:sp>
        <p:nvSpPr>
          <p:cNvPr id="3" name="Content Placeholder 2"/>
          <p:cNvSpPr>
            <a:spLocks noGrp="1"/>
          </p:cNvSpPr>
          <p:nvPr>
            <p:ph idx="1"/>
          </p:nvPr>
        </p:nvSpPr>
        <p:spPr>
          <a:xfrm>
            <a:off x="1257300" y="1632204"/>
            <a:ext cx="10178322" cy="3593591"/>
          </a:xfrm>
        </p:spPr>
        <p:txBody>
          <a:bodyPr>
            <a:noAutofit/>
          </a:bodyPr>
          <a:lstStyle/>
          <a:p>
            <a:r>
              <a:rPr lang="en-ZA" sz="2200" dirty="0"/>
              <a:t>Phase I: (2012-2014) OER Africa worked closely with Department of Veterinary Tropical Diseases to; </a:t>
            </a:r>
          </a:p>
          <a:p>
            <a:pPr lvl="1"/>
            <a:r>
              <a:rPr lang="en-ZA" sz="2200" dirty="0"/>
              <a:t>Conceive an education model that embraced technology and ‘openness’</a:t>
            </a:r>
          </a:p>
          <a:p>
            <a:pPr lvl="1"/>
            <a:r>
              <a:rPr lang="en-ZA" sz="2200" dirty="0"/>
              <a:t>Provide awareness of OER to staff within the wider faculty</a:t>
            </a:r>
          </a:p>
          <a:p>
            <a:pPr lvl="1"/>
            <a:r>
              <a:rPr lang="en-ZA" sz="2200" dirty="0"/>
              <a:t>Construct </a:t>
            </a:r>
            <a:r>
              <a:rPr lang="en-ZA" sz="2200" dirty="0" err="1"/>
              <a:t>AfriVIP</a:t>
            </a:r>
            <a:r>
              <a:rPr lang="en-ZA" sz="2200" dirty="0"/>
              <a:t>, an online repository of quality veterinary teaching and learning resources, as an initial mechanism to achieve the vision of a blended open learning environment. </a:t>
            </a:r>
          </a:p>
          <a:p>
            <a:r>
              <a:rPr lang="en-ZA" sz="2200" dirty="0"/>
              <a:t>By the end of phase I </a:t>
            </a:r>
            <a:r>
              <a:rPr lang="en-ZA" sz="2200" dirty="0" err="1"/>
              <a:t>AfriVIP</a:t>
            </a:r>
            <a:r>
              <a:rPr lang="en-ZA" sz="2200" dirty="0"/>
              <a:t> was launched (</a:t>
            </a:r>
            <a:r>
              <a:rPr lang="en-ZA" sz="2200" dirty="0">
                <a:hlinkClick r:id="rId3"/>
              </a:rPr>
              <a:t>http://www.afrivip.org/</a:t>
            </a:r>
            <a:r>
              <a:rPr lang="en-ZA" sz="2200" dirty="0"/>
              <a:t>) containing predominately CPD resources.</a:t>
            </a:r>
          </a:p>
          <a:p>
            <a:r>
              <a:rPr lang="en-ZA" sz="2200" dirty="0"/>
              <a:t>Phase II commenced in 2015 and will run to early 2017.</a:t>
            </a:r>
          </a:p>
        </p:txBody>
      </p:sp>
    </p:spTree>
    <p:extLst>
      <p:ext uri="{BB962C8B-B14F-4D97-AF65-F5344CB8AC3E}">
        <p14:creationId xmlns:p14="http://schemas.microsoft.com/office/powerpoint/2010/main" val="416458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p:cNvPr>
          <p:cNvPicPr>
            <a:picLocks noChangeAspect="1"/>
          </p:cNvPicPr>
          <p:nvPr/>
        </p:nvPicPr>
        <p:blipFill>
          <a:blip r:embed="rId3"/>
          <a:stretch>
            <a:fillRect/>
          </a:stretch>
        </p:blipFill>
        <p:spPr>
          <a:xfrm>
            <a:off x="1500816" y="541421"/>
            <a:ext cx="9727438" cy="6020212"/>
          </a:xfrm>
          <a:prstGeom prst="rect">
            <a:avLst/>
          </a:prstGeom>
        </p:spPr>
      </p:pic>
    </p:spTree>
    <p:extLst>
      <p:ext uri="{BB962C8B-B14F-4D97-AF65-F5344CB8AC3E}">
        <p14:creationId xmlns:p14="http://schemas.microsoft.com/office/powerpoint/2010/main" val="374190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 II Vision</a:t>
            </a:r>
          </a:p>
        </p:txBody>
      </p:sp>
      <p:sp>
        <p:nvSpPr>
          <p:cNvPr id="3" name="Content Placeholder 2"/>
          <p:cNvSpPr>
            <a:spLocks noGrp="1"/>
          </p:cNvSpPr>
          <p:nvPr>
            <p:ph idx="1"/>
          </p:nvPr>
        </p:nvSpPr>
        <p:spPr>
          <a:xfrm>
            <a:off x="1251677" y="1289957"/>
            <a:ext cx="10553879" cy="5072743"/>
          </a:xfrm>
        </p:spPr>
        <p:txBody>
          <a:bodyPr>
            <a:noAutofit/>
          </a:bodyPr>
          <a:lstStyle/>
          <a:p>
            <a:pPr marL="0" indent="0">
              <a:buNone/>
            </a:pPr>
            <a:r>
              <a:rPr lang="en-ZA" sz="2200" dirty="0"/>
              <a:t>An important focus of the grant is to research how OER might support transformation in teaching and learning.  Using PAR to collect data to determine any influence Phase II was designed to leverage progress made in the phase I grant.  Activities have been designed in three particular areas to elicit data for the research:</a:t>
            </a:r>
          </a:p>
          <a:p>
            <a:pPr marL="457200" indent="-457200">
              <a:buFont typeface="+mj-lt"/>
              <a:buAutoNum type="arabicPeriod"/>
            </a:pPr>
            <a:r>
              <a:rPr lang="en-ZA" sz="2200" dirty="0"/>
              <a:t>Expand the </a:t>
            </a:r>
            <a:r>
              <a:rPr lang="en-ZA" sz="2200" dirty="0" err="1"/>
              <a:t>AfriVIP</a:t>
            </a:r>
            <a:r>
              <a:rPr lang="en-ZA" sz="2200" dirty="0"/>
              <a:t> repository and enhance the CPD experience but also design ways to use the database for teaching both undergraduates and postgraduates.</a:t>
            </a:r>
          </a:p>
          <a:p>
            <a:pPr marL="457200" indent="-457200">
              <a:buFont typeface="+mj-lt"/>
              <a:buAutoNum type="arabicPeriod"/>
            </a:pPr>
            <a:r>
              <a:rPr lang="en-ZA" sz="2200" dirty="0"/>
              <a:t>Encourage faculty staff and students, beyond the Veterinary Tropical Diseases Department who were the focus of phase I, to adopt and contribute OER for the development of courses through advocacy and training. </a:t>
            </a:r>
          </a:p>
          <a:p>
            <a:pPr marL="457200" indent="-457200">
              <a:buFont typeface="+mj-lt"/>
              <a:buAutoNum type="arabicPeriod"/>
            </a:pPr>
            <a:r>
              <a:rPr lang="en-ZA" sz="2200" dirty="0"/>
              <a:t>Use </a:t>
            </a:r>
            <a:r>
              <a:rPr lang="en-ZA" sz="2200" dirty="0" err="1"/>
              <a:t>AfriVIP</a:t>
            </a:r>
            <a:r>
              <a:rPr lang="en-ZA" sz="2200" dirty="0"/>
              <a:t> to develop collaborative partners with other faculties of Veterinary Science across the African continent using the creation and sharing of OER.</a:t>
            </a:r>
          </a:p>
          <a:p>
            <a:pPr marL="457200" indent="-457200">
              <a:buFont typeface="+mj-lt"/>
              <a:buAutoNum type="arabicPeriod"/>
            </a:pPr>
            <a:r>
              <a:rPr lang="en-ZA" sz="2200" dirty="0"/>
              <a:t>From lessons learnt during phase II provide the VC with a suggested revision of the institutional IP policy.</a:t>
            </a:r>
          </a:p>
        </p:txBody>
      </p:sp>
    </p:spTree>
    <p:extLst>
      <p:ext uri="{BB962C8B-B14F-4D97-AF65-F5344CB8AC3E}">
        <p14:creationId xmlns:p14="http://schemas.microsoft.com/office/powerpoint/2010/main" val="2226412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 II Targets</a:t>
            </a:r>
          </a:p>
        </p:txBody>
      </p:sp>
      <p:sp>
        <p:nvSpPr>
          <p:cNvPr id="3" name="Content Placeholder 2"/>
          <p:cNvSpPr>
            <a:spLocks noGrp="1"/>
          </p:cNvSpPr>
          <p:nvPr>
            <p:ph idx="1"/>
          </p:nvPr>
        </p:nvSpPr>
        <p:spPr>
          <a:xfrm>
            <a:off x="1061357" y="1279645"/>
            <a:ext cx="10907485" cy="4870783"/>
          </a:xfrm>
        </p:spPr>
        <p:txBody>
          <a:bodyPr>
            <a:noAutofit/>
          </a:bodyPr>
          <a:lstStyle/>
          <a:p>
            <a:pPr marL="457200" indent="-457200">
              <a:buFont typeface="+mj-lt"/>
              <a:buAutoNum type="arabicPeriod"/>
            </a:pPr>
            <a:r>
              <a:rPr lang="en-ZA" b="1" dirty="0"/>
              <a:t>Continuing Professional Development </a:t>
            </a:r>
            <a:r>
              <a:rPr lang="en-ZA" dirty="0"/>
              <a:t>(CPD) courses being offered by </a:t>
            </a:r>
            <a:r>
              <a:rPr lang="en-ZA" dirty="0" err="1"/>
              <a:t>Onderstepoort</a:t>
            </a:r>
            <a:r>
              <a:rPr lang="en-ZA" dirty="0"/>
              <a:t> will be developed using OER, with at least </a:t>
            </a:r>
            <a:r>
              <a:rPr lang="en-ZA" b="1" dirty="0"/>
              <a:t>five new courses </a:t>
            </a:r>
            <a:r>
              <a:rPr lang="en-ZA" dirty="0"/>
              <a:t>operational by the end of the grant.</a:t>
            </a:r>
          </a:p>
          <a:p>
            <a:pPr marL="457200" indent="-457200">
              <a:buFont typeface="+mj-lt"/>
              <a:buAutoNum type="arabicPeriod"/>
            </a:pPr>
            <a:r>
              <a:rPr lang="en-ZA" dirty="0"/>
              <a:t>The newly established </a:t>
            </a:r>
            <a:r>
              <a:rPr lang="en-ZA" dirty="0" err="1"/>
              <a:t>AfriVIP</a:t>
            </a:r>
            <a:r>
              <a:rPr lang="en-ZA" dirty="0"/>
              <a:t> Portal will be systematically integrated into the delivery of at least </a:t>
            </a:r>
            <a:r>
              <a:rPr lang="en-ZA" b="1" dirty="0"/>
              <a:t>four different undergraduate and postgraduate programmes </a:t>
            </a:r>
            <a:r>
              <a:rPr lang="en-ZA" dirty="0"/>
              <a:t>at the Faculty, as a primary source of educational materials for these programs</a:t>
            </a:r>
          </a:p>
          <a:p>
            <a:pPr marL="457200" indent="-457200">
              <a:buFont typeface="+mj-lt"/>
              <a:buAutoNum type="arabicPeriod"/>
            </a:pPr>
            <a:r>
              <a:rPr lang="en-ZA" dirty="0"/>
              <a:t>A </a:t>
            </a:r>
            <a:r>
              <a:rPr lang="en-ZA" b="1" dirty="0"/>
              <a:t>revised institutional policy </a:t>
            </a:r>
            <a:r>
              <a:rPr lang="en-ZA" dirty="0"/>
              <a:t>on intellectual property will have been developed under the auspices of the Information Governance Committee, based on the lessons learned from the work at </a:t>
            </a:r>
            <a:r>
              <a:rPr lang="en-ZA" dirty="0" err="1"/>
              <a:t>Onderstepoort</a:t>
            </a:r>
            <a:endParaRPr lang="en-ZA" dirty="0"/>
          </a:p>
          <a:p>
            <a:pPr marL="457200" indent="-457200">
              <a:buFont typeface="+mj-lt"/>
              <a:buAutoNum type="arabicPeriod"/>
            </a:pPr>
            <a:r>
              <a:rPr lang="en-ZA" dirty="0"/>
              <a:t>Planning engagements with at least </a:t>
            </a:r>
            <a:r>
              <a:rPr lang="en-ZA" b="1" dirty="0"/>
              <a:t>one other Faculty </a:t>
            </a:r>
            <a:r>
              <a:rPr lang="en-ZA" dirty="0"/>
              <a:t>at the University of Pretoria will have been concluded, with commitment from that Faculty for integration of OER into its educational activities</a:t>
            </a:r>
          </a:p>
          <a:p>
            <a:pPr marL="457200" indent="-457200">
              <a:buFont typeface="+mj-lt"/>
              <a:buAutoNum type="arabicPeriod"/>
            </a:pPr>
            <a:r>
              <a:rPr lang="en-ZA" dirty="0"/>
              <a:t>At least </a:t>
            </a:r>
            <a:r>
              <a:rPr lang="en-ZA" b="1" dirty="0"/>
              <a:t>two other Faculties of Veterinary Sciences from Southern and/or Eastern Africa</a:t>
            </a:r>
            <a:r>
              <a:rPr lang="en-ZA" dirty="0"/>
              <a:t> will be actively contributing resources to the development of the </a:t>
            </a:r>
            <a:r>
              <a:rPr lang="en-ZA" dirty="0" err="1"/>
              <a:t>AfriVIP</a:t>
            </a:r>
            <a:r>
              <a:rPr lang="en-ZA" dirty="0"/>
              <a:t> Portal.</a:t>
            </a:r>
          </a:p>
          <a:p>
            <a:pPr marL="457200" indent="-457200">
              <a:buFont typeface="+mj-lt"/>
              <a:buAutoNum type="arabicPeriod"/>
            </a:pPr>
            <a:r>
              <a:rPr lang="en-ZA" dirty="0"/>
              <a:t>A detailed </a:t>
            </a:r>
            <a:r>
              <a:rPr lang="en-ZA" b="1" dirty="0"/>
              <a:t>collaborative project </a:t>
            </a:r>
            <a:r>
              <a:rPr lang="en-ZA" dirty="0"/>
              <a:t>will have been successfully designed, incorporating at least 4-5 of the Faculties of Veterinary Science participating in the Regional Deans’ meeting</a:t>
            </a:r>
          </a:p>
        </p:txBody>
      </p:sp>
    </p:spTree>
    <p:extLst>
      <p:ext uri="{BB962C8B-B14F-4D97-AF65-F5344CB8AC3E}">
        <p14:creationId xmlns:p14="http://schemas.microsoft.com/office/powerpoint/2010/main" val="1859777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 II Strategy &amp; Progress</a:t>
            </a:r>
          </a:p>
        </p:txBody>
      </p:sp>
      <p:graphicFrame>
        <p:nvGraphicFramePr>
          <p:cNvPr id="4" name="Table 3"/>
          <p:cNvGraphicFramePr>
            <a:graphicFrameLocks noGrp="1"/>
          </p:cNvGraphicFramePr>
          <p:nvPr>
            <p:extLst>
              <p:ext uri="{D42A27DB-BD31-4B8C-83A1-F6EECF244321}">
                <p14:modId xmlns:p14="http://schemas.microsoft.com/office/powerpoint/2010/main" val="2795828335"/>
              </p:ext>
            </p:extLst>
          </p:nvPr>
        </p:nvGraphicFramePr>
        <p:xfrm>
          <a:off x="1251678" y="1378012"/>
          <a:ext cx="10178322" cy="4984687"/>
        </p:xfrm>
        <a:graphic>
          <a:graphicData uri="http://schemas.openxmlformats.org/drawingml/2006/table">
            <a:tbl>
              <a:tblPr firstRow="1" bandRow="1">
                <a:tableStyleId>{5C22544A-7EE6-4342-B048-85BDC9FD1C3A}</a:tableStyleId>
              </a:tblPr>
              <a:tblGrid>
                <a:gridCol w="6003364">
                  <a:extLst>
                    <a:ext uri="{9D8B030D-6E8A-4147-A177-3AD203B41FA5}">
                      <a16:colId xmlns:a16="http://schemas.microsoft.com/office/drawing/2014/main" xmlns="" val="3790909454"/>
                    </a:ext>
                  </a:extLst>
                </a:gridCol>
                <a:gridCol w="4174958">
                  <a:extLst>
                    <a:ext uri="{9D8B030D-6E8A-4147-A177-3AD203B41FA5}">
                      <a16:colId xmlns:a16="http://schemas.microsoft.com/office/drawing/2014/main" xmlns="" val="148033436"/>
                    </a:ext>
                  </a:extLst>
                </a:gridCol>
              </a:tblGrid>
              <a:tr h="430324">
                <a:tc>
                  <a:txBody>
                    <a:bodyPr/>
                    <a:lstStyle/>
                    <a:p>
                      <a:r>
                        <a:rPr lang="en-ZA" dirty="0"/>
                        <a:t>Specific Activities</a:t>
                      </a:r>
                    </a:p>
                  </a:txBody>
                  <a:tcPr/>
                </a:tc>
                <a:tc>
                  <a:txBody>
                    <a:bodyPr/>
                    <a:lstStyle/>
                    <a:p>
                      <a:r>
                        <a:rPr lang="en-ZA" dirty="0"/>
                        <a:t>Progress</a:t>
                      </a:r>
                    </a:p>
                  </a:txBody>
                  <a:tcPr/>
                </a:tc>
                <a:extLst>
                  <a:ext uri="{0D108BD9-81ED-4DB2-BD59-A6C34878D82A}">
                    <a16:rowId xmlns:a16="http://schemas.microsoft.com/office/drawing/2014/main" xmlns="" val="1279399320"/>
                  </a:ext>
                </a:extLst>
              </a:tr>
              <a:tr h="672013">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Create a Faculty OER Management Team to co-ordinate initiatives. </a:t>
                      </a:r>
                    </a:p>
                  </a:txBody>
                  <a:tcPr/>
                </a:tc>
                <a:tc>
                  <a:txBody>
                    <a:bodyPr/>
                    <a:lstStyle/>
                    <a:p>
                      <a:r>
                        <a:rPr lang="en-ZA" sz="1600" dirty="0"/>
                        <a:t>Complete: Meets four times a year to coordinate OER initiatives</a:t>
                      </a:r>
                    </a:p>
                  </a:txBody>
                  <a:tcPr/>
                </a:tc>
                <a:extLst>
                  <a:ext uri="{0D108BD9-81ED-4DB2-BD59-A6C34878D82A}">
                    <a16:rowId xmlns:a16="http://schemas.microsoft.com/office/drawing/2014/main" xmlns="" val="2387870406"/>
                  </a:ext>
                </a:extLst>
              </a:tr>
              <a:tr h="430324">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Create a steering committee to provide an enhanced vision</a:t>
                      </a:r>
                    </a:p>
                  </a:txBody>
                  <a:tcPr/>
                </a:tc>
                <a:tc>
                  <a:txBody>
                    <a:bodyPr/>
                    <a:lstStyle/>
                    <a:p>
                      <a:r>
                        <a:rPr lang="en-ZA" sz="1600" dirty="0"/>
                        <a:t>Stalled due</a:t>
                      </a:r>
                      <a:r>
                        <a:rPr lang="en-ZA" sz="1600" baseline="0" dirty="0"/>
                        <a:t> to change in management</a:t>
                      </a:r>
                      <a:endParaRPr lang="en-ZA" sz="1600" dirty="0"/>
                    </a:p>
                  </a:txBody>
                  <a:tcPr/>
                </a:tc>
                <a:extLst>
                  <a:ext uri="{0D108BD9-81ED-4DB2-BD59-A6C34878D82A}">
                    <a16:rowId xmlns:a16="http://schemas.microsoft.com/office/drawing/2014/main" xmlns="" val="3199270941"/>
                  </a:ext>
                </a:extLst>
              </a:tr>
              <a:tr h="1039852">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Expand </a:t>
                      </a:r>
                      <a:r>
                        <a:rPr kumimoji="0" lang="en-ZA" sz="1600" b="0" i="0" u="none" strike="noStrike" kern="1200" cap="none" spc="0" normalizeH="0" baseline="0" noProof="0" dirty="0" err="1">
                          <a:ln>
                            <a:noFill/>
                          </a:ln>
                          <a:solidFill>
                            <a:prstClr val="black">
                              <a:lumMod val="65000"/>
                              <a:lumOff val="35000"/>
                            </a:prstClr>
                          </a:solidFill>
                          <a:effectLst/>
                          <a:uLnTx/>
                          <a:uFillTx/>
                          <a:latin typeface="Gill Sans MT" panose="020B0502020104020203"/>
                          <a:ea typeface="+mn-ea"/>
                          <a:cs typeface="+mn-cs"/>
                        </a:rPr>
                        <a:t>AfriVIP</a:t>
                      </a: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 functionality - Automate the allocation of CPD points &amp; provide users with a CPD portfolio that creates a SAVC CPD report.</a:t>
                      </a:r>
                    </a:p>
                  </a:txBody>
                  <a:tcPr/>
                </a:tc>
                <a:tc>
                  <a:txBody>
                    <a:bodyPr/>
                    <a:lstStyle/>
                    <a:p>
                      <a:r>
                        <a:rPr lang="en-ZA" sz="1600" dirty="0"/>
                        <a:t>In process: OER Africa developing functional specs for improved </a:t>
                      </a:r>
                      <a:r>
                        <a:rPr lang="en-ZA" sz="1600" dirty="0" err="1"/>
                        <a:t>AfriVIP</a:t>
                      </a:r>
                      <a:r>
                        <a:rPr lang="en-ZA" sz="1600" dirty="0"/>
                        <a:t> experience. New resources being added monthly.</a:t>
                      </a:r>
                    </a:p>
                  </a:txBody>
                  <a:tcPr/>
                </a:tc>
                <a:extLst>
                  <a:ext uri="{0D108BD9-81ED-4DB2-BD59-A6C34878D82A}">
                    <a16:rowId xmlns:a16="http://schemas.microsoft.com/office/drawing/2014/main" xmlns="" val="1610581687"/>
                  </a:ext>
                </a:extLst>
              </a:tr>
              <a:tr h="954966">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Advocate OER to staff and student and elicit contributions for </a:t>
                      </a:r>
                      <a:r>
                        <a:rPr kumimoji="0" lang="en-ZA" sz="1600" b="0" i="0" u="none" strike="noStrike" kern="1200" cap="none" spc="0" normalizeH="0" baseline="0" noProof="0" dirty="0" err="1">
                          <a:ln>
                            <a:noFill/>
                          </a:ln>
                          <a:solidFill>
                            <a:prstClr val="black">
                              <a:lumMod val="65000"/>
                              <a:lumOff val="35000"/>
                            </a:prstClr>
                          </a:solidFill>
                          <a:effectLst/>
                          <a:uLnTx/>
                          <a:uFillTx/>
                          <a:latin typeface="Gill Sans MT" panose="020B0502020104020203"/>
                          <a:ea typeface="+mn-ea"/>
                          <a:cs typeface="+mn-cs"/>
                        </a:rPr>
                        <a:t>AfriVIP</a:t>
                      </a:r>
                      <a:endPar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endParaRPr>
                    </a:p>
                  </a:txBody>
                  <a:tcPr/>
                </a:tc>
                <a:tc>
                  <a:txBody>
                    <a:bodyPr/>
                    <a:lstStyle/>
                    <a:p>
                      <a:r>
                        <a:rPr lang="en-ZA" sz="1600" dirty="0"/>
                        <a:t>On going: Currently activities coordinated by OER Management Team and by the Block builders initiative.</a:t>
                      </a:r>
                    </a:p>
                  </a:txBody>
                  <a:tcPr/>
                </a:tc>
                <a:extLst>
                  <a:ext uri="{0D108BD9-81ED-4DB2-BD59-A6C34878D82A}">
                    <a16:rowId xmlns:a16="http://schemas.microsoft.com/office/drawing/2014/main" xmlns="" val="3515047700"/>
                  </a:ext>
                </a:extLst>
              </a:tr>
              <a:tr h="728604">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With deans from regional faculties conceive a collaborative OER project. </a:t>
                      </a:r>
                    </a:p>
                  </a:txBody>
                  <a:tcPr/>
                </a:tc>
                <a:tc>
                  <a:txBody>
                    <a:bodyPr/>
                    <a:lstStyle/>
                    <a:p>
                      <a:r>
                        <a:rPr lang="en-ZA" sz="1600" dirty="0"/>
                        <a:t>Complete: </a:t>
                      </a:r>
                      <a:r>
                        <a:rPr lang="en-ZA" sz="1600" baseline="0" dirty="0"/>
                        <a:t>Content  being negotiated with potential collaborators. Using draft proposal.</a:t>
                      </a:r>
                      <a:endParaRPr lang="en-ZA" sz="1600" dirty="0"/>
                    </a:p>
                  </a:txBody>
                  <a:tcPr/>
                </a:tc>
                <a:extLst>
                  <a:ext uri="{0D108BD9-81ED-4DB2-BD59-A6C34878D82A}">
                    <a16:rowId xmlns:a16="http://schemas.microsoft.com/office/drawing/2014/main" xmlns="" val="2208515461"/>
                  </a:ext>
                </a:extLst>
              </a:tr>
              <a:tr h="728604">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Prepare a draft OER policy/strategy document at conclusion of Phase II to inform UP management on how to adjust IP policy statements.</a:t>
                      </a:r>
                    </a:p>
                  </a:txBody>
                  <a:tcPr/>
                </a:tc>
                <a:tc>
                  <a:txBody>
                    <a:bodyPr/>
                    <a:lstStyle/>
                    <a:p>
                      <a:r>
                        <a:rPr lang="en-ZA" sz="1600" dirty="0"/>
                        <a:t>Held over to later phase of the grant</a:t>
                      </a:r>
                    </a:p>
                  </a:txBody>
                  <a:tcPr/>
                </a:tc>
                <a:extLst>
                  <a:ext uri="{0D108BD9-81ED-4DB2-BD59-A6C34878D82A}">
                    <a16:rowId xmlns:a16="http://schemas.microsoft.com/office/drawing/2014/main" xmlns="" val="3833940767"/>
                  </a:ext>
                </a:extLst>
              </a:tr>
            </a:tbl>
          </a:graphicData>
        </a:graphic>
      </p:graphicFrame>
    </p:spTree>
    <p:extLst>
      <p:ext uri="{BB962C8B-B14F-4D97-AF65-F5344CB8AC3E}">
        <p14:creationId xmlns:p14="http://schemas.microsoft.com/office/powerpoint/2010/main" val="2625515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Phase II Strategy &amp; Progress</a:t>
            </a:r>
          </a:p>
        </p:txBody>
      </p:sp>
      <p:graphicFrame>
        <p:nvGraphicFramePr>
          <p:cNvPr id="4" name="Table 3"/>
          <p:cNvGraphicFramePr>
            <a:graphicFrameLocks noGrp="1"/>
          </p:cNvGraphicFramePr>
          <p:nvPr>
            <p:extLst>
              <p:ext uri="{D42A27DB-BD31-4B8C-83A1-F6EECF244321}">
                <p14:modId xmlns:p14="http://schemas.microsoft.com/office/powerpoint/2010/main" val="4066111507"/>
              </p:ext>
            </p:extLst>
          </p:nvPr>
        </p:nvGraphicFramePr>
        <p:xfrm>
          <a:off x="1257300" y="1582548"/>
          <a:ext cx="10172700" cy="4322951"/>
        </p:xfrm>
        <a:graphic>
          <a:graphicData uri="http://schemas.openxmlformats.org/drawingml/2006/table">
            <a:tbl>
              <a:tblPr firstRow="1" bandRow="1">
                <a:tableStyleId>{5C22544A-7EE6-4342-B048-85BDC9FD1C3A}</a:tableStyleId>
              </a:tblPr>
              <a:tblGrid>
                <a:gridCol w="6186827">
                  <a:extLst>
                    <a:ext uri="{9D8B030D-6E8A-4147-A177-3AD203B41FA5}">
                      <a16:colId xmlns:a16="http://schemas.microsoft.com/office/drawing/2014/main" xmlns="" val="3790909454"/>
                    </a:ext>
                  </a:extLst>
                </a:gridCol>
                <a:gridCol w="3985873">
                  <a:extLst>
                    <a:ext uri="{9D8B030D-6E8A-4147-A177-3AD203B41FA5}">
                      <a16:colId xmlns:a16="http://schemas.microsoft.com/office/drawing/2014/main" xmlns="" val="148033436"/>
                    </a:ext>
                  </a:extLst>
                </a:gridCol>
              </a:tblGrid>
              <a:tr h="457621">
                <a:tc>
                  <a:txBody>
                    <a:bodyPr/>
                    <a:lstStyle/>
                    <a:p>
                      <a:r>
                        <a:rPr lang="en-ZA" dirty="0"/>
                        <a:t>Activity</a:t>
                      </a:r>
                    </a:p>
                  </a:txBody>
                  <a:tcPr/>
                </a:tc>
                <a:tc>
                  <a:txBody>
                    <a:bodyPr/>
                    <a:lstStyle/>
                    <a:p>
                      <a:r>
                        <a:rPr lang="en-ZA" dirty="0"/>
                        <a:t>Progress</a:t>
                      </a:r>
                    </a:p>
                  </a:txBody>
                  <a:tcPr/>
                </a:tc>
                <a:extLst>
                  <a:ext uri="{0D108BD9-81ED-4DB2-BD59-A6C34878D82A}">
                    <a16:rowId xmlns:a16="http://schemas.microsoft.com/office/drawing/2014/main" xmlns="" val="1279399320"/>
                  </a:ext>
                </a:extLst>
              </a:tr>
              <a:tr h="774821">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Develop PAR research agenda to determine how the Block Teaching method, use of technology and OER are impacting teaching &amp; learning </a:t>
                      </a:r>
                    </a:p>
                  </a:txBody>
                  <a:tcPr/>
                </a:tc>
                <a:tc>
                  <a:txBody>
                    <a:bodyPr/>
                    <a:lstStyle/>
                    <a:p>
                      <a:r>
                        <a:rPr lang="en-ZA" sz="1600" dirty="0"/>
                        <a:t>Complete: OER Africa in</a:t>
                      </a:r>
                      <a:r>
                        <a:rPr lang="en-ZA" sz="1600" baseline="0" dirty="0"/>
                        <a:t> consultation with OP devised a draft document.</a:t>
                      </a:r>
                      <a:endParaRPr lang="en-ZA" sz="1600" dirty="0"/>
                    </a:p>
                  </a:txBody>
                  <a:tcPr/>
                </a:tc>
                <a:extLst>
                  <a:ext uri="{0D108BD9-81ED-4DB2-BD59-A6C34878D82A}">
                    <a16:rowId xmlns:a16="http://schemas.microsoft.com/office/drawing/2014/main" xmlns="" val="2387870406"/>
                  </a:ext>
                </a:extLst>
              </a:tr>
              <a:tr h="1316444">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Nominate a PAR research team. </a:t>
                      </a:r>
                    </a:p>
                  </a:txBody>
                  <a:tcPr/>
                </a:tc>
                <a:tc>
                  <a:txBody>
                    <a:bodyPr/>
                    <a:lstStyle/>
                    <a:p>
                      <a:r>
                        <a:rPr lang="en-ZA" sz="1600" dirty="0"/>
                        <a:t>Partly</a:t>
                      </a:r>
                      <a:r>
                        <a:rPr lang="en-ZA" sz="1600" baseline="0" dirty="0"/>
                        <a:t> complete: Research is being coordinated by Education Innovation unit. Faculty members are still being identified and approached.</a:t>
                      </a:r>
                      <a:endParaRPr lang="en-ZA" sz="1600" dirty="0"/>
                    </a:p>
                  </a:txBody>
                  <a:tcPr/>
                </a:tc>
                <a:extLst>
                  <a:ext uri="{0D108BD9-81ED-4DB2-BD59-A6C34878D82A}">
                    <a16:rowId xmlns:a16="http://schemas.microsoft.com/office/drawing/2014/main" xmlns="" val="3199270941"/>
                  </a:ext>
                </a:extLst>
              </a:tr>
              <a:tr h="1316444">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Use the requirement to move to block teaching to encourage blended learning and use of OER in numerous 2</a:t>
                      </a:r>
                      <a:r>
                        <a:rPr kumimoji="0" lang="en-ZA" sz="1600" b="0" i="0" u="none" strike="noStrike" kern="1200" cap="none" spc="0" normalizeH="0" baseline="30000" noProof="0" dirty="0">
                          <a:ln>
                            <a:noFill/>
                          </a:ln>
                          <a:solidFill>
                            <a:prstClr val="black">
                              <a:lumMod val="65000"/>
                              <a:lumOff val="35000"/>
                            </a:prstClr>
                          </a:solidFill>
                          <a:effectLst/>
                          <a:uLnTx/>
                          <a:uFillTx/>
                          <a:latin typeface="Gill Sans MT" panose="020B0502020104020203"/>
                          <a:ea typeface="+mn-ea"/>
                          <a:cs typeface="+mn-cs"/>
                        </a:rPr>
                        <a:t>nd</a:t>
                      </a: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 Year subjects.</a:t>
                      </a:r>
                    </a:p>
                  </a:txBody>
                  <a:tcPr/>
                </a:tc>
                <a:tc>
                  <a:txBody>
                    <a:bodyPr/>
                    <a:lstStyle/>
                    <a:p>
                      <a:r>
                        <a:rPr lang="en-ZA" sz="1600" dirty="0"/>
                        <a:t>In process: First round of training, Block Builders Workshop complete. Now refining the programme to accommodate more educators.</a:t>
                      </a:r>
                    </a:p>
                  </a:txBody>
                  <a:tcPr/>
                </a:tc>
                <a:extLst>
                  <a:ext uri="{0D108BD9-81ED-4DB2-BD59-A6C34878D82A}">
                    <a16:rowId xmlns:a16="http://schemas.microsoft.com/office/drawing/2014/main" xmlns="" val="1610581687"/>
                  </a:ext>
                </a:extLst>
              </a:tr>
              <a:tr h="457621">
                <a:tc>
                  <a:txBody>
                    <a:bodyPr/>
                    <a:lstStyle/>
                    <a:p>
                      <a:pPr marL="0" marR="0" lvl="0" indent="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Collect data and report on 1</a:t>
                      </a:r>
                      <a:r>
                        <a:rPr kumimoji="0" lang="en-ZA" sz="1600" b="0" i="0" u="none" strike="noStrike" kern="1200" cap="none" spc="0" normalizeH="0" baseline="30000" noProof="0" dirty="0">
                          <a:ln>
                            <a:noFill/>
                          </a:ln>
                          <a:solidFill>
                            <a:prstClr val="black">
                              <a:lumMod val="65000"/>
                              <a:lumOff val="35000"/>
                            </a:prstClr>
                          </a:solidFill>
                          <a:effectLst/>
                          <a:uLnTx/>
                          <a:uFillTx/>
                          <a:latin typeface="Gill Sans MT" panose="020B0502020104020203"/>
                          <a:ea typeface="+mn-ea"/>
                          <a:cs typeface="+mn-cs"/>
                        </a:rPr>
                        <a:t>st</a:t>
                      </a:r>
                      <a:r>
                        <a:rPr kumimoji="0" lang="en-ZA" sz="1600" b="0" i="0" u="none" strike="noStrike" kern="1200" cap="none" spc="0" normalizeH="0" baseline="0" noProof="0" dirty="0">
                          <a:ln>
                            <a:noFill/>
                          </a:ln>
                          <a:solidFill>
                            <a:prstClr val="black">
                              <a:lumMod val="65000"/>
                              <a:lumOff val="35000"/>
                            </a:prstClr>
                          </a:solidFill>
                          <a:effectLst/>
                          <a:uLnTx/>
                          <a:uFillTx/>
                          <a:latin typeface="Gill Sans MT" panose="020B0502020104020203"/>
                          <a:ea typeface="+mn-ea"/>
                          <a:cs typeface="+mn-cs"/>
                        </a:rPr>
                        <a:t> round of findings. </a:t>
                      </a:r>
                    </a:p>
                  </a:txBody>
                  <a:tcPr/>
                </a:tc>
                <a:tc>
                  <a:txBody>
                    <a:bodyPr/>
                    <a:lstStyle/>
                    <a:p>
                      <a:r>
                        <a:rPr lang="en-ZA" sz="1600" dirty="0"/>
                        <a:t>Not yet commenced</a:t>
                      </a:r>
                    </a:p>
                  </a:txBody>
                  <a:tcPr/>
                </a:tc>
                <a:extLst>
                  <a:ext uri="{0D108BD9-81ED-4DB2-BD59-A6C34878D82A}">
                    <a16:rowId xmlns:a16="http://schemas.microsoft.com/office/drawing/2014/main" xmlns="" val="3515047700"/>
                  </a:ext>
                </a:extLst>
              </a:tr>
            </a:tbl>
          </a:graphicData>
        </a:graphic>
      </p:graphicFrame>
      <p:sp>
        <p:nvSpPr>
          <p:cNvPr id="3" name="Rounded Rectangle 2"/>
          <p:cNvSpPr/>
          <p:nvPr/>
        </p:nvSpPr>
        <p:spPr>
          <a:xfrm>
            <a:off x="11281325" y="5565178"/>
            <a:ext cx="4018547" cy="10587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a:t>See slides 12-18 for more detailed discussion of the research </a:t>
            </a:r>
          </a:p>
        </p:txBody>
      </p:sp>
    </p:spTree>
    <p:extLst>
      <p:ext uri="{BB962C8B-B14F-4D97-AF65-F5344CB8AC3E}">
        <p14:creationId xmlns:p14="http://schemas.microsoft.com/office/powerpoint/2010/main" val="168273617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0</TotalTime>
  <Words>2165</Words>
  <Application>Microsoft Office PowerPoint</Application>
  <PresentationFormat>Widescreen</PresentationFormat>
  <Paragraphs>146</Paragraphs>
  <Slides>21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Gill Sans MT</vt:lpstr>
      <vt:lpstr>Impact</vt:lpstr>
      <vt:lpstr>Badge</vt:lpstr>
      <vt:lpstr>Onderstepoort – OER Africa</vt:lpstr>
      <vt:lpstr>Agenda</vt:lpstr>
      <vt:lpstr>Onderstepoort progress</vt:lpstr>
      <vt:lpstr>Phase I Background</vt:lpstr>
      <vt:lpstr>PowerPoint Presentation</vt:lpstr>
      <vt:lpstr>Phase II Vision</vt:lpstr>
      <vt:lpstr>Phase II Targets</vt:lpstr>
      <vt:lpstr>Phase II Strategy &amp; Progress</vt:lpstr>
      <vt:lpstr>Phase II Strategy &amp; Progress</vt:lpstr>
      <vt:lpstr>Phase II Strategy &amp; Progress -  Regional Deans Project</vt:lpstr>
      <vt:lpstr>Strategy &amp; Progress -  Evidence</vt:lpstr>
      <vt:lpstr>Participatory Action research to ascertain the effectiveness of the block system</vt:lpstr>
      <vt:lpstr>Research Background</vt:lpstr>
      <vt:lpstr>Primary Research Question</vt:lpstr>
      <vt:lpstr>Secondary Research Questions</vt:lpstr>
      <vt:lpstr>Secondary Research Questions</vt:lpstr>
      <vt:lpstr>Secondary Research Questions</vt:lpstr>
      <vt:lpstr>Research Team</vt:lpstr>
      <vt:lpstr>Recent developments</vt:lpstr>
      <vt:lpstr>Recent developments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Onderstepoort – OER Africa</dc:title>
  <dc:creator>Andrew Moore</dc:creator>
  <cp:lastModifiedBy>Rosemary Juma</cp:lastModifiedBy>
  <cp:revision>54</cp:revision>
  <cp:lastPrinted>2016-03-08T12:21:53Z</cp:lastPrinted>
  <dcterms:created xsi:type="dcterms:W3CDTF">2016-02-18T05:25:45Z</dcterms:created>
  <dcterms:modified xsi:type="dcterms:W3CDTF">2016-03-08T12:50:48Z</dcterms:modified>
</cp:coreProperties>
</file>