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666" r:id="rId6"/>
    <p:sldId id="744" r:id="rId7"/>
    <p:sldId id="746" r:id="rId8"/>
    <p:sldId id="729" r:id="rId9"/>
    <p:sldId id="766" r:id="rId10"/>
    <p:sldId id="750" r:id="rId11"/>
    <p:sldId id="734" r:id="rId12"/>
    <p:sldId id="735" r:id="rId13"/>
    <p:sldId id="754" r:id="rId14"/>
    <p:sldId id="753" r:id="rId15"/>
    <p:sldId id="765" r:id="rId16"/>
    <p:sldId id="755" r:id="rId17"/>
    <p:sldId id="756" r:id="rId18"/>
    <p:sldId id="713" r:id="rId19"/>
    <p:sldId id="751" r:id="rId20"/>
    <p:sldId id="759" r:id="rId21"/>
    <p:sldId id="757" r:id="rId22"/>
    <p:sldId id="760" r:id="rId23"/>
    <p:sldId id="758" r:id="rId24"/>
    <p:sldId id="761" r:id="rId25"/>
    <p:sldId id="762" r:id="rId26"/>
    <p:sldId id="763" r:id="rId27"/>
    <p:sldId id="749" r:id="rId28"/>
    <p:sldId id="764" r:id="rId29"/>
    <p:sldId id="76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2"/>
    <p:restoredTop sz="94694"/>
  </p:normalViewPr>
  <p:slideViewPr>
    <p:cSldViewPr>
      <p:cViewPr varScale="1">
        <p:scale>
          <a:sx n="68" d="100"/>
          <a:sy n="68" d="100"/>
        </p:scale>
        <p:origin x="13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BA26A2-4F52-484E-B809-CA89C599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82333-C812-CE40-823E-3CA218CE17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1A9567E-3564-4DE7-89FF-0F2F7F8897C8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159FB-77BA-6748-AE2D-DDB3880202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D96A3-E873-9D43-93A0-8A054E0B5C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31355D3-3780-464B-A6B7-130A0B49D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A994F6-64F8-4546-AA89-C60821BADC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5A14C-37E9-6243-8248-F041E8173C3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9A4E3B-A63A-4BC1-89B4-AC37EBB06F00}" type="datetimeFigureOut">
              <a:rPr lang="en-US"/>
              <a:pPr>
                <a:defRPr/>
              </a:pPr>
              <a:t>4/30/2019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B74B64C-3074-E64D-A3AC-081FF192CD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EB7B769-84C4-FA4E-9D42-1EC9C7538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E7FD2-3F3B-1044-81D8-FA88FD3A76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919FC-C0FE-0646-9C37-AD8B2673C6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CFC679-423C-4F52-AE8D-4C6EC54D6A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27D130F5-35B5-4484-8351-0BBEB6447B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20CE96AB-AA7A-4B81-94A9-4E1AC5FD6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2E6A2D08-150F-4CF8-B94A-D912B2E51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FC1A6A-A15B-4BC7-8C80-BBBAABF5AE93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2B2B3BDA-2A16-484F-8061-209D63FCF8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E4FA916C-AF3E-4FA3-9624-0123EC06C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A03F399C-8EC2-4976-8496-6FA50CCDC5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706217-73ED-434C-9447-EB1350DE5030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41A0B0CE-8304-480A-9E3D-50B77B845F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326EA337-E99B-4B92-858C-9A3B63531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BAAF9523-FD43-406F-9614-562BF394F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00FE07-626E-4726-8BB0-80056CDFF523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C8954778-111C-4727-905C-5C94344866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97EB0A61-F5E6-40DA-97DD-3763443AF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E7910A17-B266-469B-B318-3E6EF691CC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F609F1-081E-4402-A85B-63047BFE75C2}" type="slidenum">
              <a:rPr lang="en-US" altLang="en-US" smtClean="0">
                <a:latin typeface="Calibri" panose="020F0502020204030204" pitchFamily="34" charset="0"/>
              </a:rPr>
              <a:pPr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drafts v7 feb25.jpg">
            <a:extLst>
              <a:ext uri="{FF2B5EF4-FFF2-40B4-BE49-F238E27FC236}">
                <a16:creationId xmlns:a16="http://schemas.microsoft.com/office/drawing/2014/main" id="{274B38A4-743B-4411-9AD9-22FB69AF60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13235" r="67188" b="67068"/>
          <a:stretch>
            <a:fillRect/>
          </a:stretch>
        </p:blipFill>
        <p:spPr bwMode="auto">
          <a:xfrm>
            <a:off x="6786563" y="5786438"/>
            <a:ext cx="235743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4">
            <a:extLst>
              <a:ext uri="{FF2B5EF4-FFF2-40B4-BE49-F238E27FC236}">
                <a16:creationId xmlns:a16="http://schemas.microsoft.com/office/drawing/2014/main" id="{D8433341-AB90-4718-8D5A-9AB1933DB7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14313" y="0"/>
            <a:ext cx="4000501" cy="4286250"/>
            <a:chOff x="642910" y="642918"/>
            <a:chExt cx="3633814" cy="3733824"/>
          </a:xfrm>
        </p:grpSpPr>
        <p:grpSp>
          <p:nvGrpSpPr>
            <p:cNvPr id="6" name="Oval 8">
              <a:extLst>
                <a:ext uri="{FF2B5EF4-FFF2-40B4-BE49-F238E27FC236}">
                  <a16:creationId xmlns:a16="http://schemas.microsoft.com/office/drawing/2014/main" id="{36C07CB9-4EC4-4D20-B47C-1C7155A3DF7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41468" y="642918"/>
              <a:ext cx="2157216" cy="2157321"/>
              <a:chOff x="-215900" y="0"/>
              <a:chExt cx="2374900" cy="2476500"/>
            </a:xfrm>
          </p:grpSpPr>
          <p:pic>
            <p:nvPicPr>
              <p:cNvPr id="15" name="Oval 8">
                <a:extLst>
                  <a:ext uri="{FF2B5EF4-FFF2-40B4-BE49-F238E27FC236}">
                    <a16:creationId xmlns:a16="http://schemas.microsoft.com/office/drawing/2014/main" id="{18B081AB-9325-4470-BB4A-486BEFE6C1CB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5900" y="0"/>
                <a:ext cx="2374900" cy="2476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5E072410-A935-4BF6-B520-20F8F907C7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214" y="360291"/>
                <a:ext cx="1668350" cy="1739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GB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A4F069-3CF0-4828-A8C6-B4FEF2DE5698}"/>
                </a:ext>
              </a:extLst>
            </p:cNvPr>
            <p:cNvSpPr/>
            <p:nvPr userDrawn="1"/>
          </p:nvSpPr>
          <p:spPr>
            <a:xfrm>
              <a:off x="2428860" y="3500438"/>
              <a:ext cx="838208" cy="876304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3E6FD9F-2C64-4CAB-AE17-F3A32CF334CA}"/>
                </a:ext>
              </a:extLst>
            </p:cNvPr>
            <p:cNvSpPr/>
            <p:nvPr userDrawn="1"/>
          </p:nvSpPr>
          <p:spPr>
            <a:xfrm>
              <a:off x="2928926" y="2214554"/>
              <a:ext cx="838208" cy="876304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F41D97A-9B7B-48E3-99F4-1CA46903A864}"/>
                </a:ext>
              </a:extLst>
            </p:cNvPr>
            <p:cNvSpPr/>
            <p:nvPr userDrawn="1"/>
          </p:nvSpPr>
          <p:spPr>
            <a:xfrm>
              <a:off x="2428860" y="2786058"/>
              <a:ext cx="571504" cy="528638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D76423-3908-4547-BD1E-060DAF410924}"/>
                </a:ext>
              </a:extLst>
            </p:cNvPr>
            <p:cNvSpPr/>
            <p:nvPr userDrawn="1"/>
          </p:nvSpPr>
          <p:spPr>
            <a:xfrm>
              <a:off x="3929058" y="1928802"/>
              <a:ext cx="347666" cy="385762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A11C04F-8F72-4ED1-B07D-8D4E918B500B}"/>
                </a:ext>
              </a:extLst>
            </p:cNvPr>
            <p:cNvSpPr/>
            <p:nvPr userDrawn="1"/>
          </p:nvSpPr>
          <p:spPr>
            <a:xfrm>
              <a:off x="3143240" y="3214686"/>
              <a:ext cx="347666" cy="385762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8CCD0E6-0BC6-4ABB-9BFF-5C4B4E7F75CF}"/>
                </a:ext>
              </a:extLst>
            </p:cNvPr>
            <p:cNvSpPr/>
            <p:nvPr userDrawn="1"/>
          </p:nvSpPr>
          <p:spPr>
            <a:xfrm>
              <a:off x="2786050" y="1071546"/>
              <a:ext cx="347666" cy="385762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E69A32A-8D03-4658-A23D-2086F9D616DB}"/>
                </a:ext>
              </a:extLst>
            </p:cNvPr>
            <p:cNvSpPr/>
            <p:nvPr userDrawn="1"/>
          </p:nvSpPr>
          <p:spPr>
            <a:xfrm>
              <a:off x="2071670" y="3214686"/>
              <a:ext cx="347666" cy="385762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7AFD327-0827-4CDE-A4FE-89B7FEB5A2B1}"/>
                </a:ext>
              </a:extLst>
            </p:cNvPr>
            <p:cNvSpPr/>
            <p:nvPr userDrawn="1"/>
          </p:nvSpPr>
          <p:spPr>
            <a:xfrm>
              <a:off x="2928926" y="1643050"/>
              <a:ext cx="571504" cy="528638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58052" cy="1752600"/>
          </a:xfrm>
        </p:spPr>
        <p:txBody>
          <a:bodyPr/>
          <a:lstStyle>
            <a:lvl1pPr marL="0" indent="0" algn="r">
              <a:buNone/>
              <a:defRPr>
                <a:solidFill>
                  <a:srgbClr val="34411B"/>
                </a:solidFill>
                <a:latin typeface="Arial Rounded MT 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90EC7DC4-6BDC-4FFA-9112-D8F1CAAFF3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828D-A548-4F4F-8701-5267E8A8FA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85A8B85-4A2B-4AF0-BDC8-F571FA244A2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20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defRPr>
            </a:lvl1pPr>
          </a:lstStyle>
          <a:p>
            <a:pPr>
              <a:defRPr/>
            </a:pPr>
            <a:fld id="{C0869416-7671-4DB5-A583-01EA360EA9AD}" type="datetime4">
              <a:rPr lang="en-US"/>
              <a:pPr>
                <a:defRPr/>
              </a:pPr>
              <a:t>April 30, 2019</a:t>
            </a:fld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A700693-047C-4366-AA1A-647903C65A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defRPr>
            </a:lvl1pPr>
          </a:lstStyle>
          <a:p>
            <a:pPr>
              <a:defRPr/>
            </a:pPr>
            <a:r>
              <a:rPr lang="en-GB"/>
              <a:t>Advisory Group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621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A74DD-6244-4EE2-B492-CF5CEB65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4C821-B6E7-4D6E-9515-1AB837207C6B}" type="datetime4">
              <a:rPr lang="en-US"/>
              <a:pPr>
                <a:defRPr/>
              </a:pPr>
              <a:t>April 30, 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2E44E-C097-4A94-BE47-FE9BE939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Advisory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56FBF-93E3-4C01-8769-A725CFAC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4D1D9-13F5-48CC-AA52-2B5E48C73E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521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788FA-58BD-4BCB-97FF-A3E968B9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A62F-E096-4CAE-A548-09BA7BDCB792}" type="datetime4">
              <a:rPr lang="en-US"/>
              <a:pPr>
                <a:defRPr/>
              </a:pPr>
              <a:t>April 30, 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FCE0A-64DA-4B37-9D67-706DEC666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Advisory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F3FF1-7BBE-4F84-982E-822A2098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4113-C3EE-44F6-B1E4-D88E59627E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960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drafts v7 feb25.jpg">
            <a:extLst>
              <a:ext uri="{FF2B5EF4-FFF2-40B4-BE49-F238E27FC236}">
                <a16:creationId xmlns:a16="http://schemas.microsoft.com/office/drawing/2014/main" id="{9C8D2FB9-2E8E-4C0D-994B-DBB1A7D7AF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13235" r="67188" b="67068"/>
          <a:stretch>
            <a:fillRect/>
          </a:stretch>
        </p:blipFill>
        <p:spPr bwMode="auto">
          <a:xfrm>
            <a:off x="6786563" y="5715000"/>
            <a:ext cx="2357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7">
            <a:extLst>
              <a:ext uri="{FF2B5EF4-FFF2-40B4-BE49-F238E27FC236}">
                <a16:creationId xmlns:a16="http://schemas.microsoft.com/office/drawing/2014/main" id="{1259A255-3E93-4AB5-AA7B-7DF5D9FC6A1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14313" y="2786063"/>
            <a:ext cx="4000501" cy="4286250"/>
            <a:chOff x="642910" y="642918"/>
            <a:chExt cx="3633814" cy="3733824"/>
          </a:xfrm>
        </p:grpSpPr>
        <p:grpSp>
          <p:nvGrpSpPr>
            <p:cNvPr id="6" name="Oval 8">
              <a:extLst>
                <a:ext uri="{FF2B5EF4-FFF2-40B4-BE49-F238E27FC236}">
                  <a16:creationId xmlns:a16="http://schemas.microsoft.com/office/drawing/2014/main" id="{B5F4D046-249A-4E22-A462-A34BA6307F3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41468" y="627706"/>
              <a:ext cx="2157216" cy="2168384"/>
              <a:chOff x="-215900" y="2768600"/>
              <a:chExt cx="2374900" cy="2489200"/>
            </a:xfrm>
          </p:grpSpPr>
          <p:pic>
            <p:nvPicPr>
              <p:cNvPr id="15" name="Oval 8">
                <a:extLst>
                  <a:ext uri="{FF2B5EF4-FFF2-40B4-BE49-F238E27FC236}">
                    <a16:creationId xmlns:a16="http://schemas.microsoft.com/office/drawing/2014/main" id="{BAC36B92-89EA-45FE-B132-6AFD4468DFBE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5900" y="2768600"/>
                <a:ext cx="2374900" cy="2489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8">
                <a:extLst>
                  <a:ext uri="{FF2B5EF4-FFF2-40B4-BE49-F238E27FC236}">
                    <a16:creationId xmlns:a16="http://schemas.microsoft.com/office/drawing/2014/main" id="{11E00CBE-4F36-4D24-8D5E-C7DF454C4F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214" y="3146354"/>
                <a:ext cx="1668350" cy="1739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GB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33FC20-D84E-49E5-ACB7-7164ECE8F548}"/>
                </a:ext>
              </a:extLst>
            </p:cNvPr>
            <p:cNvSpPr/>
            <p:nvPr userDrawn="1"/>
          </p:nvSpPr>
          <p:spPr>
            <a:xfrm>
              <a:off x="2428860" y="3500438"/>
              <a:ext cx="838208" cy="876304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3CB6BFB-53F9-417F-8BE1-A0A7630D6734}"/>
                </a:ext>
              </a:extLst>
            </p:cNvPr>
            <p:cNvSpPr/>
            <p:nvPr userDrawn="1"/>
          </p:nvSpPr>
          <p:spPr>
            <a:xfrm>
              <a:off x="2928926" y="2214554"/>
              <a:ext cx="838208" cy="876304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FE07429-F76E-4477-8897-058472434CB1}"/>
                </a:ext>
              </a:extLst>
            </p:cNvPr>
            <p:cNvSpPr/>
            <p:nvPr userDrawn="1"/>
          </p:nvSpPr>
          <p:spPr>
            <a:xfrm>
              <a:off x="2428860" y="2786058"/>
              <a:ext cx="571504" cy="528638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59DF97-E583-47CE-954E-C0E7C2C9B45D}"/>
                </a:ext>
              </a:extLst>
            </p:cNvPr>
            <p:cNvSpPr/>
            <p:nvPr userDrawn="1"/>
          </p:nvSpPr>
          <p:spPr>
            <a:xfrm>
              <a:off x="3929058" y="1928802"/>
              <a:ext cx="347666" cy="385762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998D1D4-1FB3-4DE4-A1FC-A2A7FFA3AAD9}"/>
                </a:ext>
              </a:extLst>
            </p:cNvPr>
            <p:cNvSpPr/>
            <p:nvPr userDrawn="1"/>
          </p:nvSpPr>
          <p:spPr>
            <a:xfrm>
              <a:off x="3143240" y="3214686"/>
              <a:ext cx="347666" cy="385762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F7C7A6-DDA9-4E28-BAB7-66D0B6E329EE}"/>
                </a:ext>
              </a:extLst>
            </p:cNvPr>
            <p:cNvSpPr/>
            <p:nvPr userDrawn="1"/>
          </p:nvSpPr>
          <p:spPr>
            <a:xfrm>
              <a:off x="2786050" y="1071546"/>
              <a:ext cx="347666" cy="385762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7E57FD0-829F-45DB-A324-F9FEE5D9816B}"/>
                </a:ext>
              </a:extLst>
            </p:cNvPr>
            <p:cNvSpPr/>
            <p:nvPr userDrawn="1"/>
          </p:nvSpPr>
          <p:spPr>
            <a:xfrm>
              <a:off x="2071670" y="3214686"/>
              <a:ext cx="347666" cy="385762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02C3782-CEC6-4E33-B6A8-48F4BE965CCB}"/>
                </a:ext>
              </a:extLst>
            </p:cNvPr>
            <p:cNvSpPr/>
            <p:nvPr userDrawn="1"/>
          </p:nvSpPr>
          <p:spPr>
            <a:xfrm>
              <a:off x="2928926" y="1643050"/>
              <a:ext cx="571504" cy="528638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>
                <a:solidFill>
                  <a:srgbClr val="34411B"/>
                </a:solidFill>
                <a:latin typeface="Arial Rounded MT Bold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>
                <a:solidFill>
                  <a:srgbClr val="34411B"/>
                </a:solidFill>
                <a:latin typeface="Arial Rounded MT Bold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>
                <a:solidFill>
                  <a:srgbClr val="34411B"/>
                </a:solidFill>
                <a:latin typeface="Arial Rounded MT Bold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>
                <a:solidFill>
                  <a:srgbClr val="34411B"/>
                </a:solidFill>
                <a:latin typeface="Arial Rounded MT Bold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>
                <a:solidFill>
                  <a:srgbClr val="34411B"/>
                </a:solidFill>
                <a:latin typeface="Arial Rounded MT Bold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CEBC421-730F-420F-8310-1C4DA4661B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5F491-FE19-46BA-9A27-2C0DF35035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286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3A0F5-016C-41A5-BBFA-93A5442A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D202D-7932-4A67-9E4A-D4CEC29587A2}" type="datetime4">
              <a:rPr lang="en-US"/>
              <a:pPr>
                <a:defRPr/>
              </a:pPr>
              <a:t>April 30, 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0E1F8-D517-481F-9B9C-9621FC4C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Advisory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31D71-AD67-4518-A076-6D537BE3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4DC58-C8ED-41B3-AB82-776E242D98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35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275717-EAEB-4C0E-A5CC-0A5A1BC7A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E98BA-3F3D-4196-B8CD-CE847871848D}" type="datetime4">
              <a:rPr lang="en-US"/>
              <a:pPr>
                <a:defRPr/>
              </a:pPr>
              <a:t>April 30, 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5A5C4F-7137-4F86-A3B8-B3C119B0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Advisory Group Meeting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4B53C2-D51F-47AB-BDC2-285895F2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60F5B-93A1-4191-BB9A-0AF872F0F4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8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AB17FB-AFAC-4356-825D-6C80DEA0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2875D-8791-4242-B351-5AC5B1BCAB25}" type="datetime4">
              <a:rPr lang="en-US"/>
              <a:pPr>
                <a:defRPr/>
              </a:pPr>
              <a:t>April 30, 2019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B65DD9-EBDD-482D-8C5B-9E7241BC9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Advisory Group Meeting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5EE823-88CA-478A-B9A2-054F888C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31405-D0B2-4167-9D33-65E6D04638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350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A944EAE-BCF2-401C-AD9D-FCFF3F96A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4B6F2-26A2-4AF1-AF1F-86AAE3BAD32A}" type="datetime4">
              <a:rPr lang="en-US"/>
              <a:pPr>
                <a:defRPr/>
              </a:pPr>
              <a:t>April 30, 2019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29B113-75DD-4AE5-A4F4-916F662B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Advisory Group Meeting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2D9927-406A-401F-B37B-4EE5D605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728FC-96D5-4612-8438-CD28B8F4CB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981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A287B9-39D1-443B-A042-D3D2D64F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6D7C3-5253-4D8C-AD78-1E077CA8193B}" type="datetime4">
              <a:rPr lang="en-US"/>
              <a:pPr>
                <a:defRPr/>
              </a:pPr>
              <a:t>April 30, 2019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0C8B47-3F58-415D-9483-6CD83078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Advisory Group Meeting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9010E5-6650-4323-9535-A0263885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68C5-66CE-42CD-AD26-A6F606261C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10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EE5D49-FB57-4ED8-93A2-7D88C7ABF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54B21-F120-4758-BF27-6B96AC3CEB1F}" type="datetime4">
              <a:rPr lang="en-US"/>
              <a:pPr>
                <a:defRPr/>
              </a:pPr>
              <a:t>April 30, 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9ABBD2-C4E7-402B-98AE-C8E596C9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Advisory Group Meeting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BFB9AA-7E07-4BB8-933A-FC9BE873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F22A1-2EBB-467C-9BD9-CAA6863E16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94E960-E328-4AD0-BD24-BBB03D7D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112CC-A71B-4B65-AE5A-AAD182D18E26}" type="datetime4">
              <a:rPr lang="en-US"/>
              <a:pPr>
                <a:defRPr/>
              </a:pPr>
              <a:t>April 30, 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5E1146-0AC1-42C0-976C-FEA7A72F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Advisory Group Meeting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4428CE-CB44-4674-9004-2694C6C4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CDADA-42F0-4072-8B74-39355FBD0D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236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22000">
              <a:srgbClr val="FFFFFF"/>
            </a:gs>
            <a:gs pos="95000">
              <a:srgbClr val="9BBB59"/>
            </a:gs>
            <a:gs pos="100000">
              <a:srgbClr val="9BBB59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4835F09-4516-44E6-A3FE-FB119469A8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3DB5AF1-3070-4931-B8A8-D2E305AD43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30C11-E20A-5943-AAD6-9F631E553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4411B"/>
                </a:solidFill>
                <a:latin typeface="Arial Rounded MT Bold" pitchFamily="34" charset="0"/>
                <a:cs typeface="+mn-cs"/>
              </a:defRPr>
            </a:lvl1pPr>
          </a:lstStyle>
          <a:p>
            <a:pPr>
              <a:defRPr/>
            </a:pPr>
            <a:fld id="{65883369-4E38-415F-944C-E3CC0D9502DB}" type="datetime4">
              <a:rPr lang="en-US"/>
              <a:pPr>
                <a:defRPr/>
              </a:pPr>
              <a:t>April 30, 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EEA99-A150-4640-8D96-386D6A5F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4411B"/>
                </a:solidFill>
                <a:latin typeface="Arial Rounded MT Bold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Advisory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39E40-7568-F448-BC41-D9167667A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BFF98F-5C33-4FEB-873B-E5141BBEE1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nyl@saide.org.za" TargetMode="External"/><Relationship Id="rId2" Type="http://schemas.openxmlformats.org/officeDocument/2006/relationships/hyperlink" Target="mailto:levey180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creativecommons.org/licenses/by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rpa.ac.uk/romeo/index.ph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us.com/sources?sortField=citescore&amp;sortDirection=desc&amp;isHiddenField=false&amp;field=idTitle&amp;idTitle=&amp;Apply=Apply&amp;openAccess=true&amp;_openAccess=on&amp;_countCheck=on&amp;count=0&amp;countField=documentsMin&amp;_bestPercentile=on&amp;_quartile=on&amp;_quartile=on&amp;_quartile=on&amp;_quartile=on&amp;_type=on&amp;_type=on&amp;_type=on&amp;_type=on&amp;year=2017&amp;offset=&amp;resultsPerPage=20" TargetMode="External"/><Relationship Id="rId2" Type="http://schemas.openxmlformats.org/officeDocument/2006/relationships/hyperlink" Target="https://en.wikipedia.org/wiki/Impact_facto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arivate.com/products/journal-citation-reports/" TargetMode="External"/><Relationship Id="rId4" Type="http://schemas.openxmlformats.org/officeDocument/2006/relationships/hyperlink" Target="https://scholar.google.com/citations?view_op=top_venues&amp;hl=e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9/04/03/science/predatory-journals-ftc-omics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ea-phd.net/images/UNAM-Scholarly-Communication-Policy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u.org/2018/10/12/short-statement-from-the-sg-of-aau-on-open-access-to-all-heis-on-the-continent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n.edu.ng/unn-oer-upload-and-win-competition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aspa.org/" TargetMode="External"/><Relationship Id="rId2" Type="http://schemas.openxmlformats.org/officeDocument/2006/relationships/hyperlink" Target="https://doaj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okinfo.com/" TargetMode="External"/><Relationship Id="rId2" Type="http://schemas.openxmlformats.org/officeDocument/2006/relationships/hyperlink" Target="http://www.library.up.ac.za/journals/journalsaccredited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opu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8C3FD-CEF0-EB46-8D6F-441AFFE35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Open Access Publishing</a:t>
            </a:r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D01C356F-2E24-4745-BBBC-2E73C15D1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8038" y="4076700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en-US" sz="2800"/>
              <a:t>Lisbeth Levey (</a:t>
            </a:r>
            <a:r>
              <a:rPr lang="en-GB" altLang="en-US" sz="2800">
                <a:solidFill>
                  <a:srgbClr val="1F497D"/>
                </a:solidFill>
                <a:hlinkClick r:id="rId2"/>
              </a:rPr>
              <a:t>levey180@gmail.com</a:t>
            </a:r>
            <a:r>
              <a:rPr lang="en-GB" altLang="en-US" sz="2800"/>
              <a:t>) </a:t>
            </a:r>
          </a:p>
          <a:p>
            <a:pPr eaLnBrk="1" hangingPunct="1"/>
            <a:r>
              <a:rPr lang="en-GB" altLang="en-US" sz="2800"/>
              <a:t>Tony Lelliott (</a:t>
            </a:r>
            <a:r>
              <a:rPr lang="en-GB" altLang="en-US" sz="2800">
                <a:solidFill>
                  <a:srgbClr val="1F497D"/>
                </a:solidFill>
                <a:hlinkClick r:id="rId3"/>
              </a:rPr>
              <a:t>tonyl@saide.org.za</a:t>
            </a:r>
            <a:r>
              <a:rPr lang="en-GB" altLang="en-US" sz="2800"/>
              <a:t>)</a:t>
            </a:r>
            <a:r>
              <a:rPr lang="en-GB" altLang="en-US"/>
              <a:t> 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CBFB620C-1316-4FDB-8B2C-84A22CAA5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8"/>
            <a:ext cx="9144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This work is licensed under a </a:t>
            </a:r>
            <a:r>
              <a:rPr lang="en-US" altLang="en-US" sz="1800">
                <a:solidFill>
                  <a:srgbClr val="1F497D"/>
                </a:solidFill>
                <a:latin typeface="Arial" panose="020B0604020202020204" pitchFamily="34" charset="0"/>
                <a:hlinkClick r:id="rId4"/>
              </a:rPr>
              <a:t>Creative Commons Attribution 4.0 International License</a:t>
            </a:r>
            <a:r>
              <a:rPr lang="en-US" altLang="en-US" sz="1800"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14340" name="Picture 5" descr="Creative Commons License">
            <a:hlinkClick r:id="rId4"/>
            <a:extLst>
              <a:ext uri="{FF2B5EF4-FFF2-40B4-BE49-F238E27FC236}">
                <a16:creationId xmlns:a16="http://schemas.microsoft.com/office/drawing/2014/main" id="{4EBA5754-B131-4987-9C91-7B8467986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41325"/>
            <a:ext cx="1038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B2D0-05E1-DA45-8240-0941303EC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Ways to determine reputable OA publishers: disciplinary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FBF34-01AB-8144-AB61-7AA4A4AC0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3989388"/>
          </a:xfrm>
        </p:spPr>
        <p:txBody>
          <a:bodyPr/>
          <a:lstStyle/>
          <a:p>
            <a:pPr eaLnBrk="1" hangingPunct="1">
              <a:defRPr/>
            </a:pPr>
            <a:r>
              <a:rPr lang="en-ZA" dirty="0">
                <a:solidFill>
                  <a:srgbClr val="1F497D"/>
                </a:solidFill>
              </a:rPr>
              <a:t>Certain research communities have major specialized academic databases and search engines that are used to search for literature. </a:t>
            </a:r>
          </a:p>
          <a:p>
            <a:pPr eaLnBrk="1" hangingPunct="1">
              <a:defRPr/>
            </a:pPr>
            <a:r>
              <a:rPr lang="en-ZA" dirty="0">
                <a:solidFill>
                  <a:srgbClr val="1F497D"/>
                </a:solidFill>
              </a:rPr>
              <a:t>Determine what your staff use and check whether the OA journal is abstracted by it.</a:t>
            </a:r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8ACAB-39F2-7545-9D00-7076EED7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Ways to </a:t>
            </a:r>
            <a:r>
              <a:rPr lang="en-US" sz="4000" dirty="0">
                <a:solidFill>
                  <a:srgbClr val="E46C0A"/>
                </a:solidFill>
              </a:rPr>
              <a:t>d</a:t>
            </a:r>
            <a:r>
              <a:rPr lang="en-US" sz="4000" dirty="0"/>
              <a:t>etermine reputable OA publishers: archiving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F1FCD-0657-1E4F-B911-041C6F80B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dirty="0">
                <a:solidFill>
                  <a:srgbClr val="1F497D"/>
                </a:solidFill>
              </a:rPr>
              <a:t>Ascertain whether a journal is archived, or preserved for future use if the publisher goes out of business.</a:t>
            </a:r>
          </a:p>
          <a:p>
            <a:pPr eaLnBrk="1" hangingPunct="1">
              <a:defRPr/>
            </a:pPr>
            <a:r>
              <a:rPr lang="en-ZA" dirty="0">
                <a:solidFill>
                  <a:srgbClr val="1F497D"/>
                </a:solidFill>
              </a:rPr>
              <a:t>Publishers’ policies and conditions regarding self-archiving and other OA options can be confusing, but </a:t>
            </a:r>
            <a:r>
              <a:rPr lang="en-ZA" dirty="0">
                <a:solidFill>
                  <a:srgbClr val="1F497D"/>
                </a:solidFill>
                <a:hlinkClick r:id="rId2"/>
              </a:rPr>
              <a:t>SHERPA </a:t>
            </a:r>
            <a:r>
              <a:rPr lang="en-ZA" dirty="0" err="1">
                <a:solidFill>
                  <a:srgbClr val="1F497D"/>
                </a:solidFill>
                <a:hlinkClick r:id="rId2"/>
              </a:rPr>
              <a:t>RoMEO</a:t>
            </a:r>
            <a:r>
              <a:rPr lang="en-ZA" dirty="0" err="1">
                <a:solidFill>
                  <a:srgbClr val="1F497D"/>
                </a:solidFill>
              </a:rPr>
              <a:t>’s</a:t>
            </a:r>
            <a:r>
              <a:rPr lang="en-ZA" dirty="0">
                <a:solidFill>
                  <a:srgbClr val="1F497D"/>
                </a:solidFill>
              </a:rPr>
              <a:t> directory lays details out clearly. </a:t>
            </a:r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Content Placeholder 5" descr="RoMEO colors">
            <a:extLst>
              <a:ext uri="{FF2B5EF4-FFF2-40B4-BE49-F238E27FC236}">
                <a16:creationId xmlns:a16="http://schemas.microsoft.com/office/drawing/2014/main" id="{4C9D068F-5A07-4756-B90F-7B5196C82B87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916113"/>
            <a:ext cx="8856663" cy="2520950"/>
          </a:xfrm>
          <a:ln w="3175">
            <a:solidFill>
              <a:srgbClr val="7F8639"/>
            </a:solidFill>
            <a:miter lim="800000"/>
            <a:headEnd/>
            <a:tailEnd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97C25B2-219C-4B47-94DC-3A728C8B4E4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993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SHERPA/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RoMEO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categories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EDF6-C0E8-7A4B-BE87-A565B24F0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SHERPA-</a:t>
            </a:r>
            <a:r>
              <a:rPr lang="en-US" dirty="0" err="1"/>
              <a:t>RoMEO</a:t>
            </a:r>
            <a:r>
              <a:rPr lang="en-US" dirty="0"/>
              <a:t> journal record</a:t>
            </a:r>
          </a:p>
        </p:txBody>
      </p:sp>
      <p:pic>
        <p:nvPicPr>
          <p:cNvPr id="28674" name="Content Placeholder 3" descr="OA-nature">
            <a:extLst>
              <a:ext uri="{FF2B5EF4-FFF2-40B4-BE49-F238E27FC236}">
                <a16:creationId xmlns:a16="http://schemas.microsoft.com/office/drawing/2014/main" id="{053D265A-3D43-4BB5-A7B9-123EC1DB234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44675"/>
            <a:ext cx="8229600" cy="3816350"/>
          </a:xfrm>
          <a:ln w="3175">
            <a:solidFill>
              <a:srgbClr val="7F863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A9290-E39D-AF47-BB88-72013070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Ways to determine reputable OA publishers: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A97CD-50E5-F74C-8A94-A4145D2BA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sz="2400" dirty="0">
                <a:solidFill>
                  <a:srgbClr val="1F497D"/>
                </a:solidFill>
              </a:rPr>
              <a:t>Indicators, such as </a:t>
            </a:r>
            <a:r>
              <a:rPr lang="en-ZA" sz="2400" dirty="0">
                <a:solidFill>
                  <a:srgbClr val="1F497D"/>
                </a:solidFill>
                <a:hlinkClick r:id="rId2"/>
              </a:rPr>
              <a:t>impact factor</a:t>
            </a:r>
            <a:r>
              <a:rPr lang="en-ZA" sz="2400" dirty="0">
                <a:solidFill>
                  <a:srgbClr val="1F497D"/>
                </a:solidFill>
              </a:rPr>
              <a:t>, for the relative importance of a journal can provide helpful information. </a:t>
            </a:r>
          </a:p>
          <a:p>
            <a:pPr eaLnBrk="1" hangingPunct="1">
              <a:defRPr/>
            </a:pPr>
            <a:r>
              <a:rPr lang="en-ZA" sz="2400" dirty="0">
                <a:solidFill>
                  <a:srgbClr val="1F497D"/>
                </a:solidFill>
                <a:hlinkClick r:id="rId3"/>
              </a:rPr>
              <a:t>Scopus</a:t>
            </a:r>
            <a:r>
              <a:rPr lang="en-ZA" sz="2400" dirty="0">
                <a:solidFill>
                  <a:srgbClr val="1F497D"/>
                </a:solidFill>
              </a:rPr>
              <a:t> has a free service to ascertain the impact factor of Elsevier journals.</a:t>
            </a:r>
          </a:p>
          <a:p>
            <a:pPr eaLnBrk="1" hangingPunct="1">
              <a:defRPr/>
            </a:pPr>
            <a:r>
              <a:rPr lang="en-ZA" sz="2400" dirty="0">
                <a:solidFill>
                  <a:srgbClr val="1F497D"/>
                </a:solidFill>
                <a:hlinkClick r:id="rId4"/>
              </a:rPr>
              <a:t>Google Scholar</a:t>
            </a:r>
            <a:r>
              <a:rPr lang="en-ZA" sz="2400" dirty="0">
                <a:solidFill>
                  <a:srgbClr val="1F497D"/>
                </a:solidFill>
              </a:rPr>
              <a:t> has a free impact factor service.</a:t>
            </a:r>
          </a:p>
          <a:p>
            <a:pPr eaLnBrk="1" hangingPunct="1">
              <a:defRPr/>
            </a:pPr>
            <a:r>
              <a:rPr lang="en-ZA" sz="2400" dirty="0">
                <a:solidFill>
                  <a:srgbClr val="1F497D"/>
                </a:solidFill>
              </a:rPr>
              <a:t>The </a:t>
            </a:r>
            <a:r>
              <a:rPr lang="en-ZA" sz="2400" dirty="0">
                <a:solidFill>
                  <a:srgbClr val="1F497D"/>
                </a:solidFill>
                <a:hlinkClick r:id="rId5"/>
              </a:rPr>
              <a:t>Web of Science</a:t>
            </a:r>
            <a:r>
              <a:rPr lang="en-ZA" sz="2400" dirty="0">
                <a:solidFill>
                  <a:srgbClr val="1F497D"/>
                </a:solidFill>
              </a:rPr>
              <a:t> publishes </a:t>
            </a:r>
            <a:r>
              <a:rPr lang="en-ZA" sz="2400" i="1" dirty="0">
                <a:solidFill>
                  <a:srgbClr val="1F497D"/>
                </a:solidFill>
              </a:rPr>
              <a:t>Journal Citation Reports</a:t>
            </a:r>
            <a:r>
              <a:rPr lang="en-ZA" sz="2400" dirty="0">
                <a:solidFill>
                  <a:srgbClr val="1F497D"/>
                </a:solidFill>
              </a:rPr>
              <a:t>, but access requires a subscription.</a:t>
            </a:r>
          </a:p>
          <a:p>
            <a:pPr eaLnBrk="1" hangingPunct="1">
              <a:defRPr/>
            </a:pPr>
            <a:r>
              <a:rPr lang="en-ZA" sz="2400" dirty="0">
                <a:solidFill>
                  <a:srgbClr val="1F497D"/>
                </a:solidFill>
              </a:rPr>
              <a:t>If an OA journal is relatively new, you can evaluate the publisher by checking indicators for their other journals.</a:t>
            </a:r>
            <a:r>
              <a:rPr lang="en-ZA" dirty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8F904-F838-C14D-8725-03ABAE82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254000"/>
            <a:ext cx="8229600" cy="84931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‘Predatory’ OA Journals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B499D992-1889-49DE-923C-8EB3B812DA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8" y="1117600"/>
            <a:ext cx="8229600" cy="4975225"/>
          </a:xfrm>
        </p:spPr>
        <p:txBody>
          <a:bodyPr/>
          <a:lstStyle/>
          <a:p>
            <a:pPr eaLnBrk="1" hangingPunct="1"/>
            <a:r>
              <a:rPr lang="en-ZA" altLang="en-US">
                <a:solidFill>
                  <a:srgbClr val="1F497D"/>
                </a:solidFill>
                <a:latin typeface="Arial Rounded MT Bold" panose="020F0704030504030204" pitchFamily="34" charset="0"/>
              </a:rPr>
              <a:t>Frequently make their money by charging a publication fee, sometimes very high, of the author (like normal OA). </a:t>
            </a:r>
          </a:p>
          <a:p>
            <a:pPr eaLnBrk="1" hangingPunct="1"/>
            <a:r>
              <a:rPr lang="en-ZA" altLang="en-US">
                <a:solidFill>
                  <a:srgbClr val="1F497D"/>
                </a:solidFill>
                <a:latin typeface="Arial Rounded MT Bold" panose="020F0704030504030204" pitchFamily="34" charset="0"/>
              </a:rPr>
              <a:t>But publish many poor-quality papers in “shell” journals with few staff. </a:t>
            </a:r>
          </a:p>
          <a:p>
            <a:pPr eaLnBrk="1" hangingPunct="1"/>
            <a:r>
              <a:rPr lang="en-ZA" altLang="en-US">
                <a:solidFill>
                  <a:srgbClr val="1F497D"/>
                </a:solidFill>
                <a:latin typeface="Arial Rounded MT Bold" panose="020F0704030504030204" pitchFamily="34" charset="0"/>
              </a:rPr>
              <a:t>Minimal or no peer review.</a:t>
            </a:r>
          </a:p>
          <a:p>
            <a:pPr eaLnBrk="1" hangingPunct="1"/>
            <a:r>
              <a:rPr lang="en-ZA" altLang="en-US">
                <a:solidFill>
                  <a:srgbClr val="1F497D"/>
                </a:solidFill>
                <a:latin typeface="Arial Rounded MT Bold" panose="020F0704030504030204" pitchFamily="34" charset="0"/>
              </a:rPr>
              <a:t>Resulting in hundreds of such journals, covering every academic area.</a:t>
            </a:r>
          </a:p>
          <a:p>
            <a:pPr eaLnBrk="1" hangingPunct="1"/>
            <a:endParaRPr lang="en-ZA" altLang="en-US">
              <a:solidFill>
                <a:srgbClr val="34411B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8AB2D-D332-9B43-A691-F90E5749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Striking back against predatory publishers</a:t>
            </a:r>
          </a:p>
        </p:txBody>
      </p:sp>
      <p:pic>
        <p:nvPicPr>
          <p:cNvPr id="32770" name="Content Placeholder 4">
            <a:extLst>
              <a:ext uri="{FF2B5EF4-FFF2-40B4-BE49-F238E27FC236}">
                <a16:creationId xmlns:a16="http://schemas.microsoft.com/office/drawing/2014/main" id="{6236599D-9D1A-4598-BF11-3C962DBAF8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628775"/>
            <a:ext cx="4495800" cy="4525963"/>
          </a:xfrm>
        </p:spPr>
      </p:pic>
      <p:sp>
        <p:nvSpPr>
          <p:cNvPr id="32771" name="TextBox 5">
            <a:extLst>
              <a:ext uri="{FF2B5EF4-FFF2-40B4-BE49-F238E27FC236}">
                <a16:creationId xmlns:a16="http://schemas.microsoft.com/office/drawing/2014/main" id="{1F837380-609F-408B-88C5-170AA7065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997200"/>
            <a:ext cx="352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F497D"/>
                </a:solidFill>
                <a:latin typeface="Arial" panose="020B0604020202020204" pitchFamily="34" charset="0"/>
                <a:hlinkClick r:id="rId3"/>
              </a:rPr>
              <a:t>New York Times</a:t>
            </a:r>
            <a:r>
              <a:rPr lang="en-US" altLang="en-US" sz="1800">
                <a:solidFill>
                  <a:srgbClr val="1F497D"/>
                </a:solidFill>
                <a:latin typeface="Arial" panose="020B0604020202020204" pitchFamily="34" charset="0"/>
              </a:rPr>
              <a:t>, April 3, 2019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FB5B0-F535-5149-B7DD-47CD15DE4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intersection between OER and 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C2315-4F02-A148-9BB7-E336AF556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1F497D"/>
                </a:solidFill>
              </a:rPr>
              <a:t>Good OA research can help educators prepare up-to-date and relevant learning materials.</a:t>
            </a:r>
          </a:p>
          <a:p>
            <a:pPr>
              <a:defRPr/>
            </a:pPr>
            <a:r>
              <a:rPr lang="en-US" sz="2800" dirty="0">
                <a:solidFill>
                  <a:srgbClr val="1F497D"/>
                </a:solidFill>
              </a:rPr>
              <a:t>OA resources can be used as supplemental or recommended reading for students.</a:t>
            </a:r>
          </a:p>
          <a:p>
            <a:pPr>
              <a:defRPr/>
            </a:pPr>
            <a:r>
              <a:rPr lang="en-US" sz="2800" dirty="0">
                <a:solidFill>
                  <a:srgbClr val="1F497D"/>
                </a:solidFill>
              </a:rPr>
              <a:t>Educators can assign students to search online for relevant OA resources, which bolsters their information retrieval skills and learner centered study,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1746B-7EFC-5F4D-9210-A48D6AF4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African institutional repositories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1D97E-80D6-BF43-8240-16DC2789D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1F497D"/>
                </a:solidFill>
              </a:rPr>
              <a:t>Repositories can make African research more visible in the global knowledge pool.</a:t>
            </a:r>
          </a:p>
          <a:p>
            <a:pPr>
              <a:defRPr/>
            </a:pPr>
            <a:r>
              <a:rPr lang="en-US" sz="2800" dirty="0">
                <a:solidFill>
                  <a:srgbClr val="1F497D"/>
                </a:solidFill>
              </a:rPr>
              <a:t>Africa-wide repositories: ACBF, </a:t>
            </a:r>
            <a:r>
              <a:rPr lang="en-US" sz="2800" dirty="0" err="1">
                <a:solidFill>
                  <a:srgbClr val="1F497D"/>
                </a:solidFill>
              </a:rPr>
              <a:t>AfricArXiv</a:t>
            </a:r>
            <a:r>
              <a:rPr lang="en-US" sz="2800" dirty="0">
                <a:solidFill>
                  <a:srgbClr val="1F497D"/>
                </a:solidFill>
              </a:rPr>
              <a:t> preprints, AAU, OER Africa, RUFORUM, and UNECA.</a:t>
            </a:r>
          </a:p>
          <a:p>
            <a:pPr>
              <a:defRPr/>
            </a:pPr>
            <a:r>
              <a:rPr lang="en-US" sz="2800" dirty="0">
                <a:solidFill>
                  <a:srgbClr val="1F497D"/>
                </a:solidFill>
              </a:rPr>
              <a:t>University repositories in Botswana, Ethiopia, Ghana, Kenya, Namibia, Nigeria, Rwanda, Senegal, South Africa, Sudan, Tanzania, Uganda, and Zimbabwe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A81-870D-1A4D-9A37-CD6B5604B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importance of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8003B-A841-B147-8E79-6147B1051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1F497D"/>
                </a:solidFill>
              </a:rPr>
              <a:t>Some African universities have OER, OA, and/or repository policies, but not many of them. </a:t>
            </a:r>
          </a:p>
          <a:p>
            <a:pPr>
              <a:defRPr/>
            </a:pPr>
            <a:r>
              <a:rPr lang="en-US" dirty="0">
                <a:solidFill>
                  <a:srgbClr val="1F497D"/>
                </a:solidFill>
              </a:rPr>
              <a:t>Every African university should integrate OER, OA, and repositories in its IPR policy.</a:t>
            </a:r>
          </a:p>
          <a:p>
            <a:pPr>
              <a:defRPr/>
            </a:pPr>
            <a:r>
              <a:rPr lang="en-US" dirty="0">
                <a:solidFill>
                  <a:srgbClr val="1F497D"/>
                </a:solidFill>
              </a:rPr>
              <a:t>Policies need leadership and champions to implement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A3F6A98-A27C-5343-A7FD-9F66ADB8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ZA" sz="3200" b="1" dirty="0"/>
              <a:t>Open Access (OA) Publishing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5B40B528-0EAB-A647-BBE5-B34897965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268413"/>
            <a:ext cx="7786687" cy="3744912"/>
          </a:xfrm>
        </p:spPr>
        <p:txBody>
          <a:bodyPr/>
          <a:lstStyle/>
          <a:p>
            <a:pPr eaLnBrk="1" hangingPunct="1">
              <a:defRPr/>
            </a:pPr>
            <a:r>
              <a:rPr lang="en-ZA" dirty="0">
                <a:solidFill>
                  <a:schemeClr val="tx2"/>
                </a:solidFill>
              </a:rPr>
              <a:t>Publications are free to users worldwide and may be distributed without requesting permission. </a:t>
            </a:r>
          </a:p>
          <a:p>
            <a:pPr eaLnBrk="1" hangingPunct="1">
              <a:defRPr/>
            </a:pPr>
            <a:r>
              <a:rPr lang="en-ZA" dirty="0">
                <a:solidFill>
                  <a:schemeClr val="tx2"/>
                </a:solidFill>
              </a:rPr>
              <a:t>OA allows access for researchers, teachers, journalists, policy makers and the general public without a subscription. </a:t>
            </a:r>
          </a:p>
          <a:p>
            <a:pPr eaLnBrk="1" hangingPunct="1">
              <a:defRPr/>
            </a:pPr>
            <a:r>
              <a:rPr lang="en-ZA" dirty="0">
                <a:solidFill>
                  <a:schemeClr val="tx2"/>
                </a:solidFill>
              </a:rPr>
              <a:t>OA is compatible with copyright, peer review, prestige, quality, and indexing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4263-3B28-584F-83F9-10208035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University of Namibia scholarly communications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722D3-E33A-3143-A8F1-79E761EEA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1F497D"/>
                </a:solidFill>
              </a:rPr>
              <a:t>“The University </a:t>
            </a:r>
            <a:r>
              <a:rPr lang="en-US" sz="2400" dirty="0" err="1">
                <a:solidFill>
                  <a:srgbClr val="1F497D"/>
                </a:solidFill>
              </a:rPr>
              <a:t>recognises</a:t>
            </a:r>
            <a:r>
              <a:rPr lang="en-US" sz="2400" dirty="0">
                <a:solidFill>
                  <a:srgbClr val="1F497D"/>
                </a:solidFill>
              </a:rPr>
              <a:t> that as a largely public-funded institution, it has an obligation to share its research findings and scholarly outputs with all stakeholders and the wider society. It also </a:t>
            </a:r>
            <a:r>
              <a:rPr lang="en-US" sz="2400" dirty="0" err="1">
                <a:solidFill>
                  <a:srgbClr val="1F497D"/>
                </a:solidFill>
              </a:rPr>
              <a:t>recognises</a:t>
            </a:r>
            <a:r>
              <a:rPr lang="en-US" sz="2400" dirty="0">
                <a:solidFill>
                  <a:srgbClr val="1F497D"/>
                </a:solidFill>
              </a:rPr>
              <a:t> that the Open Access model of scholarly communication is a means to advance research. It allows scholarly outputs to reach a much wider audience, and thus to be cited more often, which raises the profile of the author/knowledge producer and the University.”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1F497D"/>
                </a:solidFill>
              </a:rPr>
              <a:t>Go to: </a:t>
            </a:r>
            <a:r>
              <a:rPr lang="en-US" sz="2000" dirty="0">
                <a:solidFill>
                  <a:srgbClr val="1F497D"/>
                </a:solidFill>
                <a:hlinkClick r:id="rId2"/>
              </a:rPr>
              <a:t>https://www.idea-phd.net/images/UNAM-Scholarly-Communication-Policy.pdf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C727-B410-D142-978F-35CC5CC6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AAU policy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E08E4-9E63-8140-9D7B-E771E33CA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1F497D"/>
                </a:solidFill>
              </a:rPr>
              <a:t>In hiring, promotion, and tenure, the university will give due weight to all peer-reviewed publications, regardless of price or medium.</a:t>
            </a:r>
          </a:p>
          <a:p>
            <a:pPr>
              <a:defRPr/>
            </a:pPr>
            <a:r>
              <a:rPr lang="en-US" sz="2400" dirty="0">
                <a:solidFill>
                  <a:srgbClr val="1F497D"/>
                </a:solidFill>
              </a:rPr>
              <a:t>Faculty who publish articles must either (1) retain copyright and transfer only the right of first print and electronic publication, or (2) transfer copyright but retain the right of </a:t>
            </a:r>
            <a:r>
              <a:rPr lang="en-US" sz="2400" dirty="0" err="1">
                <a:solidFill>
                  <a:srgbClr val="1F497D"/>
                </a:solidFill>
              </a:rPr>
              <a:t>postprint</a:t>
            </a:r>
            <a:r>
              <a:rPr lang="en-US" sz="2400" dirty="0">
                <a:solidFill>
                  <a:srgbClr val="1F497D"/>
                </a:solidFill>
              </a:rPr>
              <a:t> archiving.</a:t>
            </a:r>
          </a:p>
          <a:p>
            <a:pPr>
              <a:defRPr/>
            </a:pPr>
            <a:r>
              <a:rPr lang="en-US" sz="2400" dirty="0">
                <a:solidFill>
                  <a:srgbClr val="1F497D"/>
                </a:solidFill>
              </a:rPr>
              <a:t>Adopt policies encouraging or requiring faculty to fill the institutional archive with their research articles and preprints.</a:t>
            </a:r>
          </a:p>
          <a:p>
            <a:pPr>
              <a:defRPr/>
            </a:pPr>
            <a:endParaRPr lang="en-US" sz="2000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9D2F3-EF8D-384E-BDCC-6C4651D9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AAU policy recommendations,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FAC2C-0AE9-DB44-96B7-897D3C7A9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200" dirty="0">
                <a:solidFill>
                  <a:srgbClr val="1F497D"/>
                </a:solidFill>
              </a:rPr>
              <a:t>All theses and dissertations, upon acceptance, must be made openly accessible, for example, through the institutional repository or one of the multi-institutional OA archives for theses and dissertations.</a:t>
            </a:r>
          </a:p>
          <a:p>
            <a:pPr>
              <a:defRPr/>
            </a:pPr>
            <a:r>
              <a:rPr lang="en-US" sz="2200" dirty="0">
                <a:solidFill>
                  <a:srgbClr val="1F497D"/>
                </a:solidFill>
              </a:rPr>
              <a:t>All conferences hosted at your university will provide open access to their presentations or proceedings, even if the conference also chooses to publish them in a priced journal or book. This is compatible with charging a registration fee for the conference.</a:t>
            </a:r>
          </a:p>
          <a:p>
            <a:pPr>
              <a:defRPr/>
            </a:pPr>
            <a:r>
              <a:rPr lang="en-US" sz="2200" dirty="0">
                <a:solidFill>
                  <a:srgbClr val="1F497D"/>
                </a:solidFill>
              </a:rPr>
              <a:t>All journals hosted or published by your university will either be OA or take steps to be friendlier to OA. For example, see the list of what journals can do.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1F497D"/>
                </a:solidFill>
              </a:rPr>
              <a:t>Go to: </a:t>
            </a:r>
            <a:r>
              <a:rPr lang="en-US" sz="1600" dirty="0">
                <a:solidFill>
                  <a:srgbClr val="1F497D"/>
                </a:solidFill>
                <a:hlinkClick r:id="rId2"/>
              </a:rPr>
              <a:t>https://www.aau.org/2018/10/12/short-statement-from-the-sg-of-aau-on-open-access-to-all-heis-on-the-continent/</a:t>
            </a:r>
            <a:r>
              <a:rPr lang="en-US" sz="1600" dirty="0">
                <a:solidFill>
                  <a:srgbClr val="1F497D"/>
                </a:solidFill>
              </a:rPr>
              <a:t>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AE5CA-E05E-3D45-AAEC-731C62D6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Repository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9FBFD-3B73-8448-A260-525127EEB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1F497D"/>
                </a:solidFill>
              </a:rPr>
              <a:t>D-Space is the standard platform.</a:t>
            </a:r>
          </a:p>
          <a:p>
            <a:pPr>
              <a:defRPr/>
            </a:pPr>
            <a:r>
              <a:rPr lang="en-US" dirty="0">
                <a:solidFill>
                  <a:srgbClr val="1F497D"/>
                </a:solidFill>
              </a:rPr>
              <a:t>Some African repositories provide licensing information, but not all of them.</a:t>
            </a:r>
          </a:p>
          <a:p>
            <a:pPr>
              <a:defRPr/>
            </a:pPr>
            <a:r>
              <a:rPr lang="en-US" dirty="0">
                <a:solidFill>
                  <a:srgbClr val="1F497D"/>
                </a:solidFill>
              </a:rPr>
              <a:t>Several organizations offer training in repository management.  These have included AAU and EIFL.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1E347BF-34AB-B844-B10B-F86ACD2ED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268413"/>
            <a:ext cx="7786687" cy="3744912"/>
          </a:xfrm>
        </p:spPr>
        <p:txBody>
          <a:bodyPr/>
          <a:lstStyle/>
          <a:p>
            <a:pPr eaLnBrk="1" hangingPunct="1">
              <a:defRPr/>
            </a:pPr>
            <a:r>
              <a:rPr lang="en-ZA" dirty="0">
                <a:solidFill>
                  <a:schemeClr val="tx2"/>
                </a:solidFill>
              </a:rPr>
              <a:t>Librarians understand the ramifications of high-cost journal subscriptions.</a:t>
            </a:r>
          </a:p>
          <a:p>
            <a:pPr eaLnBrk="1" hangingPunct="1">
              <a:defRPr/>
            </a:pPr>
            <a:r>
              <a:rPr lang="en-ZA" dirty="0">
                <a:solidFill>
                  <a:schemeClr val="tx2"/>
                </a:solidFill>
              </a:rPr>
              <a:t>Librarians can help researchers identify high-quality OA journals.</a:t>
            </a:r>
          </a:p>
          <a:p>
            <a:pPr eaLnBrk="1" hangingPunct="1">
              <a:defRPr/>
            </a:pPr>
            <a:r>
              <a:rPr lang="en-ZA" dirty="0">
                <a:solidFill>
                  <a:schemeClr val="tx2"/>
                </a:solidFill>
              </a:rPr>
              <a:t>Librarians can help users find relevant OA resources.</a:t>
            </a:r>
          </a:p>
          <a:p>
            <a:pPr eaLnBrk="1" hangingPunct="1">
              <a:defRPr/>
            </a:pPr>
            <a:r>
              <a:rPr lang="en-ZA" dirty="0">
                <a:solidFill>
                  <a:schemeClr val="tx2"/>
                </a:solidFill>
              </a:rPr>
              <a:t>Librarians manage institutional repositories.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B2F8CC-025B-2B4C-9363-E53BF484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sz="3200" b="1" dirty="0"/>
              <a:t>Open Access Publishing and Librarians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87AAB-7F4A-9943-903F-F8B110EB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Librarians can be champions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7DB6E-7E06-D34A-AF21-650843255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1F497D"/>
                </a:solidFill>
              </a:rPr>
              <a:t>Librarians can be champions of: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1F497D"/>
                </a:solidFill>
              </a:rPr>
              <a:t>Open access within the university community.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1F497D"/>
                </a:solidFill>
              </a:rPr>
              <a:t>Policy formulation and implementation.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1F497D"/>
                </a:solidFill>
              </a:rPr>
              <a:t>Promoting information retrieval skills and training.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1F497D"/>
                </a:solidFill>
              </a:rPr>
              <a:t>Open access advocacy within national and regional organizations.</a:t>
            </a:r>
          </a:p>
          <a:p>
            <a:pPr>
              <a:defRPr/>
            </a:pPr>
            <a:r>
              <a:rPr lang="en-US" dirty="0" err="1">
                <a:solidFill>
                  <a:srgbClr val="1F497D"/>
                </a:solidFill>
              </a:rPr>
              <a:t>AfLIA</a:t>
            </a:r>
            <a:r>
              <a:rPr lang="en-US" dirty="0">
                <a:solidFill>
                  <a:srgbClr val="1F497D"/>
                </a:solidFill>
              </a:rPr>
              <a:t> can be a champion too.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E9D2-FFFD-584E-9CF5-3CCD0AAA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UNN librarian is a champion of </a:t>
            </a:r>
            <a:r>
              <a:rPr lang="en-US" dirty="0">
                <a:solidFill>
                  <a:srgbClr val="E46C0A"/>
                </a:solidFill>
              </a:rPr>
              <a:t>O</a:t>
            </a:r>
            <a:r>
              <a:rPr lang="en-US" dirty="0"/>
              <a:t>ER/OA</a:t>
            </a:r>
          </a:p>
        </p:txBody>
      </p:sp>
      <p:pic>
        <p:nvPicPr>
          <p:cNvPr id="47106" name="Content Placeholder 4">
            <a:extLst>
              <a:ext uri="{FF2B5EF4-FFF2-40B4-BE49-F238E27FC236}">
                <a16:creationId xmlns:a16="http://schemas.microsoft.com/office/drawing/2014/main" id="{FE13F4E4-87B6-434F-99E9-E609F9E327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888" y="1600200"/>
            <a:ext cx="7497762" cy="4297363"/>
          </a:xfrm>
        </p:spPr>
      </p:pic>
      <p:sp>
        <p:nvSpPr>
          <p:cNvPr id="47107" name="TextBox 5">
            <a:extLst>
              <a:ext uri="{FF2B5EF4-FFF2-40B4-BE49-F238E27FC236}">
                <a16:creationId xmlns:a16="http://schemas.microsoft.com/office/drawing/2014/main" id="{8081FA3A-80BF-4176-B051-3BAD0C1FC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0" y="5283200"/>
            <a:ext cx="24479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E46C0A"/>
                </a:solidFill>
              </a:rPr>
              <a:t>Academic Librarian, Nnamdi Azikiwe Library, University of Nigeria, Nsukka</a:t>
            </a:r>
          </a:p>
        </p:txBody>
      </p:sp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D7E45BBA-3C5E-0243-8929-4692F1851619}"/>
              </a:ext>
            </a:extLst>
          </p:cNvPr>
          <p:cNvSpPr/>
          <p:nvPr/>
        </p:nvSpPr>
        <p:spPr>
          <a:xfrm rot="-1080000">
            <a:off x="4721225" y="5761038"/>
            <a:ext cx="914400" cy="182562"/>
          </a:xfrm>
          <a:prstGeom prst="notchedRightArrow">
            <a:avLst/>
          </a:prstGeom>
          <a:solidFill>
            <a:srgbClr val="E46C0A"/>
          </a:solidFill>
          <a:ln w="3175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9" name="TextBox 9">
            <a:extLst>
              <a:ext uri="{FF2B5EF4-FFF2-40B4-BE49-F238E27FC236}">
                <a16:creationId xmlns:a16="http://schemas.microsoft.com/office/drawing/2014/main" id="{BE3D2E39-5BCA-4B14-BF9B-223F6D810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6237288"/>
            <a:ext cx="5676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>
                <a:hlinkClick r:id="rId3"/>
              </a:rPr>
              <a:t>https://www.unn.edu.ng/unn-oer-upload-and-win-competition</a:t>
            </a:r>
            <a:r>
              <a:rPr lang="en-US" altLang="en-US" sz="1400">
                <a:hlinkClick r:id="rId3"/>
              </a:rPr>
              <a:t>/</a:t>
            </a:r>
            <a:endParaRPr lang="en-US" altLang="en-US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BD443A3-43B9-1541-9578-C6DF13D13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268413"/>
            <a:ext cx="7786687" cy="4608512"/>
          </a:xfrm>
        </p:spPr>
        <p:txBody>
          <a:bodyPr/>
          <a:lstStyle/>
          <a:p>
            <a:pPr eaLnBrk="1" hangingPunct="1">
              <a:defRPr/>
            </a:pPr>
            <a:r>
              <a:rPr lang="en-ZA" dirty="0">
                <a:solidFill>
                  <a:schemeClr val="tx2"/>
                </a:solidFill>
              </a:rPr>
              <a:t>OA publications reduce permission requirements and eliminate price barriers for readers. </a:t>
            </a:r>
          </a:p>
          <a:p>
            <a:pPr eaLnBrk="1" hangingPunct="1">
              <a:defRPr/>
            </a:pPr>
            <a:r>
              <a:rPr lang="en-ZA" dirty="0">
                <a:solidFill>
                  <a:schemeClr val="tx2"/>
                </a:solidFill>
              </a:rPr>
              <a:t>Studies demonstrate that OA literature receives more citations than subscription publications in some disciplines.</a:t>
            </a:r>
          </a:p>
          <a:p>
            <a:pPr eaLnBrk="1" hangingPunct="1">
              <a:defRPr/>
            </a:pPr>
            <a:r>
              <a:rPr lang="en-ZA" dirty="0">
                <a:solidFill>
                  <a:schemeClr val="tx2"/>
                </a:solidFill>
              </a:rPr>
              <a:t>Authors own the rights to the fruits of their labour.</a:t>
            </a:r>
          </a:p>
          <a:p>
            <a:pPr eaLnBrk="1" hangingPunct="1">
              <a:defRPr/>
            </a:pPr>
            <a:endParaRPr lang="en-ZA" sz="2800" dirty="0">
              <a:solidFill>
                <a:schemeClr val="tx2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B2F8CC-025B-2B4C-9363-E53BF484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sz="3200" b="1" dirty="0"/>
              <a:t>Open Access (OA) Publishing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B28F-795B-934E-9C6A-1AC77AB8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Licensing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BF8C0-0F9D-8845-9221-6018ED4F0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2"/>
                </a:solidFill>
              </a:rPr>
              <a:t>Fully copyrighted journals – reader or advertiser pays.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2"/>
                </a:solidFill>
              </a:rPr>
              <a:t>OA journals - author usually pays a fee and retains copyright.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2"/>
                </a:solidFill>
              </a:rPr>
              <a:t>Hybrid journals – authors can select OA publishing option (fee required).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2B94-ADE9-3949-87A8-340E3A85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Traditional Journals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D389-9B43-EC41-A6FE-0CE4CCE36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4181475"/>
          </a:xfrm>
        </p:spPr>
        <p:txBody>
          <a:bodyPr/>
          <a:lstStyle/>
          <a:p>
            <a:pPr eaLnBrk="1" hangingPunct="1">
              <a:defRPr/>
            </a:pPr>
            <a:r>
              <a:rPr lang="en-ZA" sz="2800" dirty="0">
                <a:solidFill>
                  <a:srgbClr val="1F497D"/>
                </a:solidFill>
              </a:rPr>
              <a:t>Make money through subscriptions and advertising. </a:t>
            </a:r>
          </a:p>
          <a:p>
            <a:pPr eaLnBrk="1" hangingPunct="1">
              <a:defRPr/>
            </a:pPr>
            <a:r>
              <a:rPr lang="en-ZA" sz="2800" dirty="0">
                <a:solidFill>
                  <a:srgbClr val="1F497D"/>
                </a:solidFill>
              </a:rPr>
              <a:t>Subscriptions usually driven by quality and impact factor.</a:t>
            </a:r>
          </a:p>
          <a:p>
            <a:pPr eaLnBrk="1" hangingPunct="1">
              <a:defRPr/>
            </a:pPr>
            <a:r>
              <a:rPr lang="en-ZA" sz="2800" dirty="0">
                <a:solidFill>
                  <a:srgbClr val="1F497D"/>
                </a:solidFill>
              </a:rPr>
              <a:t>Create an incentive for high-quality peer review and overall quality.</a:t>
            </a:r>
          </a:p>
          <a:p>
            <a:pPr eaLnBrk="1" hangingPunct="1">
              <a:defRPr/>
            </a:pPr>
            <a:r>
              <a:rPr lang="en-ZA" sz="2800" dirty="0">
                <a:solidFill>
                  <a:srgbClr val="1F497D"/>
                </a:solidFill>
              </a:rPr>
              <a:t>But publishers criticised for high fees, expecting peer review to be free, and for requiring authors to sign over all rights.</a:t>
            </a:r>
            <a:endParaRPr lang="en-US" sz="2800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2B94-ADE9-3949-87A8-340E3A85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Open Access Journals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D389-9B43-EC41-A6FE-0CE4CCE36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4181475"/>
          </a:xfrm>
        </p:spPr>
        <p:txBody>
          <a:bodyPr/>
          <a:lstStyle/>
          <a:p>
            <a:pPr eaLnBrk="1" hangingPunct="1">
              <a:defRPr/>
            </a:pPr>
            <a:r>
              <a:rPr lang="en-ZA" dirty="0">
                <a:solidFill>
                  <a:srgbClr val="1F497D"/>
                </a:solidFill>
              </a:rPr>
              <a:t>Free to access with no subscription.</a:t>
            </a:r>
          </a:p>
          <a:p>
            <a:pPr eaLnBrk="1" hangingPunct="1">
              <a:defRPr/>
            </a:pPr>
            <a:r>
              <a:rPr lang="en-ZA" dirty="0">
                <a:solidFill>
                  <a:srgbClr val="1F497D"/>
                </a:solidFill>
              </a:rPr>
              <a:t>Charge author fees to cover costs – an Author Processing Charge (APC). </a:t>
            </a:r>
          </a:p>
          <a:p>
            <a:pPr eaLnBrk="1" hangingPunct="1">
              <a:defRPr/>
            </a:pPr>
            <a:r>
              <a:rPr lang="en-ZA" dirty="0">
                <a:solidFill>
                  <a:srgbClr val="1F497D"/>
                </a:solidFill>
              </a:rPr>
              <a:t> Institutions and donors increasingly pay part/all of APC.</a:t>
            </a:r>
          </a:p>
          <a:p>
            <a:pPr eaLnBrk="1" hangingPunct="1">
              <a:defRPr/>
            </a:pPr>
            <a:r>
              <a:rPr lang="en-ZA" dirty="0">
                <a:solidFill>
                  <a:srgbClr val="1F497D"/>
                </a:solidFill>
              </a:rPr>
              <a:t>Increasing numbers of hybrid and quality OA journals, as funders require researchers to publish OA.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2B94-ADE9-3949-87A8-340E3A85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Hybrid Journals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D389-9B43-EC41-A6FE-0CE4CCE36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1814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1F497D"/>
                </a:solidFill>
              </a:rPr>
              <a:t>Some subscription-based journal publishers allow authors to select an open access publishing option for a fee. 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1F497D"/>
                </a:solidFill>
              </a:rPr>
              <a:t>The author retains rights. 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1F497D"/>
                </a:solidFill>
              </a:rPr>
              <a:t>The publisher is making an extra profit—through subscriptions and the author’s APC.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E5FC2-65C2-0C4F-9BBE-A8A571A4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Ways to determine reputable OA publishers: watchdog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F3D9A-A2E7-A84F-B893-539406067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1F497D"/>
                </a:solidFill>
              </a:rPr>
              <a:t>Quality of OA journals varies widely.</a:t>
            </a:r>
          </a:p>
          <a:p>
            <a:pPr eaLnBrk="1" hangingPunct="1">
              <a:defRPr/>
            </a:pPr>
            <a:r>
              <a:rPr lang="en-ZA" dirty="0">
                <a:solidFill>
                  <a:srgbClr val="1F497D"/>
                </a:solidFill>
              </a:rPr>
              <a:t>Consult the </a:t>
            </a:r>
            <a:r>
              <a:rPr lang="en-ZA" dirty="0">
                <a:solidFill>
                  <a:srgbClr val="1F497D"/>
                </a:solidFill>
                <a:hlinkClick r:id="rId2"/>
              </a:rPr>
              <a:t>Directory of Open Access Journals</a:t>
            </a:r>
            <a:r>
              <a:rPr lang="en-ZA" dirty="0">
                <a:solidFill>
                  <a:srgbClr val="1F497D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1F497D"/>
                </a:solidFill>
              </a:rPr>
              <a:t>Journals in DOAJ use peer review and editorial quality control.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1F497D"/>
                </a:solidFill>
              </a:rPr>
              <a:t>Ascertain whether the publisher is a member of the  </a:t>
            </a:r>
            <a:r>
              <a:rPr lang="en-US" dirty="0">
                <a:solidFill>
                  <a:srgbClr val="1F497D"/>
                </a:solidFill>
                <a:hlinkClick r:id="rId3"/>
              </a:rPr>
              <a:t>Open Access Scholarly Publishers Association</a:t>
            </a:r>
            <a:r>
              <a:rPr lang="en-US" dirty="0">
                <a:solidFill>
                  <a:srgbClr val="1F497D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7C7E-7E4A-F240-9134-4A8371538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Ways to determine reputable OA publishers: scholarly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17054-B739-B043-9C50-74ED9F0D4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dirty="0">
                <a:solidFill>
                  <a:srgbClr val="1F497D"/>
                </a:solidFill>
              </a:rPr>
              <a:t>Check lists of reputable OA journals, such as the SA DHET list at the </a:t>
            </a:r>
            <a:r>
              <a:rPr lang="en-ZA" dirty="0">
                <a:solidFill>
                  <a:srgbClr val="1F497D"/>
                </a:solidFill>
                <a:hlinkClick r:id="rId2"/>
              </a:rPr>
              <a:t>University of Pretoria</a:t>
            </a:r>
            <a:r>
              <a:rPr lang="en-ZA" dirty="0">
                <a:solidFill>
                  <a:srgbClr val="1F497D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ZA" dirty="0">
                <a:solidFill>
                  <a:srgbClr val="1F497D"/>
                </a:solidFill>
              </a:rPr>
              <a:t>OA journals included in a major index, such as</a:t>
            </a:r>
            <a:r>
              <a:rPr lang="en-ZA" dirty="0">
                <a:solidFill>
                  <a:srgbClr val="1F497D"/>
                </a:solidFill>
                <a:hlinkClick r:id="rId3"/>
              </a:rPr>
              <a:t> Web of Knowledge</a:t>
            </a:r>
            <a:r>
              <a:rPr lang="en-ZA" dirty="0">
                <a:solidFill>
                  <a:srgbClr val="1F497D"/>
                </a:solidFill>
              </a:rPr>
              <a:t> or</a:t>
            </a:r>
            <a:r>
              <a:rPr lang="en-ZA" dirty="0">
                <a:solidFill>
                  <a:srgbClr val="1F497D"/>
                </a:solidFill>
                <a:hlinkClick r:id="rId4"/>
              </a:rPr>
              <a:t> Scopus</a:t>
            </a:r>
            <a:r>
              <a:rPr lang="en-ZA" dirty="0">
                <a:solidFill>
                  <a:srgbClr val="1F497D"/>
                </a:solidFill>
              </a:rPr>
              <a:t> are likely to be reputable OA journals. Accessing journal lists are free, although full access requires a subscription.</a:t>
            </a:r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773A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7F6BC941B54F4096C89DDAF97EEADE" ma:contentTypeVersion="9" ma:contentTypeDescription="Create a new document." ma:contentTypeScope="" ma:versionID="c72d420f8434b31d539c966069fc3b1e">
  <xsd:schema xmlns:xsd="http://www.w3.org/2001/XMLSchema" xmlns:xs="http://www.w3.org/2001/XMLSchema" xmlns:p="http://schemas.microsoft.com/office/2006/metadata/properties" xmlns:ns2="478bae75-ec92-4ef1-810b-71e7e9f7ced2" targetNamespace="http://schemas.microsoft.com/office/2006/metadata/properties" ma:root="true" ma:fieldsID="5cb889078ea141eb3969c7225f37ba00" ns2:_="">
    <xsd:import namespace="478bae75-ec92-4ef1-810b-71e7e9f7ced2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OER_x0020_Africa_x0020_Aug_x0020_2017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bae75-ec92-4ef1-810b-71e7e9f7ced2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default="Budget" ma:format="RadioButtons" ma:internalName="Document_x0020_Type">
      <xsd:simpleType>
        <xsd:restriction base="dms:Choice">
          <xsd:enumeration value="Budget"/>
          <xsd:enumeration value="Concept Note"/>
          <xsd:enumeration value="rEPORT"/>
        </xsd:restriction>
      </xsd:simpleType>
    </xsd:element>
    <xsd:element name="OER_x0020_Africa_x0020_Aug_x0020_2017" ma:index="3" nillable="true" ma:displayName="OER Africa Aug 2017" ma:default="Budget" ma:format="Dropdown" ma:internalName="OER_x0020_Africa_x0020_Aug_x0020_2017">
      <xsd:simpleType>
        <xsd:restriction base="dms:Choice">
          <xsd:enumeration value="Budget"/>
          <xsd:enumeration value="Concept Note"/>
          <xsd:enumeration value="Report"/>
        </xsd:restriction>
      </xsd:simple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478bae75-ec92-4ef1-810b-71e7e9f7ced2">Budget</Document_x0020_Type>
    <OER_x0020_Africa_x0020_Aug_x0020_2017 xmlns="478bae75-ec92-4ef1-810b-71e7e9f7ced2">Budget</OER_x0020_Africa_x0020_Aug_x0020_2017>
  </documentManagement>
</p:properties>
</file>

<file path=customXml/itemProps1.xml><?xml version="1.0" encoding="utf-8"?>
<ds:datastoreItem xmlns:ds="http://schemas.openxmlformats.org/officeDocument/2006/customXml" ds:itemID="{62A92ADB-2BE7-F040-B4ED-9C4F98A497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558DEF-A65A-44A6-A344-BEF50C5C01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8bae75-ec92-4ef1-810b-71e7e9f7ce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3C59C0-63EA-4E18-BC85-575663310F60}">
  <ds:schemaRefs>
    <ds:schemaRef ds:uri="http://schemas.microsoft.com/office/2006/metadata/properties"/>
    <ds:schemaRef ds:uri="478bae75-ec92-4ef1-810b-71e7e9f7ced2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23283</TotalTime>
  <Words>1231</Words>
  <Application>Microsoft Office PowerPoint</Application>
  <PresentationFormat>On-screen Show (4:3)</PresentationFormat>
  <Paragraphs>106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Arial Rounded MT Bold</vt:lpstr>
      <vt:lpstr>Wingdings</vt:lpstr>
      <vt:lpstr>Office Theme</vt:lpstr>
      <vt:lpstr>Open Access Publishing</vt:lpstr>
      <vt:lpstr>Open Access (OA) Publishing</vt:lpstr>
      <vt:lpstr>Open Access (OA) Publishing</vt:lpstr>
      <vt:lpstr>Licensing Models</vt:lpstr>
      <vt:lpstr>Traditional Journals</vt:lpstr>
      <vt:lpstr>Open Access Journals</vt:lpstr>
      <vt:lpstr>Hybrid Journals</vt:lpstr>
      <vt:lpstr>Ways to determine reputable OA publishers: watchdog organizations</vt:lpstr>
      <vt:lpstr>Ways to determine reputable OA publishers: scholarly databases</vt:lpstr>
      <vt:lpstr>Ways to determine reputable OA publishers: disciplinary databases</vt:lpstr>
      <vt:lpstr>Ways to determine reputable OA publishers: archiving</vt:lpstr>
      <vt:lpstr>PowerPoint Presentation</vt:lpstr>
      <vt:lpstr>SHERPA-RoMEO journal record</vt:lpstr>
      <vt:lpstr>Ways to determine reputable OA publishers: indicators</vt:lpstr>
      <vt:lpstr>‘Predatory’ OA Journals</vt:lpstr>
      <vt:lpstr>Striking back against predatory publishers</vt:lpstr>
      <vt:lpstr>The intersection between OER and OA</vt:lpstr>
      <vt:lpstr>African institutional repositories</vt:lpstr>
      <vt:lpstr>The importance of policies</vt:lpstr>
      <vt:lpstr>University of Namibia scholarly communications policy</vt:lpstr>
      <vt:lpstr>AAU policy recommendations</vt:lpstr>
      <vt:lpstr>AAU policy recommendations, continued</vt:lpstr>
      <vt:lpstr>Repository management</vt:lpstr>
      <vt:lpstr>Open Access Publishing and Librarians</vt:lpstr>
      <vt:lpstr>Librarians can be champions</vt:lpstr>
      <vt:lpstr>UNN librarian is a champion of OER/OA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Bateman</dc:creator>
  <cp:lastModifiedBy>Monge Tlaka</cp:lastModifiedBy>
  <cp:revision>55</cp:revision>
  <cp:lastPrinted>2019-04-21T06:47:38Z</cp:lastPrinted>
  <dcterms:created xsi:type="dcterms:W3CDTF">2008-03-14T09:24:09Z</dcterms:created>
  <dcterms:modified xsi:type="dcterms:W3CDTF">2019-04-30T12:47:26Z</dcterms:modified>
</cp:coreProperties>
</file>