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2" r:id="rId2"/>
    <p:sldId id="270" r:id="rId3"/>
    <p:sldId id="257" r:id="rId4"/>
    <p:sldId id="273" r:id="rId5"/>
    <p:sldId id="275" r:id="rId6"/>
    <p:sldId id="277" r:id="rId7"/>
    <p:sldId id="27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949E2-672A-4772-9A50-3E36CD3CD5E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4B2B4-1DE0-42E3-A36A-7C08B5D744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744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3F38CD-FB97-4B56-969B-9A9CA5C12683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440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D301C9-C4B1-43C6-8507-5EFADED312B0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453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lvl="3" indent="-342900">
              <a:spcBef>
                <a:spcPts val="300"/>
              </a:spcBef>
            </a:pPr>
            <a:r>
              <a:rPr lang="en-US" dirty="0" smtClean="0"/>
              <a:t>Notes:</a:t>
            </a:r>
          </a:p>
          <a:p>
            <a:pPr marL="1257300" lvl="4" indent="-342900">
              <a:spcBef>
                <a:spcPts val="300"/>
              </a:spcBef>
            </a:pPr>
            <a:r>
              <a:rPr lang="en-US" dirty="0" smtClean="0"/>
              <a:t>Contact from Liz Levey, Open Access expert consultant – possible guidance?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4B2B4-1DE0-42E3-A36A-7C08B5D744C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740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GB" dirty="0" smtClean="0"/>
              <a:t>QI an ongoing process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44131E-A4A7-4FF7-80D9-4FFF7D0103E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216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3F38CD-FB97-4B56-969B-9A9CA5C12683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254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9C8-4161-485B-846B-49B525FE2E2D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EAB4-B894-4C31-9ECA-399AD863D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02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9C8-4161-485B-846B-49B525FE2E2D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EAB4-B894-4C31-9ECA-399AD863D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392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9C8-4161-485B-846B-49B525FE2E2D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EAB4-B894-4C31-9ECA-399AD863D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740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264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9C8-4161-485B-846B-49B525FE2E2D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EAB4-B894-4C31-9ECA-399AD863D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766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9C8-4161-485B-846B-49B525FE2E2D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EAB4-B894-4C31-9ECA-399AD863D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957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9C8-4161-485B-846B-49B525FE2E2D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EAB4-B894-4C31-9ECA-399AD863D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997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9C8-4161-485B-846B-49B525FE2E2D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EAB4-B894-4C31-9ECA-399AD863D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956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9C8-4161-485B-846B-49B525FE2E2D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EAB4-B894-4C31-9ECA-399AD863D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183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9C8-4161-485B-846B-49B525FE2E2D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EAB4-B894-4C31-9ECA-399AD863D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600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9C8-4161-485B-846B-49B525FE2E2D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EAB4-B894-4C31-9ECA-399AD863D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46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9C8-4161-485B-846B-49B525FE2E2D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EAB4-B894-4C31-9ECA-399AD863D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29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CB9C8-4161-485B-846B-49B525FE2E2D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5EAB4-B894-4C31-9ECA-399AD863D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449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3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brendam@saide.org.za" TargetMode="External"/><Relationship Id="rId5" Type="http://schemas.openxmlformats.org/officeDocument/2006/relationships/hyperlink" Target="mailto:catherine.ngugi@gmail.com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381000" y="381000"/>
            <a:ext cx="4000500" cy="4286250"/>
            <a:chOff x="642910" y="642918"/>
            <a:chExt cx="3633814" cy="3733824"/>
          </a:xfrm>
          <a:gradFill flip="none" rotWithShape="1">
            <a:gsLst>
              <a:gs pos="0">
                <a:srgbClr val="573301"/>
              </a:gs>
              <a:gs pos="50000">
                <a:schemeClr val="accent3">
                  <a:lumMod val="7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effectLst/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</p:grpSpPr>
        <p:sp>
          <p:nvSpPr>
            <p:cNvPr id="5" name="Oval 4"/>
            <p:cNvSpPr/>
            <p:nvPr/>
          </p:nvSpPr>
          <p:spPr>
            <a:xfrm>
              <a:off x="642910" y="642918"/>
              <a:ext cx="2143140" cy="2143140"/>
            </a:xfrm>
            <a:prstGeom prst="ellipse">
              <a:avLst/>
            </a:prstGeom>
            <a:grpFill/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B58D0B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2428860" y="3500438"/>
              <a:ext cx="838208" cy="876304"/>
            </a:xfrm>
            <a:prstGeom prst="ellipse">
              <a:avLst/>
            </a:prstGeom>
            <a:grpFill/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B58D0B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2928926" y="2214554"/>
              <a:ext cx="838208" cy="876304"/>
            </a:xfrm>
            <a:prstGeom prst="ellipse">
              <a:avLst/>
            </a:prstGeom>
            <a:grpFill/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B58D0B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2428860" y="2786058"/>
              <a:ext cx="571504" cy="528638"/>
            </a:xfrm>
            <a:prstGeom prst="ellipse">
              <a:avLst/>
            </a:prstGeom>
            <a:grpFill/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B58D0B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929058" y="1928802"/>
              <a:ext cx="347666" cy="385762"/>
            </a:xfrm>
            <a:prstGeom prst="ellipse">
              <a:avLst/>
            </a:prstGeom>
            <a:grpFill/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rgbClr val="F5832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3143240" y="3214686"/>
              <a:ext cx="347666" cy="385762"/>
            </a:xfrm>
            <a:prstGeom prst="ellipse">
              <a:avLst/>
            </a:prstGeom>
            <a:grpFill/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B58D0B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2786050" y="1071546"/>
              <a:ext cx="347666" cy="385762"/>
            </a:xfrm>
            <a:prstGeom prst="ellipse">
              <a:avLst/>
            </a:prstGeom>
            <a:grpFill/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B58D0B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071670" y="3214686"/>
              <a:ext cx="347666" cy="385762"/>
            </a:xfrm>
            <a:prstGeom prst="ellipse">
              <a:avLst/>
            </a:prstGeom>
            <a:grpFill/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B58D0B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928926" y="1643050"/>
              <a:ext cx="571504" cy="528638"/>
            </a:xfrm>
            <a:prstGeom prst="ellipse">
              <a:avLst/>
            </a:prstGeom>
            <a:grpFill/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B58D0B"/>
                </a:solidFill>
              </a:endParaRPr>
            </a:p>
          </p:txBody>
        </p:sp>
      </p:grpSp>
      <p:sp>
        <p:nvSpPr>
          <p:cNvPr id="2" name="Title 1"/>
          <p:cNvSpPr txBox="1">
            <a:spLocks/>
          </p:cNvSpPr>
          <p:nvPr/>
        </p:nvSpPr>
        <p:spPr>
          <a:xfrm>
            <a:off x="1763689" y="1412776"/>
            <a:ext cx="6768751" cy="1470025"/>
          </a:xfrm>
          <a:prstGeom prst="rect">
            <a:avLst/>
          </a:prstGeom>
        </p:spPr>
        <p:txBody>
          <a:bodyPr rtlCol="0"/>
          <a:lstStyle/>
          <a:p>
            <a:pPr algn="ctr">
              <a:spcBef>
                <a:spcPct val="0"/>
              </a:spcBef>
              <a:spcAft>
                <a:spcPts val="600"/>
              </a:spcAft>
              <a:defRPr/>
            </a:pPr>
            <a:r>
              <a:rPr lang="en-GB" sz="6000" b="1" dirty="0" smtClean="0">
                <a:solidFill>
                  <a:srgbClr val="F580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OER Africa</a:t>
            </a:r>
            <a:endParaRPr lang="en-GB" sz="4400" b="1" dirty="0" smtClean="0">
              <a:solidFill>
                <a:srgbClr val="F5801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51520" y="4735983"/>
            <a:ext cx="8784976" cy="1357313"/>
          </a:xfrm>
          <a:prstGeom prst="rect">
            <a:avLst/>
          </a:prstGeom>
        </p:spPr>
        <p:txBody>
          <a:bodyPr/>
          <a:lstStyle/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GB" sz="3400" b="1" dirty="0" smtClean="0">
                <a:solidFill>
                  <a:srgbClr val="573201"/>
                </a:solidFill>
                <a:latin typeface="+mj-lt"/>
              </a:rPr>
              <a:t>OER Africa: Participatory Action Research Grant (PAR)</a:t>
            </a:r>
          </a:p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  <a:defRPr/>
            </a:pPr>
            <a:endParaRPr lang="en-GB" sz="3400" b="1" dirty="0" smtClean="0">
              <a:solidFill>
                <a:srgbClr val="573201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75856" y="2636912"/>
            <a:ext cx="4248472" cy="707886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>
                <a:solidFill>
                  <a:srgbClr val="573201"/>
                </a:solidFill>
                <a:latin typeface="Palatino Linotype" panose="02040502050505030304" pitchFamily="18" charset="0"/>
              </a:rPr>
              <a:t>Open University of Tanzania</a:t>
            </a:r>
          </a:p>
          <a:p>
            <a:pPr algn="r"/>
            <a:r>
              <a:rPr lang="en-GB" sz="2000" b="1" dirty="0" smtClean="0">
                <a:solidFill>
                  <a:srgbClr val="573201"/>
                </a:solidFill>
                <a:latin typeface="Palatino Linotype" panose="02040502050505030304" pitchFamily="18" charset="0"/>
              </a:rPr>
              <a:t>June 2015</a:t>
            </a:r>
            <a:endParaRPr lang="en-GB" sz="2000" b="1" dirty="0">
              <a:solidFill>
                <a:srgbClr val="57320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68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14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Through </a:t>
            </a:r>
            <a:r>
              <a:rPr lang="en-US" sz="2800" dirty="0"/>
              <a:t>the </a:t>
            </a:r>
            <a:r>
              <a:rPr lang="en-US" sz="2800" dirty="0" smtClean="0"/>
              <a:t>following activities </a:t>
            </a:r>
            <a:r>
              <a:rPr lang="en-US" sz="2800" dirty="0"/>
              <a:t>and </a:t>
            </a:r>
            <a:r>
              <a:rPr lang="en-US" sz="2800" dirty="0" smtClean="0"/>
              <a:t>outputs, </a:t>
            </a:r>
            <a:r>
              <a:rPr lang="en-US" sz="2800" i="1" dirty="0"/>
              <a:t>OER Africa </a:t>
            </a:r>
            <a:r>
              <a:rPr lang="en-US" sz="2800" dirty="0"/>
              <a:t>will seek to build collaboratively an evidence base for precise ways in which OER processes can contribute </a:t>
            </a:r>
            <a:r>
              <a:rPr lang="en-US" sz="2800" dirty="0" smtClean="0"/>
              <a:t>to better understanding: </a:t>
            </a:r>
          </a:p>
          <a:p>
            <a:pPr lvl="2">
              <a:spcBef>
                <a:spcPts val="600"/>
              </a:spcBef>
            </a:pPr>
            <a:r>
              <a:rPr lang="en-US" sz="2200" dirty="0" smtClean="0"/>
              <a:t>(a) the </a:t>
            </a:r>
            <a:r>
              <a:rPr lang="en-US" sz="2200" dirty="0"/>
              <a:t>transformation of higher education teaching and learning practices, and </a:t>
            </a:r>
          </a:p>
          <a:p>
            <a:pPr lvl="2">
              <a:spcBef>
                <a:spcPts val="600"/>
              </a:spcBef>
            </a:pPr>
            <a:r>
              <a:rPr lang="en-US" sz="2200" dirty="0" smtClean="0"/>
              <a:t>(b) what </a:t>
            </a:r>
            <a:r>
              <a:rPr lang="en-US" sz="2200" dirty="0"/>
              <a:t>policy, regulatory, systemic, and cultural barriers exist to implementing these processes and how they can be overcome. </a:t>
            </a:r>
            <a:endParaRPr lang="en-GB" sz="2200" dirty="0"/>
          </a:p>
          <a:p>
            <a:pPr marL="0" indent="0">
              <a:buNone/>
            </a:pPr>
            <a:endParaRPr lang="en-GB" sz="2000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1143000"/>
          </a:xfrm>
        </p:spPr>
        <p:txBody>
          <a:bodyPr/>
          <a:lstStyle/>
          <a:p>
            <a:r>
              <a:rPr lang="en-GB" sz="3400" i="1" dirty="0" smtClean="0"/>
              <a:t>OER Africa </a:t>
            </a:r>
            <a:r>
              <a:rPr lang="en-GB" sz="3400" dirty="0" smtClean="0"/>
              <a:t>PAR Grant - Aim</a:t>
            </a:r>
            <a:endParaRPr lang="en-GB" sz="3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4C83-1EC1-4F63-BC25-CF8026FA330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49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685800"/>
          </a:xfrm>
        </p:spPr>
        <p:txBody>
          <a:bodyPr/>
          <a:lstStyle/>
          <a:p>
            <a:r>
              <a:rPr lang="en-GB" sz="3400" i="1" dirty="0" smtClean="0"/>
              <a:t>OUT</a:t>
            </a:r>
            <a:r>
              <a:rPr lang="en-GB" sz="3400" dirty="0" smtClean="0"/>
              <a:t> – </a:t>
            </a:r>
            <a:r>
              <a:rPr lang="en-GB" sz="3400" dirty="0" smtClean="0"/>
              <a:t>Collaborative Activities</a:t>
            </a:r>
            <a:endParaRPr lang="en-GB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0080"/>
            <a:ext cx="8229600" cy="5461248"/>
          </a:xfrm>
        </p:spPr>
        <p:txBody>
          <a:bodyPr>
            <a:noAutofit/>
          </a:bodyPr>
          <a:lstStyle/>
          <a:p>
            <a:pPr marL="30163" lvl="1" indent="0">
              <a:buNone/>
            </a:pPr>
            <a:r>
              <a:rPr lang="en-US" sz="2000" b="1" dirty="0" smtClean="0"/>
              <a:t>Policies</a:t>
            </a:r>
            <a:r>
              <a:rPr lang="en-US" sz="2000" b="1" dirty="0"/>
              <a:t>:</a:t>
            </a:r>
            <a:endParaRPr lang="en-GB" sz="2000" b="1" dirty="0"/>
          </a:p>
          <a:p>
            <a:pPr marL="482600" lvl="1" indent="-342900">
              <a:spcBef>
                <a:spcPts val="0"/>
              </a:spcBef>
              <a:buFont typeface="Wingdings" pitchFamily="2" charset="2"/>
              <a:buChar char="Ø"/>
            </a:pPr>
            <a:r>
              <a:rPr lang="en-US" sz="1800" dirty="0"/>
              <a:t>Review and updating of OUT institutional policies, including OER/IP and ICT/eLearning.</a:t>
            </a:r>
            <a:endParaRPr lang="en-GB" sz="1800" dirty="0"/>
          </a:p>
          <a:p>
            <a:pPr marL="30163" lvl="1" indent="0">
              <a:spcBef>
                <a:spcPts val="900"/>
              </a:spcBef>
              <a:buNone/>
            </a:pPr>
            <a:r>
              <a:rPr lang="en-US" sz="2000" b="1" dirty="0"/>
              <a:t>Digital Fluency Course for Academics:</a:t>
            </a:r>
            <a:endParaRPr lang="en-GB" sz="2000" b="1" dirty="0"/>
          </a:p>
          <a:p>
            <a:pPr marL="482600" lvl="1" indent="-342900">
              <a:spcBef>
                <a:spcPts val="0"/>
              </a:spcBef>
              <a:buFont typeface="Wingdings" pitchFamily="2" charset="2"/>
              <a:buChar char="Ø"/>
            </a:pPr>
            <a:r>
              <a:rPr lang="en-US" sz="1800" dirty="0"/>
              <a:t>All five modules - completed design, development and mounting on the OUT Moodle server</a:t>
            </a:r>
            <a:endParaRPr lang="en-GB" sz="1800" dirty="0"/>
          </a:p>
          <a:p>
            <a:pPr marL="482600" lvl="1" indent="-342900">
              <a:spcBef>
                <a:spcPts val="0"/>
              </a:spcBef>
              <a:buFont typeface="Wingdings" pitchFamily="2" charset="2"/>
              <a:buChar char="Ø"/>
            </a:pPr>
            <a:r>
              <a:rPr lang="en-US" sz="1800" dirty="0"/>
              <a:t>Quality review process and revision for all 5 modules</a:t>
            </a:r>
            <a:endParaRPr lang="en-GB" sz="1800" dirty="0"/>
          </a:p>
          <a:p>
            <a:pPr marL="482600" lvl="1" indent="-342900">
              <a:spcBef>
                <a:spcPts val="0"/>
              </a:spcBef>
              <a:buFont typeface="Wingdings" pitchFamily="2" charset="2"/>
              <a:buChar char="Ø"/>
            </a:pPr>
            <a:r>
              <a:rPr lang="en-US" sz="1800" dirty="0"/>
              <a:t>Pilot delivery of all five modules at OUT and selected Tanzanian higher education institutions</a:t>
            </a:r>
            <a:endParaRPr lang="en-GB" sz="1800" dirty="0"/>
          </a:p>
          <a:p>
            <a:pPr marL="482600" lvl="1" indent="-342900">
              <a:spcBef>
                <a:spcPts val="0"/>
              </a:spcBef>
              <a:buFont typeface="Wingdings" pitchFamily="2" charset="2"/>
              <a:buChar char="Ø"/>
            </a:pPr>
            <a:r>
              <a:rPr lang="en-US" sz="1800" dirty="0"/>
              <a:t>Module evaluations and further revision, if required</a:t>
            </a:r>
            <a:endParaRPr lang="en-GB" sz="1800" dirty="0"/>
          </a:p>
          <a:p>
            <a:pPr marL="482600" lvl="1" indent="-342900">
              <a:spcBef>
                <a:spcPts val="0"/>
              </a:spcBef>
              <a:buFont typeface="Wingdings" pitchFamily="2" charset="2"/>
              <a:buChar char="Ø"/>
            </a:pPr>
            <a:r>
              <a:rPr lang="en-US" sz="1800" dirty="0"/>
              <a:t>Publishing of all five modules of the course as open courseware on a variety of OER repositories including the ACDE open course repository.</a:t>
            </a:r>
            <a:endParaRPr lang="en-GB" sz="1800" dirty="0"/>
          </a:p>
          <a:p>
            <a:pPr marL="30163" lvl="1" indent="0">
              <a:spcBef>
                <a:spcPts val="900"/>
              </a:spcBef>
              <a:buNone/>
            </a:pPr>
            <a:r>
              <a:rPr lang="en-US" sz="2000" b="1" dirty="0"/>
              <a:t>Identified OUT courses mounted on appropriate OER </a:t>
            </a:r>
            <a:r>
              <a:rPr lang="en-US" sz="2000" b="1" dirty="0" smtClean="0"/>
              <a:t>repositories: </a:t>
            </a:r>
            <a:endParaRPr lang="en-GB" sz="2000" b="1" dirty="0"/>
          </a:p>
          <a:p>
            <a:pPr marL="482600" lvl="1" indent="-342900">
              <a:spcBef>
                <a:spcPts val="0"/>
              </a:spcBef>
              <a:buFont typeface="Wingdings" pitchFamily="2" charset="2"/>
              <a:buChar char="Ø"/>
            </a:pPr>
            <a:r>
              <a:rPr lang="en-US" sz="1800" dirty="0"/>
              <a:t>Establishment of a publishing framework and process for open courses at OUT</a:t>
            </a:r>
            <a:endParaRPr lang="en-GB" sz="1800" dirty="0"/>
          </a:p>
          <a:p>
            <a:pPr marL="482600" lvl="1" indent="-342900">
              <a:spcBef>
                <a:spcPts val="0"/>
              </a:spcBef>
              <a:buFont typeface="Wingdings" pitchFamily="2" charset="2"/>
              <a:buChar char="Ø"/>
            </a:pPr>
            <a:r>
              <a:rPr lang="en-US" sz="1800" dirty="0"/>
              <a:t>Establish institutional OER publishing team, roles and institutional stakeholders</a:t>
            </a:r>
            <a:endParaRPr lang="en-GB" sz="1800" dirty="0"/>
          </a:p>
          <a:p>
            <a:pPr marL="482600" lvl="1" indent="-342900">
              <a:spcBef>
                <a:spcPts val="0"/>
              </a:spcBef>
              <a:buFont typeface="Wingdings" pitchFamily="2" charset="2"/>
              <a:buChar char="Ø"/>
            </a:pPr>
            <a:r>
              <a:rPr lang="en-US" sz="1800" dirty="0"/>
              <a:t>Institutional capacity built with respect to:</a:t>
            </a:r>
            <a:endParaRPr lang="en-GB" sz="1800" dirty="0"/>
          </a:p>
          <a:p>
            <a:pPr marL="1244600" lvl="3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600" dirty="0"/>
              <a:t>Searching for and using/adapting OERs</a:t>
            </a:r>
            <a:endParaRPr lang="en-GB" sz="1600" dirty="0"/>
          </a:p>
          <a:p>
            <a:pPr marL="1244600" lvl="3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600" dirty="0"/>
              <a:t>Licensing and copyright clearance</a:t>
            </a:r>
            <a:endParaRPr lang="en-GB" sz="1600" dirty="0"/>
          </a:p>
          <a:p>
            <a:pPr marL="1244600" lvl="3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600" dirty="0"/>
              <a:t>Publishing to a selected repository</a:t>
            </a:r>
            <a:endParaRPr lang="en-GB" sz="1600" dirty="0"/>
          </a:p>
          <a:p>
            <a:pPr marL="1244600" lvl="3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600" dirty="0"/>
              <a:t>Quality assurance processes for release of OUT OER</a:t>
            </a:r>
            <a:endParaRPr lang="en-GB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8A246D-0E4A-499C-9FF9-403501F7E6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86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dirty="0" smtClean="0"/>
              <a:t>OUT (1.1)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47260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FF6600"/>
              </a:buClr>
              <a:buNone/>
            </a:pPr>
            <a:r>
              <a:rPr lang="en-GB" sz="2300" b="1" dirty="0"/>
              <a:t>Output 1:  </a:t>
            </a:r>
            <a:r>
              <a:rPr lang="en-GB" sz="2300" dirty="0"/>
              <a:t>A Deepened Understanding of How OER Practices Can Support Sustained Transformation of Teaching and Learning in African Universities.</a:t>
            </a:r>
            <a:endParaRPr lang="en-GB" sz="2300" dirty="0" smtClean="0"/>
          </a:p>
          <a:p>
            <a:pPr>
              <a:spcBef>
                <a:spcPts val="0"/>
              </a:spcBef>
              <a:buClr>
                <a:srgbClr val="FF6600"/>
              </a:buClr>
              <a:buFont typeface="Wingdings" pitchFamily="2" charset="2"/>
              <a:buChar char="§"/>
            </a:pPr>
            <a:r>
              <a:rPr lang="en-GB" sz="2200" b="1" dirty="0" smtClean="0"/>
              <a:t>Goal 1: </a:t>
            </a:r>
            <a:r>
              <a:rPr lang="en-GB" sz="2200" dirty="0" smtClean="0"/>
              <a:t>Institutionalize </a:t>
            </a:r>
            <a:r>
              <a:rPr lang="en-GB" sz="2200" dirty="0"/>
              <a:t>OER practices in ways that support effective pedagogical </a:t>
            </a:r>
            <a:r>
              <a:rPr lang="en-GB" sz="2200" dirty="0" smtClean="0"/>
              <a:t>transformation</a:t>
            </a:r>
          </a:p>
          <a:p>
            <a:pPr>
              <a:spcBef>
                <a:spcPts val="0"/>
              </a:spcBef>
              <a:buClr>
                <a:srgbClr val="FF6600"/>
              </a:buClr>
              <a:buFont typeface="Wingdings" pitchFamily="2" charset="2"/>
              <a:buChar char="§"/>
            </a:pPr>
            <a:endParaRPr lang="en-GB" sz="2000" dirty="0"/>
          </a:p>
          <a:p>
            <a:pPr lvl="1">
              <a:spcBef>
                <a:spcPts val="0"/>
              </a:spcBef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n-GB" sz="2200" i="1" dirty="0" smtClean="0"/>
              <a:t>Systematic review of relevant OUT policies initiated</a:t>
            </a:r>
            <a:endParaRPr lang="en-GB" sz="2200" i="1" dirty="0"/>
          </a:p>
          <a:p>
            <a:pPr marL="800100" lvl="3" indent="-342900">
              <a:spcBef>
                <a:spcPts val="300"/>
              </a:spcBef>
            </a:pPr>
            <a:r>
              <a:rPr lang="en-GB" dirty="0" smtClean="0"/>
              <a:t>OER Institutional Analysis Workshop – November 2014</a:t>
            </a:r>
          </a:p>
          <a:p>
            <a:pPr marL="1257300" lvl="4" indent="-342900">
              <a:spcBef>
                <a:spcPts val="300"/>
              </a:spcBef>
            </a:pPr>
            <a:r>
              <a:rPr lang="en-GB" dirty="0" smtClean="0"/>
              <a:t>Current status of OER at OUT established</a:t>
            </a:r>
            <a:endParaRPr lang="en-GB" dirty="0" smtClean="0"/>
          </a:p>
          <a:p>
            <a:pPr marL="800100" lvl="3" indent="-342900">
              <a:spcBef>
                <a:spcPts val="300"/>
              </a:spcBef>
            </a:pPr>
            <a:r>
              <a:rPr lang="en-GB" dirty="0" smtClean="0"/>
              <a:t>OER </a:t>
            </a:r>
            <a:r>
              <a:rPr lang="en-GB" dirty="0" smtClean="0"/>
              <a:t>Experience Sharing </a:t>
            </a:r>
            <a:r>
              <a:rPr lang="en-GB" dirty="0" smtClean="0"/>
              <a:t>workshop – January 2015</a:t>
            </a:r>
          </a:p>
          <a:p>
            <a:pPr marL="1257300" lvl="4" indent="-342900">
              <a:spcBef>
                <a:spcPts val="300"/>
              </a:spcBef>
            </a:pPr>
            <a:r>
              <a:rPr lang="en-GB" dirty="0" smtClean="0"/>
              <a:t>12 draft resolutions generated</a:t>
            </a:r>
          </a:p>
          <a:p>
            <a:pPr marL="1257300" lvl="4" indent="-342900">
              <a:spcBef>
                <a:spcPts val="300"/>
              </a:spcBef>
            </a:pPr>
            <a:r>
              <a:rPr lang="en-GB" dirty="0" smtClean="0"/>
              <a:t>a</a:t>
            </a:r>
            <a:r>
              <a:rPr lang="en-US" dirty="0" err="1" smtClean="0"/>
              <a:t>pproved</a:t>
            </a:r>
            <a:r>
              <a:rPr lang="en-US" dirty="0" smtClean="0"/>
              <a:t> </a:t>
            </a:r>
            <a:r>
              <a:rPr lang="en-US" dirty="0" smtClean="0"/>
              <a:t>by the Library </a:t>
            </a:r>
            <a:r>
              <a:rPr lang="en-US" dirty="0" smtClean="0"/>
              <a:t>Board </a:t>
            </a:r>
            <a:r>
              <a:rPr lang="en-US" dirty="0" smtClean="0"/>
              <a:t>in </a:t>
            </a:r>
            <a:r>
              <a:rPr lang="en-US" dirty="0" smtClean="0"/>
              <a:t>mid-February 2015</a:t>
            </a:r>
          </a:p>
          <a:p>
            <a:pPr marL="800100" lvl="3" indent="-342900">
              <a:spcBef>
                <a:spcPts val="300"/>
              </a:spcBef>
            </a:pPr>
            <a:r>
              <a:rPr lang="en-US" dirty="0" smtClean="0"/>
              <a:t>MOU ready for signature June 2015</a:t>
            </a:r>
            <a:endParaRPr lang="en-GB" dirty="0" smtClean="0"/>
          </a:p>
          <a:p>
            <a:pPr marL="457200" lvl="3" indent="0">
              <a:spcBef>
                <a:spcPts val="900"/>
              </a:spcBef>
              <a:buNone/>
            </a:pPr>
            <a:endParaRPr lang="en-GB" dirty="0"/>
          </a:p>
          <a:p>
            <a:pPr marL="457200" lvl="3" indent="0">
              <a:spcBef>
                <a:spcPts val="900"/>
              </a:spcBef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218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en-GB" dirty="0" smtClean="0"/>
              <a:t>OUT (</a:t>
            </a:r>
            <a:r>
              <a:rPr lang="en-GB" dirty="0" smtClean="0"/>
              <a:t>1.2)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47260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300"/>
              </a:spcAft>
              <a:buClr>
                <a:srgbClr val="FF6600"/>
              </a:buClr>
              <a:buNone/>
            </a:pPr>
            <a:r>
              <a:rPr lang="en-GB" sz="2200" b="1" dirty="0"/>
              <a:t>Output 1:  </a:t>
            </a:r>
            <a:r>
              <a:rPr lang="en-GB" sz="2200" dirty="0" smtClean="0"/>
              <a:t>A Deepened Understanding re OER in support of T&amp;L.</a:t>
            </a:r>
            <a:endParaRPr lang="en-GB" sz="2200" dirty="0"/>
          </a:p>
          <a:p>
            <a:pPr>
              <a:spcBef>
                <a:spcPts val="0"/>
              </a:spcBef>
              <a:buClr>
                <a:srgbClr val="FF6600"/>
              </a:buClr>
              <a:buFont typeface="Wingdings" pitchFamily="2" charset="2"/>
              <a:buChar char="§"/>
            </a:pPr>
            <a:r>
              <a:rPr lang="en-GB" sz="2200" b="1" dirty="0" smtClean="0"/>
              <a:t>Goal 2: </a:t>
            </a:r>
            <a:r>
              <a:rPr lang="en-GB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 capacity of university staff </a:t>
            </a:r>
            <a:r>
              <a:rPr lang="en-GB" sz="2200" dirty="0" smtClean="0"/>
              <a:t>re OER for </a:t>
            </a:r>
            <a:r>
              <a:rPr lang="en-GB" sz="2200" dirty="0"/>
              <a:t>pedagogical transformation</a:t>
            </a:r>
            <a:r>
              <a:rPr lang="en-GB" sz="2200" dirty="0" smtClean="0"/>
              <a:t>:</a:t>
            </a:r>
          </a:p>
          <a:p>
            <a:pPr>
              <a:spcBef>
                <a:spcPts val="0"/>
              </a:spcBef>
              <a:buClr>
                <a:srgbClr val="FF6600"/>
              </a:buClr>
              <a:buFont typeface="Wingdings" pitchFamily="2" charset="2"/>
              <a:buChar char="§"/>
            </a:pPr>
            <a:endParaRPr lang="en-GB" sz="2100" dirty="0"/>
          </a:p>
          <a:p>
            <a:pPr lvl="1">
              <a:spcBef>
                <a:spcPts val="0"/>
              </a:spcBef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n-GB" sz="2100" i="1" dirty="0" smtClean="0"/>
              <a:t>Digital </a:t>
            </a:r>
            <a:r>
              <a:rPr lang="en-GB" sz="2100" i="1" dirty="0"/>
              <a:t>Fluency Course – all 5 modules completed and pilots </a:t>
            </a:r>
            <a:r>
              <a:rPr lang="en-GB" sz="2100" i="1" dirty="0" smtClean="0"/>
              <a:t>initiated</a:t>
            </a:r>
            <a:endParaRPr lang="en-GB" sz="2100" dirty="0"/>
          </a:p>
          <a:p>
            <a:pPr marL="800100" lvl="3" indent="-342900">
              <a:spcBef>
                <a:spcPts val="300"/>
              </a:spcBef>
            </a:pPr>
            <a:r>
              <a:rPr lang="en-GB" dirty="0" smtClean="0"/>
              <a:t>Status of institutional course code/ host Faculty: </a:t>
            </a:r>
            <a:r>
              <a:rPr lang="en-GB" dirty="0"/>
              <a:t>ODF 001</a:t>
            </a:r>
          </a:p>
          <a:p>
            <a:pPr marL="800100" lvl="3" indent="-342900">
              <a:spcBef>
                <a:spcPts val="0"/>
              </a:spcBef>
            </a:pPr>
            <a:r>
              <a:rPr lang="en-US" dirty="0" smtClean="0"/>
              <a:t>Mod </a:t>
            </a:r>
            <a:r>
              <a:rPr lang="en-US" dirty="0"/>
              <a:t>2 being </a:t>
            </a:r>
            <a:r>
              <a:rPr lang="en-US" dirty="0" smtClean="0"/>
              <a:t>piloted – open for ACDE member viewing</a:t>
            </a:r>
            <a:endParaRPr lang="en-GB" dirty="0"/>
          </a:p>
          <a:p>
            <a:pPr marL="800100" lvl="3" indent="-342900">
              <a:spcBef>
                <a:spcPts val="0"/>
              </a:spcBef>
            </a:pPr>
            <a:r>
              <a:rPr lang="en-ZA" dirty="0" smtClean="0"/>
              <a:t>Quality improvement underway</a:t>
            </a:r>
            <a:endParaRPr lang="en-GB" dirty="0" smtClean="0"/>
          </a:p>
          <a:p>
            <a:pPr marL="800100" lvl="3" indent="-342900">
              <a:spcBef>
                <a:spcPts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17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n-GB" dirty="0" smtClean="0"/>
              <a:t>OUT (2.1)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4475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900"/>
              </a:spcAft>
              <a:buClr>
                <a:srgbClr val="FF6600"/>
              </a:buClr>
              <a:buNone/>
            </a:pPr>
            <a:r>
              <a:rPr lang="en-GB" sz="2400" b="1" dirty="0"/>
              <a:t>Output </a:t>
            </a:r>
            <a:r>
              <a:rPr lang="en-GB" sz="2400" b="1" dirty="0" smtClean="0"/>
              <a:t>2:  </a:t>
            </a:r>
            <a:r>
              <a:rPr lang="en-GB" sz="2400" dirty="0" smtClean="0"/>
              <a:t>Accumulated </a:t>
            </a:r>
            <a:r>
              <a:rPr lang="en-GB" sz="2400" dirty="0"/>
              <a:t>understanding of how OER practices and policy can support transformation of teaching and learning in African universities is widely shared and is incorporated into advocacy</a:t>
            </a:r>
            <a:r>
              <a:rPr lang="en-GB" sz="2400" dirty="0" smtClean="0"/>
              <a:t>.</a:t>
            </a:r>
            <a:endParaRPr lang="en-GB" sz="2400" dirty="0"/>
          </a:p>
          <a:p>
            <a:pPr>
              <a:spcBef>
                <a:spcPts val="0"/>
              </a:spcBef>
              <a:buClr>
                <a:srgbClr val="FF6600"/>
              </a:buClr>
              <a:buFont typeface="Wingdings" pitchFamily="2" charset="2"/>
              <a:buChar char="§"/>
            </a:pPr>
            <a:r>
              <a:rPr lang="en-GB" sz="2400" b="1" dirty="0" smtClean="0"/>
              <a:t>Goal 1</a:t>
            </a:r>
            <a:r>
              <a:rPr lang="en-GB" sz="2400" dirty="0" smtClean="0"/>
              <a:t>: </a:t>
            </a:r>
            <a:r>
              <a:rPr lang="en-GB" sz="2400" dirty="0"/>
              <a:t>Action Research and Advocacy</a:t>
            </a:r>
          </a:p>
          <a:p>
            <a:pPr lvl="1">
              <a:spcBef>
                <a:spcPts val="900"/>
              </a:spcBef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n-GB" sz="2200" i="1" dirty="0" smtClean="0"/>
              <a:t>Documentation </a:t>
            </a:r>
            <a:r>
              <a:rPr lang="en-GB" sz="2200" i="1" dirty="0"/>
              <a:t>/ dissemination of lessons learned (e.g. Case Studies, Research Articles, Stories / Anecdotes)</a:t>
            </a:r>
          </a:p>
          <a:p>
            <a:pPr marL="800100" lvl="3" indent="-342900">
              <a:spcBef>
                <a:spcPts val="600"/>
              </a:spcBef>
              <a:buClr>
                <a:srgbClr val="FF6600"/>
              </a:buClr>
            </a:pPr>
            <a:r>
              <a:rPr lang="en-GB" dirty="0" err="1" smtClean="0"/>
              <a:t>Prof.</a:t>
            </a:r>
            <a:r>
              <a:rPr lang="en-GB" dirty="0" smtClean="0"/>
              <a:t> Nihuka </a:t>
            </a:r>
            <a:r>
              <a:rPr lang="en-GB" dirty="0" smtClean="0"/>
              <a:t>liaison for</a:t>
            </a:r>
            <a:r>
              <a:rPr lang="en-GB" dirty="0" smtClean="0"/>
              <a:t> </a:t>
            </a:r>
            <a:r>
              <a:rPr lang="en-GB" dirty="0" smtClean="0"/>
              <a:t>the research agenda.</a:t>
            </a:r>
          </a:p>
          <a:p>
            <a:pPr marL="800100" lvl="3" indent="-342900">
              <a:spcBef>
                <a:spcPts val="600"/>
              </a:spcBef>
              <a:buClr>
                <a:srgbClr val="FF6600"/>
              </a:buClr>
            </a:pPr>
            <a:r>
              <a:rPr lang="en-GB" dirty="0" smtClean="0"/>
              <a:t>Research Summary </a:t>
            </a:r>
            <a:r>
              <a:rPr lang="en-GB" dirty="0" smtClean="0"/>
              <a:t>compiled and regularly updated</a:t>
            </a:r>
            <a:endParaRPr lang="en-US" dirty="0" smtClean="0"/>
          </a:p>
          <a:p>
            <a:pPr marL="457200" lvl="3" indent="0">
              <a:spcBef>
                <a:spcPts val="600"/>
              </a:spcBef>
              <a:buClr>
                <a:srgbClr val="FF6600"/>
              </a:buCl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218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381000" y="381000"/>
            <a:ext cx="4000500" cy="4286250"/>
            <a:chOff x="642910" y="642918"/>
            <a:chExt cx="3633814" cy="3733824"/>
          </a:xfrm>
          <a:gradFill flip="none" rotWithShape="1">
            <a:gsLst>
              <a:gs pos="0">
                <a:srgbClr val="573301"/>
              </a:gs>
              <a:gs pos="50000">
                <a:schemeClr val="accent3">
                  <a:lumMod val="7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effectLst>
            <a:reflection blurRad="6350" stA="50000" endA="300" endPos="38500" dist="50800" dir="5400000" sy="-100000" algn="bl" rotWithShape="0"/>
          </a:effectLst>
          <a:scene3d>
            <a:camera prst="perspectiveFront"/>
            <a:lightRig rig="sunset" dir="t"/>
          </a:scene3d>
        </p:grpSpPr>
        <p:sp>
          <p:nvSpPr>
            <p:cNvPr id="5" name="Oval 4"/>
            <p:cNvSpPr/>
            <p:nvPr/>
          </p:nvSpPr>
          <p:spPr>
            <a:xfrm>
              <a:off x="642910" y="642918"/>
              <a:ext cx="2143140" cy="2143140"/>
            </a:xfrm>
            <a:prstGeom prst="ellipse">
              <a:avLst/>
            </a:prstGeom>
            <a:grpFill/>
            <a:ln w="0" cmpd="dbl">
              <a:gradFill flip="none" rotWithShape="1">
                <a:gsLst>
                  <a:gs pos="0">
                    <a:srgbClr val="92D050"/>
                  </a:gs>
                  <a:gs pos="50000">
                    <a:schemeClr val="accent3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0"/>
                <a:tileRect/>
              </a:gradFill>
            </a:ln>
            <a:effectLst/>
            <a:sp3d contourW="12700" prstMaterial="flat">
              <a:bevelT w="165100" prst="coolSlant"/>
              <a:bevelB w="165100" prst="coolSlant"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B58D0B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2428860" y="3500438"/>
              <a:ext cx="838208" cy="876304"/>
            </a:xfrm>
            <a:prstGeom prst="ellipse">
              <a:avLst/>
            </a:prstGeom>
            <a:grpFill/>
            <a:ln w="0" cmpd="dbl">
              <a:gradFill flip="none" rotWithShape="1">
                <a:gsLst>
                  <a:gs pos="0">
                    <a:srgbClr val="92D050"/>
                  </a:gs>
                  <a:gs pos="50000">
                    <a:schemeClr val="accent3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0"/>
                <a:tileRect/>
              </a:gradFill>
            </a:ln>
            <a:sp3d contourW="12700" prstMaterial="flat">
              <a:bevelT w="165100" prst="coolSlant"/>
              <a:bevelB w="165100" prst="coolSlant"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B58D0B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2928926" y="2214554"/>
              <a:ext cx="838208" cy="876304"/>
            </a:xfrm>
            <a:prstGeom prst="ellipse">
              <a:avLst/>
            </a:prstGeom>
            <a:grpFill/>
            <a:ln w="0" cmpd="dbl">
              <a:gradFill flip="none" rotWithShape="1">
                <a:gsLst>
                  <a:gs pos="0">
                    <a:srgbClr val="92D050"/>
                  </a:gs>
                  <a:gs pos="50000">
                    <a:schemeClr val="accent3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0"/>
                <a:tileRect/>
              </a:gradFill>
            </a:ln>
            <a:sp3d contourW="12700" prstMaterial="flat">
              <a:bevelT w="165100" prst="coolSlant"/>
              <a:bevelB w="165100" prst="coolSlant"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B58D0B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2428860" y="2786058"/>
              <a:ext cx="571504" cy="528638"/>
            </a:xfrm>
            <a:prstGeom prst="ellipse">
              <a:avLst/>
            </a:prstGeom>
            <a:grpFill/>
            <a:ln w="0" cmpd="dbl">
              <a:gradFill flip="none" rotWithShape="1">
                <a:gsLst>
                  <a:gs pos="0">
                    <a:srgbClr val="92D050"/>
                  </a:gs>
                  <a:gs pos="50000">
                    <a:schemeClr val="accent3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0"/>
                <a:tileRect/>
              </a:gradFill>
            </a:ln>
            <a:sp3d contourW="12700" prstMaterial="flat">
              <a:bevelT w="165100" prst="coolSlant"/>
              <a:bevelB w="165100" prst="coolSlant"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B58D0B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929058" y="1928802"/>
              <a:ext cx="347666" cy="385762"/>
            </a:xfrm>
            <a:prstGeom prst="ellipse">
              <a:avLst/>
            </a:prstGeom>
            <a:grpFill/>
            <a:ln w="0" cmpd="dbl">
              <a:gradFill flip="none" rotWithShape="1">
                <a:gsLst>
                  <a:gs pos="0">
                    <a:srgbClr val="92D050"/>
                  </a:gs>
                  <a:gs pos="50000">
                    <a:schemeClr val="accent3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0"/>
                <a:tileRect/>
              </a:gra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  <a:sp3d contourW="12700" prstMaterial="flat">
              <a:bevelT w="165100" prst="coolSlant"/>
              <a:bevelB w="165100" prst="coolSlant"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rgbClr val="F5832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3143240" y="3214686"/>
              <a:ext cx="347666" cy="385762"/>
            </a:xfrm>
            <a:prstGeom prst="ellipse">
              <a:avLst/>
            </a:prstGeom>
            <a:grpFill/>
            <a:ln w="0" cmpd="dbl">
              <a:gradFill flip="none" rotWithShape="1">
                <a:gsLst>
                  <a:gs pos="0">
                    <a:srgbClr val="92D050"/>
                  </a:gs>
                  <a:gs pos="50000">
                    <a:schemeClr val="accent3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0"/>
                <a:tileRect/>
              </a:gradFill>
            </a:ln>
            <a:sp3d contourW="12700" prstMaterial="flat">
              <a:bevelT w="165100" prst="coolSlant"/>
              <a:bevelB w="165100" prst="coolSlant"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B58D0B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2786050" y="1071546"/>
              <a:ext cx="347666" cy="385762"/>
            </a:xfrm>
            <a:prstGeom prst="ellipse">
              <a:avLst/>
            </a:prstGeom>
            <a:grpFill/>
            <a:ln w="0" cmpd="dbl">
              <a:gradFill flip="none" rotWithShape="1">
                <a:gsLst>
                  <a:gs pos="0">
                    <a:srgbClr val="92D050"/>
                  </a:gs>
                  <a:gs pos="50000">
                    <a:schemeClr val="accent3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0"/>
                <a:tileRect/>
              </a:gradFill>
            </a:ln>
            <a:sp3d contourW="12700" prstMaterial="flat">
              <a:bevelT w="165100" prst="coolSlant"/>
              <a:bevelB w="165100" prst="coolSlant"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B58D0B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071670" y="3214686"/>
              <a:ext cx="347666" cy="385762"/>
            </a:xfrm>
            <a:prstGeom prst="ellipse">
              <a:avLst/>
            </a:prstGeom>
            <a:grpFill/>
            <a:ln w="0" cmpd="dbl">
              <a:gradFill flip="none" rotWithShape="1">
                <a:gsLst>
                  <a:gs pos="0">
                    <a:srgbClr val="92D050"/>
                  </a:gs>
                  <a:gs pos="50000">
                    <a:schemeClr val="accent3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0"/>
                <a:tileRect/>
              </a:gradFill>
            </a:ln>
            <a:sp3d contourW="12700" prstMaterial="flat">
              <a:bevelT w="165100" prst="coolSlant"/>
              <a:bevelB w="165100" prst="coolSlant"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B58D0B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928926" y="1643050"/>
              <a:ext cx="571504" cy="528638"/>
            </a:xfrm>
            <a:prstGeom prst="ellipse">
              <a:avLst/>
            </a:prstGeom>
            <a:grpFill/>
            <a:ln w="0" cmpd="dbl">
              <a:gradFill flip="none" rotWithShape="1">
                <a:gsLst>
                  <a:gs pos="0">
                    <a:srgbClr val="92D050"/>
                  </a:gs>
                  <a:gs pos="50000">
                    <a:schemeClr val="accent3">
                      <a:lumMod val="7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0"/>
                <a:tileRect/>
              </a:gradFill>
            </a:ln>
            <a:sp3d contourW="12700" prstMaterial="flat">
              <a:bevelT w="165100" prst="coolSlant"/>
              <a:bevelB w="165100" prst="coolSlant"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rgbClr val="B58D0B"/>
                </a:solidFill>
              </a:endParaRPr>
            </a:p>
          </p:txBody>
        </p:sp>
      </p:grpSp>
      <p:sp>
        <p:nvSpPr>
          <p:cNvPr id="14" name="TextBox 6"/>
          <p:cNvSpPr txBox="1">
            <a:spLocks noChangeArrowheads="1"/>
          </p:cNvSpPr>
          <p:nvPr/>
        </p:nvSpPr>
        <p:spPr bwMode="auto">
          <a:xfrm>
            <a:off x="739080" y="3083098"/>
            <a:ext cx="8153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573201"/>
                </a:solidFill>
              </a:rPr>
              <a:t>This work is licensed under a </a:t>
            </a:r>
            <a:r>
              <a:rPr lang="en-US" sz="2400" dirty="0">
                <a:solidFill>
                  <a:srgbClr val="1B346B"/>
                </a:solidFill>
              </a:rPr>
              <a:t/>
            </a:r>
            <a:br>
              <a:rPr lang="en-US" sz="2400" dirty="0">
                <a:solidFill>
                  <a:srgbClr val="1B346B"/>
                </a:solidFill>
              </a:rPr>
            </a:br>
            <a:r>
              <a:rPr lang="en-US" sz="2400" dirty="0">
                <a:solidFill>
                  <a:srgbClr val="1B346B"/>
                </a:solidFill>
                <a:hlinkClick r:id="rId3"/>
              </a:rPr>
              <a:t>Creative Commons Attribution </a:t>
            </a:r>
            <a:r>
              <a:rPr lang="en-US" sz="2400" dirty="0" smtClean="0">
                <a:solidFill>
                  <a:srgbClr val="1B346B"/>
                </a:solidFill>
                <a:hlinkClick r:id="rId3"/>
              </a:rPr>
              <a:t>4.0</a:t>
            </a:r>
            <a:r>
              <a:rPr lang="en-US" sz="2400" dirty="0">
                <a:solidFill>
                  <a:srgbClr val="1B346B"/>
                </a:solidFill>
                <a:hlinkClick r:id="rId3"/>
              </a:rPr>
              <a:t> </a:t>
            </a:r>
            <a:r>
              <a:rPr lang="en-US" sz="2400" dirty="0" smtClean="0">
                <a:solidFill>
                  <a:srgbClr val="1B346B"/>
                </a:solidFill>
                <a:hlinkClick r:id="rId3"/>
              </a:rPr>
              <a:t>License</a:t>
            </a:r>
            <a:endParaRPr lang="en-US" sz="2400" dirty="0">
              <a:solidFill>
                <a:srgbClr val="1B346B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1B346B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1B346B"/>
              </a:solidFill>
            </a:endParaRPr>
          </a:p>
        </p:txBody>
      </p:sp>
      <p:pic>
        <p:nvPicPr>
          <p:cNvPr id="15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4072" y="4033440"/>
            <a:ext cx="1676400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6" name="Title 1"/>
          <p:cNvSpPr txBox="1">
            <a:spLocks/>
          </p:cNvSpPr>
          <p:nvPr/>
        </p:nvSpPr>
        <p:spPr>
          <a:xfrm>
            <a:off x="1120080" y="1556792"/>
            <a:ext cx="7772400" cy="1470025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F580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5801F"/>
                </a:solidFill>
                <a:latin typeface="Arial Rounded MT Bold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5801F"/>
                </a:solidFill>
                <a:latin typeface="Arial Rounded MT Bold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5801F"/>
                </a:solidFill>
                <a:latin typeface="Arial Rounded MT Bold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5801F"/>
                </a:solidFill>
                <a:latin typeface="Arial Rounded MT Bold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n-GB" sz="6600" b="1" dirty="0" smtClean="0">
                <a:latin typeface="+mj-lt"/>
              </a:rPr>
              <a:t>Thank you</a:t>
            </a:r>
            <a:endParaRPr lang="en-GB" sz="6600" b="1" dirty="0">
              <a:latin typeface="+mj-lt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5220072" y="5445224"/>
            <a:ext cx="3744416" cy="136815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rgbClr val="573201"/>
                </a:solidFill>
                <a:latin typeface="Arial Rounded MT Bold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rgbClr val="573201"/>
                </a:solidFill>
                <a:latin typeface="Arial Rounded MT Bold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573201"/>
                </a:solidFill>
                <a:latin typeface="Arial Rounded MT Bold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rgbClr val="573201"/>
                </a:solidFill>
                <a:latin typeface="Arial Rounded MT Bold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400" kern="1200">
                <a:solidFill>
                  <a:srgbClr val="573201"/>
                </a:solidFill>
                <a:latin typeface="Arial Rounded MT Bold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eaLnBrk="1" hangingPunct="1">
              <a:spcBef>
                <a:spcPts val="0"/>
              </a:spcBef>
              <a:buNone/>
            </a:pPr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Catherine Ngugi</a:t>
            </a:r>
          </a:p>
          <a:p>
            <a:pPr marL="0" indent="0" algn="r" eaLnBrk="1" hangingPunct="1">
              <a:spcBef>
                <a:spcPts val="0"/>
              </a:spcBef>
              <a:buNone/>
            </a:pPr>
            <a:r>
              <a:rPr lang="en-GB" sz="2200" i="1" dirty="0" smtClean="0">
                <a:solidFill>
                  <a:srgbClr val="34411B"/>
                </a:solidFill>
                <a:latin typeface="+mn-lt"/>
              </a:rPr>
              <a:t>OER Africa </a:t>
            </a:r>
            <a:r>
              <a:rPr lang="en-GB" sz="2200" dirty="0" smtClean="0">
                <a:solidFill>
                  <a:srgbClr val="34411B"/>
                </a:solidFill>
                <a:latin typeface="+mn-lt"/>
              </a:rPr>
              <a:t>Project Director</a:t>
            </a:r>
          </a:p>
          <a:p>
            <a:pPr marL="0" indent="0" algn="r" eaLnBrk="1" hangingPunct="1">
              <a:spcBef>
                <a:spcPts val="0"/>
              </a:spcBef>
              <a:buNone/>
            </a:pPr>
            <a:r>
              <a:rPr lang="en-GB" sz="2000" dirty="0" smtClean="0">
                <a:solidFill>
                  <a:srgbClr val="3333FF"/>
                </a:solidFill>
                <a:latin typeface="+mn-lt"/>
                <a:hlinkClick r:id="rId5"/>
              </a:rPr>
              <a:t>catherine.ngugi@oerafrica.org</a:t>
            </a:r>
            <a:endParaRPr lang="en-GB" dirty="0" smtClean="0">
              <a:solidFill>
                <a:srgbClr val="3333FF"/>
              </a:solidFill>
              <a:latin typeface="+mn-lt"/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-1" y="5491955"/>
            <a:ext cx="3998751" cy="136815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rgbClr val="573201"/>
                </a:solidFill>
                <a:latin typeface="Arial Rounded MT Bold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rgbClr val="573201"/>
                </a:solidFill>
                <a:latin typeface="Arial Rounded MT Bold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573201"/>
                </a:solidFill>
                <a:latin typeface="Arial Rounded MT Bold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rgbClr val="573201"/>
                </a:solidFill>
                <a:latin typeface="Arial Rounded MT Bold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400" kern="1200">
                <a:solidFill>
                  <a:srgbClr val="573201"/>
                </a:solidFill>
                <a:latin typeface="Arial Rounded MT Bold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0"/>
              </a:spcBef>
              <a:buNone/>
            </a:pPr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Brenda Mallinson</a:t>
            </a:r>
            <a:endParaRPr lang="en-GB" sz="2400" b="1" dirty="0" smtClean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GB" sz="2200" i="1" dirty="0" smtClean="0">
                <a:solidFill>
                  <a:srgbClr val="34411B"/>
                </a:solidFill>
                <a:latin typeface="+mn-lt"/>
              </a:rPr>
              <a:t>Learning Technologies Consultant</a:t>
            </a:r>
            <a:endParaRPr lang="en-GB" sz="2200" dirty="0" smtClean="0">
              <a:solidFill>
                <a:srgbClr val="34411B"/>
              </a:solidFill>
              <a:latin typeface="+mn-lt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GB" sz="2000" dirty="0" smtClean="0">
                <a:solidFill>
                  <a:srgbClr val="3333FF"/>
                </a:solidFill>
                <a:latin typeface="+mn-lt"/>
                <a:hlinkClick r:id="rId6"/>
              </a:rPr>
              <a:t>brendam@saide.org.za</a:t>
            </a:r>
            <a:r>
              <a:rPr lang="en-GB" sz="2000" dirty="0" smtClean="0">
                <a:solidFill>
                  <a:srgbClr val="3333FF"/>
                </a:solidFill>
                <a:latin typeface="+mn-lt"/>
              </a:rPr>
              <a:t> </a:t>
            </a:r>
            <a:endParaRPr lang="en-GB" dirty="0" smtClean="0">
              <a:solidFill>
                <a:srgbClr val="3333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859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517</Words>
  <Application>Microsoft Office PowerPoint</Application>
  <PresentationFormat>On-screen Show (4:3)</PresentationFormat>
  <Paragraphs>68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Palatino Linotype</vt:lpstr>
      <vt:lpstr>Wingdings</vt:lpstr>
      <vt:lpstr>Office Theme</vt:lpstr>
      <vt:lpstr>PowerPoint Presentation</vt:lpstr>
      <vt:lpstr>OER Africa PAR Grant - Aim</vt:lpstr>
      <vt:lpstr>OUT – Collaborative Activities</vt:lpstr>
      <vt:lpstr>OUT (1.1)</vt:lpstr>
      <vt:lpstr>OUT (1.2)</vt:lpstr>
      <vt:lpstr>OUT (2.1)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Ngugi</dc:creator>
  <cp:lastModifiedBy>Brenda</cp:lastModifiedBy>
  <cp:revision>5</cp:revision>
  <dcterms:created xsi:type="dcterms:W3CDTF">2015-06-15T17:25:52Z</dcterms:created>
  <dcterms:modified xsi:type="dcterms:W3CDTF">2015-06-15T18:06:24Z</dcterms:modified>
</cp:coreProperties>
</file>