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0" r:id="rId2"/>
    <p:sldId id="271" r:id="rId3"/>
    <p:sldId id="272" r:id="rId4"/>
    <p:sldId id="277" r:id="rId5"/>
    <p:sldId id="276" r:id="rId6"/>
    <p:sldId id="274" r:id="rId7"/>
    <p:sldId id="278" r:id="rId8"/>
    <p:sldId id="275" r:id="rId9"/>
    <p:sldId id="273" r:id="rId10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47900"/>
    <a:srgbClr val="FFFF66"/>
    <a:srgbClr val="0000FF"/>
    <a:srgbClr val="FFFF99"/>
    <a:srgbClr val="B88800"/>
    <a:srgbClr val="CC9900"/>
    <a:srgbClr val="CC66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353" autoAdjust="0"/>
    <p:restoredTop sz="83579" autoAdjust="0"/>
  </p:normalViewPr>
  <p:slideViewPr>
    <p:cSldViewPr>
      <p:cViewPr varScale="1">
        <p:scale>
          <a:sx n="60" d="100"/>
          <a:sy n="60" d="100"/>
        </p:scale>
        <p:origin x="12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9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-1524"/>
    </p:cViewPr>
  </p:sorterViewPr>
  <p:notesViewPr>
    <p:cSldViewPr>
      <p:cViewPr>
        <p:scale>
          <a:sx n="120" d="100"/>
          <a:sy n="120" d="100"/>
        </p:scale>
        <p:origin x="-1464" y="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45383F-9004-49A1-BE9A-F7F7AE7F5858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441D949-1DD0-41A6-94E4-80C1F4B91882}">
      <dgm:prSet phldrT="[Text]" custT="1"/>
      <dgm:spPr/>
      <dgm:t>
        <a:bodyPr/>
        <a:lstStyle/>
        <a:p>
          <a:pPr algn="ctr"/>
          <a:r>
            <a:rPr lang="en-ZA" sz="1400" dirty="0" err="1"/>
            <a:t>Preparation:OER</a:t>
          </a:r>
          <a:r>
            <a:rPr lang="en-ZA" sz="1400" dirty="0"/>
            <a:t> short course &amp; Materials</a:t>
          </a:r>
          <a:endParaRPr lang="en-US" sz="1400" dirty="0"/>
        </a:p>
      </dgm:t>
    </dgm:pt>
    <dgm:pt modelId="{01C55207-AF3D-449B-866F-C75CB27F5149}" type="parTrans" cxnId="{C35A8BBF-3A87-489F-9D90-BFFC74FD1050}">
      <dgm:prSet/>
      <dgm:spPr/>
      <dgm:t>
        <a:bodyPr/>
        <a:lstStyle/>
        <a:p>
          <a:endParaRPr lang="en-US" sz="1400"/>
        </a:p>
      </dgm:t>
    </dgm:pt>
    <dgm:pt modelId="{A570F7F6-2409-4403-986B-24FFF82DBE97}" type="sibTrans" cxnId="{C35A8BBF-3A87-489F-9D90-BFFC74FD1050}">
      <dgm:prSet/>
      <dgm:spPr/>
      <dgm:t>
        <a:bodyPr/>
        <a:lstStyle/>
        <a:p>
          <a:endParaRPr lang="en-US" sz="1400"/>
        </a:p>
      </dgm:t>
    </dgm:pt>
    <dgm:pt modelId="{448842F2-4115-4994-B52B-B6F32FB22CA5}">
      <dgm:prSet phldrT="[Text]" custT="1"/>
      <dgm:spPr/>
      <dgm:t>
        <a:bodyPr/>
        <a:lstStyle/>
        <a:p>
          <a:pPr algn="ctr"/>
          <a:r>
            <a:rPr lang="en-US" sz="1400" dirty="0"/>
            <a:t>Open Licensing</a:t>
          </a:r>
        </a:p>
      </dgm:t>
    </dgm:pt>
    <dgm:pt modelId="{08E3983D-6A39-4188-BA63-7CB1D7FBB153}" type="parTrans" cxnId="{073A90C2-1CCF-4409-AFA0-EC0FCC38F2EF}">
      <dgm:prSet/>
      <dgm:spPr/>
      <dgm:t>
        <a:bodyPr/>
        <a:lstStyle/>
        <a:p>
          <a:endParaRPr lang="en-US" sz="1400"/>
        </a:p>
      </dgm:t>
    </dgm:pt>
    <dgm:pt modelId="{1F9EBC2E-9ACA-4681-8F39-52CC36121103}" type="sibTrans" cxnId="{073A90C2-1CCF-4409-AFA0-EC0FCC38F2EF}">
      <dgm:prSet/>
      <dgm:spPr/>
      <dgm:t>
        <a:bodyPr/>
        <a:lstStyle/>
        <a:p>
          <a:endParaRPr lang="en-US" sz="1400"/>
        </a:p>
      </dgm:t>
    </dgm:pt>
    <dgm:pt modelId="{1240295E-016B-4FE8-BD68-420318455CDE}">
      <dgm:prSet phldrT="[Text]" custT="1"/>
      <dgm:spPr/>
      <dgm:t>
        <a:bodyPr/>
        <a:lstStyle/>
        <a:p>
          <a:pPr algn="ctr"/>
          <a:r>
            <a:rPr lang="en-US" sz="1400" dirty="0"/>
            <a:t>Publish in the OUT Repository</a:t>
          </a:r>
        </a:p>
      </dgm:t>
    </dgm:pt>
    <dgm:pt modelId="{479A9AFF-18B3-4FDD-ACB4-458D9B5936ED}" type="parTrans" cxnId="{327EE150-47DB-4C74-8E3C-FBC90514D2B6}">
      <dgm:prSet/>
      <dgm:spPr/>
      <dgm:t>
        <a:bodyPr/>
        <a:lstStyle/>
        <a:p>
          <a:endParaRPr lang="en-US" sz="1400"/>
        </a:p>
      </dgm:t>
    </dgm:pt>
    <dgm:pt modelId="{02382A19-B477-419B-9EBC-3F73D76F2246}" type="sibTrans" cxnId="{327EE150-47DB-4C74-8E3C-FBC90514D2B6}">
      <dgm:prSet/>
      <dgm:spPr/>
      <dgm:t>
        <a:bodyPr/>
        <a:lstStyle/>
        <a:p>
          <a:endParaRPr lang="en-US" sz="1400"/>
        </a:p>
      </dgm:t>
    </dgm:pt>
    <dgm:pt modelId="{333BB897-733D-4A05-9747-DC0D936C4E7D}">
      <dgm:prSet phldrT="[Text]" custT="1"/>
      <dgm:spPr/>
      <dgm:t>
        <a:bodyPr/>
        <a:lstStyle/>
        <a:p>
          <a:pPr algn="ctr"/>
          <a:r>
            <a:rPr lang="en-US" sz="1400" dirty="0" err="1"/>
            <a:t>TurnItIn</a:t>
          </a:r>
          <a:r>
            <a:rPr lang="en-US" sz="1400" dirty="0"/>
            <a:t> &amp; Permissions</a:t>
          </a:r>
        </a:p>
      </dgm:t>
    </dgm:pt>
    <dgm:pt modelId="{C6B6524D-4618-4EC0-8D85-61B8E57E9F2C}" type="parTrans" cxnId="{7A65E12E-C064-486F-98AB-FDEA77D4D096}">
      <dgm:prSet/>
      <dgm:spPr/>
      <dgm:t>
        <a:bodyPr/>
        <a:lstStyle/>
        <a:p>
          <a:endParaRPr lang="en-US" sz="1400"/>
        </a:p>
      </dgm:t>
    </dgm:pt>
    <dgm:pt modelId="{74C30E22-FEC5-4361-89E1-F8AC20F7BD6D}" type="sibTrans" cxnId="{7A65E12E-C064-486F-98AB-FDEA77D4D096}">
      <dgm:prSet/>
      <dgm:spPr/>
      <dgm:t>
        <a:bodyPr/>
        <a:lstStyle/>
        <a:p>
          <a:endParaRPr lang="en-US" sz="1400"/>
        </a:p>
      </dgm:t>
    </dgm:pt>
    <dgm:pt modelId="{1ED48842-32A8-4A08-867F-48EE30988DD2}">
      <dgm:prSet phldrT="[Text]" custT="1"/>
      <dgm:spPr/>
      <dgm:t>
        <a:bodyPr/>
        <a:lstStyle/>
        <a:p>
          <a:pPr algn="ctr"/>
          <a:r>
            <a:rPr lang="en-US" sz="1400" dirty="0"/>
            <a:t>Search for OER Material</a:t>
          </a:r>
        </a:p>
      </dgm:t>
    </dgm:pt>
    <dgm:pt modelId="{22D4868B-E6E9-42DE-9AF1-02F0C5BB803F}" type="parTrans" cxnId="{DAA07E07-4E6D-4B12-A277-0338070CA84F}">
      <dgm:prSet/>
      <dgm:spPr/>
      <dgm:t>
        <a:bodyPr/>
        <a:lstStyle/>
        <a:p>
          <a:endParaRPr lang="en-US" sz="1400"/>
        </a:p>
      </dgm:t>
    </dgm:pt>
    <dgm:pt modelId="{2224C608-EAAF-451E-8E32-BB917577285C}" type="sibTrans" cxnId="{DAA07E07-4E6D-4B12-A277-0338070CA84F}">
      <dgm:prSet/>
      <dgm:spPr/>
      <dgm:t>
        <a:bodyPr/>
        <a:lstStyle/>
        <a:p>
          <a:endParaRPr lang="en-US" sz="1400"/>
        </a:p>
      </dgm:t>
    </dgm:pt>
    <dgm:pt modelId="{86441B73-9B52-49C0-BA9F-46A89FC8D5C7}">
      <dgm:prSet phldrT="[Text]" custT="1"/>
      <dgm:spPr/>
      <dgm:t>
        <a:bodyPr/>
        <a:lstStyle/>
        <a:p>
          <a:pPr algn="ctr"/>
          <a:r>
            <a:rPr lang="en-ZA" sz="1400" dirty="0"/>
            <a:t>Pedagogical Improvement</a:t>
          </a:r>
          <a:endParaRPr lang="en-US" sz="1400" dirty="0"/>
        </a:p>
      </dgm:t>
    </dgm:pt>
    <dgm:pt modelId="{A45B2259-F7B1-4B36-AA0F-3B57C4DA0FAE}" type="sibTrans" cxnId="{619E623B-B546-4317-98E9-2D84555AFBD2}">
      <dgm:prSet/>
      <dgm:spPr/>
      <dgm:t>
        <a:bodyPr/>
        <a:lstStyle/>
        <a:p>
          <a:endParaRPr lang="en-US" sz="1400"/>
        </a:p>
      </dgm:t>
    </dgm:pt>
    <dgm:pt modelId="{5783C415-AF5B-429E-AC73-679754839AC5}" type="parTrans" cxnId="{619E623B-B546-4317-98E9-2D84555AFBD2}">
      <dgm:prSet/>
      <dgm:spPr/>
      <dgm:t>
        <a:bodyPr/>
        <a:lstStyle/>
        <a:p>
          <a:endParaRPr lang="en-US" sz="1400"/>
        </a:p>
      </dgm:t>
    </dgm:pt>
    <dgm:pt modelId="{9B647D96-53E6-464E-8D2E-6701700E598C}">
      <dgm:prSet phldrT="[Text]" custT="1"/>
      <dgm:spPr/>
      <dgm:t>
        <a:bodyPr/>
        <a:lstStyle/>
        <a:p>
          <a:pPr algn="ctr"/>
          <a:r>
            <a:rPr lang="en-ZA" sz="1400" dirty="0"/>
            <a:t>Revised materials - review &amp;  QA</a:t>
          </a:r>
          <a:endParaRPr lang="en-US" sz="1400" dirty="0"/>
        </a:p>
      </dgm:t>
    </dgm:pt>
    <dgm:pt modelId="{59F45212-5C2D-425F-A760-48765BC5EF39}" type="parTrans" cxnId="{348B6B9C-7BC1-458D-BF0A-EFF2DFA8CE43}">
      <dgm:prSet/>
      <dgm:spPr/>
      <dgm:t>
        <a:bodyPr/>
        <a:lstStyle/>
        <a:p>
          <a:endParaRPr lang="en-US" sz="1400"/>
        </a:p>
      </dgm:t>
    </dgm:pt>
    <dgm:pt modelId="{90AD0679-B949-4969-B52E-7604D56E1C68}" type="sibTrans" cxnId="{348B6B9C-7BC1-458D-BF0A-EFF2DFA8CE43}">
      <dgm:prSet/>
      <dgm:spPr/>
      <dgm:t>
        <a:bodyPr/>
        <a:lstStyle/>
        <a:p>
          <a:endParaRPr lang="en-US" sz="1400"/>
        </a:p>
      </dgm:t>
    </dgm:pt>
    <dgm:pt modelId="{4B24BB62-A186-4E65-81DB-D9F0E6FC1AA7}" type="pres">
      <dgm:prSet presAssocID="{2545383F-9004-49A1-BE9A-F7F7AE7F5858}" presName="rootnode" presStyleCnt="0">
        <dgm:presLayoutVars>
          <dgm:chMax/>
          <dgm:chPref/>
          <dgm:dir/>
          <dgm:animLvl val="lvl"/>
        </dgm:presLayoutVars>
      </dgm:prSet>
      <dgm:spPr/>
    </dgm:pt>
    <dgm:pt modelId="{E2F69992-DFCF-4D13-8724-75796D14E5C5}" type="pres">
      <dgm:prSet presAssocID="{B441D949-1DD0-41A6-94E4-80C1F4B91882}" presName="composite" presStyleCnt="0"/>
      <dgm:spPr/>
    </dgm:pt>
    <dgm:pt modelId="{85971FC0-0F65-4AFE-B12E-DFA8B46BAEE2}" type="pres">
      <dgm:prSet presAssocID="{B441D949-1DD0-41A6-94E4-80C1F4B91882}" presName="LShape" presStyleLbl="alignNode1" presStyleIdx="0" presStyleCnt="13"/>
      <dgm:spPr/>
    </dgm:pt>
    <dgm:pt modelId="{B1540F20-743A-49EE-BB50-AB05678967E4}" type="pres">
      <dgm:prSet presAssocID="{B441D949-1DD0-41A6-94E4-80C1F4B91882}" presName="ParentText" presStyleLbl="revTx" presStyleIdx="0" presStyleCnt="7" custScaleY="95113">
        <dgm:presLayoutVars>
          <dgm:chMax val="0"/>
          <dgm:chPref val="0"/>
          <dgm:bulletEnabled val="1"/>
        </dgm:presLayoutVars>
      </dgm:prSet>
      <dgm:spPr/>
    </dgm:pt>
    <dgm:pt modelId="{D9EC4CBB-86F8-45FA-A0A8-853AE726DEFD}" type="pres">
      <dgm:prSet presAssocID="{B441D949-1DD0-41A6-94E4-80C1F4B91882}" presName="Triangle" presStyleLbl="alignNode1" presStyleIdx="1" presStyleCnt="13"/>
      <dgm:spPr/>
    </dgm:pt>
    <dgm:pt modelId="{672D4FC1-E78A-4163-8E0C-A307173E0B6F}" type="pres">
      <dgm:prSet presAssocID="{A570F7F6-2409-4403-986B-24FFF82DBE97}" presName="sibTrans" presStyleCnt="0"/>
      <dgm:spPr/>
    </dgm:pt>
    <dgm:pt modelId="{87326F2D-5D6C-4753-9A4F-7C86FDD92E7B}" type="pres">
      <dgm:prSet presAssocID="{A570F7F6-2409-4403-986B-24FFF82DBE97}" presName="space" presStyleCnt="0"/>
      <dgm:spPr/>
    </dgm:pt>
    <dgm:pt modelId="{82C2ADC0-D646-45D3-9068-DC6073252863}" type="pres">
      <dgm:prSet presAssocID="{333BB897-733D-4A05-9747-DC0D936C4E7D}" presName="composite" presStyleCnt="0"/>
      <dgm:spPr/>
    </dgm:pt>
    <dgm:pt modelId="{26FBD91F-BDAA-439A-BD18-C90E620461B5}" type="pres">
      <dgm:prSet presAssocID="{333BB897-733D-4A05-9747-DC0D936C4E7D}" presName="LShape" presStyleLbl="alignNode1" presStyleIdx="2" presStyleCnt="13"/>
      <dgm:spPr/>
    </dgm:pt>
    <dgm:pt modelId="{99C6EE57-45B4-43E3-87AF-A825DF50ED1F}" type="pres">
      <dgm:prSet presAssocID="{333BB897-733D-4A05-9747-DC0D936C4E7D}" presName="ParentText" presStyleLbl="revTx" presStyleIdx="1" presStyleCnt="7" custScaleY="108885">
        <dgm:presLayoutVars>
          <dgm:chMax val="0"/>
          <dgm:chPref val="0"/>
          <dgm:bulletEnabled val="1"/>
        </dgm:presLayoutVars>
      </dgm:prSet>
      <dgm:spPr/>
    </dgm:pt>
    <dgm:pt modelId="{7FCB2283-FA67-431A-A236-27A7518D1AB5}" type="pres">
      <dgm:prSet presAssocID="{333BB897-733D-4A05-9747-DC0D936C4E7D}" presName="Triangle" presStyleLbl="alignNode1" presStyleIdx="3" presStyleCnt="13"/>
      <dgm:spPr/>
    </dgm:pt>
    <dgm:pt modelId="{A7A66BB0-2EA5-419B-9AC4-4DB25F1A0BCF}" type="pres">
      <dgm:prSet presAssocID="{74C30E22-FEC5-4361-89E1-F8AC20F7BD6D}" presName="sibTrans" presStyleCnt="0"/>
      <dgm:spPr/>
    </dgm:pt>
    <dgm:pt modelId="{5CF6DAAB-D41A-4D38-9FB8-D3EA21F815CE}" type="pres">
      <dgm:prSet presAssocID="{74C30E22-FEC5-4361-89E1-F8AC20F7BD6D}" presName="space" presStyleCnt="0"/>
      <dgm:spPr/>
    </dgm:pt>
    <dgm:pt modelId="{0D3B7996-5767-41E9-BC34-6D9C0C258FE0}" type="pres">
      <dgm:prSet presAssocID="{1ED48842-32A8-4A08-867F-48EE30988DD2}" presName="composite" presStyleCnt="0"/>
      <dgm:spPr/>
    </dgm:pt>
    <dgm:pt modelId="{DA0CE0BA-FBEA-47F2-9E55-1B4E4FD63BD6}" type="pres">
      <dgm:prSet presAssocID="{1ED48842-32A8-4A08-867F-48EE30988DD2}" presName="LShape" presStyleLbl="alignNode1" presStyleIdx="4" presStyleCnt="13"/>
      <dgm:spPr/>
    </dgm:pt>
    <dgm:pt modelId="{EF9B6175-AFDA-405B-B5A7-410079FB0FB2}" type="pres">
      <dgm:prSet presAssocID="{1ED48842-32A8-4A08-867F-48EE30988DD2}" presName="ParentText" presStyleLbl="revTx" presStyleIdx="2" presStyleCnt="7">
        <dgm:presLayoutVars>
          <dgm:chMax val="0"/>
          <dgm:chPref val="0"/>
          <dgm:bulletEnabled val="1"/>
        </dgm:presLayoutVars>
      </dgm:prSet>
      <dgm:spPr/>
    </dgm:pt>
    <dgm:pt modelId="{05B87F3D-40E4-4CCF-80FE-C4FBB7B08088}" type="pres">
      <dgm:prSet presAssocID="{1ED48842-32A8-4A08-867F-48EE30988DD2}" presName="Triangle" presStyleLbl="alignNode1" presStyleIdx="5" presStyleCnt="13"/>
      <dgm:spPr/>
    </dgm:pt>
    <dgm:pt modelId="{6A708657-50B8-4808-8021-273BF6A6D932}" type="pres">
      <dgm:prSet presAssocID="{2224C608-EAAF-451E-8E32-BB917577285C}" presName="sibTrans" presStyleCnt="0"/>
      <dgm:spPr/>
    </dgm:pt>
    <dgm:pt modelId="{893D6475-A146-4DE4-A733-D8D867FA1EA1}" type="pres">
      <dgm:prSet presAssocID="{2224C608-EAAF-451E-8E32-BB917577285C}" presName="space" presStyleCnt="0"/>
      <dgm:spPr/>
    </dgm:pt>
    <dgm:pt modelId="{21611619-1018-4215-9BAD-94F3B6FA7027}" type="pres">
      <dgm:prSet presAssocID="{86441B73-9B52-49C0-BA9F-46A89FC8D5C7}" presName="composite" presStyleCnt="0"/>
      <dgm:spPr/>
    </dgm:pt>
    <dgm:pt modelId="{89C57E04-DA42-4A0C-98A5-67C9BAB8E78C}" type="pres">
      <dgm:prSet presAssocID="{86441B73-9B52-49C0-BA9F-46A89FC8D5C7}" presName="LShape" presStyleLbl="alignNode1" presStyleIdx="6" presStyleCnt="13"/>
      <dgm:spPr/>
    </dgm:pt>
    <dgm:pt modelId="{9EAC0E9A-B79A-4D69-B4F4-018532E7299D}" type="pres">
      <dgm:prSet presAssocID="{86441B73-9B52-49C0-BA9F-46A89FC8D5C7}" presName="ParentText" presStyleLbl="revTx" presStyleIdx="3" presStyleCnt="7" custScaleX="115039" custLinFactNeighborX="6707">
        <dgm:presLayoutVars>
          <dgm:chMax val="0"/>
          <dgm:chPref val="0"/>
          <dgm:bulletEnabled val="1"/>
        </dgm:presLayoutVars>
      </dgm:prSet>
      <dgm:spPr/>
    </dgm:pt>
    <dgm:pt modelId="{E55F795E-F2FF-476D-973C-EAD3A1FBB534}" type="pres">
      <dgm:prSet presAssocID="{86441B73-9B52-49C0-BA9F-46A89FC8D5C7}" presName="Triangle" presStyleLbl="alignNode1" presStyleIdx="7" presStyleCnt="13"/>
      <dgm:spPr/>
    </dgm:pt>
    <dgm:pt modelId="{73270020-DC9E-4E42-B53E-196128941CF6}" type="pres">
      <dgm:prSet presAssocID="{A45B2259-F7B1-4B36-AA0F-3B57C4DA0FAE}" presName="sibTrans" presStyleCnt="0"/>
      <dgm:spPr/>
    </dgm:pt>
    <dgm:pt modelId="{4F9B12C9-0951-410B-9B68-4D81F4FF3A5A}" type="pres">
      <dgm:prSet presAssocID="{A45B2259-F7B1-4B36-AA0F-3B57C4DA0FAE}" presName="space" presStyleCnt="0"/>
      <dgm:spPr/>
    </dgm:pt>
    <dgm:pt modelId="{E22C0716-543A-4013-91A0-105DF63E571A}" type="pres">
      <dgm:prSet presAssocID="{9B647D96-53E6-464E-8D2E-6701700E598C}" presName="composite" presStyleCnt="0"/>
      <dgm:spPr/>
    </dgm:pt>
    <dgm:pt modelId="{09191972-4B0E-44DA-A62E-CAF20C434CEC}" type="pres">
      <dgm:prSet presAssocID="{9B647D96-53E6-464E-8D2E-6701700E598C}" presName="LShape" presStyleLbl="alignNode1" presStyleIdx="8" presStyleCnt="13"/>
      <dgm:spPr/>
    </dgm:pt>
    <dgm:pt modelId="{00D3F059-8D22-4060-83D6-19771F465226}" type="pres">
      <dgm:prSet presAssocID="{9B647D96-53E6-464E-8D2E-6701700E598C}" presName="ParentText" presStyleLbl="revTx" presStyleIdx="4" presStyleCnt="7" custScaleY="142168" custLinFactNeighborX="-121" custLinFactNeighborY="22436">
        <dgm:presLayoutVars>
          <dgm:chMax val="0"/>
          <dgm:chPref val="0"/>
          <dgm:bulletEnabled val="1"/>
        </dgm:presLayoutVars>
      </dgm:prSet>
      <dgm:spPr/>
    </dgm:pt>
    <dgm:pt modelId="{221838B8-1AE3-415E-BE2F-D1C87D35A295}" type="pres">
      <dgm:prSet presAssocID="{9B647D96-53E6-464E-8D2E-6701700E598C}" presName="Triangle" presStyleLbl="alignNode1" presStyleIdx="9" presStyleCnt="13"/>
      <dgm:spPr/>
    </dgm:pt>
    <dgm:pt modelId="{69BDB62A-A4F8-4596-8952-3A53B11455FE}" type="pres">
      <dgm:prSet presAssocID="{90AD0679-B949-4969-B52E-7604D56E1C68}" presName="sibTrans" presStyleCnt="0"/>
      <dgm:spPr/>
    </dgm:pt>
    <dgm:pt modelId="{F02C68B0-A4D7-40F6-8C50-2625C5989770}" type="pres">
      <dgm:prSet presAssocID="{90AD0679-B949-4969-B52E-7604D56E1C68}" presName="space" presStyleCnt="0"/>
      <dgm:spPr/>
    </dgm:pt>
    <dgm:pt modelId="{1EED1180-66B2-4808-82EA-470F289D66FA}" type="pres">
      <dgm:prSet presAssocID="{448842F2-4115-4994-B52B-B6F32FB22CA5}" presName="composite" presStyleCnt="0"/>
      <dgm:spPr/>
    </dgm:pt>
    <dgm:pt modelId="{AB6928BE-04DF-4965-8E91-A5190331067C}" type="pres">
      <dgm:prSet presAssocID="{448842F2-4115-4994-B52B-B6F32FB22CA5}" presName="LShape" presStyleLbl="alignNode1" presStyleIdx="10" presStyleCnt="13"/>
      <dgm:spPr/>
    </dgm:pt>
    <dgm:pt modelId="{51414F2B-E9B7-4996-9334-2EC96AA30C0D}" type="pres">
      <dgm:prSet presAssocID="{448842F2-4115-4994-B52B-B6F32FB22CA5}" presName="ParentText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845CE4DC-0860-44E4-9B14-5CFDF9AC5857}" type="pres">
      <dgm:prSet presAssocID="{448842F2-4115-4994-B52B-B6F32FB22CA5}" presName="Triangle" presStyleLbl="alignNode1" presStyleIdx="11" presStyleCnt="13"/>
      <dgm:spPr/>
    </dgm:pt>
    <dgm:pt modelId="{B486912D-0463-4114-AC36-FF5F45BEF912}" type="pres">
      <dgm:prSet presAssocID="{1F9EBC2E-9ACA-4681-8F39-52CC36121103}" presName="sibTrans" presStyleCnt="0"/>
      <dgm:spPr/>
    </dgm:pt>
    <dgm:pt modelId="{9720B9DB-8FE2-485B-BDCF-48099B38631B}" type="pres">
      <dgm:prSet presAssocID="{1F9EBC2E-9ACA-4681-8F39-52CC36121103}" presName="space" presStyleCnt="0"/>
      <dgm:spPr/>
    </dgm:pt>
    <dgm:pt modelId="{4E51998A-F348-4956-9E6B-573B705AF4F3}" type="pres">
      <dgm:prSet presAssocID="{1240295E-016B-4FE8-BD68-420318455CDE}" presName="composite" presStyleCnt="0"/>
      <dgm:spPr/>
    </dgm:pt>
    <dgm:pt modelId="{40862881-CECC-4955-9727-3B7AF12E6FE4}" type="pres">
      <dgm:prSet presAssocID="{1240295E-016B-4FE8-BD68-420318455CDE}" presName="LShape" presStyleLbl="alignNode1" presStyleIdx="12" presStyleCnt="13"/>
      <dgm:spPr/>
    </dgm:pt>
    <dgm:pt modelId="{42E0B3D5-74F7-4B44-BD9F-7CA13232E80E}" type="pres">
      <dgm:prSet presAssocID="{1240295E-016B-4FE8-BD68-420318455CDE}" presName="ParentText" presStyleLbl="revTx" presStyleIdx="6" presStyleCnt="7">
        <dgm:presLayoutVars>
          <dgm:chMax val="0"/>
          <dgm:chPref val="0"/>
          <dgm:bulletEnabled val="1"/>
        </dgm:presLayoutVars>
      </dgm:prSet>
      <dgm:spPr/>
    </dgm:pt>
  </dgm:ptLst>
  <dgm:cxnLst>
    <dgm:cxn modelId="{DAA07E07-4E6D-4B12-A277-0338070CA84F}" srcId="{2545383F-9004-49A1-BE9A-F7F7AE7F5858}" destId="{1ED48842-32A8-4A08-867F-48EE30988DD2}" srcOrd="2" destOrd="0" parTransId="{22D4868B-E6E9-42DE-9AF1-02F0C5BB803F}" sibTransId="{2224C608-EAAF-451E-8E32-BB917577285C}"/>
    <dgm:cxn modelId="{7A65E12E-C064-486F-98AB-FDEA77D4D096}" srcId="{2545383F-9004-49A1-BE9A-F7F7AE7F5858}" destId="{333BB897-733D-4A05-9747-DC0D936C4E7D}" srcOrd="1" destOrd="0" parTransId="{C6B6524D-4618-4EC0-8D85-61B8E57E9F2C}" sibTransId="{74C30E22-FEC5-4361-89E1-F8AC20F7BD6D}"/>
    <dgm:cxn modelId="{619E623B-B546-4317-98E9-2D84555AFBD2}" srcId="{2545383F-9004-49A1-BE9A-F7F7AE7F5858}" destId="{86441B73-9B52-49C0-BA9F-46A89FC8D5C7}" srcOrd="3" destOrd="0" parTransId="{5783C415-AF5B-429E-AC73-679754839AC5}" sibTransId="{A45B2259-F7B1-4B36-AA0F-3B57C4DA0FAE}"/>
    <dgm:cxn modelId="{6DF7286C-185B-4A9A-8264-88041E64BA1F}" type="presOf" srcId="{86441B73-9B52-49C0-BA9F-46A89FC8D5C7}" destId="{9EAC0E9A-B79A-4D69-B4F4-018532E7299D}" srcOrd="0" destOrd="0" presId="urn:microsoft.com/office/officeart/2009/3/layout/StepUpProcess"/>
    <dgm:cxn modelId="{327EE150-47DB-4C74-8E3C-FBC90514D2B6}" srcId="{2545383F-9004-49A1-BE9A-F7F7AE7F5858}" destId="{1240295E-016B-4FE8-BD68-420318455CDE}" srcOrd="6" destOrd="0" parTransId="{479A9AFF-18B3-4FDD-ACB4-458D9B5936ED}" sibTransId="{02382A19-B477-419B-9EBC-3F73D76F2246}"/>
    <dgm:cxn modelId="{348B6B9C-7BC1-458D-BF0A-EFF2DFA8CE43}" srcId="{2545383F-9004-49A1-BE9A-F7F7AE7F5858}" destId="{9B647D96-53E6-464E-8D2E-6701700E598C}" srcOrd="4" destOrd="0" parTransId="{59F45212-5C2D-425F-A760-48765BC5EF39}" sibTransId="{90AD0679-B949-4969-B52E-7604D56E1C68}"/>
    <dgm:cxn modelId="{2B82879D-8041-449B-9D08-56996792028B}" type="presOf" srcId="{333BB897-733D-4A05-9747-DC0D936C4E7D}" destId="{99C6EE57-45B4-43E3-87AF-A825DF50ED1F}" srcOrd="0" destOrd="0" presId="urn:microsoft.com/office/officeart/2009/3/layout/StepUpProcess"/>
    <dgm:cxn modelId="{27E5F2A6-466B-4378-91FF-3AF67F511DD5}" type="presOf" srcId="{2545383F-9004-49A1-BE9A-F7F7AE7F5858}" destId="{4B24BB62-A186-4E65-81DB-D9F0E6FC1AA7}" srcOrd="0" destOrd="0" presId="urn:microsoft.com/office/officeart/2009/3/layout/StepUpProcess"/>
    <dgm:cxn modelId="{2AF977AB-30EB-47AC-BB64-BE7805C227B5}" type="presOf" srcId="{B441D949-1DD0-41A6-94E4-80C1F4B91882}" destId="{B1540F20-743A-49EE-BB50-AB05678967E4}" srcOrd="0" destOrd="0" presId="urn:microsoft.com/office/officeart/2009/3/layout/StepUpProcess"/>
    <dgm:cxn modelId="{C35A8BBF-3A87-489F-9D90-BFFC74FD1050}" srcId="{2545383F-9004-49A1-BE9A-F7F7AE7F5858}" destId="{B441D949-1DD0-41A6-94E4-80C1F4B91882}" srcOrd="0" destOrd="0" parTransId="{01C55207-AF3D-449B-866F-C75CB27F5149}" sibTransId="{A570F7F6-2409-4403-986B-24FFF82DBE97}"/>
    <dgm:cxn modelId="{073A90C2-1CCF-4409-AFA0-EC0FCC38F2EF}" srcId="{2545383F-9004-49A1-BE9A-F7F7AE7F5858}" destId="{448842F2-4115-4994-B52B-B6F32FB22CA5}" srcOrd="5" destOrd="0" parTransId="{08E3983D-6A39-4188-BA63-7CB1D7FBB153}" sibTransId="{1F9EBC2E-9ACA-4681-8F39-52CC36121103}"/>
    <dgm:cxn modelId="{9589B7D3-18E2-45DD-8489-E7C221FDC308}" type="presOf" srcId="{1ED48842-32A8-4A08-867F-48EE30988DD2}" destId="{EF9B6175-AFDA-405B-B5A7-410079FB0FB2}" srcOrd="0" destOrd="0" presId="urn:microsoft.com/office/officeart/2009/3/layout/StepUpProcess"/>
    <dgm:cxn modelId="{7A74BEE9-95E4-4A1D-BDC6-AC66EDE62ACE}" type="presOf" srcId="{1240295E-016B-4FE8-BD68-420318455CDE}" destId="{42E0B3D5-74F7-4B44-BD9F-7CA13232E80E}" srcOrd="0" destOrd="0" presId="urn:microsoft.com/office/officeart/2009/3/layout/StepUpProcess"/>
    <dgm:cxn modelId="{F70E17F7-6D7A-487D-8A55-3D9FFCA61E22}" type="presOf" srcId="{448842F2-4115-4994-B52B-B6F32FB22CA5}" destId="{51414F2B-E9B7-4996-9334-2EC96AA30C0D}" srcOrd="0" destOrd="0" presId="urn:microsoft.com/office/officeart/2009/3/layout/StepUpProcess"/>
    <dgm:cxn modelId="{E150D1FA-49B6-463C-96FC-1588572DF8BC}" type="presOf" srcId="{9B647D96-53E6-464E-8D2E-6701700E598C}" destId="{00D3F059-8D22-4060-83D6-19771F465226}" srcOrd="0" destOrd="0" presId="urn:microsoft.com/office/officeart/2009/3/layout/StepUpProcess"/>
    <dgm:cxn modelId="{BA49357D-BC1E-43FA-B9E4-03B64399996E}" type="presParOf" srcId="{4B24BB62-A186-4E65-81DB-D9F0E6FC1AA7}" destId="{E2F69992-DFCF-4D13-8724-75796D14E5C5}" srcOrd="0" destOrd="0" presId="urn:microsoft.com/office/officeart/2009/3/layout/StepUpProcess"/>
    <dgm:cxn modelId="{1E10B5B9-B44D-4260-8338-B34026F25D8B}" type="presParOf" srcId="{E2F69992-DFCF-4D13-8724-75796D14E5C5}" destId="{85971FC0-0F65-4AFE-B12E-DFA8B46BAEE2}" srcOrd="0" destOrd="0" presId="urn:microsoft.com/office/officeart/2009/3/layout/StepUpProcess"/>
    <dgm:cxn modelId="{5C98C7C3-CA89-4F7E-9671-82E1C09365F9}" type="presParOf" srcId="{E2F69992-DFCF-4D13-8724-75796D14E5C5}" destId="{B1540F20-743A-49EE-BB50-AB05678967E4}" srcOrd="1" destOrd="0" presId="urn:microsoft.com/office/officeart/2009/3/layout/StepUpProcess"/>
    <dgm:cxn modelId="{B0029EFD-1F1A-447B-A453-2514F447C8E8}" type="presParOf" srcId="{E2F69992-DFCF-4D13-8724-75796D14E5C5}" destId="{D9EC4CBB-86F8-45FA-A0A8-853AE726DEFD}" srcOrd="2" destOrd="0" presId="urn:microsoft.com/office/officeart/2009/3/layout/StepUpProcess"/>
    <dgm:cxn modelId="{4783E25B-F89E-4F66-8DAF-074CF250ABB1}" type="presParOf" srcId="{4B24BB62-A186-4E65-81DB-D9F0E6FC1AA7}" destId="{672D4FC1-E78A-4163-8E0C-A307173E0B6F}" srcOrd="1" destOrd="0" presId="urn:microsoft.com/office/officeart/2009/3/layout/StepUpProcess"/>
    <dgm:cxn modelId="{1A899EA5-A720-4313-88D4-C15BC2F62919}" type="presParOf" srcId="{672D4FC1-E78A-4163-8E0C-A307173E0B6F}" destId="{87326F2D-5D6C-4753-9A4F-7C86FDD92E7B}" srcOrd="0" destOrd="0" presId="urn:microsoft.com/office/officeart/2009/3/layout/StepUpProcess"/>
    <dgm:cxn modelId="{D1DBEC35-E8FC-4022-B324-0DEDB9830201}" type="presParOf" srcId="{4B24BB62-A186-4E65-81DB-D9F0E6FC1AA7}" destId="{82C2ADC0-D646-45D3-9068-DC6073252863}" srcOrd="2" destOrd="0" presId="urn:microsoft.com/office/officeart/2009/3/layout/StepUpProcess"/>
    <dgm:cxn modelId="{AEE5A77F-3EE3-4D13-BE1F-B0279676FCA5}" type="presParOf" srcId="{82C2ADC0-D646-45D3-9068-DC6073252863}" destId="{26FBD91F-BDAA-439A-BD18-C90E620461B5}" srcOrd="0" destOrd="0" presId="urn:microsoft.com/office/officeart/2009/3/layout/StepUpProcess"/>
    <dgm:cxn modelId="{71913123-0685-406B-B1C6-D63668EA3992}" type="presParOf" srcId="{82C2ADC0-D646-45D3-9068-DC6073252863}" destId="{99C6EE57-45B4-43E3-87AF-A825DF50ED1F}" srcOrd="1" destOrd="0" presId="urn:microsoft.com/office/officeart/2009/3/layout/StepUpProcess"/>
    <dgm:cxn modelId="{69FEEDEA-A352-423C-BEC7-5AEF3FEBD453}" type="presParOf" srcId="{82C2ADC0-D646-45D3-9068-DC6073252863}" destId="{7FCB2283-FA67-431A-A236-27A7518D1AB5}" srcOrd="2" destOrd="0" presId="urn:microsoft.com/office/officeart/2009/3/layout/StepUpProcess"/>
    <dgm:cxn modelId="{BC276DD6-BEDD-495D-A95D-26790AC94EE3}" type="presParOf" srcId="{4B24BB62-A186-4E65-81DB-D9F0E6FC1AA7}" destId="{A7A66BB0-2EA5-419B-9AC4-4DB25F1A0BCF}" srcOrd="3" destOrd="0" presId="urn:microsoft.com/office/officeart/2009/3/layout/StepUpProcess"/>
    <dgm:cxn modelId="{662D3FC0-47D6-431E-8682-DE43E31CA481}" type="presParOf" srcId="{A7A66BB0-2EA5-419B-9AC4-4DB25F1A0BCF}" destId="{5CF6DAAB-D41A-4D38-9FB8-D3EA21F815CE}" srcOrd="0" destOrd="0" presId="urn:microsoft.com/office/officeart/2009/3/layout/StepUpProcess"/>
    <dgm:cxn modelId="{D2129D31-323D-4CF9-B2B1-CC3E3732A928}" type="presParOf" srcId="{4B24BB62-A186-4E65-81DB-D9F0E6FC1AA7}" destId="{0D3B7996-5767-41E9-BC34-6D9C0C258FE0}" srcOrd="4" destOrd="0" presId="urn:microsoft.com/office/officeart/2009/3/layout/StepUpProcess"/>
    <dgm:cxn modelId="{8F463606-C7A8-4D0C-AEFB-E8EFEB02B8CE}" type="presParOf" srcId="{0D3B7996-5767-41E9-BC34-6D9C0C258FE0}" destId="{DA0CE0BA-FBEA-47F2-9E55-1B4E4FD63BD6}" srcOrd="0" destOrd="0" presId="urn:microsoft.com/office/officeart/2009/3/layout/StepUpProcess"/>
    <dgm:cxn modelId="{87051123-0CE0-4B80-8787-0220E84CA3D7}" type="presParOf" srcId="{0D3B7996-5767-41E9-BC34-6D9C0C258FE0}" destId="{EF9B6175-AFDA-405B-B5A7-410079FB0FB2}" srcOrd="1" destOrd="0" presId="urn:microsoft.com/office/officeart/2009/3/layout/StepUpProcess"/>
    <dgm:cxn modelId="{066A560F-6F50-4B91-BA81-CEE8F81B1E22}" type="presParOf" srcId="{0D3B7996-5767-41E9-BC34-6D9C0C258FE0}" destId="{05B87F3D-40E4-4CCF-80FE-C4FBB7B08088}" srcOrd="2" destOrd="0" presId="urn:microsoft.com/office/officeart/2009/3/layout/StepUpProcess"/>
    <dgm:cxn modelId="{C1CFF8D5-09FF-40A5-8387-E4E180DC82F1}" type="presParOf" srcId="{4B24BB62-A186-4E65-81DB-D9F0E6FC1AA7}" destId="{6A708657-50B8-4808-8021-273BF6A6D932}" srcOrd="5" destOrd="0" presId="urn:microsoft.com/office/officeart/2009/3/layout/StepUpProcess"/>
    <dgm:cxn modelId="{BE78A132-A146-4174-B194-37C6CAF344DA}" type="presParOf" srcId="{6A708657-50B8-4808-8021-273BF6A6D932}" destId="{893D6475-A146-4DE4-A733-D8D867FA1EA1}" srcOrd="0" destOrd="0" presId="urn:microsoft.com/office/officeart/2009/3/layout/StepUpProcess"/>
    <dgm:cxn modelId="{CAFA83C3-4E5D-4D84-94D2-D73B3EB15005}" type="presParOf" srcId="{4B24BB62-A186-4E65-81DB-D9F0E6FC1AA7}" destId="{21611619-1018-4215-9BAD-94F3B6FA7027}" srcOrd="6" destOrd="0" presId="urn:microsoft.com/office/officeart/2009/3/layout/StepUpProcess"/>
    <dgm:cxn modelId="{8CEADBEE-9B91-45D0-9593-37A5340FFA74}" type="presParOf" srcId="{21611619-1018-4215-9BAD-94F3B6FA7027}" destId="{89C57E04-DA42-4A0C-98A5-67C9BAB8E78C}" srcOrd="0" destOrd="0" presId="urn:microsoft.com/office/officeart/2009/3/layout/StepUpProcess"/>
    <dgm:cxn modelId="{9C3924FF-BB3E-4C46-832B-2E09C55BF30C}" type="presParOf" srcId="{21611619-1018-4215-9BAD-94F3B6FA7027}" destId="{9EAC0E9A-B79A-4D69-B4F4-018532E7299D}" srcOrd="1" destOrd="0" presId="urn:microsoft.com/office/officeart/2009/3/layout/StepUpProcess"/>
    <dgm:cxn modelId="{2FF58A86-8E0A-4D08-9AB4-CDA2929E145A}" type="presParOf" srcId="{21611619-1018-4215-9BAD-94F3B6FA7027}" destId="{E55F795E-F2FF-476D-973C-EAD3A1FBB534}" srcOrd="2" destOrd="0" presId="urn:microsoft.com/office/officeart/2009/3/layout/StepUpProcess"/>
    <dgm:cxn modelId="{006E71E6-255F-4FD4-B709-FE0C50494ED3}" type="presParOf" srcId="{4B24BB62-A186-4E65-81DB-D9F0E6FC1AA7}" destId="{73270020-DC9E-4E42-B53E-196128941CF6}" srcOrd="7" destOrd="0" presId="urn:microsoft.com/office/officeart/2009/3/layout/StepUpProcess"/>
    <dgm:cxn modelId="{3CBA5581-AC68-433A-90BF-026DC2BD2D37}" type="presParOf" srcId="{73270020-DC9E-4E42-B53E-196128941CF6}" destId="{4F9B12C9-0951-410B-9B68-4D81F4FF3A5A}" srcOrd="0" destOrd="0" presId="urn:microsoft.com/office/officeart/2009/3/layout/StepUpProcess"/>
    <dgm:cxn modelId="{533EE352-EFC6-4192-8F16-9220CF6EC085}" type="presParOf" srcId="{4B24BB62-A186-4E65-81DB-D9F0E6FC1AA7}" destId="{E22C0716-543A-4013-91A0-105DF63E571A}" srcOrd="8" destOrd="0" presId="urn:microsoft.com/office/officeart/2009/3/layout/StepUpProcess"/>
    <dgm:cxn modelId="{6143E925-4F3D-46B7-86A8-B6A3C44222C3}" type="presParOf" srcId="{E22C0716-543A-4013-91A0-105DF63E571A}" destId="{09191972-4B0E-44DA-A62E-CAF20C434CEC}" srcOrd="0" destOrd="0" presId="urn:microsoft.com/office/officeart/2009/3/layout/StepUpProcess"/>
    <dgm:cxn modelId="{F7871729-0388-424B-8ED7-B3D20C3D9767}" type="presParOf" srcId="{E22C0716-543A-4013-91A0-105DF63E571A}" destId="{00D3F059-8D22-4060-83D6-19771F465226}" srcOrd="1" destOrd="0" presId="urn:microsoft.com/office/officeart/2009/3/layout/StepUpProcess"/>
    <dgm:cxn modelId="{44188CCA-86F1-4865-BDFC-E1EA3857CF5E}" type="presParOf" srcId="{E22C0716-543A-4013-91A0-105DF63E571A}" destId="{221838B8-1AE3-415E-BE2F-D1C87D35A295}" srcOrd="2" destOrd="0" presId="urn:microsoft.com/office/officeart/2009/3/layout/StepUpProcess"/>
    <dgm:cxn modelId="{C90CAC57-94C4-4F41-9122-F2BF4B707563}" type="presParOf" srcId="{4B24BB62-A186-4E65-81DB-D9F0E6FC1AA7}" destId="{69BDB62A-A4F8-4596-8952-3A53B11455FE}" srcOrd="9" destOrd="0" presId="urn:microsoft.com/office/officeart/2009/3/layout/StepUpProcess"/>
    <dgm:cxn modelId="{6E3A5DB8-B046-49D2-9C25-AD3E72857946}" type="presParOf" srcId="{69BDB62A-A4F8-4596-8952-3A53B11455FE}" destId="{F02C68B0-A4D7-40F6-8C50-2625C5989770}" srcOrd="0" destOrd="0" presId="urn:microsoft.com/office/officeart/2009/3/layout/StepUpProcess"/>
    <dgm:cxn modelId="{631BB35C-CB09-4DE2-9AAE-7D8358FEC7C3}" type="presParOf" srcId="{4B24BB62-A186-4E65-81DB-D9F0E6FC1AA7}" destId="{1EED1180-66B2-4808-82EA-470F289D66FA}" srcOrd="10" destOrd="0" presId="urn:microsoft.com/office/officeart/2009/3/layout/StepUpProcess"/>
    <dgm:cxn modelId="{27D812D5-5062-49DA-908F-45585055A68C}" type="presParOf" srcId="{1EED1180-66B2-4808-82EA-470F289D66FA}" destId="{AB6928BE-04DF-4965-8E91-A5190331067C}" srcOrd="0" destOrd="0" presId="urn:microsoft.com/office/officeart/2009/3/layout/StepUpProcess"/>
    <dgm:cxn modelId="{19C9F343-E617-4429-9346-DDFA999AFFC9}" type="presParOf" srcId="{1EED1180-66B2-4808-82EA-470F289D66FA}" destId="{51414F2B-E9B7-4996-9334-2EC96AA30C0D}" srcOrd="1" destOrd="0" presId="urn:microsoft.com/office/officeart/2009/3/layout/StepUpProcess"/>
    <dgm:cxn modelId="{0427B779-C76C-4558-B68B-0B23742C95AD}" type="presParOf" srcId="{1EED1180-66B2-4808-82EA-470F289D66FA}" destId="{845CE4DC-0860-44E4-9B14-5CFDF9AC5857}" srcOrd="2" destOrd="0" presId="urn:microsoft.com/office/officeart/2009/3/layout/StepUpProcess"/>
    <dgm:cxn modelId="{99FF6DD0-82C7-4E25-8ACD-0969192398A6}" type="presParOf" srcId="{4B24BB62-A186-4E65-81DB-D9F0E6FC1AA7}" destId="{B486912D-0463-4114-AC36-FF5F45BEF912}" srcOrd="11" destOrd="0" presId="urn:microsoft.com/office/officeart/2009/3/layout/StepUpProcess"/>
    <dgm:cxn modelId="{31337005-AF4B-494D-8734-5CA55F3CFADB}" type="presParOf" srcId="{B486912D-0463-4114-AC36-FF5F45BEF912}" destId="{9720B9DB-8FE2-485B-BDCF-48099B38631B}" srcOrd="0" destOrd="0" presId="urn:microsoft.com/office/officeart/2009/3/layout/StepUpProcess"/>
    <dgm:cxn modelId="{875AA3ED-FD3D-457C-80DE-9B8B038BD52B}" type="presParOf" srcId="{4B24BB62-A186-4E65-81DB-D9F0E6FC1AA7}" destId="{4E51998A-F348-4956-9E6B-573B705AF4F3}" srcOrd="12" destOrd="0" presId="urn:microsoft.com/office/officeart/2009/3/layout/StepUpProcess"/>
    <dgm:cxn modelId="{9E588DFA-BE2C-4E9C-B419-D8DCCC11A3CF}" type="presParOf" srcId="{4E51998A-F348-4956-9E6B-573B705AF4F3}" destId="{40862881-CECC-4955-9727-3B7AF12E6FE4}" srcOrd="0" destOrd="0" presId="urn:microsoft.com/office/officeart/2009/3/layout/StepUpProcess"/>
    <dgm:cxn modelId="{8038C521-36AC-4CA3-9B89-7A93A20E15FC}" type="presParOf" srcId="{4E51998A-F348-4956-9E6B-573B705AF4F3}" destId="{42E0B3D5-74F7-4B44-BD9F-7CA13232E80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71FC0-0F65-4AFE-B12E-DFA8B46BAEE2}">
      <dsp:nvSpPr>
        <dsp:cNvPr id="0" name=""/>
        <dsp:cNvSpPr/>
      </dsp:nvSpPr>
      <dsp:spPr>
        <a:xfrm rot="5400000">
          <a:off x="241888" y="2955276"/>
          <a:ext cx="714700" cy="1189244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40F20-743A-49EE-BB50-AB05678967E4}">
      <dsp:nvSpPr>
        <dsp:cNvPr id="0" name=""/>
        <dsp:cNvSpPr/>
      </dsp:nvSpPr>
      <dsp:spPr>
        <a:xfrm>
          <a:off x="122587" y="3333600"/>
          <a:ext cx="1073656" cy="895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 err="1"/>
            <a:t>Preparation:OER</a:t>
          </a:r>
          <a:r>
            <a:rPr lang="en-ZA" sz="1400" kern="1200" dirty="0"/>
            <a:t> short course &amp; Materials</a:t>
          </a:r>
          <a:endParaRPr lang="en-US" sz="1400" kern="1200" dirty="0"/>
        </a:p>
      </dsp:txBody>
      <dsp:txXfrm>
        <a:off x="122587" y="3333600"/>
        <a:ext cx="1073656" cy="895130"/>
      </dsp:txXfrm>
    </dsp:sp>
    <dsp:sp modelId="{D9EC4CBB-86F8-45FA-A0A8-853AE726DEFD}">
      <dsp:nvSpPr>
        <dsp:cNvPr id="0" name=""/>
        <dsp:cNvSpPr/>
      </dsp:nvSpPr>
      <dsp:spPr>
        <a:xfrm>
          <a:off x="993667" y="2867722"/>
          <a:ext cx="202576" cy="202576"/>
        </a:xfrm>
        <a:prstGeom prst="triangle">
          <a:avLst>
            <a:gd name="adj" fmla="val 100000"/>
          </a:avLst>
        </a:prstGeom>
        <a:solidFill>
          <a:schemeClr val="accent3">
            <a:hueOff val="937522"/>
            <a:satOff val="-1407"/>
            <a:lumOff val="-229"/>
            <a:alphaOff val="0"/>
          </a:schemeClr>
        </a:solidFill>
        <a:ln w="25400" cap="flat" cmpd="sng" algn="ctr">
          <a:solidFill>
            <a:schemeClr val="accent3">
              <a:hueOff val="937522"/>
              <a:satOff val="-1407"/>
              <a:lumOff val="-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BD91F-BDAA-439A-BD18-C90E620461B5}">
      <dsp:nvSpPr>
        <dsp:cNvPr id="0" name=""/>
        <dsp:cNvSpPr/>
      </dsp:nvSpPr>
      <dsp:spPr>
        <a:xfrm rot="5400000">
          <a:off x="1556253" y="2588225"/>
          <a:ext cx="714700" cy="1189244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accent3">
              <a:hueOff val="1875044"/>
              <a:satOff val="-2813"/>
              <a:lumOff val="-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C6EE57-45B4-43E3-87AF-A825DF50ED1F}">
      <dsp:nvSpPr>
        <dsp:cNvPr id="0" name=""/>
        <dsp:cNvSpPr/>
      </dsp:nvSpPr>
      <dsp:spPr>
        <a:xfrm>
          <a:off x="1436952" y="2901744"/>
          <a:ext cx="1073656" cy="1024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TurnItIn</a:t>
          </a:r>
          <a:r>
            <a:rPr lang="en-US" sz="1400" kern="1200" dirty="0"/>
            <a:t> &amp; Permissions</a:t>
          </a:r>
        </a:p>
      </dsp:txBody>
      <dsp:txXfrm>
        <a:off x="1436952" y="2901744"/>
        <a:ext cx="1073656" cy="1024741"/>
      </dsp:txXfrm>
    </dsp:sp>
    <dsp:sp modelId="{7FCB2283-FA67-431A-A236-27A7518D1AB5}">
      <dsp:nvSpPr>
        <dsp:cNvPr id="0" name=""/>
        <dsp:cNvSpPr/>
      </dsp:nvSpPr>
      <dsp:spPr>
        <a:xfrm>
          <a:off x="2308032" y="2500672"/>
          <a:ext cx="202576" cy="202576"/>
        </a:xfrm>
        <a:prstGeom prst="triangle">
          <a:avLst>
            <a:gd name="adj" fmla="val 100000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0CE0BA-FBEA-47F2-9E55-1B4E4FD63BD6}">
      <dsp:nvSpPr>
        <dsp:cNvPr id="0" name=""/>
        <dsp:cNvSpPr/>
      </dsp:nvSpPr>
      <dsp:spPr>
        <a:xfrm rot="5400000">
          <a:off x="2870619" y="2262984"/>
          <a:ext cx="714700" cy="1189244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9B6175-AFDA-405B-B5A7-410079FB0FB2}">
      <dsp:nvSpPr>
        <dsp:cNvPr id="0" name=""/>
        <dsp:cNvSpPr/>
      </dsp:nvSpPr>
      <dsp:spPr>
        <a:xfrm>
          <a:off x="2751318" y="2618312"/>
          <a:ext cx="1073656" cy="941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Search for OER Material</a:t>
          </a:r>
        </a:p>
      </dsp:txBody>
      <dsp:txXfrm>
        <a:off x="2751318" y="2618312"/>
        <a:ext cx="1073656" cy="941123"/>
      </dsp:txXfrm>
    </dsp:sp>
    <dsp:sp modelId="{05B87F3D-40E4-4CCF-80FE-C4FBB7B08088}">
      <dsp:nvSpPr>
        <dsp:cNvPr id="0" name=""/>
        <dsp:cNvSpPr/>
      </dsp:nvSpPr>
      <dsp:spPr>
        <a:xfrm>
          <a:off x="3622398" y="2175430"/>
          <a:ext cx="202576" cy="202576"/>
        </a:xfrm>
        <a:prstGeom prst="triangle">
          <a:avLst>
            <a:gd name="adj" fmla="val 100000"/>
          </a:avLst>
        </a:prstGeom>
        <a:solidFill>
          <a:schemeClr val="accent3">
            <a:hueOff val="4687610"/>
            <a:satOff val="-7033"/>
            <a:lumOff val="-1144"/>
            <a:alphaOff val="0"/>
          </a:schemeClr>
        </a:solidFill>
        <a:ln w="25400" cap="flat" cmpd="sng" algn="ctr">
          <a:solidFill>
            <a:schemeClr val="accent3">
              <a:hueOff val="4687610"/>
              <a:satOff val="-7033"/>
              <a:lumOff val="-11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C57E04-DA42-4A0C-98A5-67C9BAB8E78C}">
      <dsp:nvSpPr>
        <dsp:cNvPr id="0" name=""/>
        <dsp:cNvSpPr/>
      </dsp:nvSpPr>
      <dsp:spPr>
        <a:xfrm rot="5400000">
          <a:off x="4184985" y="1937743"/>
          <a:ext cx="714700" cy="1189244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AC0E9A-B79A-4D69-B4F4-018532E7299D}">
      <dsp:nvSpPr>
        <dsp:cNvPr id="0" name=""/>
        <dsp:cNvSpPr/>
      </dsp:nvSpPr>
      <dsp:spPr>
        <a:xfrm>
          <a:off x="4056960" y="2293071"/>
          <a:ext cx="1235124" cy="941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/>
            <a:t>Pedagogical Improvement</a:t>
          </a:r>
          <a:endParaRPr lang="en-US" sz="1400" kern="1200" dirty="0"/>
        </a:p>
      </dsp:txBody>
      <dsp:txXfrm>
        <a:off x="4056960" y="2293071"/>
        <a:ext cx="1235124" cy="941123"/>
      </dsp:txXfrm>
    </dsp:sp>
    <dsp:sp modelId="{E55F795E-F2FF-476D-973C-EAD3A1FBB534}">
      <dsp:nvSpPr>
        <dsp:cNvPr id="0" name=""/>
        <dsp:cNvSpPr/>
      </dsp:nvSpPr>
      <dsp:spPr>
        <a:xfrm>
          <a:off x="4936764" y="1850189"/>
          <a:ext cx="202576" cy="202576"/>
        </a:xfrm>
        <a:prstGeom prst="triangle">
          <a:avLst>
            <a:gd name="adj" fmla="val 100000"/>
          </a:avLst>
        </a:prstGeom>
        <a:solidFill>
          <a:schemeClr val="accent3">
            <a:hueOff val="6562654"/>
            <a:satOff val="-9847"/>
            <a:lumOff val="-1601"/>
            <a:alphaOff val="0"/>
          </a:schemeClr>
        </a:solidFill>
        <a:ln w="25400" cap="flat" cmpd="sng" algn="ctr">
          <a:solidFill>
            <a:schemeClr val="accent3">
              <a:hueOff val="6562654"/>
              <a:satOff val="-9847"/>
              <a:lumOff val="-16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191972-4B0E-44DA-A62E-CAF20C434CEC}">
      <dsp:nvSpPr>
        <dsp:cNvPr id="0" name=""/>
        <dsp:cNvSpPr/>
      </dsp:nvSpPr>
      <dsp:spPr>
        <a:xfrm rot="5400000">
          <a:off x="5499351" y="1414075"/>
          <a:ext cx="714700" cy="1189244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D3F059-8D22-4060-83D6-19771F465226}">
      <dsp:nvSpPr>
        <dsp:cNvPr id="0" name=""/>
        <dsp:cNvSpPr/>
      </dsp:nvSpPr>
      <dsp:spPr>
        <a:xfrm>
          <a:off x="5378750" y="1782127"/>
          <a:ext cx="1073656" cy="1337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/>
            <a:t>Revised materials - review &amp;  QA</a:t>
          </a:r>
          <a:endParaRPr lang="en-US" sz="1400" kern="1200" dirty="0"/>
        </a:p>
      </dsp:txBody>
      <dsp:txXfrm>
        <a:off x="5378750" y="1782127"/>
        <a:ext cx="1073656" cy="1337976"/>
      </dsp:txXfrm>
    </dsp:sp>
    <dsp:sp modelId="{221838B8-1AE3-415E-BE2F-D1C87D35A295}">
      <dsp:nvSpPr>
        <dsp:cNvPr id="0" name=""/>
        <dsp:cNvSpPr/>
      </dsp:nvSpPr>
      <dsp:spPr>
        <a:xfrm>
          <a:off x="6251129" y="1326522"/>
          <a:ext cx="202576" cy="202576"/>
        </a:xfrm>
        <a:prstGeom prst="triangle">
          <a:avLst>
            <a:gd name="adj" fmla="val 100000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6928BE-04DF-4965-8E91-A5190331067C}">
      <dsp:nvSpPr>
        <dsp:cNvPr id="0" name=""/>
        <dsp:cNvSpPr/>
      </dsp:nvSpPr>
      <dsp:spPr>
        <a:xfrm rot="5400000">
          <a:off x="6813716" y="1088834"/>
          <a:ext cx="714700" cy="1189244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accent3">
              <a:hueOff val="9375220"/>
              <a:satOff val="-14067"/>
              <a:lumOff val="-22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414F2B-E9B7-4996-9334-2EC96AA30C0D}">
      <dsp:nvSpPr>
        <dsp:cNvPr id="0" name=""/>
        <dsp:cNvSpPr/>
      </dsp:nvSpPr>
      <dsp:spPr>
        <a:xfrm>
          <a:off x="6694415" y="1444162"/>
          <a:ext cx="1073656" cy="941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Open Licensing</a:t>
          </a:r>
        </a:p>
      </dsp:txBody>
      <dsp:txXfrm>
        <a:off x="6694415" y="1444162"/>
        <a:ext cx="1073656" cy="941123"/>
      </dsp:txXfrm>
    </dsp:sp>
    <dsp:sp modelId="{845CE4DC-0860-44E4-9B14-5CFDF9AC5857}">
      <dsp:nvSpPr>
        <dsp:cNvPr id="0" name=""/>
        <dsp:cNvSpPr/>
      </dsp:nvSpPr>
      <dsp:spPr>
        <a:xfrm>
          <a:off x="7565495" y="1001281"/>
          <a:ext cx="202576" cy="202576"/>
        </a:xfrm>
        <a:prstGeom prst="triangle">
          <a:avLst>
            <a:gd name="adj" fmla="val 100000"/>
          </a:avLst>
        </a:prstGeom>
        <a:solidFill>
          <a:schemeClr val="accent3">
            <a:hueOff val="10312742"/>
            <a:satOff val="-15473"/>
            <a:lumOff val="-2516"/>
            <a:alphaOff val="0"/>
          </a:schemeClr>
        </a:solidFill>
        <a:ln w="25400" cap="flat" cmpd="sng" algn="ctr">
          <a:solidFill>
            <a:schemeClr val="accent3">
              <a:hueOff val="10312742"/>
              <a:satOff val="-15473"/>
              <a:lumOff val="-25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862881-CECC-4955-9727-3B7AF12E6FE4}">
      <dsp:nvSpPr>
        <dsp:cNvPr id="0" name=""/>
        <dsp:cNvSpPr/>
      </dsp:nvSpPr>
      <dsp:spPr>
        <a:xfrm rot="5400000">
          <a:off x="8128082" y="763593"/>
          <a:ext cx="714700" cy="1189244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E0B3D5-74F7-4B44-BD9F-7CA13232E80E}">
      <dsp:nvSpPr>
        <dsp:cNvPr id="0" name=""/>
        <dsp:cNvSpPr/>
      </dsp:nvSpPr>
      <dsp:spPr>
        <a:xfrm>
          <a:off x="8008781" y="1118921"/>
          <a:ext cx="1073656" cy="941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Publish in the OUT Repository</a:t>
          </a:r>
        </a:p>
      </dsp:txBody>
      <dsp:txXfrm>
        <a:off x="8008781" y="1118921"/>
        <a:ext cx="1073656" cy="941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F95CE8F-7021-4523-9CBA-557E633F8E3F}" type="datetimeFigureOut">
              <a:rPr lang="en-GB"/>
              <a:pPr>
                <a:defRPr/>
              </a:pPr>
              <a:t>28/06/2017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01AA6D07-3C06-47C1-9CC6-8704818FB9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GB" noProof="0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12CEA049-734F-4300-A867-0C91B007CD2D}" type="datetimeFigureOut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F0923C-269A-4A5E-BC11-1E042873D32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.umich.edu/wiki/DScribe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creativecommons.org/licenses/by/3.0/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F0923C-269A-4A5E-BC11-1E042873D32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4680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defTabSz="966155">
              <a:buFontTx/>
              <a:buNone/>
            </a:pPr>
            <a:r>
              <a:rPr lang="en-ZA" sz="1300" dirty="0"/>
              <a:t>IEMT = Institute of Educational and Management Technologies</a:t>
            </a:r>
          </a:p>
          <a:p>
            <a:pPr marL="0" indent="0" defTabSz="966155">
              <a:buFontTx/>
              <a:buNone/>
            </a:pPr>
            <a:r>
              <a:rPr lang="en-ZA" sz="1300" dirty="0"/>
              <a:t>https://www.out.ac.tz/unit_index.php?m=36&amp;u=13</a:t>
            </a:r>
          </a:p>
          <a:p>
            <a:pPr marL="0" marR="0" lvl="0" indent="0" algn="l" defTabSz="96615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400" dirty="0">
                <a:solidFill>
                  <a:srgbClr val="1B346B"/>
                </a:solidFill>
                <a:latin typeface="Calibri" panose="020F0502020204030204" pitchFamily="34" charset="0"/>
              </a:rPr>
              <a:t>Images of people been adapted from the </a:t>
            </a:r>
            <a:r>
              <a:rPr lang="en-US" altLang="en-US" sz="1400" dirty="0" err="1">
                <a:solidFill>
                  <a:srgbClr val="1B346B"/>
                </a:solidFill>
                <a:latin typeface="Calibri" panose="020F0502020204030204" pitchFamily="34" charset="0"/>
                <a:hlinkClick r:id="rId3"/>
              </a:rPr>
              <a:t>Open.Michigan</a:t>
            </a:r>
            <a:r>
              <a:rPr lang="en-US" altLang="en-US" sz="1400" dirty="0">
                <a:solidFill>
                  <a:srgbClr val="1B346B"/>
                </a:solidFill>
                <a:latin typeface="Calibri" panose="020F0502020204030204" pitchFamily="34" charset="0"/>
                <a:hlinkClick r:id="rId3"/>
              </a:rPr>
              <a:t> wiki </a:t>
            </a:r>
            <a:r>
              <a:rPr lang="en-US" altLang="en-US" sz="1400" dirty="0">
                <a:solidFill>
                  <a:srgbClr val="1B346B"/>
                </a:solidFill>
                <a:latin typeface="Calibri" panose="020F0502020204030204" pitchFamily="34" charset="0"/>
              </a:rPr>
              <a:t>dScribe training slides (2010) which are licensed under a </a:t>
            </a:r>
            <a:r>
              <a:rPr lang="en-US" altLang="en-US" sz="1400" dirty="0">
                <a:solidFill>
                  <a:srgbClr val="1B346B"/>
                </a:solidFill>
                <a:latin typeface="Calibri" panose="020F0502020204030204" pitchFamily="34" charset="0"/>
                <a:hlinkClick r:id="rId4"/>
              </a:rPr>
              <a:t>Creative Commons Attribution 3.0 Unported License</a:t>
            </a:r>
            <a:r>
              <a:rPr lang="en-US" altLang="en-US" sz="1400" dirty="0">
                <a:solidFill>
                  <a:srgbClr val="1B346B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64927-3934-4398-AEA3-0A27EADE74A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648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Notes: </a:t>
            </a:r>
          </a:p>
          <a:p>
            <a:pPr marL="228600" indent="-228600">
              <a:buAutoNum type="arabicPeriod"/>
            </a:pPr>
            <a:r>
              <a:rPr lang="en-ZA" dirty="0"/>
              <a:t>COL OER DVD to be supplied by IEMT. Also available at: http://tell.colvee.org/mod/scorm/view.php?id=196Certificate of course completion to be shown to OER conversion facilitator at</a:t>
            </a:r>
            <a:r>
              <a:rPr lang="en-ZA" baseline="0" dirty="0"/>
              <a:t> end of preparation phase.</a:t>
            </a:r>
          </a:p>
          <a:p>
            <a:pPr marL="228600" indent="-228600">
              <a:buAutoNum type="arabicPeriod"/>
            </a:pPr>
            <a:r>
              <a:rPr lang="en-ZA" baseline="0" dirty="0" err="1"/>
              <a:t>TurnItIn</a:t>
            </a:r>
            <a:r>
              <a:rPr lang="en-ZA" baseline="0" dirty="0"/>
              <a:t> report to be shown to IEMT facilitator/support, analysed and discussed. </a:t>
            </a:r>
          </a:p>
          <a:p>
            <a:pPr marL="228600" indent="-228600">
              <a:buAutoNum type="arabicPeriod" startAt="2"/>
            </a:pPr>
            <a:r>
              <a:rPr lang="en-ZA" dirty="0"/>
              <a:t>All supporting templates and lists are available from the IEMT.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64927-3934-4398-AEA3-0A27EADE74A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172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Notes: </a:t>
            </a:r>
          </a:p>
          <a:p>
            <a:pPr marL="228600" indent="-228600">
              <a:buAutoNum type="arabicPeriod"/>
            </a:pPr>
            <a:r>
              <a:rPr lang="en-ZA" dirty="0"/>
              <a:t>COL OER DVD to be supplied by IEMT. Also available at: http://tell.colvee.org/mod/scorm/view.php?id=196Certificate of course completion to be shown to OER conversion facilitator at</a:t>
            </a:r>
            <a:r>
              <a:rPr lang="en-ZA" baseline="0" dirty="0"/>
              <a:t> end of preparation phase.</a:t>
            </a:r>
          </a:p>
          <a:p>
            <a:pPr marL="228600" indent="-228600">
              <a:buAutoNum type="arabicPeriod"/>
            </a:pPr>
            <a:r>
              <a:rPr lang="en-ZA" baseline="0" dirty="0" err="1"/>
              <a:t>TurnItIn</a:t>
            </a:r>
            <a:r>
              <a:rPr lang="en-ZA" baseline="0" dirty="0"/>
              <a:t> report to be shown to IEMT facilitator/support, analysed and discussed. </a:t>
            </a:r>
          </a:p>
          <a:p>
            <a:pPr marL="228600" indent="-228600">
              <a:buAutoNum type="arabicPeriod" startAt="2"/>
            </a:pPr>
            <a:r>
              <a:rPr lang="en-ZA" dirty="0"/>
              <a:t>All supporting templates and lists are available from the IEMT.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64927-3934-4398-AEA3-0A27EADE74A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731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Notes: </a:t>
            </a:r>
          </a:p>
          <a:p>
            <a:r>
              <a:rPr lang="en-ZA" dirty="0"/>
              <a:t>4. All templates available from the IEMT.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ZA" dirty="0"/>
              <a:t>5. This stage is new (Feb 2017) and was suggested by Prof Kigadye, OUT Director of Research and Publications.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64927-3934-4398-AEA3-0A27EADE74A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8707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Notes:</a:t>
            </a:r>
          </a:p>
          <a:p>
            <a:r>
              <a:rPr lang="en-ZA" dirty="0"/>
              <a:t>6. See also OER Africa CC licensing toolkit.</a:t>
            </a:r>
          </a:p>
          <a:p>
            <a:r>
              <a:rPr lang="en-ZA" dirty="0"/>
              <a:t>7. Mr Nelson Msagati, HOD Readers and Technical Services (</a:t>
            </a:r>
            <a:r>
              <a:rPr lang="it-IT" dirty="0"/>
              <a:t>nelson.msagati@out.ac.tz)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64927-3934-4398-AEA3-0A27EADE74A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673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NOTE: There is a parallel process for developing NEW courses as OER. </a:t>
            </a:r>
          </a:p>
          <a:p>
            <a:r>
              <a:rPr lang="en-ZA" dirty="0"/>
              <a:t>That version is to be used in the Learning Materials Development guide and processes.</a:t>
            </a:r>
          </a:p>
          <a:p>
            <a:r>
              <a:rPr lang="en-ZA" dirty="0"/>
              <a:t>(Operationalised from the newly revised Learning Materials Development Policy)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F0923C-269A-4A5E-BC11-1E042873D32F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9731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Encouragement for each cohort of lecturers converting their existing courses to OER.</a:t>
            </a:r>
          </a:p>
          <a:p>
            <a:endParaRPr lang="en-ZA" dirty="0"/>
          </a:p>
          <a:p>
            <a:r>
              <a:rPr lang="en-ZA" dirty="0"/>
              <a:t>NOTE: There is a parallel process for developing NEW courses as OER. </a:t>
            </a:r>
          </a:p>
          <a:p>
            <a:r>
              <a:rPr lang="en-ZA" dirty="0"/>
              <a:t>That version is to be used in the Learning Materials Development guide and processes.</a:t>
            </a:r>
          </a:p>
          <a:p>
            <a:r>
              <a:rPr lang="en-ZA" dirty="0"/>
              <a:t>(Operationalised from the newly revised Learning Materials Development Policy)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F0923C-269A-4A5E-BC11-1E042873D32F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7295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E3F38CD-FB97-4B56-969B-9A9CA5C12683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55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975972-4506-4A26-B1FF-77E8316AB4F3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ED208-8FB5-4894-ACB3-84F8D09861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273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8395881-1968-4208-A166-D60724E628F0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21BFC-9EEE-4FDE-A7FA-FC581F8AB9C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6831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1EEF6A2-2B1D-4395-B79A-A5FAF3848E1A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0589C-CE3E-4C68-9C0C-6DB45B58FA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0125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854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788DE5B-60B4-4C9A-B76A-3C4E101C95EE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EC5B9-8194-4674-98D6-0D1579BB54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184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B04EC60-74A5-4052-873D-6B7EF2A2B700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5E2EF-AEA8-44BE-AF00-5F92FAA13AF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2611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15032A-7E01-406B-A5C3-3A5A16B6A88D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4B5DD-F830-4FA0-A925-D6CDBE1B3E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165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3947E57-D845-474C-9FB6-20299CABDC24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E835A-95E7-429C-9310-A246A4187E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170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BC3AA0C-0A77-4D98-AED1-655788FC26DC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5A199-736A-45A3-B653-231EEA9AAE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8891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0570E93-EBBD-4019-80B5-6E455B3253C0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6B07D-725F-4528-8F98-FD1DA94F51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222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B16CE4B-C734-4044-8A88-29ECBE020B17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C1534-D5F1-4E06-AE12-C934D340CD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267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13" y="630872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2A27034-706A-4489-8DB3-34758961B16C}" type="datetime1">
              <a:rPr lang="en-GB"/>
              <a:pPr>
                <a:defRPr/>
              </a:pPr>
              <a:t>28/06/2017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748B0-A36E-4AB1-97BE-2B62F53086D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919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 userDrawn="1"/>
        </p:nvGrpSpPr>
        <p:grpSpPr bwMode="auto">
          <a:xfrm>
            <a:off x="0" y="6021388"/>
            <a:ext cx="9180513" cy="836612"/>
            <a:chOff x="0" y="6021288"/>
            <a:chExt cx="9180512" cy="836712"/>
          </a:xfrm>
        </p:grpSpPr>
        <p:pic>
          <p:nvPicPr>
            <p:cNvPr id="1032" name="Picture 6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381328"/>
              <a:ext cx="9180512" cy="476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4" descr="OUT New Logo.png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6021288"/>
              <a:ext cx="898981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Professorial Inaugural Lecture Series No.1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EA04C02-D2C5-4641-9500-5E043BCEF7B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1" name="Picture 6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0"/>
            <a:ext cx="91805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39" r:id="rId1"/>
    <p:sldLayoutId id="2147484640" r:id="rId2"/>
    <p:sldLayoutId id="2147484641" r:id="rId3"/>
    <p:sldLayoutId id="2147484642" r:id="rId4"/>
    <p:sldLayoutId id="2147484643" r:id="rId5"/>
    <p:sldLayoutId id="2147484644" r:id="rId6"/>
    <p:sldLayoutId id="2147484645" r:id="rId7"/>
    <p:sldLayoutId id="2147484646" r:id="rId8"/>
    <p:sldLayoutId id="2147484647" r:id="rId9"/>
    <p:sldLayoutId id="2147484648" r:id="rId10"/>
    <p:sldLayoutId id="2147484649" r:id="rId11"/>
    <p:sldLayoutId id="214748465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3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/4.0/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9.pn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linoit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hyperlink" Target="http://creativecommons.org/licenses/by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323850" y="1817688"/>
            <a:ext cx="8569325" cy="2547937"/>
          </a:xfrm>
        </p:spPr>
        <p:txBody>
          <a:bodyPr/>
          <a:lstStyle/>
          <a:p>
            <a:pPr>
              <a:defRPr/>
            </a:pPr>
            <a:r>
              <a:rPr lang="en-ZA" alt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Transforming existing courses</a:t>
            </a:r>
            <a:br>
              <a:rPr lang="en-ZA" alt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ZA" altLang="en-US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 OER</a:t>
            </a:r>
            <a:br>
              <a:rPr lang="en-ZA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ZA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ZA" alt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the OUT Process v05</a:t>
            </a:r>
          </a:p>
        </p:txBody>
      </p:sp>
      <p:pic>
        <p:nvPicPr>
          <p:cNvPr id="15363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275" y="5211763"/>
            <a:ext cx="1285875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91411"/>
            <a:ext cx="1657088" cy="889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7103467-DD94-4CB4-B5CA-A4E1E917E6CA}"/>
              </a:ext>
            </a:extLst>
          </p:cNvPr>
          <p:cNvSpPr txBox="1"/>
          <p:nvPr/>
        </p:nvSpPr>
        <p:spPr>
          <a:xfrm>
            <a:off x="2946925" y="5661025"/>
            <a:ext cx="5955541" cy="9787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r">
              <a:spcBef>
                <a:spcPct val="20000"/>
              </a:spcBef>
              <a:defRPr/>
            </a:pPr>
            <a:r>
              <a:rPr lang="en-ZA" dirty="0"/>
              <a:t>This work is licensed under a</a:t>
            </a:r>
          </a:p>
          <a:p>
            <a:pPr marL="342900" indent="-342900" algn="r">
              <a:spcBef>
                <a:spcPct val="20000"/>
              </a:spcBef>
              <a:defRPr/>
            </a:pPr>
            <a:r>
              <a:rPr lang="en-ZA" dirty="0"/>
              <a:t> </a:t>
            </a:r>
            <a:r>
              <a:rPr lang="en-ZA" dirty="0">
                <a:hlinkClick r:id="rId6"/>
              </a:rPr>
              <a:t>Creative Commons Attribution 4.0 International License</a:t>
            </a:r>
            <a:r>
              <a:rPr lang="en-ZA" dirty="0"/>
              <a:t>.</a:t>
            </a:r>
            <a:endParaRPr lang="en-GB" dirty="0">
              <a:solidFill>
                <a:srgbClr val="CC99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45030785"/>
              </p:ext>
            </p:extLst>
          </p:nvPr>
        </p:nvGraphicFramePr>
        <p:xfrm>
          <a:off x="0" y="1367755"/>
          <a:ext cx="9087054" cy="5229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971599" y="5733256"/>
            <a:ext cx="811545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4000" dirty="0"/>
              <a:t>OUT OER Working Group (IEMT)</a:t>
            </a:r>
          </a:p>
        </p:txBody>
      </p:sp>
      <p:grpSp>
        <p:nvGrpSpPr>
          <p:cNvPr id="21" name="Group 7"/>
          <p:cNvGrpSpPr>
            <a:grpSpLocks/>
          </p:cNvGrpSpPr>
          <p:nvPr/>
        </p:nvGrpSpPr>
        <p:grpSpPr bwMode="auto">
          <a:xfrm>
            <a:off x="7257540" y="4509120"/>
            <a:ext cx="1625187" cy="1175134"/>
            <a:chOff x="0" y="0"/>
            <a:chExt cx="1400" cy="1105"/>
          </a:xfrm>
        </p:grpSpPr>
        <p:sp>
          <p:nvSpPr>
            <p:cNvPr id="22" name="Line 2"/>
            <p:cNvSpPr>
              <a:spLocks noChangeShapeType="1"/>
            </p:cNvSpPr>
            <p:nvPr/>
          </p:nvSpPr>
          <p:spPr bwMode="auto">
            <a:xfrm rot="10800000" flipH="1">
              <a:off x="0" y="992"/>
              <a:ext cx="1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ZA"/>
            </a:p>
          </p:txBody>
        </p:sp>
        <p:grpSp>
          <p:nvGrpSpPr>
            <p:cNvPr id="23" name="Group 6"/>
            <p:cNvGrpSpPr>
              <a:grpSpLocks/>
            </p:cNvGrpSpPr>
            <p:nvPr/>
          </p:nvGrpSpPr>
          <p:grpSpPr bwMode="auto">
            <a:xfrm>
              <a:off x="47" y="0"/>
              <a:ext cx="1267" cy="1105"/>
              <a:chOff x="0" y="0"/>
              <a:chExt cx="1267" cy="1105"/>
            </a:xfrm>
          </p:grpSpPr>
          <p:pic>
            <p:nvPicPr>
              <p:cNvPr id="24" name="Picture 3"/>
              <p:cNvPicPr>
                <a:picLocks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1" y="0"/>
                <a:ext cx="528" cy="10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" name="Picture 4"/>
              <p:cNvPicPr>
                <a:picLocks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18"/>
                <a:ext cx="480" cy="10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6" name="Picture 5"/>
              <p:cNvPicPr>
                <a:picLocks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0" y="12"/>
                <a:ext cx="528" cy="10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7" name="Rectangle 1"/>
          <p:cNvSpPr>
            <a:spLocks/>
          </p:cNvSpPr>
          <p:nvPr/>
        </p:nvSpPr>
        <p:spPr bwMode="auto">
          <a:xfrm>
            <a:off x="5963923" y="4715545"/>
            <a:ext cx="1372492" cy="84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ts val="24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ts val="24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ts val="24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ts val="24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en-US" altLang="en-US" sz="1600" dirty="0">
              <a:ea typeface="MS PGothic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SzTx/>
              <a:buNone/>
            </a:pPr>
            <a:r>
              <a:rPr lang="en-US" altLang="en-US" sz="1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PGothic" panose="020B0600070205080204" pitchFamily="34" charset="-128"/>
              </a:rPr>
              <a:t>Support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600" dirty="0">
                <a:ea typeface="MS PGothic" panose="020B0600070205080204" pitchFamily="34" charset="-128"/>
              </a:rPr>
              <a:t>IEMT, Library,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600" dirty="0">
                <a:ea typeface="MS PGothic" panose="020B0600070205080204" pitchFamily="34" charset="-128"/>
              </a:rPr>
              <a:t>Quality Ass.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310394" y="2090266"/>
            <a:ext cx="1656185" cy="1410742"/>
            <a:chOff x="323528" y="2132856"/>
            <a:chExt cx="1656185" cy="1410742"/>
          </a:xfrm>
        </p:grpSpPr>
        <p:pic>
          <p:nvPicPr>
            <p:cNvPr id="28" name="Picture 12"/>
            <p:cNvPicPr>
              <a:picLocks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2132856"/>
              <a:ext cx="509771" cy="135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13"/>
            <p:cNvPicPr>
              <a:picLocks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3947" y="2287119"/>
              <a:ext cx="805766" cy="1207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14"/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9918" y="2181003"/>
              <a:ext cx="550881" cy="1362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" name="Rectangle 1"/>
          <p:cNvSpPr>
            <a:spLocks/>
          </p:cNvSpPr>
          <p:nvPr/>
        </p:nvSpPr>
        <p:spPr bwMode="auto">
          <a:xfrm>
            <a:off x="1966579" y="2132856"/>
            <a:ext cx="267743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>
              <a:spcBef>
                <a:spcPts val="2400"/>
              </a:spcBef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ts val="24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ts val="24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ts val="24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ts val="2400"/>
              </a:spcBef>
              <a:spcAft>
                <a:spcPct val="0"/>
              </a:spcAft>
              <a:buSzPct val="171000"/>
              <a:buFont typeface="Gill Sans" charset="0"/>
              <a:buChar char="•"/>
              <a:defRPr sz="4200">
                <a:solidFill>
                  <a:schemeClr val="tx1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en-US" altLang="en-US" sz="1600" dirty="0">
              <a:ea typeface="MS PGothic" panose="020B0600070205080204" pitchFamily="34" charset="-128"/>
            </a:endParaRP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PGothic" panose="020B0600070205080204" pitchFamily="34" charset="-128"/>
              </a:rPr>
              <a:t>Learning Materials Developers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600" dirty="0">
                <a:ea typeface="MS PGothic" panose="020B0600070205080204" pitchFamily="34" charset="-128"/>
              </a:rPr>
              <a:t>Academic Staff, Students,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1600" dirty="0">
                <a:ea typeface="MS PGothic" panose="020B0600070205080204" pitchFamily="34" charset="-128"/>
              </a:rPr>
              <a:t>Subject Matter Experts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39905"/>
            <a:ext cx="918711" cy="827850"/>
          </a:xfrm>
          <a:prstGeom prst="rect">
            <a:avLst/>
          </a:prstGeom>
        </p:spPr>
      </p:pic>
      <p:sp>
        <p:nvSpPr>
          <p:cNvPr id="36" name="Title 2"/>
          <p:cNvSpPr txBox="1">
            <a:spLocks/>
          </p:cNvSpPr>
          <p:nvPr/>
        </p:nvSpPr>
        <p:spPr>
          <a:xfrm>
            <a:off x="820164" y="648275"/>
            <a:ext cx="8144323" cy="84780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eaLnBrk="0" fontAlgn="base" hangingPunct="0">
              <a:spcAft>
                <a:spcPct val="0"/>
              </a:spcAft>
            </a:pPr>
            <a:r>
              <a:rPr lang="en-ZA" sz="3600" dirty="0">
                <a:solidFill>
                  <a:srgbClr val="F580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OUT Conversion Process Stages v5</a:t>
            </a:r>
          </a:p>
        </p:txBody>
      </p:sp>
      <p:sp>
        <p:nvSpPr>
          <p:cNvPr id="3" name="Arrow: U-Turn 2"/>
          <p:cNvSpPr/>
          <p:nvPr/>
        </p:nvSpPr>
        <p:spPr>
          <a:xfrm rot="10800000">
            <a:off x="3347865" y="4437111"/>
            <a:ext cx="1296144" cy="360039"/>
          </a:xfrm>
          <a:prstGeom prst="uturnArrow">
            <a:avLst>
              <a:gd name="adj1" fmla="val 31048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Arrow: U-Turn 18"/>
          <p:cNvSpPr/>
          <p:nvPr/>
        </p:nvSpPr>
        <p:spPr>
          <a:xfrm rot="10800000">
            <a:off x="3347864" y="4842962"/>
            <a:ext cx="2415297" cy="424338"/>
          </a:xfrm>
          <a:prstGeom prst="uturnArrow">
            <a:avLst>
              <a:gd name="adj1" fmla="val 31048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6820" y="3284984"/>
            <a:ext cx="994794" cy="35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81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90662"/>
            <a:ext cx="8928992" cy="70609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47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ODL Course Conversion to OER Stages (1/4)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04056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400" b="1" dirty="0"/>
              <a:t>Preparation: </a:t>
            </a:r>
            <a:r>
              <a:rPr lang="en-GB" sz="3400" b="1" dirty="0">
                <a:solidFill>
                  <a:schemeClr val="accent6">
                    <a:lumMod val="75000"/>
                  </a:schemeClr>
                </a:solidFill>
              </a:rPr>
              <a:t>(3 weeks)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900" dirty="0"/>
              <a:t>Work through and complete the ‘Understanding OER’ COL Short Course through to certification on CD. (2 hours). Show certificate of completion to your support person.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900" dirty="0"/>
              <a:t>All learning materials should be fully developed, and all elements available in an appropriate digital format. Place all text documents into ONE file with contents table.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900" dirty="0"/>
              <a:t>Make sure that the materials are correctly and completely referenced. See </a:t>
            </a:r>
            <a:r>
              <a:rPr lang="en-GB" sz="2900" b="1" dirty="0">
                <a:solidFill>
                  <a:schemeClr val="tx2"/>
                </a:solidFill>
              </a:rPr>
              <a:t>Copyright Clearance</a:t>
            </a:r>
            <a:r>
              <a:rPr lang="en-GB" sz="2900" dirty="0"/>
              <a:t> </a:t>
            </a:r>
            <a:r>
              <a:rPr lang="en-GB" sz="2900" b="1" dirty="0">
                <a:solidFill>
                  <a:schemeClr val="tx2"/>
                </a:solidFill>
              </a:rPr>
              <a:t>Steps Document</a:t>
            </a:r>
            <a:r>
              <a:rPr lang="en-GB" sz="2900" b="1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400" b="1" dirty="0"/>
              <a:t>Copyright clearance: </a:t>
            </a:r>
            <a:r>
              <a:rPr lang="en-GB" sz="3400" dirty="0"/>
              <a:t>(</a:t>
            </a:r>
            <a:r>
              <a:rPr lang="en-GB" sz="3400" b="1" dirty="0">
                <a:solidFill>
                  <a:schemeClr val="accent6">
                    <a:lumMod val="75000"/>
                  </a:schemeClr>
                </a:solidFill>
              </a:rPr>
              <a:t>1 week)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900" dirty="0"/>
              <a:t>All content should be passed through the OUT </a:t>
            </a:r>
            <a:r>
              <a:rPr lang="en-GB" sz="2900" b="1" dirty="0" err="1">
                <a:solidFill>
                  <a:schemeClr val="tx2"/>
                </a:solidFill>
              </a:rPr>
              <a:t>TurnItIn</a:t>
            </a:r>
            <a:r>
              <a:rPr lang="en-GB" sz="2900" b="1" dirty="0"/>
              <a:t> </a:t>
            </a:r>
            <a:r>
              <a:rPr lang="en-GB" sz="2900" dirty="0"/>
              <a:t>audit system to ensure that there is no plagiarised content. (&lt;30% on</a:t>
            </a:r>
            <a:r>
              <a:rPr lang="en-GB" sz="2900" b="1" dirty="0"/>
              <a:t> Report</a:t>
            </a:r>
            <a:r>
              <a:rPr lang="en-GB" sz="2900" dirty="0"/>
              <a:t>). Show the report and discuss it with your support team, and take appropriate action to remediate.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900" dirty="0"/>
              <a:t>Where you find you have used material without permission, make a note which topics / sections you need to replace with OERs.</a:t>
            </a:r>
          </a:p>
        </p:txBody>
      </p:sp>
    </p:spTree>
    <p:extLst>
      <p:ext uri="{BB962C8B-B14F-4D97-AF65-F5344CB8AC3E}">
        <p14:creationId xmlns:p14="http://schemas.microsoft.com/office/powerpoint/2010/main" val="132638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346646"/>
            <a:ext cx="8928992" cy="70609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47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ODL Course Conversion to OER Stages (2/4)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856984" cy="5616624"/>
          </a:xfrm>
        </p:spPr>
        <p:txBody>
          <a:bodyPr>
            <a:normAutofit fontScale="47500" lnSpcReduction="20000"/>
          </a:bodyPr>
          <a:lstStyle/>
          <a:p>
            <a:pPr marL="246888" indent="-246888">
              <a:spcBef>
                <a:spcPts val="600"/>
              </a:spcBef>
              <a:buAutoNum type="arabicPeriod" startAt="3"/>
            </a:pPr>
            <a:r>
              <a:rPr lang="en-GB" sz="4200" b="1" dirty="0"/>
              <a:t>Search for OER material: </a:t>
            </a:r>
            <a:r>
              <a:rPr lang="en-GB" sz="4200" b="1" dirty="0">
                <a:solidFill>
                  <a:srgbClr val="C00000"/>
                </a:solidFill>
              </a:rPr>
              <a:t>Group workshop (3 hrs)</a:t>
            </a:r>
          </a:p>
          <a:p>
            <a:pPr marL="0" indent="0">
              <a:buNone/>
            </a:pPr>
            <a:r>
              <a:rPr lang="en-GB" sz="4200" b="1" dirty="0">
                <a:solidFill>
                  <a:srgbClr val="C00000"/>
                </a:solidFill>
              </a:rPr>
              <a:t>			   - </a:t>
            </a:r>
            <a:r>
              <a:rPr lang="en-GB" sz="4400" b="1" dirty="0">
                <a:solidFill>
                  <a:schemeClr val="accent6">
                    <a:lumMod val="75000"/>
                  </a:schemeClr>
                </a:solidFill>
              </a:rPr>
              <a:t>followed by individual completion (2 weeks)</a:t>
            </a:r>
          </a:p>
          <a:p>
            <a:pPr marL="548640" lvl="1" indent="-274320">
              <a:spcBef>
                <a:spcPts val="400"/>
              </a:spcBef>
              <a:buFont typeface="+mj-lt"/>
              <a:buAutoNum type="alphaLcParenR"/>
            </a:pPr>
            <a:r>
              <a:rPr lang="en-GB" sz="3800" dirty="0"/>
              <a:t>Use the </a:t>
            </a:r>
            <a:r>
              <a:rPr lang="en-GB" sz="3800" b="1" dirty="0">
                <a:solidFill>
                  <a:schemeClr val="tx2"/>
                </a:solidFill>
              </a:rPr>
              <a:t>Resource Audit </a:t>
            </a:r>
            <a:r>
              <a:rPr lang="en-GB" sz="3800" dirty="0"/>
              <a:t>template provided to identify and record content gaps and desired formats for Multimedia. </a:t>
            </a:r>
          </a:p>
          <a:p>
            <a:pPr marL="548640" lvl="1" indent="-274320">
              <a:spcBef>
                <a:spcPts val="400"/>
              </a:spcBef>
              <a:buFont typeface="+mj-lt"/>
              <a:buAutoNum type="alphaLcParenR"/>
            </a:pPr>
            <a:r>
              <a:rPr lang="en-GB" sz="3800" dirty="0"/>
              <a:t>Search for OERs (replacement and/or additional) using the </a:t>
            </a:r>
            <a:r>
              <a:rPr lang="en-GB" sz="3800" b="1" dirty="0">
                <a:solidFill>
                  <a:schemeClr val="tx2"/>
                </a:solidFill>
              </a:rPr>
              <a:t>List of Repositories </a:t>
            </a:r>
            <a:r>
              <a:rPr lang="en-GB" sz="3800" dirty="0"/>
              <a:t>provided.</a:t>
            </a:r>
          </a:p>
          <a:p>
            <a:pPr marL="548640" lvl="1" indent="-274320">
              <a:spcBef>
                <a:spcPts val="400"/>
              </a:spcBef>
              <a:buFont typeface="+mj-lt"/>
              <a:buAutoNum type="alphaLcParenR"/>
            </a:pPr>
            <a:r>
              <a:rPr lang="en-GB" sz="3800" dirty="0"/>
              <a:t>With suitable OER materials identified, check the CC licencing permissions, and attribute as such. (Avoid CC BY ND if you need to change or edit the resource.)</a:t>
            </a:r>
          </a:p>
          <a:p>
            <a:pPr marL="548640" lvl="1" indent="-274320">
              <a:spcBef>
                <a:spcPts val="400"/>
              </a:spcBef>
              <a:buFont typeface="+mj-lt"/>
              <a:buAutoNum type="alphaLcParenR"/>
            </a:pPr>
            <a:r>
              <a:rPr lang="en-GB" sz="3800" dirty="0"/>
              <a:t>Reference the OER material fully as usual in your content. Where you use large chunks of text and any multimedia objects, create a hyperlink to the original CC licence.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4200" b="1" dirty="0"/>
              <a:t>4. Pedagogical improvement: </a:t>
            </a:r>
            <a:r>
              <a:rPr lang="en-GB" sz="4000" b="1" dirty="0">
                <a:solidFill>
                  <a:srgbClr val="C00000"/>
                </a:solidFill>
              </a:rPr>
              <a:t>Group workshop (3 hrs)</a:t>
            </a:r>
          </a:p>
          <a:p>
            <a:pPr marL="0" indent="0">
              <a:buNone/>
            </a:pPr>
            <a:r>
              <a:rPr lang="en-GB" sz="4000" b="1" dirty="0">
                <a:solidFill>
                  <a:srgbClr val="C00000"/>
                </a:solidFill>
              </a:rPr>
              <a:t>			       - </a:t>
            </a:r>
            <a:r>
              <a:rPr lang="en-GB" sz="4000" b="1" dirty="0">
                <a:solidFill>
                  <a:schemeClr val="accent6">
                    <a:lumMod val="75000"/>
                  </a:schemeClr>
                </a:solidFill>
              </a:rPr>
              <a:t>followed by individual completion (2 weeks)</a:t>
            </a:r>
          </a:p>
          <a:p>
            <a:pPr marL="548640" lvl="1" indent="-274320">
              <a:spcBef>
                <a:spcPts val="400"/>
              </a:spcBef>
              <a:buFont typeface="+mj-lt"/>
              <a:buAutoNum type="alphaLcParenR"/>
            </a:pPr>
            <a:r>
              <a:rPr lang="en-GB" sz="3800" dirty="0"/>
              <a:t>Check alignment of pedagogical elements: Learning Outcomes / Objectives, Resources / Content, Activities, Assessment, clear Learning Pathway, and course/module Evaluation. We suggest you use the </a:t>
            </a:r>
            <a:r>
              <a:rPr lang="en-GB" sz="3800" b="1" dirty="0">
                <a:solidFill>
                  <a:schemeClr val="tx2"/>
                </a:solidFill>
              </a:rPr>
              <a:t>Storyboard </a:t>
            </a:r>
            <a:r>
              <a:rPr lang="en-GB" sz="3800" dirty="0"/>
              <a:t>template provided to facilitate alignment. (Manual or use </a:t>
            </a:r>
            <a:r>
              <a:rPr lang="en-GB" sz="3800" dirty="0">
                <a:hlinkClick r:id="rId3"/>
              </a:rPr>
              <a:t>Linoit</a:t>
            </a:r>
            <a:r>
              <a:rPr lang="en-GB" sz="3800" dirty="0"/>
              <a:t>)</a:t>
            </a:r>
          </a:p>
          <a:p>
            <a:pPr marL="548640" lvl="1" indent="-274320">
              <a:spcBef>
                <a:spcPts val="400"/>
              </a:spcBef>
              <a:buFont typeface="+mj-lt"/>
              <a:buAutoNum type="alphaLcParenR"/>
            </a:pPr>
            <a:r>
              <a:rPr lang="en-GB" sz="3800" dirty="0"/>
              <a:t>If not present, develop a variety of appropriate, interactive, and engaging </a:t>
            </a:r>
            <a:r>
              <a:rPr lang="en-GB" sz="3800" b="1" dirty="0">
                <a:solidFill>
                  <a:schemeClr val="tx2"/>
                </a:solidFill>
              </a:rPr>
              <a:t>activities using the Activity Design Structure template</a:t>
            </a:r>
            <a:r>
              <a:rPr lang="en-GB" sz="3800" b="1" dirty="0"/>
              <a:t> </a:t>
            </a:r>
            <a:r>
              <a:rPr lang="en-GB" sz="3800" dirty="0"/>
              <a:t>provided.</a:t>
            </a:r>
          </a:p>
          <a:p>
            <a:pPr marL="548640" lvl="1" indent="-274320">
              <a:spcBef>
                <a:spcPts val="400"/>
              </a:spcBef>
              <a:buFont typeface="+mj-lt"/>
              <a:buAutoNum type="alphaLcParenR"/>
            </a:pPr>
            <a:r>
              <a:rPr lang="en-GB" sz="3800" dirty="0"/>
              <a:t>Where identified, seek IEMT support for developing multimedia resources and integrate in your course / module</a:t>
            </a:r>
            <a:r>
              <a:rPr lang="en-GB" sz="3800" i="1" dirty="0"/>
              <a:t>. </a:t>
            </a:r>
          </a:p>
          <a:p>
            <a:pPr marL="548640" lvl="1" indent="-274320">
              <a:spcBef>
                <a:spcPts val="400"/>
              </a:spcBef>
              <a:buFont typeface="+mj-lt"/>
              <a:buAutoNum type="alphaLcParenR"/>
            </a:pPr>
            <a:r>
              <a:rPr lang="en-GB" sz="3800" i="1" dirty="0">
                <a:solidFill>
                  <a:schemeClr val="accent6">
                    <a:lumMod val="75000"/>
                  </a:schemeClr>
                </a:solidFill>
              </a:rPr>
              <a:t>Return to stage 3 if necessary</a:t>
            </a:r>
          </a:p>
          <a:p>
            <a:pPr marL="548640" lvl="1" indent="-274320">
              <a:buFont typeface="+mj-lt"/>
              <a:buAutoNum type="alphaLcParenR"/>
            </a:pPr>
            <a:endParaRPr lang="en-GB" sz="2900" dirty="0"/>
          </a:p>
        </p:txBody>
      </p:sp>
    </p:spTree>
    <p:extLst>
      <p:ext uri="{BB962C8B-B14F-4D97-AF65-F5344CB8AC3E}">
        <p14:creationId xmlns:p14="http://schemas.microsoft.com/office/powerpoint/2010/main" val="2758776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532745"/>
            <a:ext cx="8928992" cy="70609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600" dirty="0">
                <a:solidFill>
                  <a:srgbClr val="A47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ODL Course Conversion into OER Stages (3/4)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768" y="1268760"/>
            <a:ext cx="8748464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000" b="1" dirty="0"/>
              <a:t>5. Review Process for revised material </a:t>
            </a:r>
            <a:r>
              <a:rPr lang="en-GB" sz="3000" dirty="0"/>
              <a:t>(2 weeks?)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200" dirty="0"/>
              <a:t>Internal review – copyright clearance &amp; CC license adherence (OUT Library)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200" dirty="0"/>
              <a:t>External review – subject content expert (reviewer to be identified) (Faculty)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200" dirty="0"/>
              <a:t>Materials revision according to feedback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200" dirty="0"/>
              <a:t>Send all of your learning materials to the </a:t>
            </a:r>
            <a:r>
              <a:rPr lang="en-GB" sz="2200" b="1" dirty="0"/>
              <a:t>RPC for QA </a:t>
            </a:r>
            <a:r>
              <a:rPr lang="en-GB" sz="2200" dirty="0"/>
              <a:t>(Prof Kigadye)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200" dirty="0"/>
              <a:t>If required, make revisions according to feedback. 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200" i="1" dirty="0">
                <a:solidFill>
                  <a:schemeClr val="accent6">
                    <a:lumMod val="75000"/>
                  </a:schemeClr>
                </a:solidFill>
              </a:rPr>
              <a:t>Return to stage 3 if necessary</a:t>
            </a:r>
          </a:p>
          <a:p>
            <a:pPr marL="548640" lvl="1" indent="-274320">
              <a:buFont typeface="+mj-lt"/>
              <a:buAutoNum type="alphaLcParenR"/>
            </a:pPr>
            <a:endParaRPr lang="en-GB" sz="29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813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90662"/>
            <a:ext cx="8928992" cy="70609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600" dirty="0">
                <a:solidFill>
                  <a:srgbClr val="A47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ODL Course Conversion into OER Stages (4/4)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856984" cy="5400600"/>
          </a:xfrm>
        </p:spPr>
        <p:txBody>
          <a:bodyPr>
            <a:normAutofit fontScale="85000" lnSpcReduction="20000"/>
          </a:bodyPr>
          <a:lstStyle/>
          <a:p>
            <a:pPr marL="246888" indent="-246888">
              <a:spcBef>
                <a:spcPts val="600"/>
              </a:spcBef>
              <a:buAutoNum type="arabicPeriod" startAt="3"/>
            </a:pPr>
            <a:r>
              <a:rPr lang="en-GB" sz="3400" b="1" dirty="0"/>
              <a:t>6. Open Licensing: </a:t>
            </a:r>
            <a:r>
              <a:rPr lang="en-GB" sz="3300" b="1" dirty="0">
                <a:solidFill>
                  <a:srgbClr val="C00000"/>
                </a:solidFill>
              </a:rPr>
              <a:t>Group meeting (1 hrs)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3600" b="1" dirty="0">
                <a:solidFill>
                  <a:srgbClr val="C00000"/>
                </a:solidFill>
              </a:rPr>
              <a:t>        </a:t>
            </a:r>
            <a:r>
              <a:rPr lang="en-GB" sz="2400" b="1" dirty="0">
                <a:solidFill>
                  <a:srgbClr val="C00000"/>
                </a:solidFill>
              </a:rPr>
              <a:t>- 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followed by individual discussion if necessary (1 week)</a:t>
            </a:r>
            <a:endParaRPr lang="en-GB" sz="2400" b="1" dirty="0">
              <a:solidFill>
                <a:srgbClr val="C00000"/>
              </a:solidFill>
            </a:endParaRPr>
          </a:p>
          <a:p>
            <a:pPr marL="548640" lvl="1" indent="-274320">
              <a:buFont typeface="+mj-lt"/>
              <a:buAutoNum type="alphaLcParenR"/>
            </a:pPr>
            <a:r>
              <a:rPr lang="en-GB" sz="2400" dirty="0"/>
              <a:t>The default creative commons license (CC) for OUT is:</a:t>
            </a:r>
          </a:p>
          <a:p>
            <a:pPr marL="274320" lvl="1" indent="0">
              <a:buNone/>
            </a:pPr>
            <a:r>
              <a:rPr lang="en-GB" sz="2400" b="1" dirty="0">
                <a:solidFill>
                  <a:schemeClr val="tx2"/>
                </a:solidFill>
              </a:rPr>
              <a:t>    </a:t>
            </a:r>
            <a:r>
              <a:rPr lang="en-GB" sz="2400" b="1" dirty="0"/>
              <a:t>CC BY NC </a:t>
            </a:r>
            <a:r>
              <a:rPr lang="en-GB" sz="2400" b="1" dirty="0">
                <a:solidFill>
                  <a:schemeClr val="tx2"/>
                </a:solidFill>
              </a:rPr>
              <a:t>(Default wording supplied)</a:t>
            </a:r>
          </a:p>
          <a:p>
            <a:pPr marL="548640" lvl="1" indent="0">
              <a:buNone/>
            </a:pPr>
            <a:r>
              <a:rPr lang="en-GB" sz="2400" dirty="0">
                <a:solidFill>
                  <a:srgbClr val="C00000"/>
                </a:solidFill>
              </a:rPr>
              <a:t>However, under certain exceptions you may use other CC   licenses, as an authorised (by OUT) exception. </a:t>
            </a:r>
          </a:p>
          <a:p>
            <a:pPr marL="788670" lvl="1" indent="-514350">
              <a:buFont typeface="+mj-lt"/>
              <a:buAutoNum type="alphaLcParenR" startAt="2"/>
            </a:pPr>
            <a:r>
              <a:rPr lang="en-GB" sz="2400" dirty="0"/>
              <a:t>See </a:t>
            </a:r>
            <a:r>
              <a:rPr lang="en-GB" sz="2400" dirty="0">
                <a:hlinkClick r:id="rId3"/>
              </a:rPr>
              <a:t>http://creativecommons.org/licenses</a:t>
            </a:r>
            <a:r>
              <a:rPr lang="en-GB" sz="2400" dirty="0"/>
              <a:t> to decide how to license your overall course/module. </a:t>
            </a:r>
          </a:p>
          <a:p>
            <a:pPr marL="246888" indent="-246888">
              <a:spcBef>
                <a:spcPts val="600"/>
              </a:spcBef>
              <a:buAutoNum type="arabicPeriod" startAt="3"/>
            </a:pPr>
            <a:r>
              <a:rPr lang="en-GB" sz="3400" b="1" dirty="0"/>
              <a:t>7. Publishing as OER: </a:t>
            </a:r>
            <a:r>
              <a:rPr lang="en-GB" sz="3400" b="1" dirty="0">
                <a:solidFill>
                  <a:srgbClr val="C00000"/>
                </a:solidFill>
              </a:rPr>
              <a:t>Group meeting (2 hrs)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500" b="1" dirty="0">
                <a:solidFill>
                  <a:srgbClr val="C00000"/>
                </a:solidFill>
              </a:rPr>
              <a:t>            </a:t>
            </a:r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- followed by individual discussion if necessary (1 week)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600" dirty="0"/>
              <a:t>Publishing </a:t>
            </a:r>
            <a:r>
              <a:rPr lang="en-GB" sz="2600" b="1" dirty="0">
                <a:solidFill>
                  <a:schemeClr val="tx2"/>
                </a:solidFill>
              </a:rPr>
              <a:t>Formats</a:t>
            </a:r>
            <a:r>
              <a:rPr lang="en-GB" sz="2600" dirty="0"/>
              <a:t> are: MSWord (or PDF) file and Moodle backup file (.</a:t>
            </a:r>
            <a:r>
              <a:rPr lang="en-GB" sz="2600" dirty="0" err="1"/>
              <a:t>mbz</a:t>
            </a:r>
            <a:r>
              <a:rPr lang="en-GB" sz="2600" dirty="0"/>
              <a:t>). 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600" dirty="0"/>
              <a:t>Ensure that each format is appropriately branded as CC BY NC attributed to OUT. Include the OUT logo. (See licensing guide doc)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600" dirty="0"/>
              <a:t>Send both versions to the  OUT Repository – (Nelson Msagati).</a:t>
            </a:r>
          </a:p>
          <a:p>
            <a:pPr marL="548640" lvl="1" indent="-274320">
              <a:buFont typeface="+mj-lt"/>
              <a:buAutoNum type="alphaLcParenR"/>
            </a:pPr>
            <a:r>
              <a:rPr lang="en-GB" sz="2600" dirty="0"/>
              <a:t>Your completely converted course / module will then be published in the institutional open repository by the Library staff. </a:t>
            </a:r>
          </a:p>
          <a:p>
            <a:pPr marL="548640" lvl="1" indent="-274320">
              <a:buFont typeface="+mj-lt"/>
              <a:buAutoNum type="alphaLcParenR"/>
            </a:pPr>
            <a:endParaRPr lang="en-GB" sz="2600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196752"/>
            <a:ext cx="1872208" cy="65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2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162"/>
            <a:ext cx="8229600" cy="956614"/>
          </a:xfrm>
        </p:spPr>
        <p:txBody>
          <a:bodyPr/>
          <a:lstStyle/>
          <a:p>
            <a:r>
              <a:rPr lang="en-ZA" b="1" dirty="0">
                <a:solidFill>
                  <a:srgbClr val="C00000"/>
                </a:solidFill>
              </a:rPr>
              <a:t>New</a:t>
            </a:r>
            <a:r>
              <a:rPr lang="en-ZA" dirty="0"/>
              <a:t> IEMT Support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328592"/>
          </a:xfrm>
        </p:spPr>
        <p:txBody>
          <a:bodyPr/>
          <a:lstStyle/>
          <a:p>
            <a:r>
              <a:rPr lang="en-ZA" sz="2400" dirty="0"/>
              <a:t>Revised strategy to provide maximum support for lecturers wishing to convert their courses to OER:</a:t>
            </a:r>
          </a:p>
          <a:p>
            <a:pPr lvl="1"/>
            <a:r>
              <a:rPr lang="en-ZA" sz="2000" dirty="0"/>
              <a:t>Each lecturer will be assigned a personal intern who will support you throughout this conversion process.</a:t>
            </a:r>
            <a:endParaRPr lang="en-ZA" sz="2000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ZA" sz="2000" dirty="0"/>
              <a:t>Shadrack will contact you in order to set up the pairing of lecturer and intern as soon as possible (early July)</a:t>
            </a:r>
          </a:p>
          <a:p>
            <a:pPr lvl="1"/>
            <a:r>
              <a:rPr lang="en-ZA" sz="2000" dirty="0"/>
              <a:t>The interns have been briefed on OER, the conversion process, and the support strategy.</a:t>
            </a:r>
          </a:p>
          <a:p>
            <a:pPr lvl="1"/>
            <a:r>
              <a:rPr lang="en-ZA" sz="2000" dirty="0"/>
              <a:t>The intern’s role is to SUPPORT the lecturer – NOT to do the work for you.</a:t>
            </a:r>
          </a:p>
          <a:p>
            <a:pPr lvl="1"/>
            <a:r>
              <a:rPr lang="en-ZA" sz="2000" dirty="0"/>
              <a:t>There are suggested timelines for each step in the process. </a:t>
            </a:r>
          </a:p>
          <a:p>
            <a:pPr lvl="1"/>
            <a:r>
              <a:rPr lang="en-ZA" sz="2000" dirty="0"/>
              <a:t>You will be supported by your intern in adhering to the deadlines.</a:t>
            </a:r>
          </a:p>
          <a:p>
            <a:pPr lvl="1"/>
            <a:r>
              <a:rPr lang="en-ZA" sz="2000" dirty="0"/>
              <a:t>Some steps are best initiated within group workshops or meetings with follow up individual work as indicated.</a:t>
            </a:r>
          </a:p>
          <a:p>
            <a:pPr lvl="1"/>
            <a:r>
              <a:rPr lang="en-ZA" sz="2000" dirty="0"/>
              <a:t>Please share your ideas and concerns with your intern who will endeavour to address them.</a:t>
            </a:r>
          </a:p>
        </p:txBody>
      </p:sp>
    </p:spTree>
    <p:extLst>
      <p:ext uri="{BB962C8B-B14F-4D97-AF65-F5344CB8AC3E}">
        <p14:creationId xmlns:p14="http://schemas.microsoft.com/office/powerpoint/2010/main" val="4134179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162"/>
            <a:ext cx="8229600" cy="1143000"/>
          </a:xfrm>
        </p:spPr>
        <p:txBody>
          <a:bodyPr/>
          <a:lstStyle/>
          <a:p>
            <a:r>
              <a:rPr lang="en-ZA" dirty="0"/>
              <a:t>Guidance for busy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208" y="1340768"/>
            <a:ext cx="8363272" cy="5040560"/>
          </a:xfrm>
        </p:spPr>
        <p:txBody>
          <a:bodyPr/>
          <a:lstStyle/>
          <a:p>
            <a:r>
              <a:rPr lang="en-ZA" sz="2800" dirty="0"/>
              <a:t>Take advantage of this 1-1 support provided by the interns – it is a unique offer to assist you!</a:t>
            </a:r>
          </a:p>
          <a:p>
            <a:r>
              <a:rPr lang="en-ZA" sz="2800" dirty="0"/>
              <a:t>Make a time slot in your schedule of </a:t>
            </a:r>
            <a:r>
              <a:rPr lang="en-ZA" sz="2800" dirty="0">
                <a:solidFill>
                  <a:schemeClr val="accent3">
                    <a:lumMod val="75000"/>
                  </a:schemeClr>
                </a:solidFill>
              </a:rPr>
              <a:t>1 hour each day</a:t>
            </a:r>
            <a:r>
              <a:rPr lang="en-ZA" sz="2800" dirty="0"/>
              <a:t>, and keep that free to work on your course. </a:t>
            </a:r>
            <a:r>
              <a:rPr lang="en-ZA" sz="2800" dirty="0">
                <a:solidFill>
                  <a:schemeClr val="accent6">
                    <a:lumMod val="75000"/>
                  </a:schemeClr>
                </a:solidFill>
              </a:rPr>
              <a:t>(At least 3 hours per week minimum.)</a:t>
            </a:r>
          </a:p>
          <a:p>
            <a:r>
              <a:rPr lang="en-ZA" sz="2800" dirty="0"/>
              <a:t>Before you know it, you will see </a:t>
            </a:r>
            <a:r>
              <a:rPr lang="en-ZA" sz="2800" dirty="0">
                <a:solidFill>
                  <a:schemeClr val="accent3">
                    <a:lumMod val="75000"/>
                  </a:schemeClr>
                </a:solidFill>
              </a:rPr>
              <a:t>positive progress </a:t>
            </a:r>
            <a:r>
              <a:rPr lang="en-ZA" sz="2800" dirty="0"/>
              <a:t>and become motivated to complete.</a:t>
            </a:r>
          </a:p>
          <a:p>
            <a:r>
              <a:rPr lang="en-ZA" sz="2800" dirty="0">
                <a:solidFill>
                  <a:schemeClr val="accent3">
                    <a:lumMod val="75000"/>
                  </a:schemeClr>
                </a:solidFill>
              </a:rPr>
              <a:t>Meet with your intern regularly, and attend the group workshop whenever possible.</a:t>
            </a:r>
            <a:endParaRPr lang="en-ZA" sz="2800" dirty="0"/>
          </a:p>
          <a:p>
            <a:r>
              <a:rPr lang="en-ZA" sz="2800" dirty="0"/>
              <a:t>Shadrack will contact you to initiate pairing with an intern.</a:t>
            </a:r>
          </a:p>
        </p:txBody>
      </p:sp>
    </p:spTree>
    <p:extLst>
      <p:ext uri="{BB962C8B-B14F-4D97-AF65-F5344CB8AC3E}">
        <p14:creationId xmlns:p14="http://schemas.microsoft.com/office/powerpoint/2010/main" val="1277281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915816" y="2132856"/>
            <a:ext cx="6120680" cy="4248472"/>
          </a:xfrm>
          <a:prstGeom prst="rect">
            <a:avLst/>
          </a:prstGeom>
        </p:spPr>
        <p:txBody>
          <a:bodyPr/>
          <a:lstStyle/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ZA" sz="3200" dirty="0">
                <a:solidFill>
                  <a:schemeClr val="accent3">
                    <a:lumMod val="50000"/>
                  </a:schemeClr>
                </a:solidFill>
              </a:rPr>
              <a:t>Thank you!</a:t>
            </a:r>
          </a:p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GB" sz="3400" b="1" dirty="0">
              <a:solidFill>
                <a:srgbClr val="573201"/>
              </a:solidFill>
              <a:latin typeface="+mj-lt"/>
            </a:endParaRPr>
          </a:p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573201"/>
                </a:solidFill>
                <a:latin typeface="+mj-lt"/>
              </a:rPr>
              <a:t>Updated June 2017.</a:t>
            </a:r>
          </a:p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573201"/>
                </a:solidFill>
                <a:latin typeface="+mj-lt"/>
              </a:rPr>
              <a:t>Extended OUT OER Conversion Team:</a:t>
            </a:r>
          </a:p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CC9900"/>
                </a:solidFill>
                <a:latin typeface="+mj-lt"/>
              </a:rPr>
              <a:t>Fortunate, </a:t>
            </a:r>
            <a:r>
              <a:rPr lang="en-GB" sz="2400" dirty="0" err="1">
                <a:solidFill>
                  <a:srgbClr val="CC9900"/>
                </a:solidFill>
                <a:latin typeface="+mj-lt"/>
              </a:rPr>
              <a:t>Abuu</a:t>
            </a:r>
            <a:r>
              <a:rPr lang="en-GB" sz="2400" dirty="0">
                <a:solidFill>
                  <a:srgbClr val="CC9900"/>
                </a:solidFill>
                <a:latin typeface="+mj-lt"/>
              </a:rPr>
              <a:t>, Francis, Elvis, and Rahim.</a:t>
            </a:r>
          </a:p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CC9900"/>
                </a:solidFill>
                <a:latin typeface="+mj-lt"/>
              </a:rPr>
              <a:t>Supported by Brenda Mallinson (OER Africa)</a:t>
            </a:r>
          </a:p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CC9900"/>
              </a:solidFill>
              <a:latin typeface="+mj-lt"/>
            </a:endParaRPr>
          </a:p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endParaRPr lang="en-ZA" sz="1600" dirty="0"/>
          </a:p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ZA" sz="1600" dirty="0"/>
              <a:t>This work is licensed under a</a:t>
            </a:r>
          </a:p>
          <a:p>
            <a:pPr marL="342900" indent="-342900" algn="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ZA" sz="1600" dirty="0"/>
              <a:t> </a:t>
            </a:r>
            <a:r>
              <a:rPr lang="en-ZA" sz="1600" dirty="0">
                <a:hlinkClick r:id="rId3"/>
              </a:rPr>
              <a:t>Creative Commons Attribution 4.0 International License</a:t>
            </a:r>
            <a:r>
              <a:rPr lang="en-ZA" sz="1600" dirty="0"/>
              <a:t>.</a:t>
            </a:r>
            <a:endParaRPr lang="en-GB" sz="1600" dirty="0">
              <a:solidFill>
                <a:srgbClr val="CC9900"/>
              </a:solidFill>
              <a:latin typeface="+mj-lt"/>
            </a:endParaRPr>
          </a:p>
        </p:txBody>
      </p:sp>
      <p:pic>
        <p:nvPicPr>
          <p:cNvPr id="16" name="Picture 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214791"/>
            <a:ext cx="1468759" cy="56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Group 24"/>
          <p:cNvGrpSpPr>
            <a:grpSpLocks/>
          </p:cNvGrpSpPr>
          <p:nvPr/>
        </p:nvGrpSpPr>
        <p:grpSpPr bwMode="auto">
          <a:xfrm>
            <a:off x="755576" y="4081250"/>
            <a:ext cx="1296144" cy="1724037"/>
            <a:chOff x="642910" y="642918"/>
            <a:chExt cx="3633814" cy="3733824"/>
          </a:xfrm>
          <a:gradFill flip="none" rotWithShape="1">
            <a:gsLst>
              <a:gs pos="0">
                <a:srgbClr val="573301"/>
              </a:gs>
              <a:gs pos="50000">
                <a:schemeClr val="accent3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perspectiveFront"/>
            <a:lightRig rig="sunset" dir="t"/>
          </a:scene3d>
        </p:grpSpPr>
        <p:sp>
          <p:nvSpPr>
            <p:cNvPr id="15" name="Oval 14"/>
            <p:cNvSpPr/>
            <p:nvPr/>
          </p:nvSpPr>
          <p:spPr>
            <a:xfrm>
              <a:off x="642910" y="642918"/>
              <a:ext cx="2143140" cy="2143140"/>
            </a:xfrm>
            <a:prstGeom prst="ellipse">
              <a:avLst/>
            </a:prstGeom>
            <a:grpFill/>
            <a:ln w="0" cmpd="dbl">
              <a:gradFill flip="none" rotWithShape="1">
                <a:gsLst>
                  <a:gs pos="0">
                    <a:srgbClr val="92D050"/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  <a:tileRect/>
              </a:gradFill>
            </a:ln>
            <a:effectLst/>
            <a:sp3d contourW="12700" prstMaterial="flat">
              <a:bevelB w="1651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B58D0B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2428860" y="3500438"/>
              <a:ext cx="838208" cy="876304"/>
            </a:xfrm>
            <a:prstGeom prst="ellipse">
              <a:avLst/>
            </a:prstGeom>
            <a:grpFill/>
            <a:ln w="0" cmpd="dbl">
              <a:gradFill flip="none" rotWithShape="1">
                <a:gsLst>
                  <a:gs pos="0">
                    <a:srgbClr val="92D050"/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  <a:tileRect/>
              </a:gradFill>
            </a:ln>
            <a:sp3d contourW="12700" prstMaterial="flat">
              <a:bevelB w="1651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B58D0B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2928926" y="2214554"/>
              <a:ext cx="838208" cy="876304"/>
            </a:xfrm>
            <a:prstGeom prst="ellipse">
              <a:avLst/>
            </a:prstGeom>
            <a:grpFill/>
            <a:ln w="0" cmpd="dbl">
              <a:gradFill flip="none" rotWithShape="1">
                <a:gsLst>
                  <a:gs pos="0">
                    <a:srgbClr val="92D050"/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  <a:tileRect/>
              </a:gradFill>
            </a:ln>
            <a:sp3d contourW="12700" prstMaterial="flat">
              <a:bevelB w="1651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B58D0B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2428860" y="2786058"/>
              <a:ext cx="571504" cy="528638"/>
            </a:xfrm>
            <a:prstGeom prst="ellipse">
              <a:avLst/>
            </a:prstGeom>
            <a:grpFill/>
            <a:ln w="0" cmpd="dbl">
              <a:gradFill flip="none" rotWithShape="1">
                <a:gsLst>
                  <a:gs pos="0">
                    <a:srgbClr val="92D050"/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  <a:tileRect/>
              </a:gradFill>
            </a:ln>
            <a:sp3d contourW="12700" prstMaterial="flat">
              <a:bevelB w="1651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B58D0B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3929058" y="1928802"/>
              <a:ext cx="347666" cy="385762"/>
            </a:xfrm>
            <a:prstGeom prst="ellipse">
              <a:avLst/>
            </a:prstGeom>
            <a:grpFill/>
            <a:ln w="0" cmpd="dbl">
              <a:gradFill flip="none" rotWithShape="1">
                <a:gsLst>
                  <a:gs pos="0">
                    <a:srgbClr val="92D050"/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  <a:tileRect/>
              </a:gradFill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p3d contourW="12700" prstMaterial="flat">
              <a:bevelB w="1651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solidFill>
                  <a:srgbClr val="F58320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143240" y="3214686"/>
              <a:ext cx="347666" cy="385762"/>
            </a:xfrm>
            <a:prstGeom prst="ellipse">
              <a:avLst/>
            </a:prstGeom>
            <a:grpFill/>
            <a:ln w="0" cmpd="dbl">
              <a:gradFill flip="none" rotWithShape="1">
                <a:gsLst>
                  <a:gs pos="0">
                    <a:srgbClr val="92D050"/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  <a:tileRect/>
              </a:gradFill>
            </a:ln>
            <a:sp3d contourW="12700" prstMaterial="flat">
              <a:bevelB w="1651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B58D0B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2786050" y="1071546"/>
              <a:ext cx="347666" cy="385762"/>
            </a:xfrm>
            <a:prstGeom prst="ellipse">
              <a:avLst/>
            </a:prstGeom>
            <a:grpFill/>
            <a:ln w="0" cmpd="dbl">
              <a:gradFill flip="none" rotWithShape="1">
                <a:gsLst>
                  <a:gs pos="0">
                    <a:srgbClr val="92D050"/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  <a:tileRect/>
              </a:gradFill>
            </a:ln>
            <a:sp3d contourW="12700" prstMaterial="flat">
              <a:bevelB w="1651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B58D0B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2071670" y="3214686"/>
              <a:ext cx="347666" cy="385762"/>
            </a:xfrm>
            <a:prstGeom prst="ellipse">
              <a:avLst/>
            </a:prstGeom>
            <a:grpFill/>
            <a:ln w="0" cmpd="dbl">
              <a:gradFill flip="none" rotWithShape="1">
                <a:gsLst>
                  <a:gs pos="0">
                    <a:srgbClr val="92D050"/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  <a:tileRect/>
              </a:gradFill>
            </a:ln>
            <a:sp3d contourW="12700" prstMaterial="flat">
              <a:bevelB w="1651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B58D0B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2928926" y="1643050"/>
              <a:ext cx="571504" cy="528638"/>
            </a:xfrm>
            <a:prstGeom prst="ellipse">
              <a:avLst/>
            </a:prstGeom>
            <a:grpFill/>
            <a:ln w="0" cmpd="dbl">
              <a:gradFill flip="none" rotWithShape="1">
                <a:gsLst>
                  <a:gs pos="0">
                    <a:srgbClr val="92D050"/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  <a:tileRect/>
              </a:gradFill>
            </a:ln>
            <a:sp3d contourW="12700" prstMaterial="flat">
              <a:bevelB w="1651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B58D0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9475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16700</TotalTime>
  <Words>1191</Words>
  <Application>Microsoft Office PowerPoint</Application>
  <PresentationFormat>On-screen Show (4:3)</PresentationFormat>
  <Paragraphs>122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MS PGothic</vt:lpstr>
      <vt:lpstr>Arial</vt:lpstr>
      <vt:lpstr>Arial Rounded MT Bold</vt:lpstr>
      <vt:lpstr>Calibri</vt:lpstr>
      <vt:lpstr>Gill Sans</vt:lpstr>
      <vt:lpstr>Office Theme</vt:lpstr>
      <vt:lpstr>Transforming existing courses to OER  - the OUT Process v05</vt:lpstr>
      <vt:lpstr>PowerPoint Presentation</vt:lpstr>
      <vt:lpstr>ODL Course Conversion to OER Stages (1/4)</vt:lpstr>
      <vt:lpstr>ODL Course Conversion to OER Stages (2/4)</vt:lpstr>
      <vt:lpstr>ODL Course Conversion into OER Stages (3/4)</vt:lpstr>
      <vt:lpstr>ODL Course Conversion into OER Stages (4/4)</vt:lpstr>
      <vt:lpstr>New IEMT Support Strategy</vt:lpstr>
      <vt:lpstr>Guidance for busy people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hggjh</dc:title>
  <dc:creator>Tom Kilumbi</dc:creator>
  <cp:lastModifiedBy>Brenda</cp:lastModifiedBy>
  <cp:revision>1157</cp:revision>
  <dcterms:created xsi:type="dcterms:W3CDTF">2010-12-01T12:14:47Z</dcterms:created>
  <dcterms:modified xsi:type="dcterms:W3CDTF">2017-06-29T06:36:10Z</dcterms:modified>
</cp:coreProperties>
</file>