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28"/>
  </p:notesMasterIdLst>
  <p:sldIdLst>
    <p:sldId id="279" r:id="rId3"/>
    <p:sldId id="331" r:id="rId4"/>
    <p:sldId id="357" r:id="rId5"/>
    <p:sldId id="332" r:id="rId6"/>
    <p:sldId id="356" r:id="rId7"/>
    <p:sldId id="358" r:id="rId8"/>
    <p:sldId id="368" r:id="rId9"/>
    <p:sldId id="360" r:id="rId10"/>
    <p:sldId id="340" r:id="rId11"/>
    <p:sldId id="341" r:id="rId12"/>
    <p:sldId id="342" r:id="rId13"/>
    <p:sldId id="343" r:id="rId14"/>
    <p:sldId id="344" r:id="rId15"/>
    <p:sldId id="345" r:id="rId16"/>
    <p:sldId id="361" r:id="rId17"/>
    <p:sldId id="362" r:id="rId18"/>
    <p:sldId id="363" r:id="rId19"/>
    <p:sldId id="364" r:id="rId20"/>
    <p:sldId id="365" r:id="rId21"/>
    <p:sldId id="370" r:id="rId22"/>
    <p:sldId id="371" r:id="rId23"/>
    <p:sldId id="372" r:id="rId24"/>
    <p:sldId id="373" r:id="rId25"/>
    <p:sldId id="353" r:id="rId26"/>
    <p:sldId id="33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1" autoAdjust="0"/>
    <p:restoredTop sz="86501" autoAdjust="0"/>
  </p:normalViewPr>
  <p:slideViewPr>
    <p:cSldViewPr>
      <p:cViewPr varScale="1">
        <p:scale>
          <a:sx n="64" d="100"/>
          <a:sy n="64" d="100"/>
        </p:scale>
        <p:origin x="1464"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450B4-CBE3-40DD-B4D4-6167B0560C9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CA781A22-21F8-4F34-9C2A-FC2D8989D24C}">
      <dgm:prSet phldrT="[Text]"/>
      <dgm:spPr/>
      <dgm:t>
        <a:bodyPr/>
        <a:lstStyle/>
        <a:p>
          <a:r>
            <a:rPr lang="en-ZA" dirty="0" smtClean="0"/>
            <a:t>The challenge</a:t>
          </a:r>
          <a:endParaRPr lang="en-ZA" dirty="0"/>
        </a:p>
      </dgm:t>
    </dgm:pt>
    <dgm:pt modelId="{4869F44E-1103-4C32-AFA2-0FC14EFA5DDA}" type="parTrans" cxnId="{49080638-FEF8-44E5-BCFC-9B713E0E0EEC}">
      <dgm:prSet/>
      <dgm:spPr/>
      <dgm:t>
        <a:bodyPr/>
        <a:lstStyle/>
        <a:p>
          <a:endParaRPr lang="en-ZA"/>
        </a:p>
      </dgm:t>
    </dgm:pt>
    <dgm:pt modelId="{CA652197-C0FB-4FF7-9113-53A33F12D2E1}" type="sibTrans" cxnId="{49080638-FEF8-44E5-BCFC-9B713E0E0EEC}">
      <dgm:prSet/>
      <dgm:spPr/>
      <dgm:t>
        <a:bodyPr/>
        <a:lstStyle/>
        <a:p>
          <a:endParaRPr lang="en-ZA"/>
        </a:p>
      </dgm:t>
    </dgm:pt>
    <dgm:pt modelId="{6FBF5418-F3CC-491E-8073-638C6FC68EC0}">
      <dgm:prSet phldrT="[Text]"/>
      <dgm:spPr/>
      <dgm:t>
        <a:bodyPr/>
        <a:lstStyle/>
        <a:p>
          <a:r>
            <a:rPr lang="en-ZA" dirty="0" smtClean="0"/>
            <a:t>The research</a:t>
          </a:r>
          <a:endParaRPr lang="en-ZA" dirty="0"/>
        </a:p>
      </dgm:t>
    </dgm:pt>
    <dgm:pt modelId="{D68B9889-E81B-4E51-9153-2B911D13C4E5}" type="parTrans" cxnId="{7E06E01C-4BF3-4B67-948D-FB0CEB5B5774}">
      <dgm:prSet/>
      <dgm:spPr/>
      <dgm:t>
        <a:bodyPr/>
        <a:lstStyle/>
        <a:p>
          <a:endParaRPr lang="en-ZA"/>
        </a:p>
      </dgm:t>
    </dgm:pt>
    <dgm:pt modelId="{146BDCB0-95B2-4994-93AA-CF5B753F39D7}" type="sibTrans" cxnId="{7E06E01C-4BF3-4B67-948D-FB0CEB5B5774}">
      <dgm:prSet/>
      <dgm:spPr/>
      <dgm:t>
        <a:bodyPr/>
        <a:lstStyle/>
        <a:p>
          <a:endParaRPr lang="en-ZA"/>
        </a:p>
      </dgm:t>
    </dgm:pt>
    <dgm:pt modelId="{BD57F4F2-7063-4832-8105-7B12A0D6B91F}">
      <dgm:prSet phldrT="[Text]"/>
      <dgm:spPr/>
      <dgm:t>
        <a:bodyPr/>
        <a:lstStyle/>
        <a:p>
          <a:r>
            <a:rPr lang="en-ZA" dirty="0" smtClean="0"/>
            <a:t> Progress to date</a:t>
          </a:r>
          <a:endParaRPr lang="en-ZA" dirty="0"/>
        </a:p>
      </dgm:t>
    </dgm:pt>
    <dgm:pt modelId="{063C64C9-B71B-4DAA-912D-A502DB96372D}" type="parTrans" cxnId="{5080C983-3C86-48DD-B0C9-5C71B1F52A93}">
      <dgm:prSet/>
      <dgm:spPr/>
      <dgm:t>
        <a:bodyPr/>
        <a:lstStyle/>
        <a:p>
          <a:endParaRPr lang="en-ZA"/>
        </a:p>
      </dgm:t>
    </dgm:pt>
    <dgm:pt modelId="{0A5827F1-A38E-4F7B-8CFA-771EF2112428}" type="sibTrans" cxnId="{5080C983-3C86-48DD-B0C9-5C71B1F52A93}">
      <dgm:prSet/>
      <dgm:spPr/>
      <dgm:t>
        <a:bodyPr/>
        <a:lstStyle/>
        <a:p>
          <a:endParaRPr lang="en-ZA"/>
        </a:p>
      </dgm:t>
    </dgm:pt>
    <dgm:pt modelId="{3F5AC238-3340-4BD3-A4CA-4DCB28389DA0}">
      <dgm:prSet/>
      <dgm:spPr/>
      <dgm:t>
        <a:bodyPr/>
        <a:lstStyle/>
        <a:p>
          <a:r>
            <a:rPr lang="en-ZA" dirty="0" smtClean="0"/>
            <a:t>Part of the solution</a:t>
          </a:r>
          <a:endParaRPr lang="en-ZA" dirty="0"/>
        </a:p>
      </dgm:t>
    </dgm:pt>
    <dgm:pt modelId="{5F6B2EBC-81A6-4303-A700-FFBC42FDB4A3}" type="parTrans" cxnId="{924AAAC8-DE08-4679-8E58-E246F4544C4A}">
      <dgm:prSet/>
      <dgm:spPr/>
      <dgm:t>
        <a:bodyPr/>
        <a:lstStyle/>
        <a:p>
          <a:endParaRPr lang="en-ZA"/>
        </a:p>
      </dgm:t>
    </dgm:pt>
    <dgm:pt modelId="{A950A02E-3BE7-4252-BA8C-A7632DF3E55D}" type="sibTrans" cxnId="{924AAAC8-DE08-4679-8E58-E246F4544C4A}">
      <dgm:prSet/>
      <dgm:spPr/>
      <dgm:t>
        <a:bodyPr/>
        <a:lstStyle/>
        <a:p>
          <a:endParaRPr lang="en-ZA"/>
        </a:p>
      </dgm:t>
    </dgm:pt>
    <dgm:pt modelId="{D0F972EF-4626-4F53-A8CD-710B224FF927}" type="pres">
      <dgm:prSet presAssocID="{44D450B4-CBE3-40DD-B4D4-6167B0560C94}" presName="Name0" presStyleCnt="0">
        <dgm:presLayoutVars>
          <dgm:chMax val="7"/>
          <dgm:chPref val="7"/>
          <dgm:dir/>
        </dgm:presLayoutVars>
      </dgm:prSet>
      <dgm:spPr/>
      <dgm:t>
        <a:bodyPr/>
        <a:lstStyle/>
        <a:p>
          <a:endParaRPr lang="en-ZA"/>
        </a:p>
      </dgm:t>
    </dgm:pt>
    <dgm:pt modelId="{C93BAB12-7A81-4032-A009-A7E2264E0C52}" type="pres">
      <dgm:prSet presAssocID="{44D450B4-CBE3-40DD-B4D4-6167B0560C94}" presName="Name1" presStyleCnt="0"/>
      <dgm:spPr/>
    </dgm:pt>
    <dgm:pt modelId="{CD726762-7123-46A0-8C13-2D421054350B}" type="pres">
      <dgm:prSet presAssocID="{44D450B4-CBE3-40DD-B4D4-6167B0560C94}" presName="cycle" presStyleCnt="0"/>
      <dgm:spPr/>
    </dgm:pt>
    <dgm:pt modelId="{24690AFC-438B-491C-B323-EBF09304A39D}" type="pres">
      <dgm:prSet presAssocID="{44D450B4-CBE3-40DD-B4D4-6167B0560C94}" presName="srcNode" presStyleLbl="node1" presStyleIdx="0" presStyleCnt="4"/>
      <dgm:spPr/>
    </dgm:pt>
    <dgm:pt modelId="{BF8FD068-D9C8-4B3E-AB87-458C34979A6B}" type="pres">
      <dgm:prSet presAssocID="{44D450B4-CBE3-40DD-B4D4-6167B0560C94}" presName="conn" presStyleLbl="parChTrans1D2" presStyleIdx="0" presStyleCnt="1"/>
      <dgm:spPr/>
      <dgm:t>
        <a:bodyPr/>
        <a:lstStyle/>
        <a:p>
          <a:endParaRPr lang="en-ZA"/>
        </a:p>
      </dgm:t>
    </dgm:pt>
    <dgm:pt modelId="{BC1E50B7-121A-4EA4-BD11-329062D414BF}" type="pres">
      <dgm:prSet presAssocID="{44D450B4-CBE3-40DD-B4D4-6167B0560C94}" presName="extraNode" presStyleLbl="node1" presStyleIdx="0" presStyleCnt="4"/>
      <dgm:spPr/>
    </dgm:pt>
    <dgm:pt modelId="{0AFE9E00-FB86-47BC-A093-84BEF7FD0D87}" type="pres">
      <dgm:prSet presAssocID="{44D450B4-CBE3-40DD-B4D4-6167B0560C94}" presName="dstNode" presStyleLbl="node1" presStyleIdx="0" presStyleCnt="4"/>
      <dgm:spPr/>
    </dgm:pt>
    <dgm:pt modelId="{20601410-FD2C-4D01-9E28-BEBDDD1081C8}" type="pres">
      <dgm:prSet presAssocID="{CA781A22-21F8-4F34-9C2A-FC2D8989D24C}" presName="text_1" presStyleLbl="node1" presStyleIdx="0" presStyleCnt="4">
        <dgm:presLayoutVars>
          <dgm:bulletEnabled val="1"/>
        </dgm:presLayoutVars>
      </dgm:prSet>
      <dgm:spPr/>
      <dgm:t>
        <a:bodyPr/>
        <a:lstStyle/>
        <a:p>
          <a:endParaRPr lang="en-ZA"/>
        </a:p>
      </dgm:t>
    </dgm:pt>
    <dgm:pt modelId="{D4B702F1-91A6-4191-A958-2CBC5905D304}" type="pres">
      <dgm:prSet presAssocID="{CA781A22-21F8-4F34-9C2A-FC2D8989D24C}" presName="accent_1" presStyleCnt="0"/>
      <dgm:spPr/>
    </dgm:pt>
    <dgm:pt modelId="{E53D5CA2-2D08-48BD-B4EA-14874BF8E031}" type="pres">
      <dgm:prSet presAssocID="{CA781A22-21F8-4F34-9C2A-FC2D8989D24C}" presName="accentRepeatNode" presStyleLbl="solidFgAcc1" presStyleIdx="0" presStyleCnt="4"/>
      <dgm:spPr/>
    </dgm:pt>
    <dgm:pt modelId="{4C848FC2-1B51-4BF2-B555-2A27D0FA7B57}" type="pres">
      <dgm:prSet presAssocID="{3F5AC238-3340-4BD3-A4CA-4DCB28389DA0}" presName="text_2" presStyleLbl="node1" presStyleIdx="1" presStyleCnt="4">
        <dgm:presLayoutVars>
          <dgm:bulletEnabled val="1"/>
        </dgm:presLayoutVars>
      </dgm:prSet>
      <dgm:spPr/>
      <dgm:t>
        <a:bodyPr/>
        <a:lstStyle/>
        <a:p>
          <a:endParaRPr lang="en-ZA"/>
        </a:p>
      </dgm:t>
    </dgm:pt>
    <dgm:pt modelId="{2AFC160B-E367-4ABD-B176-6B5632DDCCA4}" type="pres">
      <dgm:prSet presAssocID="{3F5AC238-3340-4BD3-A4CA-4DCB28389DA0}" presName="accent_2" presStyleCnt="0"/>
      <dgm:spPr/>
    </dgm:pt>
    <dgm:pt modelId="{979A1D65-C312-41E6-AA36-0066D1575AEC}" type="pres">
      <dgm:prSet presAssocID="{3F5AC238-3340-4BD3-A4CA-4DCB28389DA0}" presName="accentRepeatNode" presStyleLbl="solidFgAcc1" presStyleIdx="1" presStyleCnt="4"/>
      <dgm:spPr/>
    </dgm:pt>
    <dgm:pt modelId="{40489501-76FC-4DAE-BFDD-864CF21961D4}" type="pres">
      <dgm:prSet presAssocID="{6FBF5418-F3CC-491E-8073-638C6FC68EC0}" presName="text_3" presStyleLbl="node1" presStyleIdx="2" presStyleCnt="4">
        <dgm:presLayoutVars>
          <dgm:bulletEnabled val="1"/>
        </dgm:presLayoutVars>
      </dgm:prSet>
      <dgm:spPr/>
      <dgm:t>
        <a:bodyPr/>
        <a:lstStyle/>
        <a:p>
          <a:endParaRPr lang="en-ZA"/>
        </a:p>
      </dgm:t>
    </dgm:pt>
    <dgm:pt modelId="{A7B94CFE-3F37-4EFB-8E45-F4372515E1A7}" type="pres">
      <dgm:prSet presAssocID="{6FBF5418-F3CC-491E-8073-638C6FC68EC0}" presName="accent_3" presStyleCnt="0"/>
      <dgm:spPr/>
    </dgm:pt>
    <dgm:pt modelId="{79C482E5-3756-4947-828D-6C322AA2612E}" type="pres">
      <dgm:prSet presAssocID="{6FBF5418-F3CC-491E-8073-638C6FC68EC0}" presName="accentRepeatNode" presStyleLbl="solidFgAcc1" presStyleIdx="2" presStyleCnt="4"/>
      <dgm:spPr/>
    </dgm:pt>
    <dgm:pt modelId="{88A2D091-7FD9-4A70-9326-DE25FD6E4DA9}" type="pres">
      <dgm:prSet presAssocID="{BD57F4F2-7063-4832-8105-7B12A0D6B91F}" presName="text_4" presStyleLbl="node1" presStyleIdx="3" presStyleCnt="4" custLinFactNeighborX="-1842" custLinFactNeighborY="10809">
        <dgm:presLayoutVars>
          <dgm:bulletEnabled val="1"/>
        </dgm:presLayoutVars>
      </dgm:prSet>
      <dgm:spPr/>
      <dgm:t>
        <a:bodyPr/>
        <a:lstStyle/>
        <a:p>
          <a:endParaRPr lang="en-ZA"/>
        </a:p>
      </dgm:t>
    </dgm:pt>
    <dgm:pt modelId="{C050FC2B-3373-47A0-BCDD-A1F841F7FAA2}" type="pres">
      <dgm:prSet presAssocID="{BD57F4F2-7063-4832-8105-7B12A0D6B91F}" presName="accent_4" presStyleCnt="0"/>
      <dgm:spPr/>
    </dgm:pt>
    <dgm:pt modelId="{24F214AB-23CD-4BF7-8FCD-EA5BF756A210}" type="pres">
      <dgm:prSet presAssocID="{BD57F4F2-7063-4832-8105-7B12A0D6B91F}" presName="accentRepeatNode" presStyleLbl="solidFgAcc1" presStyleIdx="3" presStyleCnt="4"/>
      <dgm:spPr/>
    </dgm:pt>
  </dgm:ptLst>
  <dgm:cxnLst>
    <dgm:cxn modelId="{FF1AD788-8906-469E-AAD2-F94300DE9C84}" type="presOf" srcId="{CA652197-C0FB-4FF7-9113-53A33F12D2E1}" destId="{BF8FD068-D9C8-4B3E-AB87-458C34979A6B}" srcOrd="0" destOrd="0" presId="urn:microsoft.com/office/officeart/2008/layout/VerticalCurvedList"/>
    <dgm:cxn modelId="{9017B662-1BB3-444E-936B-90FAF0DA7588}" type="presOf" srcId="{6FBF5418-F3CC-491E-8073-638C6FC68EC0}" destId="{40489501-76FC-4DAE-BFDD-864CF21961D4}" srcOrd="0" destOrd="0" presId="urn:microsoft.com/office/officeart/2008/layout/VerticalCurvedList"/>
    <dgm:cxn modelId="{04DC9260-3EA7-466B-A844-24A10B4C7AC8}" type="presOf" srcId="{BD57F4F2-7063-4832-8105-7B12A0D6B91F}" destId="{88A2D091-7FD9-4A70-9326-DE25FD6E4DA9}" srcOrd="0" destOrd="0" presId="urn:microsoft.com/office/officeart/2008/layout/VerticalCurvedList"/>
    <dgm:cxn modelId="{49080638-FEF8-44E5-BCFC-9B713E0E0EEC}" srcId="{44D450B4-CBE3-40DD-B4D4-6167B0560C94}" destId="{CA781A22-21F8-4F34-9C2A-FC2D8989D24C}" srcOrd="0" destOrd="0" parTransId="{4869F44E-1103-4C32-AFA2-0FC14EFA5DDA}" sibTransId="{CA652197-C0FB-4FF7-9113-53A33F12D2E1}"/>
    <dgm:cxn modelId="{7E06E01C-4BF3-4B67-948D-FB0CEB5B5774}" srcId="{44D450B4-CBE3-40DD-B4D4-6167B0560C94}" destId="{6FBF5418-F3CC-491E-8073-638C6FC68EC0}" srcOrd="2" destOrd="0" parTransId="{D68B9889-E81B-4E51-9153-2B911D13C4E5}" sibTransId="{146BDCB0-95B2-4994-93AA-CF5B753F39D7}"/>
    <dgm:cxn modelId="{924AAAC8-DE08-4679-8E58-E246F4544C4A}" srcId="{44D450B4-CBE3-40DD-B4D4-6167B0560C94}" destId="{3F5AC238-3340-4BD3-A4CA-4DCB28389DA0}" srcOrd="1" destOrd="0" parTransId="{5F6B2EBC-81A6-4303-A700-FFBC42FDB4A3}" sibTransId="{A950A02E-3BE7-4252-BA8C-A7632DF3E55D}"/>
    <dgm:cxn modelId="{972725A0-414E-44B0-8FEA-A396527ECF0B}" type="presOf" srcId="{3F5AC238-3340-4BD3-A4CA-4DCB28389DA0}" destId="{4C848FC2-1B51-4BF2-B555-2A27D0FA7B57}" srcOrd="0" destOrd="0" presId="urn:microsoft.com/office/officeart/2008/layout/VerticalCurvedList"/>
    <dgm:cxn modelId="{3EC711C3-F444-4EA9-AC60-AD6F1F06CE44}" type="presOf" srcId="{CA781A22-21F8-4F34-9C2A-FC2D8989D24C}" destId="{20601410-FD2C-4D01-9E28-BEBDDD1081C8}" srcOrd="0" destOrd="0" presId="urn:microsoft.com/office/officeart/2008/layout/VerticalCurvedList"/>
    <dgm:cxn modelId="{5080C983-3C86-48DD-B0C9-5C71B1F52A93}" srcId="{44D450B4-CBE3-40DD-B4D4-6167B0560C94}" destId="{BD57F4F2-7063-4832-8105-7B12A0D6B91F}" srcOrd="3" destOrd="0" parTransId="{063C64C9-B71B-4DAA-912D-A502DB96372D}" sibTransId="{0A5827F1-A38E-4F7B-8CFA-771EF2112428}"/>
    <dgm:cxn modelId="{87E2B6C1-C6B5-4F3A-A593-3FB67AAD5591}" type="presOf" srcId="{44D450B4-CBE3-40DD-B4D4-6167B0560C94}" destId="{D0F972EF-4626-4F53-A8CD-710B224FF927}" srcOrd="0" destOrd="0" presId="urn:microsoft.com/office/officeart/2008/layout/VerticalCurvedList"/>
    <dgm:cxn modelId="{41D10F39-DD23-441B-AA32-907140ABD05E}" type="presParOf" srcId="{D0F972EF-4626-4F53-A8CD-710B224FF927}" destId="{C93BAB12-7A81-4032-A009-A7E2264E0C52}" srcOrd="0" destOrd="0" presId="urn:microsoft.com/office/officeart/2008/layout/VerticalCurvedList"/>
    <dgm:cxn modelId="{B8A85477-B66A-4989-8ABF-0BD473D7CF95}" type="presParOf" srcId="{C93BAB12-7A81-4032-A009-A7E2264E0C52}" destId="{CD726762-7123-46A0-8C13-2D421054350B}" srcOrd="0" destOrd="0" presId="urn:microsoft.com/office/officeart/2008/layout/VerticalCurvedList"/>
    <dgm:cxn modelId="{0E966631-654C-489A-A722-8A8E99DD32A5}" type="presParOf" srcId="{CD726762-7123-46A0-8C13-2D421054350B}" destId="{24690AFC-438B-491C-B323-EBF09304A39D}" srcOrd="0" destOrd="0" presId="urn:microsoft.com/office/officeart/2008/layout/VerticalCurvedList"/>
    <dgm:cxn modelId="{BFABBBC6-F12D-4B68-BE2F-03C2B7567D2C}" type="presParOf" srcId="{CD726762-7123-46A0-8C13-2D421054350B}" destId="{BF8FD068-D9C8-4B3E-AB87-458C34979A6B}" srcOrd="1" destOrd="0" presId="urn:microsoft.com/office/officeart/2008/layout/VerticalCurvedList"/>
    <dgm:cxn modelId="{B920567A-153E-4429-B91C-3F7442B4E2C4}" type="presParOf" srcId="{CD726762-7123-46A0-8C13-2D421054350B}" destId="{BC1E50B7-121A-4EA4-BD11-329062D414BF}" srcOrd="2" destOrd="0" presId="urn:microsoft.com/office/officeart/2008/layout/VerticalCurvedList"/>
    <dgm:cxn modelId="{C300DAED-BF6F-40CC-8B24-05C52FDBA089}" type="presParOf" srcId="{CD726762-7123-46A0-8C13-2D421054350B}" destId="{0AFE9E00-FB86-47BC-A093-84BEF7FD0D87}" srcOrd="3" destOrd="0" presId="urn:microsoft.com/office/officeart/2008/layout/VerticalCurvedList"/>
    <dgm:cxn modelId="{7814E26B-9FE9-4F19-AD39-4709A1A7FC4A}" type="presParOf" srcId="{C93BAB12-7A81-4032-A009-A7E2264E0C52}" destId="{20601410-FD2C-4D01-9E28-BEBDDD1081C8}" srcOrd="1" destOrd="0" presId="urn:microsoft.com/office/officeart/2008/layout/VerticalCurvedList"/>
    <dgm:cxn modelId="{D41E1279-7BEA-470E-AB24-02387D5FEABE}" type="presParOf" srcId="{C93BAB12-7A81-4032-A009-A7E2264E0C52}" destId="{D4B702F1-91A6-4191-A958-2CBC5905D304}" srcOrd="2" destOrd="0" presId="urn:microsoft.com/office/officeart/2008/layout/VerticalCurvedList"/>
    <dgm:cxn modelId="{9F777788-220D-4172-89DC-08E4563CDE75}" type="presParOf" srcId="{D4B702F1-91A6-4191-A958-2CBC5905D304}" destId="{E53D5CA2-2D08-48BD-B4EA-14874BF8E031}" srcOrd="0" destOrd="0" presId="urn:microsoft.com/office/officeart/2008/layout/VerticalCurvedList"/>
    <dgm:cxn modelId="{66D8F6FA-BB88-4052-8234-898F5F360AC2}" type="presParOf" srcId="{C93BAB12-7A81-4032-A009-A7E2264E0C52}" destId="{4C848FC2-1B51-4BF2-B555-2A27D0FA7B57}" srcOrd="3" destOrd="0" presId="urn:microsoft.com/office/officeart/2008/layout/VerticalCurvedList"/>
    <dgm:cxn modelId="{63A358E3-7304-4E46-8071-CE962B22794C}" type="presParOf" srcId="{C93BAB12-7A81-4032-A009-A7E2264E0C52}" destId="{2AFC160B-E367-4ABD-B176-6B5632DDCCA4}" srcOrd="4" destOrd="0" presId="urn:microsoft.com/office/officeart/2008/layout/VerticalCurvedList"/>
    <dgm:cxn modelId="{00C17760-8A11-4F86-8380-DEABEFF9CE42}" type="presParOf" srcId="{2AFC160B-E367-4ABD-B176-6B5632DDCCA4}" destId="{979A1D65-C312-41E6-AA36-0066D1575AEC}" srcOrd="0" destOrd="0" presId="urn:microsoft.com/office/officeart/2008/layout/VerticalCurvedList"/>
    <dgm:cxn modelId="{CC626B3C-DF35-448F-879C-071AFF015CC9}" type="presParOf" srcId="{C93BAB12-7A81-4032-A009-A7E2264E0C52}" destId="{40489501-76FC-4DAE-BFDD-864CF21961D4}" srcOrd="5" destOrd="0" presId="urn:microsoft.com/office/officeart/2008/layout/VerticalCurvedList"/>
    <dgm:cxn modelId="{5C1E9D18-6E89-4E13-9807-E7618631776D}" type="presParOf" srcId="{C93BAB12-7A81-4032-A009-A7E2264E0C52}" destId="{A7B94CFE-3F37-4EFB-8E45-F4372515E1A7}" srcOrd="6" destOrd="0" presId="urn:microsoft.com/office/officeart/2008/layout/VerticalCurvedList"/>
    <dgm:cxn modelId="{40856B82-A99D-4314-AA94-4668E6B66F5A}" type="presParOf" srcId="{A7B94CFE-3F37-4EFB-8E45-F4372515E1A7}" destId="{79C482E5-3756-4947-828D-6C322AA2612E}" srcOrd="0" destOrd="0" presId="urn:microsoft.com/office/officeart/2008/layout/VerticalCurvedList"/>
    <dgm:cxn modelId="{015FF948-3140-4180-9F7E-84CFEE6A3BDA}" type="presParOf" srcId="{C93BAB12-7A81-4032-A009-A7E2264E0C52}" destId="{88A2D091-7FD9-4A70-9326-DE25FD6E4DA9}" srcOrd="7" destOrd="0" presId="urn:microsoft.com/office/officeart/2008/layout/VerticalCurvedList"/>
    <dgm:cxn modelId="{31E96212-A381-4E5B-A1C2-41EDD6130BF7}" type="presParOf" srcId="{C93BAB12-7A81-4032-A009-A7E2264E0C52}" destId="{C050FC2B-3373-47A0-BCDD-A1F841F7FAA2}" srcOrd="8" destOrd="0" presId="urn:microsoft.com/office/officeart/2008/layout/VerticalCurvedList"/>
    <dgm:cxn modelId="{FE7724B3-8052-4CF2-B604-2B656E4B59EE}" type="presParOf" srcId="{C050FC2B-3373-47A0-BCDD-A1F841F7FAA2}" destId="{24F214AB-23CD-4BF7-8FCD-EA5BF756A2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FD068-D9C8-4B3E-AB87-458C34979A6B}">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601410-FD2C-4D01-9E28-BEBDDD1081C8}">
      <dsp:nvSpPr>
        <dsp:cNvPr id="0" name=""/>
        <dsp:cNvSpPr/>
      </dsp:nvSpPr>
      <dsp:spPr>
        <a:xfrm>
          <a:off x="511409" y="347956"/>
          <a:ext cx="7655707" cy="6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91440" rIns="91440" bIns="91440" numCol="1" spcCol="1270" anchor="ctr" anchorCtr="0">
          <a:noAutofit/>
        </a:bodyPr>
        <a:lstStyle/>
        <a:p>
          <a:pPr lvl="0" algn="l" defTabSz="1600200">
            <a:lnSpc>
              <a:spcPct val="90000"/>
            </a:lnSpc>
            <a:spcBef>
              <a:spcPct val="0"/>
            </a:spcBef>
            <a:spcAft>
              <a:spcPct val="35000"/>
            </a:spcAft>
          </a:pPr>
          <a:r>
            <a:rPr lang="en-ZA" sz="3600" kern="1200" dirty="0" smtClean="0"/>
            <a:t>The challenge</a:t>
          </a:r>
          <a:endParaRPr lang="en-ZA" sz="3600" kern="1200" dirty="0"/>
        </a:p>
      </dsp:txBody>
      <dsp:txXfrm>
        <a:off x="511409" y="347956"/>
        <a:ext cx="7655707" cy="696274"/>
      </dsp:txXfrm>
    </dsp:sp>
    <dsp:sp modelId="{E53D5CA2-2D08-48BD-B4EA-14874BF8E031}">
      <dsp:nvSpPr>
        <dsp:cNvPr id="0" name=""/>
        <dsp:cNvSpPr/>
      </dsp:nvSpPr>
      <dsp:spPr>
        <a:xfrm>
          <a:off x="76237" y="260921"/>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48FC2-1B51-4BF2-B555-2A27D0FA7B57}">
      <dsp:nvSpPr>
        <dsp:cNvPr id="0" name=""/>
        <dsp:cNvSpPr/>
      </dsp:nvSpPr>
      <dsp:spPr>
        <a:xfrm>
          <a:off x="910599" y="1392548"/>
          <a:ext cx="7256517" cy="6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91440" rIns="91440" bIns="91440" numCol="1" spcCol="1270" anchor="ctr" anchorCtr="0">
          <a:noAutofit/>
        </a:bodyPr>
        <a:lstStyle/>
        <a:p>
          <a:pPr lvl="0" algn="l" defTabSz="1600200">
            <a:lnSpc>
              <a:spcPct val="90000"/>
            </a:lnSpc>
            <a:spcBef>
              <a:spcPct val="0"/>
            </a:spcBef>
            <a:spcAft>
              <a:spcPct val="35000"/>
            </a:spcAft>
          </a:pPr>
          <a:r>
            <a:rPr lang="en-ZA" sz="3600" kern="1200" dirty="0" smtClean="0"/>
            <a:t>Part of the solution</a:t>
          </a:r>
          <a:endParaRPr lang="en-ZA" sz="3600" kern="1200" dirty="0"/>
        </a:p>
      </dsp:txBody>
      <dsp:txXfrm>
        <a:off x="910599" y="1392548"/>
        <a:ext cx="7256517" cy="696274"/>
      </dsp:txXfrm>
    </dsp:sp>
    <dsp:sp modelId="{979A1D65-C312-41E6-AA36-0066D1575AEC}">
      <dsp:nvSpPr>
        <dsp:cNvPr id="0" name=""/>
        <dsp:cNvSpPr/>
      </dsp:nvSpPr>
      <dsp:spPr>
        <a:xfrm>
          <a:off x="475427" y="1305514"/>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89501-76FC-4DAE-BFDD-864CF21961D4}">
      <dsp:nvSpPr>
        <dsp:cNvPr id="0" name=""/>
        <dsp:cNvSpPr/>
      </dsp:nvSpPr>
      <dsp:spPr>
        <a:xfrm>
          <a:off x="910599" y="2437140"/>
          <a:ext cx="7256517" cy="6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91440" rIns="91440" bIns="91440" numCol="1" spcCol="1270" anchor="ctr" anchorCtr="0">
          <a:noAutofit/>
        </a:bodyPr>
        <a:lstStyle/>
        <a:p>
          <a:pPr lvl="0" algn="l" defTabSz="1600200">
            <a:lnSpc>
              <a:spcPct val="90000"/>
            </a:lnSpc>
            <a:spcBef>
              <a:spcPct val="0"/>
            </a:spcBef>
            <a:spcAft>
              <a:spcPct val="35000"/>
            </a:spcAft>
          </a:pPr>
          <a:r>
            <a:rPr lang="en-ZA" sz="3600" kern="1200" dirty="0" smtClean="0"/>
            <a:t>The research</a:t>
          </a:r>
          <a:endParaRPr lang="en-ZA" sz="3600" kern="1200" dirty="0"/>
        </a:p>
      </dsp:txBody>
      <dsp:txXfrm>
        <a:off x="910599" y="2437140"/>
        <a:ext cx="7256517" cy="696274"/>
      </dsp:txXfrm>
    </dsp:sp>
    <dsp:sp modelId="{79C482E5-3756-4947-828D-6C322AA2612E}">
      <dsp:nvSpPr>
        <dsp:cNvPr id="0" name=""/>
        <dsp:cNvSpPr/>
      </dsp:nvSpPr>
      <dsp:spPr>
        <a:xfrm>
          <a:off x="475427" y="2350106"/>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2D091-7FD9-4A70-9326-DE25FD6E4DA9}">
      <dsp:nvSpPr>
        <dsp:cNvPr id="0" name=""/>
        <dsp:cNvSpPr/>
      </dsp:nvSpPr>
      <dsp:spPr>
        <a:xfrm>
          <a:off x="370391" y="3556993"/>
          <a:ext cx="7655707" cy="6962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91440" rIns="91440" bIns="91440" numCol="1" spcCol="1270" anchor="ctr" anchorCtr="0">
          <a:noAutofit/>
        </a:bodyPr>
        <a:lstStyle/>
        <a:p>
          <a:pPr lvl="0" algn="l" defTabSz="1600200">
            <a:lnSpc>
              <a:spcPct val="90000"/>
            </a:lnSpc>
            <a:spcBef>
              <a:spcPct val="0"/>
            </a:spcBef>
            <a:spcAft>
              <a:spcPct val="35000"/>
            </a:spcAft>
          </a:pPr>
          <a:r>
            <a:rPr lang="en-ZA" sz="3600" kern="1200" dirty="0" smtClean="0"/>
            <a:t> Progress to date</a:t>
          </a:r>
          <a:endParaRPr lang="en-ZA" sz="3600" kern="1200" dirty="0"/>
        </a:p>
      </dsp:txBody>
      <dsp:txXfrm>
        <a:off x="370391" y="3556993"/>
        <a:ext cx="7655707" cy="696274"/>
      </dsp:txXfrm>
    </dsp:sp>
    <dsp:sp modelId="{24F214AB-23CD-4BF7-8FCD-EA5BF756A210}">
      <dsp:nvSpPr>
        <dsp:cNvPr id="0" name=""/>
        <dsp:cNvSpPr/>
      </dsp:nvSpPr>
      <dsp:spPr>
        <a:xfrm>
          <a:off x="76237" y="3394698"/>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917EC4-FEAF-47F3-9E6B-80EB8BA14FDB}" type="datetimeFigureOut">
              <a:rPr lang="en-GB" smtClean="0"/>
              <a:t>03/11/2015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64927-3934-4398-AEA3-0A27EADE74A6}" type="slidenum">
              <a:rPr lang="en-GB" smtClean="0"/>
              <a:t>‹#›</a:t>
            </a:fld>
            <a:endParaRPr lang="en-GB"/>
          </a:p>
        </p:txBody>
      </p:sp>
    </p:spTree>
    <p:extLst>
      <p:ext uri="{BB962C8B-B14F-4D97-AF65-F5344CB8AC3E}">
        <p14:creationId xmlns:p14="http://schemas.microsoft.com/office/powerpoint/2010/main" val="281987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Header Placeholder 3"/>
          <p:cNvSpPr>
            <a:spLocks noGrp="1"/>
          </p:cNvSpPr>
          <p:nvPr>
            <p:ph type="hdr" sz="quarter" idx="10"/>
          </p:nvPr>
        </p:nvSpPr>
        <p:spPr/>
        <p:txBody>
          <a:bodyPr/>
          <a:lstStyle/>
          <a:p>
            <a:pPr>
              <a:defRPr/>
            </a:pPr>
            <a:endParaRPr lang="en-GB">
              <a:solidFill>
                <a:prstClr val="black"/>
              </a:solidFill>
            </a:endParaRPr>
          </a:p>
        </p:txBody>
      </p:sp>
      <p:sp>
        <p:nvSpPr>
          <p:cNvPr id="5" name="Slide Number Placeholder 4"/>
          <p:cNvSpPr>
            <a:spLocks noGrp="1"/>
          </p:cNvSpPr>
          <p:nvPr>
            <p:ph type="sldNum" sz="quarter" idx="11"/>
          </p:nvPr>
        </p:nvSpPr>
        <p:spPr/>
        <p:txBody>
          <a:bodyPr/>
          <a:lstStyle/>
          <a:p>
            <a:pPr>
              <a:defRPr/>
            </a:pPr>
            <a:fld id="{4E3F38CD-FB97-4B56-969B-9A9CA5C12683}" type="slidenum">
              <a:rPr lang="en-GB" smtClean="0">
                <a:solidFill>
                  <a:prstClr val="black"/>
                </a:solidFill>
              </a:rPr>
              <a:pPr>
                <a:defRPr/>
              </a:pPr>
              <a:t>1</a:t>
            </a:fld>
            <a:endParaRPr lang="en-GB">
              <a:solidFill>
                <a:prstClr val="black"/>
              </a:solidFill>
            </a:endParaRPr>
          </a:p>
        </p:txBody>
      </p:sp>
    </p:spTree>
    <p:extLst>
      <p:ext uri="{BB962C8B-B14F-4D97-AF65-F5344CB8AC3E}">
        <p14:creationId xmlns:p14="http://schemas.microsoft.com/office/powerpoint/2010/main" val="204929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dirty="0" smtClean="0">
                <a:cs typeface="Arial" panose="020B0604020202020204" pitchFamily="34" charset="0"/>
              </a:rPr>
              <a:t>But not OER alone. The </a:t>
            </a:r>
            <a:r>
              <a:rPr lang="en-ZA" altLang="en-US" dirty="0" smtClean="0">
                <a:cs typeface="Arial" panose="020B0604020202020204" pitchFamily="34" charset="0"/>
              </a:rPr>
              <a:t>curriculum is </a:t>
            </a:r>
            <a:r>
              <a:rPr lang="en-ZA" altLang="en-US" dirty="0" smtClean="0">
                <a:cs typeface="Arial" panose="020B0604020202020204" pitchFamily="34" charset="0"/>
              </a:rPr>
              <a:t>much </a:t>
            </a:r>
            <a:r>
              <a:rPr lang="en-ZA" altLang="en-US" dirty="0" smtClean="0">
                <a:cs typeface="Arial" panose="020B0604020202020204" pitchFamily="34" charset="0"/>
              </a:rPr>
              <a:t>more than a list of content or topics. It is about the decisions we make about what to teach, how to each and how to assess the learning, who we involve in the process of decision-making, and how experience from practice feeds back into rethinking or reimagining what we choose to do …In an ODL setting we have the added challenge of working out how to do this without necessarily requiring teachers and learners to be in the same place at the same time.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388C81-EE4D-4486-9458-EADA0ED01D5D}" type="slidenum">
              <a:rPr lang="en-ZA" altLang="en-US">
                <a:latin typeface="Calibri" panose="020F0502020204030204" pitchFamily="34" charset="0"/>
              </a:rPr>
              <a:pPr eaLnBrk="1" hangingPunct="1"/>
              <a:t>15</a:t>
            </a:fld>
            <a:endParaRPr lang="en-ZA" altLang="en-US">
              <a:latin typeface="Calibri" panose="020F0502020204030204" pitchFamily="34" charset="0"/>
            </a:endParaRPr>
          </a:p>
        </p:txBody>
      </p:sp>
    </p:spTree>
    <p:extLst>
      <p:ext uri="{BB962C8B-B14F-4D97-AF65-F5344CB8AC3E}">
        <p14:creationId xmlns:p14="http://schemas.microsoft.com/office/powerpoint/2010/main" val="255605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dirty="0" smtClean="0"/>
              <a:t>OER support socio-constructivist approaches and an evolving curriculum</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BA969C-53CD-48C7-8EF4-0B234EBAAE56}" type="slidenum">
              <a:rPr lang="en-GB" altLang="en-US" smtClean="0"/>
              <a:pPr eaLnBrk="1" hangingPunct="1"/>
              <a:t>17</a:t>
            </a:fld>
            <a:endParaRPr lang="en-GB" altLang="en-US" smtClean="0"/>
          </a:p>
        </p:txBody>
      </p:sp>
    </p:spTree>
    <p:extLst>
      <p:ext uri="{BB962C8B-B14F-4D97-AF65-F5344CB8AC3E}">
        <p14:creationId xmlns:p14="http://schemas.microsoft.com/office/powerpoint/2010/main" val="1398073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AB6315-02D9-4206-8BBA-5C72FC973894}" type="slidenum">
              <a:rPr lang="en-GB">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93656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B664927-3934-4398-AEA3-0A27EADE74A6}" type="slidenum">
              <a:rPr lang="en-GB" smtClean="0"/>
              <a:t>2</a:t>
            </a:fld>
            <a:endParaRPr lang="en-GB"/>
          </a:p>
        </p:txBody>
      </p:sp>
    </p:spTree>
    <p:extLst>
      <p:ext uri="{BB962C8B-B14F-4D97-AF65-F5344CB8AC3E}">
        <p14:creationId xmlns:p14="http://schemas.microsoft.com/office/powerpoint/2010/main" val="257687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1" dirty="0" smtClean="0"/>
              <a:t>Why do we exist?</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12C2AF-A77A-4B01-8228-100F80A93C44}" type="slidenum">
              <a:rPr lang="en-GB" smtClean="0">
                <a:latin typeface="Arial" charset="0"/>
              </a:rPr>
              <a:pPr/>
              <a:t>8</a:t>
            </a:fld>
            <a:endParaRPr lang="en-GB" smtClean="0">
              <a:latin typeface="Arial" charset="0"/>
            </a:endParaRPr>
          </a:p>
        </p:txBody>
      </p:sp>
    </p:spTree>
    <p:extLst>
      <p:ext uri="{BB962C8B-B14F-4D97-AF65-F5344CB8AC3E}">
        <p14:creationId xmlns:p14="http://schemas.microsoft.com/office/powerpoint/2010/main" val="120409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t>Almost any kind of resource has potential educational value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89D898-1A90-4F47-9420-41ECAFFAF55E}" type="slidenum">
              <a:rPr lang="en-GB" altLang="en-US" smtClean="0"/>
              <a:pPr eaLnBrk="1" hangingPunct="1"/>
              <a:t>9</a:t>
            </a:fld>
            <a:endParaRPr lang="en-GB" altLang="en-US" smtClean="0"/>
          </a:p>
        </p:txBody>
      </p:sp>
    </p:spTree>
    <p:extLst>
      <p:ext uri="{BB962C8B-B14F-4D97-AF65-F5344CB8AC3E}">
        <p14:creationId xmlns:p14="http://schemas.microsoft.com/office/powerpoint/2010/main" val="2025816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t>… however we are most interested in resources which have been incorporated into some kind of learning activity … but can you just use it if you like it?</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3EC514-F711-4B3C-A461-B9B87D63453A}" type="slidenum">
              <a:rPr lang="en-GB" altLang="en-US" smtClean="0"/>
              <a:pPr eaLnBrk="1" hangingPunct="1"/>
              <a:t>10</a:t>
            </a:fld>
            <a:endParaRPr lang="en-GB" altLang="en-US" smtClean="0"/>
          </a:p>
        </p:txBody>
      </p:sp>
    </p:spTree>
    <p:extLst>
      <p:ext uri="{BB962C8B-B14F-4D97-AF65-F5344CB8AC3E}">
        <p14:creationId xmlns:p14="http://schemas.microsoft.com/office/powerpoint/2010/main" val="114751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t>The “openness” relates to the way in which the resource is licensed for re-use.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2F7DE5-0774-47CA-BE09-5368ACAAA2EB}" type="slidenum">
              <a:rPr lang="en-GB" altLang="en-US" smtClean="0"/>
              <a:pPr eaLnBrk="1" hangingPunct="1"/>
              <a:t>11</a:t>
            </a:fld>
            <a:endParaRPr lang="en-GB" altLang="en-US" smtClean="0"/>
          </a:p>
        </p:txBody>
      </p:sp>
    </p:spTree>
    <p:extLst>
      <p:ext uri="{BB962C8B-B14F-4D97-AF65-F5344CB8AC3E}">
        <p14:creationId xmlns:p14="http://schemas.microsoft.com/office/powerpoint/2010/main" val="420936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mtClean="0"/>
              <a:t>The least restrictive licenses allow the original resource to be adapted for a different audience or context.</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65AB7F-B031-4DBF-962B-171B390F80A1}" type="slidenum">
              <a:rPr lang="en-GB" altLang="en-US" smtClean="0"/>
              <a:pPr eaLnBrk="1" hangingPunct="1"/>
              <a:t>12</a:t>
            </a:fld>
            <a:endParaRPr lang="en-GB" altLang="en-US" smtClean="0"/>
          </a:p>
        </p:txBody>
      </p:sp>
    </p:spTree>
    <p:extLst>
      <p:ext uri="{BB962C8B-B14F-4D97-AF65-F5344CB8AC3E}">
        <p14:creationId xmlns:p14="http://schemas.microsoft.com/office/powerpoint/2010/main" val="247792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a:spLocks noGrp="1" noRot="1" noChangeAspect="1" noChangeArrowheads="1" noTextEdit="1"/>
          </p:cNvSpPr>
          <p:nvPr>
            <p:ph type="sldImg"/>
          </p:nvPr>
        </p:nvSpPr>
        <p:spPr bwMode="auto">
          <a:xfrm>
            <a:off x="-363538" y="0"/>
            <a:ext cx="7615238" cy="5713413"/>
          </a:xfrm>
          <a:solidFill>
            <a:srgbClr val="FFFFFF"/>
          </a:solidFill>
          <a:ln>
            <a:solidFill>
              <a:srgbClr val="000000"/>
            </a:solidFill>
            <a:miter lim="800000"/>
            <a:headEnd/>
            <a:tailEnd/>
          </a:ln>
        </p:spPr>
      </p:sp>
      <p:sp>
        <p:nvSpPr>
          <p:cNvPr id="35843" name="Text Box 2"/>
          <p:cNvSpPr>
            <a:spLocks noGrp="1" noChangeArrowheads="1"/>
          </p:cNvSpPr>
          <p:nvPr>
            <p:ph type="body" idx="1"/>
          </p:nvPr>
        </p:nvSpPr>
        <p:spPr bwMode="auto">
          <a:xfrm>
            <a:off x="688817" y="4759643"/>
            <a:ext cx="5509335" cy="45091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r>
              <a:rPr lang="en-US" altLang="en-US" smtClean="0">
                <a:latin typeface="Times New Roman" pitchFamily="18" charset="0"/>
                <a:ea typeface="ＭＳ Ｐゴシック" pitchFamily="34" charset="-128"/>
              </a:rPr>
              <a:t>Creative Commons is probably the most widely used open licensing system</a:t>
            </a:r>
          </a:p>
        </p:txBody>
      </p:sp>
    </p:spTree>
    <p:extLst>
      <p:ext uri="{BB962C8B-B14F-4D97-AF65-F5344CB8AC3E}">
        <p14:creationId xmlns:p14="http://schemas.microsoft.com/office/powerpoint/2010/main" val="3686543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a:spLocks noGrp="1" noRot="1" noChangeAspect="1" noChangeArrowheads="1" noTextEdit="1"/>
          </p:cNvSpPr>
          <p:nvPr>
            <p:ph type="sldImg"/>
          </p:nvPr>
        </p:nvSpPr>
        <p:spPr bwMode="auto">
          <a:xfrm>
            <a:off x="-363538" y="0"/>
            <a:ext cx="7615238" cy="5713413"/>
          </a:xfrm>
          <a:solidFill>
            <a:srgbClr val="FFFFFF"/>
          </a:solidFill>
          <a:ln>
            <a:solidFill>
              <a:srgbClr val="000000"/>
            </a:solidFill>
            <a:miter lim="800000"/>
            <a:headEnd/>
            <a:tailEnd/>
          </a:ln>
        </p:spPr>
      </p:sp>
      <p:sp>
        <p:nvSpPr>
          <p:cNvPr id="37891" name="Text Box 2"/>
          <p:cNvSpPr>
            <a:spLocks noGrp="1" noChangeArrowheads="1"/>
          </p:cNvSpPr>
          <p:nvPr>
            <p:ph type="body" idx="1"/>
          </p:nvPr>
        </p:nvSpPr>
        <p:spPr bwMode="auto">
          <a:xfrm>
            <a:off x="688817" y="4759643"/>
            <a:ext cx="5509335" cy="45091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r>
              <a:rPr lang="en-US" altLang="en-US" dirty="0" smtClean="0">
                <a:latin typeface="Times New Roman" pitchFamily="18" charset="0"/>
                <a:ea typeface="ＭＳ Ｐゴシック" pitchFamily="34" charset="-128"/>
              </a:rPr>
              <a:t>Examples of different licensing conditions: attribution only, share-alike (but difficult to track), non-commercial use (but difficult to define and track), no derivatives (may be appropriate for a research paper but seems less so for a teaching/learning resource which needs to be </a:t>
            </a:r>
            <a:r>
              <a:rPr lang="en-US" altLang="en-US" dirty="0" err="1" smtClean="0">
                <a:latin typeface="Times New Roman" pitchFamily="18" charset="0"/>
                <a:ea typeface="ＭＳ Ｐゴシック" pitchFamily="34" charset="-128"/>
              </a:rPr>
              <a:t>contextualised</a:t>
            </a:r>
            <a:r>
              <a:rPr lang="en-US" altLang="en-US" dirty="0" smtClean="0">
                <a:latin typeface="Times New Roman" pitchFamily="18" charset="0"/>
                <a:ea typeface="ＭＳ Ｐゴシック" pitchFamily="34" charset="-128"/>
              </a:rPr>
              <a:t>) …</a:t>
            </a:r>
          </a:p>
        </p:txBody>
      </p:sp>
    </p:spTree>
    <p:extLst>
      <p:ext uri="{BB962C8B-B14F-4D97-AF65-F5344CB8AC3E}">
        <p14:creationId xmlns:p14="http://schemas.microsoft.com/office/powerpoint/2010/main" val="351250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28B992-7DCA-42AA-9CAB-608C40608999}" type="datetimeFigureOut">
              <a:rPr lang="en-GB" smtClean="0"/>
              <a:t>03/11/2015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331652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28B992-7DCA-42AA-9CAB-608C40608999}" type="datetimeFigureOut">
              <a:rPr lang="en-GB" smtClean="0"/>
              <a:t>03/11/2015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256825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28B992-7DCA-42AA-9CAB-608C40608999}" type="datetimeFigureOut">
              <a:rPr lang="en-GB" smtClean="0"/>
              <a:t>03/11/2015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48765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9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F58320"/>
              </a:buClr>
              <a:buSzPct val="85000"/>
              <a:buFont typeface="Wingdings" pitchFamily="2" charset="2"/>
              <a:buChar char="v"/>
              <a:defRPr/>
            </a:lvl2pPr>
            <a:lvl3pPr>
              <a:buClr>
                <a:srgbClr val="F58320"/>
              </a:buClr>
              <a:buSzPct val="85000"/>
              <a:buFont typeface="Wingdings" pitchFamily="2" charset="2"/>
              <a:buChar char="v"/>
              <a:defRPr/>
            </a:lvl3pPr>
            <a:lvl4pPr>
              <a:buClr>
                <a:srgbClr val="F58320"/>
              </a:buClr>
              <a:buSzPct val="85000"/>
              <a:buFont typeface="Wingdings" pitchFamily="2" charset="2"/>
              <a:buChar char="v"/>
              <a:defRPr/>
            </a:lvl4pPr>
            <a:lvl5pPr>
              <a:buClr>
                <a:srgbClr val="F58320"/>
              </a:buClr>
              <a:buSzPct val="85000"/>
              <a:buFont typeface="Wingdings"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p:txBody>
          <a:bodyPr/>
          <a:lstStyle/>
          <a:p>
            <a:pPr>
              <a:defRPr/>
            </a:pPr>
            <a:fld id="{1D837F7F-9B60-4506-B266-F6EFAEFB4836}" type="datetime1">
              <a:rPr lang="en-GB" smtClean="0">
                <a:solidFill>
                  <a:prstClr val="black">
                    <a:tint val="75000"/>
                  </a:prstClr>
                </a:solidFill>
              </a:rPr>
              <a:pPr>
                <a:defRPr/>
              </a:pPr>
              <a:t>03/11/2015</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pPr>
              <a:defRPr/>
            </a:pPr>
            <a:fld id="{6566EC97-2466-464D-88B6-8435D9D972E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1549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618FA8-8AC3-41A3-9428-D51060F1BF89}" type="datetime1">
              <a:rPr lang="en-GB" smtClean="0">
                <a:solidFill>
                  <a:prstClr val="black">
                    <a:tint val="75000"/>
                  </a:prstClr>
                </a:solidFill>
              </a:rPr>
              <a:pPr>
                <a:defRPr/>
              </a:pPr>
              <a:t>03/11/2015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7FB4D2-CB21-4612-B8B3-7DCD844716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9980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1B4B1B-37EB-4F9F-A7D6-59032A17AF50}" type="datetime1">
              <a:rPr lang="en-GB" smtClean="0">
                <a:solidFill>
                  <a:prstClr val="black">
                    <a:tint val="75000"/>
                  </a:prstClr>
                </a:solidFill>
              </a:rPr>
              <a:pPr>
                <a:defRPr/>
              </a:pPr>
              <a:t>03/11/2015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276CC3-2D46-462B-8178-0D12D07E03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5094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18B994-90B1-460C-86F4-10A67AC9C98A}" type="datetime1">
              <a:rPr lang="en-GB" smtClean="0">
                <a:solidFill>
                  <a:prstClr val="black">
                    <a:tint val="75000"/>
                  </a:prstClr>
                </a:solidFill>
              </a:rPr>
              <a:pPr>
                <a:defRPr/>
              </a:pPr>
              <a:t>03/11/2015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2378693-E414-4B41-9DF8-661A8C66C1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327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29BE19-FFC4-4C17-9CD3-7C48ED516C8F}" type="datetime1">
              <a:rPr lang="en-GB" smtClean="0">
                <a:solidFill>
                  <a:prstClr val="black">
                    <a:tint val="75000"/>
                  </a:prstClr>
                </a:solidFill>
              </a:rPr>
              <a:pPr>
                <a:defRPr/>
              </a:pPr>
              <a:t>03/11/2015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0557A-7753-42D2-AA88-5FF66885EA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3214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2F331B-9A4A-42BB-BDAF-C65CBE9B3E5B}" type="datetime1">
              <a:rPr lang="en-GB" smtClean="0">
                <a:solidFill>
                  <a:prstClr val="black">
                    <a:tint val="75000"/>
                  </a:prstClr>
                </a:solidFill>
              </a:rPr>
              <a:pPr>
                <a:defRPr/>
              </a:pPr>
              <a:t>03/11/2015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822582-5761-49B7-B596-7CEC95A594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1398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4BED8-AAFB-475C-8022-1570120EB671}" type="datetime1">
              <a:rPr lang="en-GB" smtClean="0">
                <a:solidFill>
                  <a:prstClr val="black">
                    <a:tint val="75000"/>
                  </a:prstClr>
                </a:solidFill>
              </a:rPr>
              <a:pPr>
                <a:defRPr/>
              </a:pPr>
              <a:t>03/11/2015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4DA64B9-56F8-4AE5-B8B5-7CD801C59C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885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28B992-7DCA-42AA-9CAB-608C40608999}" type="datetimeFigureOut">
              <a:rPr lang="en-GB" smtClean="0"/>
              <a:t>03/11/2015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1897161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BE61B2-8E0A-47B0-99CF-5F662B65DE82}" type="datetime1">
              <a:rPr lang="en-GB" smtClean="0">
                <a:solidFill>
                  <a:prstClr val="black">
                    <a:tint val="75000"/>
                  </a:prstClr>
                </a:solidFill>
              </a:rPr>
              <a:pPr>
                <a:defRPr/>
              </a:pPr>
              <a:t>03/11/2015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8F19E7-68CF-4385-A8CA-BE8E7D8B3B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08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2F02B2-1F96-439E-A118-64DB08D4B3DB}" type="datetime1">
              <a:rPr lang="en-GB" smtClean="0">
                <a:solidFill>
                  <a:prstClr val="black">
                    <a:tint val="75000"/>
                  </a:prstClr>
                </a:solidFill>
              </a:rPr>
              <a:pPr>
                <a:defRPr/>
              </a:pPr>
              <a:t>03/11/2015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BE4931-EF61-4B9A-B4CD-AA78B6D772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2633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F002E3-E874-4512-A430-1B80C98D6007}" type="datetime1">
              <a:rPr lang="en-GB" smtClean="0">
                <a:solidFill>
                  <a:prstClr val="black">
                    <a:tint val="75000"/>
                  </a:prstClr>
                </a:solidFill>
              </a:rPr>
              <a:pPr>
                <a:defRPr/>
              </a:pPr>
              <a:t>03/11/2015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48164B-A6E2-4192-AA4B-1734DD772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0394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541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F58320"/>
              </a:buClr>
              <a:buSzPct val="85000"/>
              <a:buFont typeface="Wingdings" pitchFamily="2" charset="2"/>
              <a:buChar char="v"/>
              <a:defRPr/>
            </a:lvl2pPr>
            <a:lvl3pPr>
              <a:buClr>
                <a:srgbClr val="F58320"/>
              </a:buClr>
              <a:buSzPct val="85000"/>
              <a:buFont typeface="Wingdings" pitchFamily="2" charset="2"/>
              <a:buChar char="v"/>
              <a:defRPr/>
            </a:lvl3pPr>
            <a:lvl4pPr>
              <a:buClr>
                <a:srgbClr val="F58320"/>
              </a:buClr>
              <a:buSzPct val="85000"/>
              <a:buFont typeface="Wingdings" pitchFamily="2" charset="2"/>
              <a:buChar char="v"/>
              <a:defRPr/>
            </a:lvl4pPr>
            <a:lvl5pPr>
              <a:buClr>
                <a:srgbClr val="F58320"/>
              </a:buClr>
              <a:buSzPct val="85000"/>
              <a:buFont typeface="Wingdings" pitchFamily="2" charset="2"/>
              <a:buChar char="v"/>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p:txBody>
          <a:bodyPr/>
          <a:lstStyle/>
          <a:p>
            <a:pPr>
              <a:defRPr/>
            </a:pPr>
            <a:fld id="{1D837F7F-9B60-4506-B266-F6EFAEFB4836}" type="datetime1">
              <a:rPr lang="en-GB" smtClean="0">
                <a:solidFill>
                  <a:prstClr val="black">
                    <a:tint val="75000"/>
                  </a:prstClr>
                </a:solidFill>
              </a:rPr>
              <a:pPr>
                <a:defRPr/>
              </a:pPr>
              <a:t>03/11/2015</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pPr>
              <a:defRPr/>
            </a:pPr>
            <a:fld id="{6566EC97-2466-464D-88B6-8435D9D972E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639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28B992-7DCA-42AA-9CAB-608C40608999}" type="datetimeFigureOut">
              <a:rPr lang="en-GB" smtClean="0"/>
              <a:t>03/11/2015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129940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28B992-7DCA-42AA-9CAB-608C40608999}" type="datetimeFigureOut">
              <a:rPr lang="en-GB" smtClean="0"/>
              <a:t>03/11/2015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394218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28B992-7DCA-42AA-9CAB-608C40608999}" type="datetimeFigureOut">
              <a:rPr lang="en-GB" smtClean="0"/>
              <a:t>03/11/2015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398141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28B992-7DCA-42AA-9CAB-608C40608999}" type="datetimeFigureOut">
              <a:rPr lang="en-GB" smtClean="0"/>
              <a:t>03/11/2015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82403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8B992-7DCA-42AA-9CAB-608C40608999}" type="datetimeFigureOut">
              <a:rPr lang="en-GB" smtClean="0"/>
              <a:t>03/11/2015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18665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8B992-7DCA-42AA-9CAB-608C40608999}" type="datetimeFigureOut">
              <a:rPr lang="en-GB" smtClean="0"/>
              <a:t>03/11/2015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119907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8B992-7DCA-42AA-9CAB-608C40608999}" type="datetimeFigureOut">
              <a:rPr lang="en-GB" smtClean="0"/>
              <a:t>03/11/2015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0A4771-12D3-4EC2-8E72-609ED73D37B1}" type="slidenum">
              <a:rPr lang="en-GB" smtClean="0"/>
              <a:t>‹#›</a:t>
            </a:fld>
            <a:endParaRPr lang="en-GB"/>
          </a:p>
        </p:txBody>
      </p:sp>
    </p:spTree>
    <p:extLst>
      <p:ext uri="{BB962C8B-B14F-4D97-AF65-F5344CB8AC3E}">
        <p14:creationId xmlns:p14="http://schemas.microsoft.com/office/powerpoint/2010/main" val="106049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8B992-7DCA-42AA-9CAB-608C40608999}" type="datetimeFigureOut">
              <a:rPr lang="en-GB" smtClean="0"/>
              <a:t>03/11/2015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A4771-12D3-4EC2-8E72-609ED73D37B1}" type="slidenum">
              <a:rPr lang="en-GB" smtClean="0"/>
              <a:t>‹#›</a:t>
            </a:fld>
            <a:endParaRPr lang="en-GB"/>
          </a:p>
        </p:txBody>
      </p:sp>
    </p:spTree>
    <p:extLst>
      <p:ext uri="{BB962C8B-B14F-4D97-AF65-F5344CB8AC3E}">
        <p14:creationId xmlns:p14="http://schemas.microsoft.com/office/powerpoint/2010/main" val="3160858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 name="Text Placeholder 2"/>
          <p:cNvSpPr>
            <a:spLocks noGrp="1"/>
          </p:cNvSpPr>
          <p:nvPr>
            <p:ph type="body" idx="1"/>
          </p:nvPr>
        </p:nvSpPr>
        <p:spPr bwMode="auto">
          <a:xfrm>
            <a:off x="4572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837F7F-9B60-4506-B266-F6EFAEFB4836}" type="datetime1">
              <a:rPr lang="en-GB" smtClean="0">
                <a:solidFill>
                  <a:prstClr val="black">
                    <a:tint val="75000"/>
                  </a:prstClr>
                </a:solidFill>
              </a:rPr>
              <a:pPr>
                <a:defRPr/>
              </a:pPr>
              <a:t>03/11/2015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566EC97-2466-464D-88B6-8435D9D972E7}" type="slidenum">
              <a:rPr lang="en-US">
                <a:solidFill>
                  <a:prstClr val="black">
                    <a:tint val="75000"/>
                  </a:prstClr>
                </a:solidFill>
              </a:rPr>
              <a:pPr>
                <a:defRPr/>
              </a:pPr>
              <a:t>‹#›</a:t>
            </a:fld>
            <a:endParaRPr lang="en-US">
              <a:solidFill>
                <a:prstClr val="black">
                  <a:tint val="75000"/>
                </a:prstClr>
              </a:solidFill>
            </a:endParaRPr>
          </a:p>
        </p:txBody>
      </p:sp>
      <p:sp>
        <p:nvSpPr>
          <p:cNvPr id="8" name="Rectangle 7"/>
          <p:cNvSpPr/>
          <p:nvPr/>
        </p:nvSpPr>
        <p:spPr>
          <a:xfrm>
            <a:off x="0" y="5786438"/>
            <a:ext cx="9144000" cy="1071562"/>
          </a:xfrm>
          <a:prstGeom prst="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Date Placeholder 13"/>
          <p:cNvSpPr txBox="1">
            <a:spLocks/>
          </p:cNvSpPr>
          <p:nvPr/>
        </p:nvSpPr>
        <p:spPr>
          <a:xfrm>
            <a:off x="0" y="6492875"/>
            <a:ext cx="4276725" cy="365125"/>
          </a:xfrm>
          <a:prstGeom prst="rect">
            <a:avLst/>
          </a:prstGeom>
        </p:spPr>
        <p:txBody>
          <a:bodyPr anchor="b"/>
          <a:lstStyle>
            <a:lvl1pPr algn="l" eaLnBrk="1" latinLnBrk="0" hangingPunct="1">
              <a:defRPr kumimoji="0" sz="1000">
                <a:solidFill>
                  <a:schemeClr val="tx1">
                    <a:shade val="50000"/>
                  </a:schemeClr>
                </a:solidFill>
              </a:defRPr>
            </a:lvl1pPr>
          </a:lstStyle>
          <a:p>
            <a:pPr>
              <a:defRPr/>
            </a:pPr>
            <a:endParaRPr lang="en-GB" sz="1200" dirty="0" smtClean="0">
              <a:solidFill>
                <a:srgbClr val="B58D0B"/>
              </a:solidFill>
              <a:latin typeface="Arial Rounded MT Bold" pitchFamily="34" charset="0"/>
            </a:endParaRPr>
          </a:p>
          <a:p>
            <a:pPr>
              <a:defRPr/>
            </a:pPr>
            <a:endParaRPr lang="en-GB" dirty="0" smtClean="0">
              <a:solidFill>
                <a:srgbClr val="EEECE1">
                  <a:lumMod val="50000"/>
                </a:srgbClr>
              </a:solidFill>
            </a:endParaRPr>
          </a:p>
          <a:p>
            <a:pPr>
              <a:defRPr/>
            </a:pPr>
            <a:endParaRPr lang="en-GB" dirty="0">
              <a:solidFill>
                <a:srgbClr val="EEECE1">
                  <a:lumMod val="50000"/>
                </a:srgbClr>
              </a:solidFill>
            </a:endParaRPr>
          </a:p>
        </p:txBody>
      </p:sp>
      <p:sp>
        <p:nvSpPr>
          <p:cNvPr id="10" name="Slide Number Placeholder 22"/>
          <p:cNvSpPr txBox="1">
            <a:spLocks/>
          </p:cNvSpPr>
          <p:nvPr/>
        </p:nvSpPr>
        <p:spPr>
          <a:xfrm>
            <a:off x="7924800" y="6416675"/>
            <a:ext cx="762000" cy="365125"/>
          </a:xfrm>
          <a:prstGeom prst="rect">
            <a:avLst/>
          </a:prstGeom>
        </p:spPr>
        <p:txBody>
          <a:bodyPr lIns="0" rIns="0" anchor="b"/>
          <a:lstStyle>
            <a:lvl1pPr algn="r" eaLnBrk="1" latinLnBrk="0" hangingPunct="1">
              <a:defRPr kumimoji="0" sz="1200">
                <a:solidFill>
                  <a:schemeClr val="tx1">
                    <a:shade val="50000"/>
                  </a:schemeClr>
                </a:solidFill>
              </a:defRPr>
            </a:lvl1pPr>
          </a:lstStyle>
          <a:p>
            <a:pPr>
              <a:defRPr/>
            </a:pPr>
            <a:fld id="{B6BDF520-AA79-422F-87F2-4ED78819377A}" type="slidenum">
              <a:rPr lang="en-GB" smtClean="0">
                <a:solidFill>
                  <a:prstClr val="black">
                    <a:shade val="50000"/>
                  </a:prstClr>
                </a:solidFill>
              </a:rPr>
              <a:pPr>
                <a:defRPr/>
              </a:pPr>
              <a:t>‹#›</a:t>
            </a:fld>
            <a:endParaRPr lang="en-GB">
              <a:solidFill>
                <a:prstClr val="black">
                  <a:shade val="50000"/>
                </a:prstClr>
              </a:solidFill>
            </a:endParaRPr>
          </a:p>
        </p:txBody>
      </p:sp>
      <p:pic>
        <p:nvPicPr>
          <p:cNvPr id="1034" name="Picture 6" descr="logo_drafts v7 feb25.jpg"/>
          <p:cNvPicPr>
            <a:picLocks noChangeAspect="1"/>
          </p:cNvPicPr>
          <p:nvPr/>
        </p:nvPicPr>
        <p:blipFill>
          <a:blip r:embed="rId15" cstate="print"/>
          <a:srcRect l="7031" t="13235" r="67188" b="67068"/>
          <a:stretch>
            <a:fillRect/>
          </a:stretch>
        </p:blipFill>
        <p:spPr bwMode="auto">
          <a:xfrm>
            <a:off x="6786563" y="5786438"/>
            <a:ext cx="2357437" cy="1071562"/>
          </a:xfrm>
          <a:prstGeom prst="rect">
            <a:avLst/>
          </a:prstGeom>
          <a:noFill/>
          <a:ln w="9525">
            <a:noFill/>
            <a:miter lim="800000"/>
            <a:headEnd/>
            <a:tailEnd/>
          </a:ln>
        </p:spPr>
      </p:pic>
      <p:pic>
        <p:nvPicPr>
          <p:cNvPr id="1035" name="Picture 7" descr="C:\Users\Catherine\Pictures\OER Africa\SAIDE logo.jpg"/>
          <p:cNvPicPr>
            <a:picLocks noChangeAspect="1" noChangeArrowheads="1"/>
          </p:cNvPicPr>
          <p:nvPr/>
        </p:nvPicPr>
        <p:blipFill>
          <a:blip r:embed="rId16" cstate="print"/>
          <a:srcRect/>
          <a:stretch>
            <a:fillRect/>
          </a:stretch>
        </p:blipFill>
        <p:spPr bwMode="auto">
          <a:xfrm>
            <a:off x="228600" y="5943600"/>
            <a:ext cx="1905000" cy="838200"/>
          </a:xfrm>
          <a:prstGeom prst="rect">
            <a:avLst/>
          </a:prstGeom>
          <a:noFill/>
          <a:ln w="9525">
            <a:noFill/>
            <a:miter lim="800000"/>
            <a:headEnd/>
            <a:tailEnd/>
          </a:ln>
        </p:spPr>
      </p:pic>
    </p:spTree>
    <p:extLst>
      <p:ext uri="{BB962C8B-B14F-4D97-AF65-F5344CB8AC3E}">
        <p14:creationId xmlns:p14="http://schemas.microsoft.com/office/powerpoint/2010/main" val="5271868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62" r:id="rId12"/>
    <p:sldLayoutId id="2147483663" r:id="rId13"/>
  </p:sldLayoutIdLst>
  <p:hf sldNum="0" hdr="0" ftr="0" dt="0"/>
  <p:txStyles>
    <p:titleStyle>
      <a:lvl1pPr algn="r" rtl="0" eaLnBrk="0" fontAlgn="base" hangingPunct="0">
        <a:spcBef>
          <a:spcPct val="0"/>
        </a:spcBef>
        <a:spcAft>
          <a:spcPct val="0"/>
        </a:spcAft>
        <a:defRPr sz="3600" kern="1200">
          <a:solidFill>
            <a:srgbClr val="F5801F"/>
          </a:solidFill>
          <a:effectLst>
            <a:outerShdw blurRad="38100" dist="38100" dir="2700000" algn="tl">
              <a:srgbClr val="000000">
                <a:alpha val="43137"/>
              </a:srgbClr>
            </a:outerShdw>
          </a:effectLst>
          <a:latin typeface="Arial Rounded MT Bold" pitchFamily="34" charset="0"/>
          <a:ea typeface="+mj-ea"/>
          <a:cs typeface="+mj-cs"/>
        </a:defRPr>
      </a:lvl1pPr>
      <a:lvl2pPr algn="r" rtl="0" eaLnBrk="0" fontAlgn="base" hangingPunct="0">
        <a:spcBef>
          <a:spcPct val="0"/>
        </a:spcBef>
        <a:spcAft>
          <a:spcPct val="0"/>
        </a:spcAft>
        <a:defRPr sz="3600">
          <a:solidFill>
            <a:srgbClr val="F5801F"/>
          </a:solidFill>
          <a:latin typeface="Arial Rounded MT Bold" pitchFamily="34" charset="0"/>
        </a:defRPr>
      </a:lvl2pPr>
      <a:lvl3pPr algn="r" rtl="0" eaLnBrk="0" fontAlgn="base" hangingPunct="0">
        <a:spcBef>
          <a:spcPct val="0"/>
        </a:spcBef>
        <a:spcAft>
          <a:spcPct val="0"/>
        </a:spcAft>
        <a:defRPr sz="3600">
          <a:solidFill>
            <a:srgbClr val="F5801F"/>
          </a:solidFill>
          <a:latin typeface="Arial Rounded MT Bold" pitchFamily="34" charset="0"/>
        </a:defRPr>
      </a:lvl3pPr>
      <a:lvl4pPr algn="r" rtl="0" eaLnBrk="0" fontAlgn="base" hangingPunct="0">
        <a:spcBef>
          <a:spcPct val="0"/>
        </a:spcBef>
        <a:spcAft>
          <a:spcPct val="0"/>
        </a:spcAft>
        <a:defRPr sz="3600">
          <a:solidFill>
            <a:srgbClr val="F5801F"/>
          </a:solidFill>
          <a:latin typeface="Arial Rounded MT Bold" pitchFamily="34" charset="0"/>
        </a:defRPr>
      </a:lvl4pPr>
      <a:lvl5pPr algn="r" rtl="0" eaLnBrk="0" fontAlgn="base" hangingPunct="0">
        <a:spcBef>
          <a:spcPct val="0"/>
        </a:spcBef>
        <a:spcAft>
          <a:spcPct val="0"/>
        </a:spcAft>
        <a:defRPr sz="3600">
          <a:solidFill>
            <a:srgbClr val="F5801F"/>
          </a:solidFill>
          <a:latin typeface="Arial Rounded MT Bold"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73201"/>
          </a:solidFill>
          <a:latin typeface="Arial Rounded MT Bold"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creativecommons.org/licenses/by/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hyperlink" Target="http://www.saide,org.za/" TargetMode="External"/><Relationship Id="rId3" Type="http://schemas.openxmlformats.org/officeDocument/2006/relationships/hyperlink" Target="http://www.irrodl.org/index.php/irrodl/article/view/469/1009" TargetMode="External"/><Relationship Id="rId7" Type="http://schemas.openxmlformats.org/officeDocument/2006/relationships/hyperlink" Target="http://www.oerafrica.org/ResourceResults/tabid/1562/mctl/Details/id/38803/Default.aspx" TargetMode="External"/><Relationship Id="rId2" Type="http://schemas.openxmlformats.org/officeDocument/2006/relationships/hyperlink" Target="http://open.umich.edu/oertoolkit/references/mindsonfire.pdf" TargetMode="External"/><Relationship Id="rId1" Type="http://schemas.openxmlformats.org/officeDocument/2006/relationships/slideLayout" Target="../slideLayouts/slideLayout2.xml"/><Relationship Id="rId6" Type="http://schemas.openxmlformats.org/officeDocument/2006/relationships/hyperlink" Target="http://onlinelibrary.wiley.com/doi/10.1002/9781118767771.wbiedcs154/pdf" TargetMode="External"/><Relationship Id="rId5" Type="http://schemas.openxmlformats.org/officeDocument/2006/relationships/hyperlink" Target="http://onlinelibrary.wiley.com/doi/10.1002/9781118767771.wbiedcs154/full" TargetMode="External"/><Relationship Id="rId10" Type="http://schemas.openxmlformats.org/officeDocument/2006/relationships/hyperlink" Target="http://www.wikieducator.org/OER_Handbook/educator/OER_Lifecycle" TargetMode="External"/><Relationship Id="rId4" Type="http://schemas.openxmlformats.org/officeDocument/2006/relationships/hyperlink" Target="http://cloudworks.ac.uk/cloud/view/6305.%20Accessed%2017/10/12" TargetMode="External"/><Relationship Id="rId9" Type="http://schemas.openxmlformats.org/officeDocument/2006/relationships/hyperlink" Target="http://www.unesco.org/new/fileadmin/MULTIMEDIA/HQ/CI/CI/pdf/Events/Paris%20OER%20Declaration_01.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
          <p:cNvGrpSpPr>
            <a:grpSpLocks/>
          </p:cNvGrpSpPr>
          <p:nvPr/>
        </p:nvGrpSpPr>
        <p:grpSpPr bwMode="auto">
          <a:xfrm>
            <a:off x="381000" y="381000"/>
            <a:ext cx="4000500" cy="4286250"/>
            <a:chOff x="642910" y="642918"/>
            <a:chExt cx="3633814" cy="3733824"/>
          </a:xfrm>
          <a:gradFill flip="none" rotWithShape="1">
            <a:gsLst>
              <a:gs pos="0">
                <a:srgbClr val="573301"/>
              </a:gs>
              <a:gs pos="50000">
                <a:schemeClr val="accent3">
                  <a:lumMod val="75000"/>
                </a:schemeClr>
              </a:gs>
              <a:gs pos="100000">
                <a:schemeClr val="accent1">
                  <a:tint val="23500"/>
                  <a:satMod val="160000"/>
                </a:schemeClr>
              </a:gs>
            </a:gsLst>
            <a:lin ang="10800000" scaled="1"/>
            <a:tileRect/>
          </a:gradFill>
          <a:effectLst>
            <a:outerShdw blurRad="76200" dist="12700" dir="2700000" sy="-23000" kx="-800400" algn="bl" rotWithShape="0">
              <a:prstClr val="black">
                <a:alpha val="20000"/>
              </a:prstClr>
            </a:outerShdw>
          </a:effectLst>
          <a:scene3d>
            <a:camera prst="perspectiveFront"/>
            <a:lightRig rig="sunset" dir="t"/>
          </a:scene3d>
        </p:grpSpPr>
        <p:sp>
          <p:nvSpPr>
            <p:cNvPr id="5" name="Oval 4"/>
            <p:cNvSpPr/>
            <p:nvPr/>
          </p:nvSpPr>
          <p:spPr>
            <a:xfrm>
              <a:off x="642910" y="642918"/>
              <a:ext cx="2143140" cy="2143140"/>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6" name="Oval 5"/>
            <p:cNvSpPr/>
            <p:nvPr/>
          </p:nvSpPr>
          <p:spPr>
            <a:xfrm>
              <a:off x="2428860" y="3500438"/>
              <a:ext cx="838208" cy="876304"/>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7" name="Oval 6"/>
            <p:cNvSpPr/>
            <p:nvPr/>
          </p:nvSpPr>
          <p:spPr>
            <a:xfrm>
              <a:off x="2928926" y="2214554"/>
              <a:ext cx="838208" cy="876304"/>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8" name="Oval 7"/>
            <p:cNvSpPr/>
            <p:nvPr/>
          </p:nvSpPr>
          <p:spPr>
            <a:xfrm>
              <a:off x="2428860" y="2786058"/>
              <a:ext cx="571504" cy="528638"/>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9" name="Oval 8"/>
            <p:cNvSpPr/>
            <p:nvPr/>
          </p:nvSpPr>
          <p:spPr>
            <a:xfrm>
              <a:off x="3929058" y="1928802"/>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a:innerShdw blurRad="63500" dist="50800" dir="18900000">
                <a:prstClr val="black">
                  <a:alpha val="50000"/>
                </a:prstClr>
              </a:innerShdw>
            </a:effectLst>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58320"/>
                </a:solidFill>
              </a:endParaRPr>
            </a:p>
          </p:txBody>
        </p:sp>
        <p:sp>
          <p:nvSpPr>
            <p:cNvPr id="10" name="Oval 9"/>
            <p:cNvSpPr/>
            <p:nvPr/>
          </p:nvSpPr>
          <p:spPr>
            <a:xfrm>
              <a:off x="3143240" y="321468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11" name="Oval 10"/>
            <p:cNvSpPr/>
            <p:nvPr/>
          </p:nvSpPr>
          <p:spPr>
            <a:xfrm>
              <a:off x="2786050" y="107154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12" name="Oval 11"/>
            <p:cNvSpPr/>
            <p:nvPr/>
          </p:nvSpPr>
          <p:spPr>
            <a:xfrm>
              <a:off x="2071670" y="321468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sp>
          <p:nvSpPr>
            <p:cNvPr id="13" name="Oval 12"/>
            <p:cNvSpPr/>
            <p:nvPr/>
          </p:nvSpPr>
          <p:spPr>
            <a:xfrm>
              <a:off x="2928926" y="1643050"/>
              <a:ext cx="571504" cy="528638"/>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B58D0B"/>
                </a:solidFill>
              </a:endParaRPr>
            </a:p>
          </p:txBody>
        </p:sp>
      </p:grpSp>
      <p:sp>
        <p:nvSpPr>
          <p:cNvPr id="2" name="Title 1"/>
          <p:cNvSpPr txBox="1">
            <a:spLocks/>
          </p:cNvSpPr>
          <p:nvPr/>
        </p:nvSpPr>
        <p:spPr>
          <a:xfrm>
            <a:off x="2267745" y="1556792"/>
            <a:ext cx="6768751" cy="1470025"/>
          </a:xfrm>
          <a:prstGeom prst="rect">
            <a:avLst/>
          </a:prstGeom>
        </p:spPr>
        <p:txBody>
          <a:bodyPr rtlCol="0"/>
          <a:lstStyle/>
          <a:p>
            <a:pPr algn="ctr">
              <a:spcBef>
                <a:spcPct val="0"/>
              </a:spcBef>
              <a:spcAft>
                <a:spcPts val="600"/>
              </a:spcAft>
              <a:defRPr/>
            </a:pPr>
            <a:r>
              <a:rPr lang="en-GB" sz="6000" b="1" dirty="0" smtClean="0">
                <a:solidFill>
                  <a:srgbClr val="F5801F"/>
                </a:solidFill>
                <a:effectLst>
                  <a:outerShdw blurRad="38100" dist="38100" dir="2700000" algn="tl">
                    <a:srgbClr val="000000">
                      <a:alpha val="43137"/>
                    </a:srgbClr>
                  </a:outerShdw>
                </a:effectLst>
                <a:latin typeface="+mj-lt"/>
              </a:rPr>
              <a:t>OER Africa</a:t>
            </a:r>
            <a:endParaRPr lang="en-GB" sz="4400" b="1" dirty="0" smtClean="0">
              <a:solidFill>
                <a:srgbClr val="F5801F"/>
              </a:solidFill>
              <a:effectLst>
                <a:outerShdw blurRad="38100" dist="38100" dir="2700000" algn="tl">
                  <a:srgbClr val="000000">
                    <a:alpha val="43137"/>
                  </a:srgbClr>
                </a:outerShdw>
              </a:effectLst>
              <a:latin typeface="+mj-lt"/>
            </a:endParaRPr>
          </a:p>
        </p:txBody>
      </p:sp>
      <p:sp>
        <p:nvSpPr>
          <p:cNvPr id="3" name="Subtitle 2"/>
          <p:cNvSpPr txBox="1">
            <a:spLocks/>
          </p:cNvSpPr>
          <p:nvPr/>
        </p:nvSpPr>
        <p:spPr>
          <a:xfrm>
            <a:off x="251520" y="4735983"/>
            <a:ext cx="8784976" cy="1357313"/>
          </a:xfrm>
          <a:prstGeom prst="rect">
            <a:avLst/>
          </a:prstGeom>
        </p:spPr>
        <p:txBody>
          <a:bodyPr/>
          <a:lstStyle/>
          <a:p>
            <a:pPr marL="342900" indent="-342900" algn="r" fontAlgn="base">
              <a:spcBef>
                <a:spcPct val="20000"/>
              </a:spcBef>
              <a:spcAft>
                <a:spcPct val="0"/>
              </a:spcAft>
              <a:defRPr/>
            </a:pPr>
            <a:r>
              <a:rPr lang="en-ZA" dirty="0"/>
              <a:t>Utilising Open </a:t>
            </a:r>
            <a:r>
              <a:rPr lang="en-ZA" dirty="0" smtClean="0"/>
              <a:t>Educational </a:t>
            </a:r>
            <a:r>
              <a:rPr lang="en-ZA" dirty="0"/>
              <a:t>Resources </a:t>
            </a:r>
            <a:r>
              <a:rPr lang="en-ZA" dirty="0" smtClean="0"/>
              <a:t>(OER) in </a:t>
            </a:r>
            <a:r>
              <a:rPr lang="en-ZA" dirty="0"/>
              <a:t>support of curriculum transformation at Africa Nazarene University: a participatory action research </a:t>
            </a:r>
            <a:r>
              <a:rPr lang="en-ZA" dirty="0" smtClean="0"/>
              <a:t>(PAR) approach</a:t>
            </a:r>
            <a:endParaRPr lang="en-ZA" dirty="0" smtClean="0"/>
          </a:p>
          <a:p>
            <a:pPr marL="342900" indent="-342900" algn="r" fontAlgn="base">
              <a:spcBef>
                <a:spcPct val="20000"/>
              </a:spcBef>
              <a:spcAft>
                <a:spcPct val="0"/>
              </a:spcAft>
              <a:defRPr/>
            </a:pPr>
            <a:r>
              <a:rPr lang="en-ZA" dirty="0" smtClean="0"/>
              <a:t>ALARA, 4-7 November </a:t>
            </a:r>
            <a:r>
              <a:rPr lang="en-ZA" dirty="0" smtClean="0"/>
              <a:t>2015</a:t>
            </a:r>
          </a:p>
          <a:p>
            <a:pPr marL="342900" indent="-342900" algn="r" fontAlgn="base">
              <a:spcBef>
                <a:spcPct val="20000"/>
              </a:spcBef>
              <a:spcAft>
                <a:spcPct val="0"/>
              </a:spcAft>
              <a:defRPr/>
            </a:pPr>
            <a:endParaRPr lang="en-GB" sz="3400" b="1" dirty="0" smtClean="0">
              <a:solidFill>
                <a:srgbClr val="573201"/>
              </a:solidFill>
              <a:latin typeface="+mj-lt"/>
            </a:endParaRPr>
          </a:p>
        </p:txBody>
      </p:sp>
      <p:pic>
        <p:nvPicPr>
          <p:cNvPr id="14" name="Picture 13" descr="Naz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636912"/>
            <a:ext cx="2731502" cy="1789280"/>
          </a:xfrm>
          <a:prstGeom prst="rect">
            <a:avLst/>
          </a:prstGeom>
          <a:noFill/>
          <a:ln>
            <a:noFill/>
          </a:ln>
        </p:spPr>
      </p:pic>
    </p:spTree>
    <p:extLst>
      <p:ext uri="{BB962C8B-B14F-4D97-AF65-F5344CB8AC3E}">
        <p14:creationId xmlns:p14="http://schemas.microsoft.com/office/powerpoint/2010/main" val="4123242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b="1" dirty="0" smtClean="0"/>
              <a:t>An educational resource</a:t>
            </a:r>
            <a:endParaRPr lang="en-ZA" b="1" dirty="0"/>
          </a:p>
        </p:txBody>
      </p:sp>
      <p:pic>
        <p:nvPicPr>
          <p:cNvPr id="9219"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9264" y="1600200"/>
            <a:ext cx="3394472" cy="4525963"/>
          </a:xfrm>
        </p:spPr>
      </p:pic>
      <p:sp>
        <p:nvSpPr>
          <p:cNvPr id="4" name="Content Placeholder 3"/>
          <p:cNvSpPr>
            <a:spLocks noGrp="1"/>
          </p:cNvSpPr>
          <p:nvPr>
            <p:ph sz="half" idx="2"/>
          </p:nvPr>
        </p:nvSpPr>
        <p:spPr>
          <a:xfrm>
            <a:off x="4648200" y="1722437"/>
            <a:ext cx="4038600" cy="4525963"/>
          </a:xfrm>
        </p:spPr>
        <p:txBody>
          <a:bodyPr>
            <a:normAutofit/>
          </a:bodyPr>
          <a:lstStyle/>
          <a:p>
            <a:pPr>
              <a:spcAft>
                <a:spcPts val="600"/>
              </a:spcAft>
              <a:buFont typeface="Arial" charset="0"/>
              <a:buChar char="•"/>
              <a:defRPr/>
            </a:pPr>
            <a:r>
              <a:rPr lang="en-ZA" sz="2600" dirty="0" smtClean="0"/>
              <a:t>What is the name of the bird in the foreground of the picture?</a:t>
            </a:r>
          </a:p>
          <a:p>
            <a:pPr>
              <a:buFont typeface="Arial" charset="0"/>
              <a:buChar char="•"/>
              <a:defRPr/>
            </a:pPr>
            <a:r>
              <a:rPr lang="en-ZA" sz="2600" dirty="0" smtClean="0"/>
              <a:t>Can you name 3 other varieties of this kind of bird?</a:t>
            </a:r>
          </a:p>
          <a:p>
            <a:pPr marL="0" indent="0">
              <a:buFont typeface="Arial" pitchFamily="34" charset="0"/>
              <a:buNone/>
              <a:defRPr/>
            </a:pPr>
            <a:endParaRPr lang="en-ZA" sz="2600" dirty="0"/>
          </a:p>
        </p:txBody>
      </p:sp>
    </p:spTree>
    <p:extLst>
      <p:ext uri="{BB962C8B-B14F-4D97-AF65-F5344CB8AC3E}">
        <p14:creationId xmlns:p14="http://schemas.microsoft.com/office/powerpoint/2010/main" val="813668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b="1" dirty="0" smtClean="0"/>
              <a:t>An OER</a:t>
            </a:r>
            <a:endParaRPr lang="en-ZA" b="1" dirty="0"/>
          </a:p>
        </p:txBody>
      </p:sp>
      <p:pic>
        <p:nvPicPr>
          <p:cNvPr id="10243"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9264" y="1600200"/>
            <a:ext cx="3394472" cy="4525963"/>
          </a:xfrm>
        </p:spPr>
      </p:pic>
      <p:sp>
        <p:nvSpPr>
          <p:cNvPr id="10244" name="Content Placeholder 3"/>
          <p:cNvSpPr>
            <a:spLocks noGrp="1"/>
          </p:cNvSpPr>
          <p:nvPr>
            <p:ph sz="half" idx="2"/>
          </p:nvPr>
        </p:nvSpPr>
        <p:spPr/>
        <p:txBody>
          <a:bodyPr/>
          <a:lstStyle/>
          <a:p>
            <a:r>
              <a:rPr lang="en-ZA" altLang="en-US" sz="2600" dirty="0" smtClean="0"/>
              <a:t>What is the name of the bird in the foreground of the picture?</a:t>
            </a:r>
          </a:p>
          <a:p>
            <a:r>
              <a:rPr lang="en-ZA" altLang="en-US" sz="2600" dirty="0" smtClean="0"/>
              <a:t>Can you name 3 other varieties of this kind of bird?</a:t>
            </a:r>
          </a:p>
          <a:p>
            <a:endParaRPr lang="en-ZA" altLang="en-US" dirty="0" smtClean="0"/>
          </a:p>
        </p:txBody>
      </p:sp>
      <p:pic>
        <p:nvPicPr>
          <p:cNvPr id="10245"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618037"/>
            <a:ext cx="1828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p:cNvSpPr>
            <a:spLocks noChangeArrowheads="1"/>
          </p:cNvSpPr>
          <p:nvPr/>
        </p:nvSpPr>
        <p:spPr bwMode="auto">
          <a:xfrm>
            <a:off x="4356100" y="530066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1B346B"/>
                </a:solidFill>
                <a:latin typeface="Calibri" pitchFamily="34" charset="0"/>
              </a:rPr>
              <a:t>This work is licensed under a </a:t>
            </a:r>
            <a:br>
              <a:rPr lang="en-US" altLang="en-US">
                <a:solidFill>
                  <a:srgbClr val="1B346B"/>
                </a:solidFill>
                <a:latin typeface="Calibri" pitchFamily="34" charset="0"/>
              </a:rPr>
            </a:br>
            <a:r>
              <a:rPr lang="en-US" altLang="en-US">
                <a:solidFill>
                  <a:srgbClr val="1B346B"/>
                </a:solidFill>
                <a:latin typeface="Calibri" pitchFamily="34" charset="0"/>
                <a:hlinkClick r:id="rId4"/>
              </a:rPr>
              <a:t>Creative Commons Attribution 3.0 Unported License</a:t>
            </a:r>
            <a:endParaRPr lang="en-US" altLang="en-US">
              <a:solidFill>
                <a:srgbClr val="1B346B"/>
              </a:solidFill>
              <a:latin typeface="Calibri" pitchFamily="34" charset="0"/>
            </a:endParaRPr>
          </a:p>
          <a:p>
            <a:pPr algn="ctr" eaLnBrk="1" hangingPunct="1"/>
            <a:r>
              <a:rPr lang="en-US" altLang="en-US">
                <a:solidFill>
                  <a:srgbClr val="1B346B"/>
                </a:solidFill>
                <a:latin typeface="Calibri" pitchFamily="34" charset="0"/>
              </a:rPr>
              <a:t>Citation: Tony Mays 2011</a:t>
            </a:r>
            <a:endParaRPr lang="en-ZA" altLang="en-US"/>
          </a:p>
        </p:txBody>
      </p:sp>
    </p:spTree>
    <p:extLst>
      <p:ext uri="{BB962C8B-B14F-4D97-AF65-F5344CB8AC3E}">
        <p14:creationId xmlns:p14="http://schemas.microsoft.com/office/powerpoint/2010/main" val="766921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b="1" dirty="0" smtClean="0"/>
              <a:t>A Remixed OER</a:t>
            </a:r>
            <a:endParaRPr lang="en-ZA" b="1" dirty="0"/>
          </a:p>
        </p:txBody>
      </p:sp>
      <p:sp>
        <p:nvSpPr>
          <p:cNvPr id="3" name="Content Placeholder 2"/>
          <p:cNvSpPr>
            <a:spLocks noGrp="1"/>
          </p:cNvSpPr>
          <p:nvPr>
            <p:ph idx="1"/>
          </p:nvPr>
        </p:nvSpPr>
        <p:spPr>
          <a:xfrm>
            <a:off x="457200" y="1600200"/>
            <a:ext cx="8470900" cy="4525963"/>
          </a:xfrm>
          <a:extLst/>
        </p:spPr>
        <p:txBody>
          <a:bodyPr/>
          <a:lstStyle/>
          <a:p>
            <a:pPr lvl="7" algn="just">
              <a:defRPr/>
            </a:pPr>
            <a:r>
              <a:rPr lang="en-ZA" sz="2200" dirty="0" smtClean="0"/>
              <a:t>The yellow hornbill shown left is one of four varieties of hornbills common across sub-Saharan Africa. The other varieties are the grey- and red- hornbills and the much larger ground hornbill.</a:t>
            </a:r>
          </a:p>
          <a:p>
            <a:pPr lvl="7">
              <a:defRPr/>
            </a:pPr>
            <a:r>
              <a:rPr lang="en-ZA" sz="2200" dirty="0" smtClean="0"/>
              <a:t>   As the name suggests, the large horny bill is the key characteristic of the species. What does this suggest about their typical diet</a:t>
            </a:r>
            <a:r>
              <a:rPr lang="en-ZA" dirty="0" smtClean="0"/>
              <a:t>?</a:t>
            </a:r>
            <a:endParaRPr lang="en-ZA" dirty="0"/>
          </a:p>
        </p:txBody>
      </p:sp>
      <p:pic>
        <p:nvPicPr>
          <p:cNvPr id="11267"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581525"/>
            <a:ext cx="1828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6"/>
          <p:cNvSpPr>
            <a:spLocks noChangeArrowheads="1"/>
          </p:cNvSpPr>
          <p:nvPr/>
        </p:nvSpPr>
        <p:spPr bwMode="auto">
          <a:xfrm>
            <a:off x="4356100" y="5300663"/>
            <a:ext cx="4572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dirty="0">
                <a:solidFill>
                  <a:srgbClr val="1B346B"/>
                </a:solidFill>
                <a:latin typeface="Calibri" pitchFamily="34" charset="0"/>
              </a:rPr>
              <a:t>This work is licensed under a </a:t>
            </a:r>
            <a:br>
              <a:rPr lang="en-US" altLang="en-US" dirty="0">
                <a:solidFill>
                  <a:srgbClr val="1B346B"/>
                </a:solidFill>
                <a:latin typeface="Calibri" pitchFamily="34" charset="0"/>
              </a:rPr>
            </a:br>
            <a:r>
              <a:rPr lang="en-US" altLang="en-US" dirty="0">
                <a:solidFill>
                  <a:srgbClr val="1B346B"/>
                </a:solidFill>
                <a:latin typeface="Calibri" pitchFamily="34" charset="0"/>
                <a:hlinkClick r:id="rId3"/>
              </a:rPr>
              <a:t>Creative Commons Attribution 3.0 </a:t>
            </a:r>
            <a:r>
              <a:rPr lang="en-US" altLang="en-US" dirty="0" err="1">
                <a:solidFill>
                  <a:srgbClr val="1B346B"/>
                </a:solidFill>
                <a:latin typeface="Calibri" pitchFamily="34" charset="0"/>
                <a:hlinkClick r:id="rId3"/>
              </a:rPr>
              <a:t>Unported</a:t>
            </a:r>
            <a:r>
              <a:rPr lang="en-US" altLang="en-US" dirty="0">
                <a:solidFill>
                  <a:srgbClr val="1B346B"/>
                </a:solidFill>
                <a:latin typeface="Calibri" pitchFamily="34" charset="0"/>
                <a:hlinkClick r:id="rId3"/>
              </a:rPr>
              <a:t> License</a:t>
            </a:r>
            <a:endParaRPr lang="en-US" altLang="en-US" dirty="0">
              <a:solidFill>
                <a:srgbClr val="1B346B"/>
              </a:solidFill>
              <a:latin typeface="Calibri" pitchFamily="34" charset="0"/>
            </a:endParaRPr>
          </a:p>
          <a:p>
            <a:pPr algn="ctr" eaLnBrk="1" hangingPunct="1"/>
            <a:r>
              <a:rPr lang="en-US" altLang="en-US" dirty="0">
                <a:solidFill>
                  <a:srgbClr val="1B346B"/>
                </a:solidFill>
                <a:latin typeface="Calibri" pitchFamily="34" charset="0"/>
              </a:rPr>
              <a:t>Citation: </a:t>
            </a:r>
            <a:r>
              <a:rPr lang="en-US" altLang="en-US" dirty="0" smtClean="0">
                <a:solidFill>
                  <a:srgbClr val="1B346B"/>
                </a:solidFill>
                <a:latin typeface="Calibri" pitchFamily="34" charset="0"/>
              </a:rPr>
              <a:t>Jane Kamau </a:t>
            </a:r>
            <a:r>
              <a:rPr lang="en-US" altLang="en-US" dirty="0">
                <a:solidFill>
                  <a:srgbClr val="1B346B"/>
                </a:solidFill>
                <a:latin typeface="Calibri" pitchFamily="34" charset="0"/>
              </a:rPr>
              <a:t>2012</a:t>
            </a:r>
          </a:p>
          <a:p>
            <a:pPr algn="ctr" eaLnBrk="1" hangingPunct="1"/>
            <a:r>
              <a:rPr lang="en-US" altLang="en-US" dirty="0">
                <a:solidFill>
                  <a:srgbClr val="1B346B"/>
                </a:solidFill>
                <a:latin typeface="Calibri" pitchFamily="34" charset="0"/>
              </a:rPr>
              <a:t>Photo: Tony Mays 2011</a:t>
            </a:r>
            <a:endParaRPr lang="en-ZA" altLang="en-US" dirty="0"/>
          </a:p>
        </p:txBody>
      </p:sp>
      <p:pic>
        <p:nvPicPr>
          <p:cNvPr id="11270" name="Content Placeholder 4"/>
          <p:cNvPicPr>
            <a:picLocks noChangeAspect="1"/>
          </p:cNvPicPr>
          <p:nvPr/>
        </p:nvPicPr>
        <p:blipFill>
          <a:blip r:embed="rId5">
            <a:extLst>
              <a:ext uri="{28A0092B-C50C-407E-A947-70E740481C1C}">
                <a14:useLocalDpi xmlns:a14="http://schemas.microsoft.com/office/drawing/2010/main" val="0"/>
              </a:ext>
            </a:extLst>
          </a:blip>
          <a:srcRect t="19479" b="8585"/>
          <a:stretch>
            <a:fillRect/>
          </a:stretch>
        </p:blipFill>
        <p:spPr bwMode="auto">
          <a:xfrm>
            <a:off x="152400" y="1697037"/>
            <a:ext cx="3394075"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10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2659063" y="280988"/>
            <a:ext cx="382746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Lst>
              <a:defRPr>
                <a:solidFill>
                  <a:schemeClr val="tx1"/>
                </a:solidFill>
                <a:latin typeface="Arial" pitchFamily="34" charset="0"/>
              </a:defRPr>
            </a:lvl1pPr>
            <a:lvl2pPr marL="742950" indent="-285750" eaLnBrk="0" hangingPunct="0">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Lst>
              <a:defRPr>
                <a:solidFill>
                  <a:schemeClr val="tx1"/>
                </a:solidFill>
                <a:latin typeface="Arial" pitchFamily="34" charset="0"/>
              </a:defRPr>
            </a:lvl2pPr>
            <a:lvl3pPr marL="1143000" indent="-228600" eaLnBrk="0" hangingPunct="0">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Lst>
              <a:defRPr>
                <a:solidFill>
                  <a:schemeClr val="tx1"/>
                </a:solidFill>
                <a:latin typeface="Arial" pitchFamily="34" charset="0"/>
              </a:defRPr>
            </a:lvl3pPr>
            <a:lvl4pPr marL="1600200" indent="-228600" eaLnBrk="0" hangingPunct="0">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Lst>
              <a:defRPr>
                <a:solidFill>
                  <a:schemeClr val="tx1"/>
                </a:solidFill>
                <a:latin typeface="Arial" pitchFamily="34" charset="0"/>
              </a:defRPr>
            </a:lvl4pPr>
            <a:lvl5pPr marL="2057400" indent="-228600" eaLnBrk="0" hangingPunct="0">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Lst>
              <a:defRPr>
                <a:solidFill>
                  <a:schemeClr val="tx1"/>
                </a:solidFill>
                <a:latin typeface="Arial" pitchFamily="34" charset="0"/>
              </a:defRPr>
            </a:lvl9pPr>
          </a:lstStyle>
          <a:p>
            <a:pPr algn="ctr" eaLnBrk="1" hangingPunct="1">
              <a:buClr>
                <a:srgbClr val="000000"/>
              </a:buClr>
              <a:buSzPct val="100000"/>
            </a:pPr>
            <a:r>
              <a:rPr lang="en-US" altLang="en-US" sz="3500">
                <a:solidFill>
                  <a:srgbClr val="FFFFFF"/>
                </a:solidFill>
                <a:cs typeface="Arial" pitchFamily="34" charset="0"/>
              </a:rPr>
              <a:t>Creative Commons</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714500"/>
            <a:ext cx="342900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74777057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935038"/>
            <a:ext cx="39020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 y="2803525"/>
            <a:ext cx="39020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1238" y="4711700"/>
            <a:ext cx="39020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1238" y="2809875"/>
            <a:ext cx="39020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863" y="4711700"/>
            <a:ext cx="390207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1238" y="935038"/>
            <a:ext cx="39020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8" name="Rectangle 7"/>
          <p:cNvSpPr>
            <a:spLocks noChangeArrowheads="1"/>
          </p:cNvSpPr>
          <p:nvPr/>
        </p:nvSpPr>
        <p:spPr bwMode="auto">
          <a:xfrm>
            <a:off x="439738" y="258763"/>
            <a:ext cx="6870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eaLnBrk="0" hangingPunct="0">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6616700" algn="l"/>
              </a:tabLst>
              <a:defRPr>
                <a:solidFill>
                  <a:schemeClr val="tx1"/>
                </a:solidFill>
                <a:latin typeface="Arial" pitchFamily="34" charset="0"/>
              </a:defRPr>
            </a:lvl1pPr>
            <a:lvl2pPr marL="742950" indent="-285750" eaLnBrk="0" hangingPunct="0">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6616700" algn="l"/>
              </a:tabLst>
              <a:defRPr>
                <a:solidFill>
                  <a:schemeClr val="tx1"/>
                </a:solidFill>
                <a:latin typeface="Arial" pitchFamily="34" charset="0"/>
              </a:defRPr>
            </a:lvl2pPr>
            <a:lvl3pPr marL="1143000" indent="-228600" eaLnBrk="0" hangingPunct="0">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6616700" algn="l"/>
              </a:tabLst>
              <a:defRPr>
                <a:solidFill>
                  <a:schemeClr val="tx1"/>
                </a:solidFill>
                <a:latin typeface="Arial" pitchFamily="34" charset="0"/>
              </a:defRPr>
            </a:lvl3pPr>
            <a:lvl4pPr marL="1600200" indent="-228600" eaLnBrk="0" hangingPunct="0">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6616700" algn="l"/>
              </a:tabLst>
              <a:defRPr>
                <a:solidFill>
                  <a:schemeClr val="tx1"/>
                </a:solidFill>
                <a:latin typeface="Arial" pitchFamily="34" charset="0"/>
              </a:defRPr>
            </a:lvl4pPr>
            <a:lvl5pPr marL="2057400" indent="-228600" eaLnBrk="0" hangingPunct="0">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6616700"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6616700"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6616700"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6616700"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320675" algn="l"/>
                <a:tab pos="642938" algn="l"/>
                <a:tab pos="963613" algn="l"/>
                <a:tab pos="1285875" algn="l"/>
                <a:tab pos="1606550" algn="l"/>
                <a:tab pos="1928813" algn="l"/>
                <a:tab pos="2249488" algn="l"/>
                <a:tab pos="2571750" algn="l"/>
                <a:tab pos="2892425" algn="l"/>
                <a:tab pos="3214688" algn="l"/>
                <a:tab pos="3535363" algn="l"/>
                <a:tab pos="3857625" algn="l"/>
                <a:tab pos="4178300" algn="l"/>
                <a:tab pos="4500563" algn="l"/>
                <a:tab pos="4821238" algn="l"/>
                <a:tab pos="5143500" algn="l"/>
                <a:tab pos="5464175" algn="l"/>
                <a:tab pos="5786438" algn="l"/>
                <a:tab pos="6107113" algn="l"/>
                <a:tab pos="6429375" algn="l"/>
                <a:tab pos="6616700" algn="l"/>
              </a:tabLst>
              <a:defRPr>
                <a:solidFill>
                  <a:schemeClr val="tx1"/>
                </a:solidFill>
                <a:latin typeface="Arial" pitchFamily="34" charset="0"/>
              </a:defRPr>
            </a:lvl9pPr>
          </a:lstStyle>
          <a:p>
            <a:pPr eaLnBrk="1" hangingPunct="1">
              <a:buClr>
                <a:srgbClr val="000000"/>
              </a:buClr>
              <a:buSzPct val="100000"/>
            </a:pPr>
            <a:r>
              <a:rPr lang="en-US" altLang="en-US" sz="3800" b="1" dirty="0">
                <a:solidFill>
                  <a:srgbClr val="FF8000"/>
                </a:solidFill>
                <a:cs typeface="Arial" pitchFamily="34" charset="0"/>
              </a:rPr>
              <a:t>OER</a:t>
            </a:r>
            <a:r>
              <a:rPr lang="en-US" altLang="en-US" sz="3800" b="1" dirty="0">
                <a:solidFill>
                  <a:srgbClr val="001AFA"/>
                </a:solidFill>
                <a:cs typeface="Arial" pitchFamily="34" charset="0"/>
              </a:rPr>
              <a:t> </a:t>
            </a:r>
            <a:r>
              <a:rPr lang="en-US" altLang="en-US" sz="3500" dirty="0">
                <a:solidFill>
                  <a:srgbClr val="FFFFFF"/>
                </a:solidFill>
                <a:cs typeface="Arial" pitchFamily="34" charset="0"/>
              </a:rPr>
              <a:t>Creative Commons: licenses</a:t>
            </a:r>
          </a:p>
        </p:txBody>
      </p:sp>
    </p:spTree>
    <p:extLst>
      <p:ext uri="{BB962C8B-B14F-4D97-AF65-F5344CB8AC3E}">
        <p14:creationId xmlns:p14="http://schemas.microsoft.com/office/powerpoint/2010/main" val="293252547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80"/>
          <p:cNvSpPr>
            <a:spLocks noChangeArrowheads="1"/>
          </p:cNvSpPr>
          <p:nvPr/>
        </p:nvSpPr>
        <p:spPr bwMode="auto">
          <a:xfrm rot="18431345" flipV="1">
            <a:off x="3013075" y="5229225"/>
            <a:ext cx="171450" cy="914400"/>
          </a:xfrm>
          <a:prstGeom prst="curvedRightArrow">
            <a:avLst>
              <a:gd name="adj1" fmla="val 60000"/>
              <a:gd name="adj2" fmla="val 120000"/>
              <a:gd name="adj3" fmla="val 33333"/>
            </a:avLst>
          </a:prstGeom>
          <a:solidFill>
            <a:srgbClr val="5F5F5F"/>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39" name="AutoShape 79"/>
          <p:cNvSpPr>
            <a:spLocks noChangeArrowheads="1"/>
          </p:cNvSpPr>
          <p:nvPr/>
        </p:nvSpPr>
        <p:spPr bwMode="auto">
          <a:xfrm rot="3168655" flipH="1" flipV="1">
            <a:off x="6975475" y="5915025"/>
            <a:ext cx="171450" cy="914400"/>
          </a:xfrm>
          <a:prstGeom prst="curvedRightArrow">
            <a:avLst>
              <a:gd name="adj1" fmla="val 60000"/>
              <a:gd name="adj2" fmla="val 120000"/>
              <a:gd name="adj3" fmla="val 33333"/>
            </a:avLst>
          </a:prstGeom>
          <a:solidFill>
            <a:srgbClr val="5F5F5F"/>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40" name="AutoShape 72"/>
          <p:cNvSpPr>
            <a:spLocks noChangeArrowheads="1"/>
          </p:cNvSpPr>
          <p:nvPr/>
        </p:nvSpPr>
        <p:spPr bwMode="auto">
          <a:xfrm>
            <a:off x="304800" y="1143000"/>
            <a:ext cx="8636000" cy="5029200"/>
          </a:xfrm>
          <a:prstGeom prst="roundRect">
            <a:avLst>
              <a:gd name="adj" fmla="val 16667"/>
            </a:avLst>
          </a:prstGeom>
          <a:solidFill>
            <a:schemeClr val="bg1"/>
          </a:solidFill>
          <a:ln w="9525">
            <a:solidFill>
              <a:schemeClr val="tx1"/>
            </a:solidFill>
            <a:round/>
            <a:headEnd/>
            <a:tailEnd/>
          </a:ln>
          <a:effectLst>
            <a:outerShdw dist="107763" dir="2700000" algn="ctr" rotWithShape="0">
              <a:schemeClr val="tx1"/>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endParaRPr lang="en-US" altLang="en-US" sz="1800">
              <a:solidFill>
                <a:schemeClr val="tx1"/>
              </a:solidFill>
              <a:latin typeface="Arial" panose="020B0604020202020204" pitchFamily="34" charset="0"/>
            </a:endParaRPr>
          </a:p>
        </p:txBody>
      </p:sp>
      <p:sp>
        <p:nvSpPr>
          <p:cNvPr id="14341" name="Rectangle 8"/>
          <p:cNvSpPr>
            <a:spLocks noChangeArrowheads="1"/>
          </p:cNvSpPr>
          <p:nvPr/>
        </p:nvSpPr>
        <p:spPr bwMode="auto">
          <a:xfrm>
            <a:off x="609600" y="457200"/>
            <a:ext cx="7823200" cy="857250"/>
          </a:xfrm>
          <a:prstGeom prst="rect">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endParaRPr lang="en-US" altLang="en-US" sz="1800">
              <a:solidFill>
                <a:schemeClr val="tx1"/>
              </a:solidFill>
              <a:latin typeface="Arial" panose="020B0604020202020204" pitchFamily="34" charset="0"/>
            </a:endParaRPr>
          </a:p>
        </p:txBody>
      </p:sp>
      <p:sp>
        <p:nvSpPr>
          <p:cNvPr id="14342" name="Text Box 2"/>
          <p:cNvSpPr txBox="1">
            <a:spLocks noChangeArrowheads="1"/>
          </p:cNvSpPr>
          <p:nvPr/>
        </p:nvSpPr>
        <p:spPr bwMode="auto">
          <a:xfrm>
            <a:off x="2438400" y="-76200"/>
            <a:ext cx="42878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dirty="0">
                <a:solidFill>
                  <a:schemeClr val="tx1"/>
                </a:solidFill>
                <a:latin typeface="Arial" panose="020B0604020202020204" pitchFamily="34" charset="0"/>
              </a:rPr>
              <a:t>Developing a course </a:t>
            </a:r>
          </a:p>
        </p:txBody>
      </p:sp>
      <p:sp>
        <p:nvSpPr>
          <p:cNvPr id="14343" name="Text Box 4"/>
          <p:cNvSpPr txBox="1">
            <a:spLocks noChangeArrowheads="1"/>
          </p:cNvSpPr>
          <p:nvPr/>
        </p:nvSpPr>
        <p:spPr bwMode="auto">
          <a:xfrm>
            <a:off x="709613" y="628650"/>
            <a:ext cx="1876425" cy="646113"/>
          </a:xfrm>
          <a:prstGeom prst="rect">
            <a:avLst/>
          </a:prstGeom>
          <a:solidFill>
            <a:schemeClr val="bg1"/>
          </a:solidFill>
          <a:ln w="9525">
            <a:solidFill>
              <a:srgbClr val="4D4D4D"/>
            </a:solidFill>
            <a:miter lim="800000"/>
            <a:headEnd/>
            <a:tailEnd/>
          </a:ln>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a:solidFill>
                  <a:schemeClr val="tx1"/>
                </a:solidFill>
                <a:latin typeface="Arial" panose="020B0604020202020204" pitchFamily="34" charset="0"/>
              </a:rPr>
              <a:t>Requirements of</a:t>
            </a:r>
          </a:p>
          <a:p>
            <a:pPr algn="ctr" eaLnBrk="1" hangingPunct="1">
              <a:spcBef>
                <a:spcPct val="0"/>
              </a:spcBef>
              <a:buFontTx/>
              <a:buNone/>
            </a:pPr>
            <a:r>
              <a:rPr lang="en-US" altLang="en-US" sz="1800">
                <a:solidFill>
                  <a:schemeClr val="tx1"/>
                </a:solidFill>
                <a:latin typeface="Arial" panose="020B0604020202020204" pitchFamily="34" charset="0"/>
              </a:rPr>
              <a:t>the job</a:t>
            </a:r>
          </a:p>
        </p:txBody>
      </p:sp>
      <p:sp>
        <p:nvSpPr>
          <p:cNvPr id="14344" name="Text Box 5"/>
          <p:cNvSpPr txBox="1">
            <a:spLocks noChangeArrowheads="1"/>
          </p:cNvSpPr>
          <p:nvPr/>
        </p:nvSpPr>
        <p:spPr bwMode="auto">
          <a:xfrm>
            <a:off x="2957513" y="742950"/>
            <a:ext cx="1095375" cy="646113"/>
          </a:xfrm>
          <a:prstGeom prst="rect">
            <a:avLst/>
          </a:prstGeom>
          <a:solidFill>
            <a:schemeClr val="bg1"/>
          </a:solidFill>
          <a:ln w="9525">
            <a:solidFill>
              <a:srgbClr val="4D4D4D"/>
            </a:solidFill>
            <a:miter lim="800000"/>
            <a:headEnd/>
            <a:tailEnd/>
          </a:ln>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a:solidFill>
                  <a:schemeClr val="tx1"/>
                </a:solidFill>
                <a:latin typeface="Arial" panose="020B0604020202020204" pitchFamily="34" charset="0"/>
              </a:rPr>
              <a:t>National </a:t>
            </a:r>
          </a:p>
          <a:p>
            <a:pPr algn="ctr" eaLnBrk="1" hangingPunct="1">
              <a:spcBef>
                <a:spcPct val="0"/>
              </a:spcBef>
              <a:buFontTx/>
              <a:buNone/>
            </a:pPr>
            <a:r>
              <a:rPr lang="en-US" altLang="en-US" sz="1800">
                <a:solidFill>
                  <a:schemeClr val="tx1"/>
                </a:solidFill>
                <a:latin typeface="Arial" panose="020B0604020202020204" pitchFamily="34" charset="0"/>
              </a:rPr>
              <a:t>policies </a:t>
            </a:r>
          </a:p>
        </p:txBody>
      </p:sp>
      <p:sp>
        <p:nvSpPr>
          <p:cNvPr id="14345" name="Text Box 6"/>
          <p:cNvSpPr txBox="1">
            <a:spLocks noChangeArrowheads="1"/>
          </p:cNvSpPr>
          <p:nvPr/>
        </p:nvSpPr>
        <p:spPr bwMode="auto">
          <a:xfrm>
            <a:off x="4281488" y="742950"/>
            <a:ext cx="2287587" cy="646113"/>
          </a:xfrm>
          <a:prstGeom prst="rect">
            <a:avLst/>
          </a:prstGeom>
          <a:solidFill>
            <a:schemeClr val="bg1"/>
          </a:solidFill>
          <a:ln w="9525">
            <a:solidFill>
              <a:srgbClr val="4D4D4D"/>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a:solidFill>
                  <a:schemeClr val="tx1"/>
                </a:solidFill>
                <a:latin typeface="Arial" panose="020B0604020202020204" pitchFamily="34" charset="0"/>
              </a:rPr>
              <a:t>Target qualifications</a:t>
            </a:r>
          </a:p>
          <a:p>
            <a:pPr algn="ctr" eaLnBrk="1" hangingPunct="1">
              <a:spcBef>
                <a:spcPct val="0"/>
              </a:spcBef>
              <a:buFontTx/>
              <a:buNone/>
            </a:pPr>
            <a:r>
              <a:rPr lang="en-US" altLang="en-US" sz="1800">
                <a:solidFill>
                  <a:schemeClr val="tx1"/>
                </a:solidFill>
                <a:latin typeface="Arial" panose="020B0604020202020204" pitchFamily="34" charset="0"/>
              </a:rPr>
              <a:t>and accreditation</a:t>
            </a:r>
          </a:p>
        </p:txBody>
      </p:sp>
      <p:sp>
        <p:nvSpPr>
          <p:cNvPr id="14346" name="Text Box 7"/>
          <p:cNvSpPr txBox="1">
            <a:spLocks noChangeArrowheads="1"/>
          </p:cNvSpPr>
          <p:nvPr/>
        </p:nvSpPr>
        <p:spPr bwMode="auto">
          <a:xfrm>
            <a:off x="6816725" y="628650"/>
            <a:ext cx="1289050" cy="646113"/>
          </a:xfrm>
          <a:prstGeom prst="rect">
            <a:avLst/>
          </a:prstGeom>
          <a:solidFill>
            <a:schemeClr val="bg1"/>
          </a:solidFill>
          <a:ln w="9525">
            <a:solidFill>
              <a:srgbClr val="4D4D4D"/>
            </a:solidFill>
            <a:miter lim="800000"/>
            <a:headEnd/>
            <a:tailEnd/>
          </a:ln>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a:solidFill>
                  <a:schemeClr val="tx1"/>
                </a:solidFill>
                <a:latin typeface="Arial" panose="020B0604020202020204" pitchFamily="34" charset="0"/>
              </a:rPr>
              <a:t>Contextual</a:t>
            </a:r>
          </a:p>
          <a:p>
            <a:pPr algn="ctr" eaLnBrk="1" hangingPunct="1">
              <a:spcBef>
                <a:spcPct val="0"/>
              </a:spcBef>
              <a:buFontTx/>
              <a:buNone/>
            </a:pPr>
            <a:r>
              <a:rPr lang="en-US" altLang="en-US" sz="1800">
                <a:solidFill>
                  <a:schemeClr val="tx1"/>
                </a:solidFill>
                <a:latin typeface="Arial" panose="020B0604020202020204" pitchFamily="34" charset="0"/>
              </a:rPr>
              <a:t>research   </a:t>
            </a:r>
          </a:p>
        </p:txBody>
      </p:sp>
      <p:grpSp>
        <p:nvGrpSpPr>
          <p:cNvPr id="14347" name="Group 24"/>
          <p:cNvGrpSpPr>
            <a:grpSpLocks/>
          </p:cNvGrpSpPr>
          <p:nvPr/>
        </p:nvGrpSpPr>
        <p:grpSpPr bwMode="auto">
          <a:xfrm>
            <a:off x="406400" y="2286000"/>
            <a:ext cx="2551113" cy="677863"/>
            <a:chOff x="144" y="1728"/>
            <a:chExt cx="1205" cy="1034"/>
          </a:xfrm>
        </p:grpSpPr>
        <p:sp>
          <p:nvSpPr>
            <p:cNvPr id="14418" name="Rectangle 19"/>
            <p:cNvSpPr>
              <a:spLocks noChangeArrowheads="1"/>
            </p:cNvSpPr>
            <p:nvPr/>
          </p:nvSpPr>
          <p:spPr bwMode="auto">
            <a:xfrm>
              <a:off x="144" y="1728"/>
              <a:ext cx="1200" cy="959"/>
            </a:xfrm>
            <a:prstGeom prst="rect">
              <a:avLst/>
            </a:prstGeom>
            <a:solidFill>
              <a:srgbClr val="FFCC66"/>
            </a:solidFill>
            <a:ln w="9525">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419" name="Text Box 12"/>
            <p:cNvSpPr txBox="1">
              <a:spLocks noChangeArrowheads="1"/>
            </p:cNvSpPr>
            <p:nvPr/>
          </p:nvSpPr>
          <p:spPr bwMode="auto">
            <a:xfrm>
              <a:off x="192" y="1775"/>
              <a:ext cx="1157" cy="98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Approach to teaching</a:t>
              </a:r>
            </a:p>
            <a:p>
              <a:pPr eaLnBrk="1" hangingPunct="1">
                <a:spcBef>
                  <a:spcPct val="0"/>
                </a:spcBef>
                <a:buFontTx/>
                <a:buNone/>
              </a:pPr>
              <a:r>
                <a:rPr lang="en-US" altLang="en-US" sz="1800">
                  <a:solidFill>
                    <a:schemeClr val="tx1"/>
                  </a:solidFill>
                  <a:latin typeface="Arial" panose="020B0604020202020204" pitchFamily="34" charset="0"/>
                </a:rPr>
                <a:t>and learning</a:t>
              </a:r>
            </a:p>
          </p:txBody>
        </p:sp>
      </p:grpSp>
      <p:grpSp>
        <p:nvGrpSpPr>
          <p:cNvPr id="14348" name="Group 23"/>
          <p:cNvGrpSpPr>
            <a:grpSpLocks/>
          </p:cNvGrpSpPr>
          <p:nvPr/>
        </p:nvGrpSpPr>
        <p:grpSpPr bwMode="auto">
          <a:xfrm>
            <a:off x="3251200" y="2286000"/>
            <a:ext cx="2540000" cy="677863"/>
            <a:chOff x="1440" y="1728"/>
            <a:chExt cx="1200" cy="1517"/>
          </a:xfrm>
        </p:grpSpPr>
        <p:sp>
          <p:nvSpPr>
            <p:cNvPr id="14416" name="Rectangle 20"/>
            <p:cNvSpPr>
              <a:spLocks noChangeArrowheads="1"/>
            </p:cNvSpPr>
            <p:nvPr/>
          </p:nvSpPr>
          <p:spPr bwMode="auto">
            <a:xfrm>
              <a:off x="1440" y="1728"/>
              <a:ext cx="1200" cy="959"/>
            </a:xfrm>
            <a:prstGeom prst="rect">
              <a:avLst/>
            </a:prstGeom>
            <a:solidFill>
              <a:srgbClr val="FFCC66"/>
            </a:solidFill>
            <a:ln w="9525">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417" name="Text Box 13"/>
            <p:cNvSpPr txBox="1">
              <a:spLocks noChangeArrowheads="1"/>
            </p:cNvSpPr>
            <p:nvPr/>
          </p:nvSpPr>
          <p:spPr bwMode="auto">
            <a:xfrm>
              <a:off x="1440" y="1835"/>
              <a:ext cx="1200" cy="141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Key purpose and </a:t>
              </a:r>
            </a:p>
            <a:p>
              <a:pPr eaLnBrk="1" hangingPunct="1">
                <a:spcBef>
                  <a:spcPct val="0"/>
                </a:spcBef>
                <a:buFontTx/>
                <a:buNone/>
              </a:pPr>
              <a:r>
                <a:rPr lang="en-US" altLang="en-US" sz="1800">
                  <a:solidFill>
                    <a:schemeClr val="tx1"/>
                  </a:solidFill>
                  <a:latin typeface="Arial" panose="020B0604020202020204" pitchFamily="34" charset="0"/>
                </a:rPr>
                <a:t>outcomes </a:t>
              </a:r>
            </a:p>
            <a:p>
              <a:pPr eaLnBrk="1" hangingPunct="1">
                <a:spcBef>
                  <a:spcPct val="0"/>
                </a:spcBef>
                <a:buFontTx/>
                <a:buNone/>
              </a:pPr>
              <a:endParaRPr lang="en-US" altLang="en-US" sz="1800">
                <a:solidFill>
                  <a:schemeClr val="tx1"/>
                </a:solidFill>
                <a:latin typeface="Arial" panose="020B0604020202020204" pitchFamily="34" charset="0"/>
              </a:endParaRPr>
            </a:p>
          </p:txBody>
        </p:sp>
      </p:grpSp>
      <p:grpSp>
        <p:nvGrpSpPr>
          <p:cNvPr id="14349" name="Group 38"/>
          <p:cNvGrpSpPr>
            <a:grpSpLocks/>
          </p:cNvGrpSpPr>
          <p:nvPr/>
        </p:nvGrpSpPr>
        <p:grpSpPr bwMode="auto">
          <a:xfrm>
            <a:off x="6029325" y="2286000"/>
            <a:ext cx="2641600" cy="677863"/>
            <a:chOff x="2856" y="1920"/>
            <a:chExt cx="1200" cy="3074"/>
          </a:xfrm>
        </p:grpSpPr>
        <p:sp>
          <p:nvSpPr>
            <p:cNvPr id="14414" name="Rectangle 21"/>
            <p:cNvSpPr>
              <a:spLocks noChangeArrowheads="1"/>
            </p:cNvSpPr>
            <p:nvPr/>
          </p:nvSpPr>
          <p:spPr bwMode="auto">
            <a:xfrm>
              <a:off x="2856" y="1920"/>
              <a:ext cx="1200" cy="957"/>
            </a:xfrm>
            <a:prstGeom prst="rect">
              <a:avLst/>
            </a:prstGeom>
            <a:solidFill>
              <a:srgbClr val="FFCC66"/>
            </a:solidFill>
            <a:ln w="9525">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415" name="Text Box 14"/>
            <p:cNvSpPr txBox="1">
              <a:spLocks noChangeArrowheads="1"/>
            </p:cNvSpPr>
            <p:nvPr/>
          </p:nvSpPr>
          <p:spPr bwMode="auto">
            <a:xfrm>
              <a:off x="2869" y="2027"/>
              <a:ext cx="1187" cy="296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Content and skills</a:t>
              </a:r>
            </a:p>
            <a:p>
              <a:pPr eaLnBrk="1" hangingPunct="1">
                <a:spcBef>
                  <a:spcPct val="0"/>
                </a:spcBef>
                <a:buFontTx/>
                <a:buNone/>
              </a:pPr>
              <a:r>
                <a:rPr lang="en-US" altLang="en-US" sz="1800">
                  <a:solidFill>
                    <a:schemeClr val="tx1"/>
                  </a:solidFill>
                  <a:latin typeface="Arial" panose="020B0604020202020204" pitchFamily="34" charset="0"/>
                </a:rPr>
                <a:t>emphases</a:t>
              </a:r>
            </a:p>
            <a:p>
              <a:pPr eaLnBrk="1" hangingPunct="1">
                <a:spcBef>
                  <a:spcPct val="0"/>
                </a:spcBef>
                <a:buFontTx/>
                <a:buNone/>
              </a:pPr>
              <a:endParaRPr lang="en-US" altLang="en-US" sz="1800">
                <a:solidFill>
                  <a:schemeClr val="tx1"/>
                </a:solidFill>
                <a:latin typeface="Arial" panose="020B0604020202020204" pitchFamily="34" charset="0"/>
              </a:endParaRPr>
            </a:p>
          </p:txBody>
        </p:sp>
      </p:grpSp>
      <p:grpSp>
        <p:nvGrpSpPr>
          <p:cNvPr id="14350" name="Group 76"/>
          <p:cNvGrpSpPr>
            <a:grpSpLocks/>
          </p:cNvGrpSpPr>
          <p:nvPr/>
        </p:nvGrpSpPr>
        <p:grpSpPr bwMode="auto">
          <a:xfrm>
            <a:off x="1930400" y="6248458"/>
            <a:ext cx="4876800" cy="646130"/>
            <a:chOff x="912" y="5200"/>
            <a:chExt cx="2304" cy="543"/>
          </a:xfrm>
        </p:grpSpPr>
        <p:sp>
          <p:nvSpPr>
            <p:cNvPr id="14412" name="Rectangle 75"/>
            <p:cNvSpPr>
              <a:spLocks noChangeArrowheads="1"/>
            </p:cNvSpPr>
            <p:nvPr/>
          </p:nvSpPr>
          <p:spPr bwMode="auto">
            <a:xfrm>
              <a:off x="912" y="5280"/>
              <a:ext cx="2304" cy="336"/>
            </a:xfrm>
            <a:prstGeom prst="rect">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413" name="Text Box 18"/>
            <p:cNvSpPr txBox="1">
              <a:spLocks noChangeArrowheads="1"/>
            </p:cNvSpPr>
            <p:nvPr/>
          </p:nvSpPr>
          <p:spPr bwMode="auto">
            <a:xfrm>
              <a:off x="1067" y="5200"/>
              <a:ext cx="2005" cy="54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dirty="0">
                  <a:solidFill>
                    <a:schemeClr val="bg1"/>
                  </a:solidFill>
                  <a:latin typeface="Arial" panose="020B0604020202020204" pitchFamily="34" charset="0"/>
                </a:rPr>
                <a:t>External moderation,</a:t>
              </a:r>
            </a:p>
            <a:p>
              <a:pPr algn="ctr" eaLnBrk="1" hangingPunct="1">
                <a:spcBef>
                  <a:spcPct val="0"/>
                </a:spcBef>
                <a:buFontTx/>
                <a:buNone/>
              </a:pPr>
              <a:r>
                <a:rPr lang="en-US" altLang="en-US" sz="1800" dirty="0">
                  <a:solidFill>
                    <a:schemeClr val="bg1"/>
                  </a:solidFill>
                  <a:latin typeface="Arial" panose="020B0604020202020204" pitchFamily="34" charset="0"/>
                </a:rPr>
                <a:t>quality assurance, and  evaluation </a:t>
              </a:r>
            </a:p>
          </p:txBody>
        </p:sp>
      </p:grpSp>
      <p:sp>
        <p:nvSpPr>
          <p:cNvPr id="14351" name="AutoShape 29"/>
          <p:cNvSpPr>
            <a:spLocks noChangeArrowheads="1"/>
          </p:cNvSpPr>
          <p:nvPr/>
        </p:nvSpPr>
        <p:spPr bwMode="auto">
          <a:xfrm rot="5400000">
            <a:off x="1358900" y="1990725"/>
            <a:ext cx="228600" cy="304800"/>
          </a:xfrm>
          <a:prstGeom prst="rightArrow">
            <a:avLst>
              <a:gd name="adj1" fmla="val 50000"/>
              <a:gd name="adj2" fmla="val 33333"/>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52" name="AutoShape 30"/>
          <p:cNvSpPr>
            <a:spLocks noChangeArrowheads="1"/>
          </p:cNvSpPr>
          <p:nvPr/>
        </p:nvSpPr>
        <p:spPr bwMode="auto">
          <a:xfrm rot="5400000">
            <a:off x="4305300" y="1990725"/>
            <a:ext cx="228600" cy="304800"/>
          </a:xfrm>
          <a:prstGeom prst="rightArrow">
            <a:avLst>
              <a:gd name="adj1" fmla="val 50000"/>
              <a:gd name="adj2" fmla="val 33333"/>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53" name="AutoShape 31"/>
          <p:cNvSpPr>
            <a:spLocks noChangeArrowheads="1"/>
          </p:cNvSpPr>
          <p:nvPr/>
        </p:nvSpPr>
        <p:spPr bwMode="auto">
          <a:xfrm rot="5400000">
            <a:off x="7150100" y="1990725"/>
            <a:ext cx="228600" cy="304800"/>
          </a:xfrm>
          <a:prstGeom prst="rightArrow">
            <a:avLst>
              <a:gd name="adj1" fmla="val 50000"/>
              <a:gd name="adj2" fmla="val 33333"/>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grpSp>
        <p:nvGrpSpPr>
          <p:cNvPr id="14354" name="Group 32"/>
          <p:cNvGrpSpPr>
            <a:grpSpLocks/>
          </p:cNvGrpSpPr>
          <p:nvPr/>
        </p:nvGrpSpPr>
        <p:grpSpPr bwMode="auto">
          <a:xfrm>
            <a:off x="1066800" y="1485900"/>
            <a:ext cx="6553200" cy="628650"/>
            <a:chOff x="528" y="1200"/>
            <a:chExt cx="3120" cy="432"/>
          </a:xfrm>
        </p:grpSpPr>
        <p:sp>
          <p:nvSpPr>
            <p:cNvPr id="14410" name="Rectangle 10"/>
            <p:cNvSpPr>
              <a:spLocks noChangeArrowheads="1"/>
            </p:cNvSpPr>
            <p:nvPr/>
          </p:nvSpPr>
          <p:spPr bwMode="auto">
            <a:xfrm>
              <a:off x="528" y="1200"/>
              <a:ext cx="3120" cy="432"/>
            </a:xfrm>
            <a:prstGeom prst="rect">
              <a:avLst/>
            </a:prstGeom>
            <a:solidFill>
              <a:srgbClr val="FFFF66"/>
            </a:solidFill>
            <a:ln w="9525">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411" name="Text Box 9"/>
            <p:cNvSpPr txBox="1">
              <a:spLocks noChangeArrowheads="1"/>
            </p:cNvSpPr>
            <p:nvPr/>
          </p:nvSpPr>
          <p:spPr bwMode="auto">
            <a:xfrm>
              <a:off x="2052" y="1216"/>
              <a:ext cx="87" cy="254"/>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endParaRPr lang="en-US" altLang="en-US" sz="1800">
                <a:solidFill>
                  <a:schemeClr val="tx1"/>
                </a:solidFill>
                <a:latin typeface="Arial" panose="020B0604020202020204" pitchFamily="34" charset="0"/>
              </a:endParaRPr>
            </a:p>
          </p:txBody>
        </p:sp>
      </p:grpSp>
      <p:sp>
        <p:nvSpPr>
          <p:cNvPr id="14355" name="Text Box 54"/>
          <p:cNvSpPr txBox="1">
            <a:spLocks noChangeArrowheads="1"/>
          </p:cNvSpPr>
          <p:nvPr/>
        </p:nvSpPr>
        <p:spPr bwMode="auto">
          <a:xfrm>
            <a:off x="3352800" y="4686300"/>
            <a:ext cx="2860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Staff or external agencies </a:t>
            </a:r>
          </a:p>
          <a:p>
            <a:pPr eaLnBrk="1" hangingPunct="1">
              <a:spcBef>
                <a:spcPct val="0"/>
              </a:spcBef>
              <a:buFontTx/>
              <a:buNone/>
            </a:pPr>
            <a:r>
              <a:rPr lang="en-US" altLang="en-US" sz="1800">
                <a:solidFill>
                  <a:schemeClr val="tx1"/>
                </a:solidFill>
                <a:latin typeface="Arial" panose="020B0604020202020204" pitchFamily="34" charset="0"/>
              </a:rPr>
              <a:t> </a:t>
            </a:r>
          </a:p>
        </p:txBody>
      </p:sp>
      <p:sp>
        <p:nvSpPr>
          <p:cNvPr id="14356" name="AutoShape 74"/>
          <p:cNvSpPr>
            <a:spLocks noChangeArrowheads="1"/>
          </p:cNvSpPr>
          <p:nvPr/>
        </p:nvSpPr>
        <p:spPr bwMode="auto">
          <a:xfrm>
            <a:off x="203200" y="1028700"/>
            <a:ext cx="406400" cy="514350"/>
          </a:xfrm>
          <a:prstGeom prst="curvedRightArrow">
            <a:avLst>
              <a:gd name="adj1" fmla="val 45000"/>
              <a:gd name="adj2" fmla="val 90000"/>
              <a:gd name="adj3" fmla="val 33333"/>
            </a:avLst>
          </a:prstGeom>
          <a:solidFill>
            <a:srgbClr val="4D4D4D"/>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57" name="Text Box 84"/>
          <p:cNvSpPr txBox="1">
            <a:spLocks noChangeArrowheads="1"/>
          </p:cNvSpPr>
          <p:nvPr/>
        </p:nvSpPr>
        <p:spPr bwMode="auto">
          <a:xfrm>
            <a:off x="3454400" y="5165725"/>
            <a:ext cx="153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Technologies</a:t>
            </a:r>
          </a:p>
        </p:txBody>
      </p:sp>
      <p:grpSp>
        <p:nvGrpSpPr>
          <p:cNvPr id="14358" name="Group 87"/>
          <p:cNvGrpSpPr>
            <a:grpSpLocks/>
          </p:cNvGrpSpPr>
          <p:nvPr/>
        </p:nvGrpSpPr>
        <p:grpSpPr bwMode="auto">
          <a:xfrm>
            <a:off x="6299200" y="4171950"/>
            <a:ext cx="2438400" cy="514350"/>
            <a:chOff x="144" y="1728"/>
            <a:chExt cx="1200" cy="960"/>
          </a:xfrm>
        </p:grpSpPr>
        <p:sp>
          <p:nvSpPr>
            <p:cNvPr id="14408" name="Rectangle 88"/>
            <p:cNvSpPr>
              <a:spLocks noChangeArrowheads="1"/>
            </p:cNvSpPr>
            <p:nvPr/>
          </p:nvSpPr>
          <p:spPr bwMode="auto">
            <a:xfrm>
              <a:off x="144" y="1728"/>
              <a:ext cx="1200" cy="960"/>
            </a:xfrm>
            <a:prstGeom prst="rect">
              <a:avLst/>
            </a:prstGeom>
            <a:solidFill>
              <a:srgbClr val="99FF66"/>
            </a:solidFill>
            <a:ln w="9525">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409" name="Text Box 89"/>
            <p:cNvSpPr txBox="1">
              <a:spLocks noChangeArrowheads="1"/>
            </p:cNvSpPr>
            <p:nvPr/>
          </p:nvSpPr>
          <p:spPr bwMode="auto">
            <a:xfrm>
              <a:off x="192" y="1777"/>
              <a:ext cx="104" cy="689"/>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pSp>
      <p:grpSp>
        <p:nvGrpSpPr>
          <p:cNvPr id="14359" name="Group 100"/>
          <p:cNvGrpSpPr>
            <a:grpSpLocks/>
          </p:cNvGrpSpPr>
          <p:nvPr/>
        </p:nvGrpSpPr>
        <p:grpSpPr bwMode="auto">
          <a:xfrm>
            <a:off x="6299200" y="3600450"/>
            <a:ext cx="2438400" cy="514350"/>
            <a:chOff x="144" y="1728"/>
            <a:chExt cx="1200" cy="960"/>
          </a:xfrm>
        </p:grpSpPr>
        <p:sp>
          <p:nvSpPr>
            <p:cNvPr id="14406" name="Rectangle 101"/>
            <p:cNvSpPr>
              <a:spLocks noChangeArrowheads="1"/>
            </p:cNvSpPr>
            <p:nvPr/>
          </p:nvSpPr>
          <p:spPr bwMode="auto">
            <a:xfrm>
              <a:off x="144" y="1728"/>
              <a:ext cx="1200" cy="960"/>
            </a:xfrm>
            <a:prstGeom prst="rect">
              <a:avLst/>
            </a:prstGeom>
            <a:solidFill>
              <a:srgbClr val="99FF66"/>
            </a:solidFill>
            <a:ln w="9525">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407" name="Text Box 102"/>
            <p:cNvSpPr txBox="1">
              <a:spLocks noChangeArrowheads="1"/>
            </p:cNvSpPr>
            <p:nvPr/>
          </p:nvSpPr>
          <p:spPr bwMode="auto">
            <a:xfrm>
              <a:off x="192" y="1777"/>
              <a:ext cx="104" cy="689"/>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pSp>
      <p:sp>
        <p:nvSpPr>
          <p:cNvPr id="14360" name="Oval 117"/>
          <p:cNvSpPr>
            <a:spLocks noChangeArrowheads="1"/>
          </p:cNvSpPr>
          <p:nvPr/>
        </p:nvSpPr>
        <p:spPr bwMode="auto">
          <a:xfrm>
            <a:off x="812800" y="3086100"/>
            <a:ext cx="3657600" cy="514350"/>
          </a:xfrm>
          <a:prstGeom prst="ellipse">
            <a:avLst/>
          </a:prstGeom>
          <a:solidFill>
            <a:srgbClr val="99FFCC"/>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a:solidFill>
                  <a:schemeClr val="tx1"/>
                </a:solidFill>
                <a:latin typeface="Arial" panose="020B0604020202020204" pitchFamily="34" charset="0"/>
              </a:rPr>
              <a:t>Assessment strategy</a:t>
            </a:r>
          </a:p>
        </p:txBody>
      </p:sp>
      <p:sp>
        <p:nvSpPr>
          <p:cNvPr id="14361" name="Oval 115"/>
          <p:cNvSpPr>
            <a:spLocks noChangeArrowheads="1"/>
          </p:cNvSpPr>
          <p:nvPr/>
        </p:nvSpPr>
        <p:spPr bwMode="auto">
          <a:xfrm>
            <a:off x="3962400" y="3086100"/>
            <a:ext cx="3657600" cy="541338"/>
          </a:xfrm>
          <a:prstGeom prst="ellipse">
            <a:avLst/>
          </a:prstGeom>
          <a:solidFill>
            <a:srgbClr val="99FF66"/>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a:solidFill>
                  <a:schemeClr val="tx1"/>
                </a:solidFill>
                <a:latin typeface="Arial" panose="020B0604020202020204" pitchFamily="34" charset="0"/>
              </a:rPr>
              <a:t>Teaching and learning </a:t>
            </a:r>
          </a:p>
          <a:p>
            <a:pPr algn="ctr" eaLnBrk="1" hangingPunct="1">
              <a:spcBef>
                <a:spcPct val="0"/>
              </a:spcBef>
              <a:buFontTx/>
              <a:buNone/>
            </a:pPr>
            <a:r>
              <a:rPr lang="en-US" altLang="en-US" sz="1800">
                <a:solidFill>
                  <a:schemeClr val="tx1"/>
                </a:solidFill>
                <a:latin typeface="Arial" panose="020B0604020202020204" pitchFamily="34" charset="0"/>
              </a:rPr>
              <a:t>methods</a:t>
            </a:r>
          </a:p>
        </p:txBody>
      </p:sp>
      <p:sp>
        <p:nvSpPr>
          <p:cNvPr id="14362" name="Oval 119"/>
          <p:cNvSpPr>
            <a:spLocks noChangeArrowheads="1"/>
          </p:cNvSpPr>
          <p:nvPr/>
        </p:nvSpPr>
        <p:spPr bwMode="auto">
          <a:xfrm>
            <a:off x="2743200" y="3714750"/>
            <a:ext cx="3251200" cy="742950"/>
          </a:xfrm>
          <a:prstGeom prst="ellipse">
            <a:avLst/>
          </a:prstGeom>
          <a:solidFill>
            <a:srgbClr val="CC99FF"/>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endParaRPr lang="en-US" altLang="en-US" sz="1800" dirty="0">
              <a:solidFill>
                <a:schemeClr val="tx1"/>
              </a:solidFill>
              <a:latin typeface="Arial" panose="020B0604020202020204" pitchFamily="34" charset="0"/>
            </a:endParaRPr>
          </a:p>
          <a:p>
            <a:pPr algn="ctr" eaLnBrk="1" hangingPunct="1">
              <a:spcBef>
                <a:spcPct val="0"/>
              </a:spcBef>
              <a:buFontTx/>
              <a:buNone/>
            </a:pPr>
            <a:endParaRPr lang="en-US" altLang="en-US" sz="1800" dirty="0">
              <a:solidFill>
                <a:schemeClr val="tx1"/>
              </a:solidFill>
              <a:latin typeface="Arial" panose="020B0604020202020204" pitchFamily="34" charset="0"/>
            </a:endParaRPr>
          </a:p>
          <a:p>
            <a:pPr algn="ctr" eaLnBrk="1" hangingPunct="1">
              <a:spcBef>
                <a:spcPct val="0"/>
              </a:spcBef>
              <a:buFontTx/>
              <a:buNone/>
            </a:pPr>
            <a:r>
              <a:rPr lang="en-US" altLang="en-US" sz="1800" dirty="0">
                <a:solidFill>
                  <a:schemeClr val="tx1"/>
                </a:solidFill>
                <a:latin typeface="Arial" panose="020B0604020202020204" pitchFamily="34" charset="0"/>
              </a:rPr>
              <a:t>Course materials</a:t>
            </a:r>
          </a:p>
          <a:p>
            <a:pPr algn="ctr" eaLnBrk="1" hangingPunct="1">
              <a:spcBef>
                <a:spcPct val="0"/>
              </a:spcBef>
              <a:buFontTx/>
              <a:buNone/>
            </a:pPr>
            <a:r>
              <a:rPr lang="en-US" altLang="en-US" sz="1800" dirty="0">
                <a:solidFill>
                  <a:schemeClr val="tx1"/>
                </a:solidFill>
                <a:latin typeface="Arial" panose="020B0604020202020204" pitchFamily="34" charset="0"/>
              </a:rPr>
              <a:t> </a:t>
            </a:r>
          </a:p>
          <a:p>
            <a:pPr algn="ctr" eaLnBrk="1" hangingPunct="1">
              <a:spcBef>
                <a:spcPct val="0"/>
              </a:spcBef>
              <a:buFontTx/>
              <a:buNone/>
            </a:pPr>
            <a:r>
              <a:rPr lang="en-US" altLang="en-US" sz="1800" dirty="0">
                <a:solidFill>
                  <a:schemeClr val="tx1"/>
                </a:solidFill>
                <a:latin typeface="Arial" panose="020B0604020202020204" pitchFamily="34" charset="0"/>
              </a:rPr>
              <a:t>,</a:t>
            </a:r>
          </a:p>
          <a:p>
            <a:pPr algn="ctr" eaLnBrk="1" hangingPunct="1">
              <a:spcBef>
                <a:spcPct val="0"/>
              </a:spcBef>
              <a:buFontTx/>
              <a:buNone/>
            </a:pPr>
            <a:endParaRPr lang="en-US" altLang="en-US" sz="1800" dirty="0">
              <a:solidFill>
                <a:schemeClr val="tx1"/>
              </a:solidFill>
              <a:latin typeface="Arial" panose="020B0604020202020204" pitchFamily="34" charset="0"/>
            </a:endParaRPr>
          </a:p>
        </p:txBody>
      </p:sp>
      <p:grpSp>
        <p:nvGrpSpPr>
          <p:cNvPr id="14363" name="Group 121"/>
          <p:cNvGrpSpPr>
            <a:grpSpLocks/>
          </p:cNvGrpSpPr>
          <p:nvPr/>
        </p:nvGrpSpPr>
        <p:grpSpPr bwMode="auto">
          <a:xfrm>
            <a:off x="6299200" y="4743450"/>
            <a:ext cx="2438400" cy="514350"/>
            <a:chOff x="144" y="1728"/>
            <a:chExt cx="1200" cy="960"/>
          </a:xfrm>
        </p:grpSpPr>
        <p:sp>
          <p:nvSpPr>
            <p:cNvPr id="14404" name="Rectangle 122"/>
            <p:cNvSpPr>
              <a:spLocks noChangeArrowheads="1"/>
            </p:cNvSpPr>
            <p:nvPr/>
          </p:nvSpPr>
          <p:spPr bwMode="auto">
            <a:xfrm>
              <a:off x="144" y="1728"/>
              <a:ext cx="1200" cy="960"/>
            </a:xfrm>
            <a:prstGeom prst="rect">
              <a:avLst/>
            </a:prstGeom>
            <a:solidFill>
              <a:srgbClr val="99FF66"/>
            </a:solidFill>
            <a:ln w="9525">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405" name="Text Box 123"/>
            <p:cNvSpPr txBox="1">
              <a:spLocks noChangeArrowheads="1"/>
            </p:cNvSpPr>
            <p:nvPr/>
          </p:nvSpPr>
          <p:spPr bwMode="auto">
            <a:xfrm>
              <a:off x="192" y="1777"/>
              <a:ext cx="104" cy="689"/>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pSp>
      <p:grpSp>
        <p:nvGrpSpPr>
          <p:cNvPr id="14364" name="Group 124"/>
          <p:cNvGrpSpPr>
            <a:grpSpLocks/>
          </p:cNvGrpSpPr>
          <p:nvPr/>
        </p:nvGrpSpPr>
        <p:grpSpPr bwMode="auto">
          <a:xfrm>
            <a:off x="6299200" y="5314950"/>
            <a:ext cx="2438400" cy="514350"/>
            <a:chOff x="144" y="1728"/>
            <a:chExt cx="1200" cy="960"/>
          </a:xfrm>
        </p:grpSpPr>
        <p:sp>
          <p:nvSpPr>
            <p:cNvPr id="14402" name="Rectangle 125"/>
            <p:cNvSpPr>
              <a:spLocks noChangeArrowheads="1"/>
            </p:cNvSpPr>
            <p:nvPr/>
          </p:nvSpPr>
          <p:spPr bwMode="auto">
            <a:xfrm>
              <a:off x="144" y="1728"/>
              <a:ext cx="1200" cy="960"/>
            </a:xfrm>
            <a:prstGeom prst="rect">
              <a:avLst/>
            </a:prstGeom>
            <a:solidFill>
              <a:srgbClr val="99FF66"/>
            </a:solidFill>
            <a:ln w="9525">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403" name="Text Box 126"/>
            <p:cNvSpPr txBox="1">
              <a:spLocks noChangeArrowheads="1"/>
            </p:cNvSpPr>
            <p:nvPr/>
          </p:nvSpPr>
          <p:spPr bwMode="auto">
            <a:xfrm>
              <a:off x="192" y="1777"/>
              <a:ext cx="104" cy="689"/>
            </a:xfrm>
            <a:prstGeom prst="rect">
              <a:avLst/>
            </a:prstGeom>
            <a:solidFill>
              <a:srgbClr val="99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pSp>
      <p:sp>
        <p:nvSpPr>
          <p:cNvPr id="14365" name="Rectangle 127"/>
          <p:cNvSpPr>
            <a:spLocks noChangeArrowheads="1"/>
          </p:cNvSpPr>
          <p:nvPr/>
        </p:nvSpPr>
        <p:spPr bwMode="auto">
          <a:xfrm>
            <a:off x="6299200" y="4171950"/>
            <a:ext cx="1774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Group activities</a:t>
            </a:r>
          </a:p>
          <a:p>
            <a:pPr eaLnBrk="1" hangingPunct="1">
              <a:spcBef>
                <a:spcPct val="0"/>
              </a:spcBef>
              <a:buFontTx/>
              <a:buNone/>
            </a:pPr>
            <a:endParaRPr lang="en-US" altLang="en-US" sz="1800">
              <a:solidFill>
                <a:schemeClr val="tx1"/>
              </a:solidFill>
              <a:latin typeface="Arial" panose="020B0604020202020204" pitchFamily="34" charset="0"/>
            </a:endParaRPr>
          </a:p>
        </p:txBody>
      </p:sp>
      <p:grpSp>
        <p:nvGrpSpPr>
          <p:cNvPr id="14366" name="Group 137"/>
          <p:cNvGrpSpPr>
            <a:grpSpLocks/>
          </p:cNvGrpSpPr>
          <p:nvPr/>
        </p:nvGrpSpPr>
        <p:grpSpPr bwMode="auto">
          <a:xfrm>
            <a:off x="508000" y="3771900"/>
            <a:ext cx="2133600" cy="514350"/>
            <a:chOff x="144" y="1728"/>
            <a:chExt cx="1200" cy="960"/>
          </a:xfrm>
        </p:grpSpPr>
        <p:sp>
          <p:nvSpPr>
            <p:cNvPr id="14400" name="Rectangle 138"/>
            <p:cNvSpPr>
              <a:spLocks noChangeArrowheads="1"/>
            </p:cNvSpPr>
            <p:nvPr/>
          </p:nvSpPr>
          <p:spPr bwMode="auto">
            <a:xfrm>
              <a:off x="144" y="1728"/>
              <a:ext cx="1200" cy="960"/>
            </a:xfrm>
            <a:prstGeom prst="rect">
              <a:avLst/>
            </a:prstGeom>
            <a:solidFill>
              <a:srgbClr val="99FFCC"/>
            </a:solidFill>
            <a:ln w="9525">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401" name="Text Box 139"/>
            <p:cNvSpPr txBox="1">
              <a:spLocks noChangeArrowheads="1"/>
            </p:cNvSpPr>
            <p:nvPr/>
          </p:nvSpPr>
          <p:spPr bwMode="auto">
            <a:xfrm>
              <a:off x="192" y="1777"/>
              <a:ext cx="104" cy="689"/>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pSp>
      <p:sp>
        <p:nvSpPr>
          <p:cNvPr id="14367" name="Text Box 140"/>
          <p:cNvSpPr txBox="1">
            <a:spLocks noChangeArrowheads="1"/>
          </p:cNvSpPr>
          <p:nvPr/>
        </p:nvSpPr>
        <p:spPr bwMode="auto">
          <a:xfrm>
            <a:off x="6380163" y="3625850"/>
            <a:ext cx="2357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Independent study </a:t>
            </a:r>
          </a:p>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14368" name="Text Box 141"/>
          <p:cNvSpPr txBox="1">
            <a:spLocks noChangeArrowheads="1"/>
          </p:cNvSpPr>
          <p:nvPr/>
        </p:nvSpPr>
        <p:spPr bwMode="auto">
          <a:xfrm>
            <a:off x="6299200" y="474345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Work-based activities </a:t>
            </a:r>
          </a:p>
          <a:p>
            <a:pPr eaLnBrk="1" hangingPunct="1">
              <a:spcBef>
                <a:spcPct val="0"/>
              </a:spcBef>
              <a:buFontTx/>
              <a:buNone/>
            </a:pPr>
            <a:r>
              <a:rPr lang="en-US" altLang="en-US" sz="1800">
                <a:solidFill>
                  <a:schemeClr val="tx1"/>
                </a:solidFill>
                <a:latin typeface="Arial" panose="020B0604020202020204" pitchFamily="34" charset="0"/>
              </a:rPr>
              <a:t> </a:t>
            </a:r>
          </a:p>
        </p:txBody>
      </p:sp>
      <p:sp>
        <p:nvSpPr>
          <p:cNvPr id="14369" name="Text Box 142"/>
          <p:cNvSpPr txBox="1">
            <a:spLocks noChangeArrowheads="1"/>
          </p:cNvSpPr>
          <p:nvPr/>
        </p:nvSpPr>
        <p:spPr bwMode="auto">
          <a:xfrm>
            <a:off x="6299200" y="5314950"/>
            <a:ext cx="2274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Individual support &amp; </a:t>
            </a:r>
          </a:p>
          <a:p>
            <a:pPr eaLnBrk="1" hangingPunct="1">
              <a:spcBef>
                <a:spcPct val="0"/>
              </a:spcBef>
              <a:buFontTx/>
              <a:buNone/>
            </a:pPr>
            <a:r>
              <a:rPr lang="en-US" altLang="en-US" sz="1800">
                <a:solidFill>
                  <a:schemeClr val="tx1"/>
                </a:solidFill>
                <a:latin typeface="Arial" panose="020B0604020202020204" pitchFamily="34" charset="0"/>
              </a:rPr>
              <a:t>tutoring</a:t>
            </a:r>
          </a:p>
        </p:txBody>
      </p:sp>
      <p:grpSp>
        <p:nvGrpSpPr>
          <p:cNvPr id="14370" name="Group 143"/>
          <p:cNvGrpSpPr>
            <a:grpSpLocks/>
          </p:cNvGrpSpPr>
          <p:nvPr/>
        </p:nvGrpSpPr>
        <p:grpSpPr bwMode="auto">
          <a:xfrm>
            <a:off x="508000" y="4400550"/>
            <a:ext cx="2133600" cy="514350"/>
            <a:chOff x="144" y="1728"/>
            <a:chExt cx="1200" cy="960"/>
          </a:xfrm>
        </p:grpSpPr>
        <p:sp>
          <p:nvSpPr>
            <p:cNvPr id="14398" name="Rectangle 144"/>
            <p:cNvSpPr>
              <a:spLocks noChangeArrowheads="1"/>
            </p:cNvSpPr>
            <p:nvPr/>
          </p:nvSpPr>
          <p:spPr bwMode="auto">
            <a:xfrm>
              <a:off x="144" y="1728"/>
              <a:ext cx="1200" cy="960"/>
            </a:xfrm>
            <a:prstGeom prst="rect">
              <a:avLst/>
            </a:prstGeom>
            <a:solidFill>
              <a:srgbClr val="99FFCC"/>
            </a:solidFill>
            <a:ln w="9525">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99" name="Text Box 145"/>
            <p:cNvSpPr txBox="1">
              <a:spLocks noChangeArrowheads="1"/>
            </p:cNvSpPr>
            <p:nvPr/>
          </p:nvSpPr>
          <p:spPr bwMode="auto">
            <a:xfrm>
              <a:off x="192" y="1777"/>
              <a:ext cx="104" cy="689"/>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pSp>
      <p:grpSp>
        <p:nvGrpSpPr>
          <p:cNvPr id="14371" name="Group 146"/>
          <p:cNvGrpSpPr>
            <a:grpSpLocks/>
          </p:cNvGrpSpPr>
          <p:nvPr/>
        </p:nvGrpSpPr>
        <p:grpSpPr bwMode="auto">
          <a:xfrm>
            <a:off x="508000" y="5029200"/>
            <a:ext cx="2133600" cy="514350"/>
            <a:chOff x="144" y="1728"/>
            <a:chExt cx="1200" cy="960"/>
          </a:xfrm>
        </p:grpSpPr>
        <p:sp>
          <p:nvSpPr>
            <p:cNvPr id="14396" name="Rectangle 147"/>
            <p:cNvSpPr>
              <a:spLocks noChangeArrowheads="1"/>
            </p:cNvSpPr>
            <p:nvPr/>
          </p:nvSpPr>
          <p:spPr bwMode="auto">
            <a:xfrm>
              <a:off x="144" y="1728"/>
              <a:ext cx="1200" cy="960"/>
            </a:xfrm>
            <a:prstGeom prst="rect">
              <a:avLst/>
            </a:prstGeom>
            <a:solidFill>
              <a:srgbClr val="99FFCC"/>
            </a:solidFill>
            <a:ln w="9525">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97" name="Text Box 148"/>
            <p:cNvSpPr txBox="1">
              <a:spLocks noChangeArrowheads="1"/>
            </p:cNvSpPr>
            <p:nvPr/>
          </p:nvSpPr>
          <p:spPr bwMode="auto">
            <a:xfrm>
              <a:off x="192" y="1777"/>
              <a:ext cx="104" cy="689"/>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pSp>
      <p:sp>
        <p:nvSpPr>
          <p:cNvPr id="14372" name="Text Box 150"/>
          <p:cNvSpPr txBox="1">
            <a:spLocks noChangeArrowheads="1"/>
          </p:cNvSpPr>
          <p:nvPr/>
        </p:nvSpPr>
        <p:spPr bwMode="auto">
          <a:xfrm>
            <a:off x="508000" y="3429000"/>
            <a:ext cx="20780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a:p>
            <a:pPr eaLnBrk="1" hangingPunct="1">
              <a:spcBef>
                <a:spcPct val="0"/>
              </a:spcBef>
              <a:buFontTx/>
              <a:buNone/>
            </a:pPr>
            <a:r>
              <a:rPr lang="en-US" altLang="en-US" sz="1800">
                <a:solidFill>
                  <a:schemeClr val="tx1"/>
                </a:solidFill>
                <a:latin typeface="Arial" panose="020B0604020202020204" pitchFamily="34" charset="0"/>
              </a:rPr>
              <a:t>Formative and</a:t>
            </a:r>
          </a:p>
          <a:p>
            <a:pPr eaLnBrk="1" hangingPunct="1">
              <a:spcBef>
                <a:spcPct val="0"/>
              </a:spcBef>
              <a:buFontTx/>
              <a:buNone/>
            </a:pPr>
            <a:r>
              <a:rPr lang="en-US" altLang="en-US" sz="1800">
                <a:solidFill>
                  <a:schemeClr val="tx1"/>
                </a:solidFill>
                <a:latin typeface="Arial" panose="020B0604020202020204" pitchFamily="34" charset="0"/>
              </a:rPr>
              <a:t>summative </a:t>
            </a:r>
          </a:p>
        </p:txBody>
      </p:sp>
      <p:sp>
        <p:nvSpPr>
          <p:cNvPr id="14373" name="Text Box 151"/>
          <p:cNvSpPr txBox="1">
            <a:spLocks noChangeArrowheads="1"/>
          </p:cNvSpPr>
          <p:nvPr/>
        </p:nvSpPr>
        <p:spPr bwMode="auto">
          <a:xfrm>
            <a:off x="508000" y="4352925"/>
            <a:ext cx="1517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Feedback to </a:t>
            </a:r>
          </a:p>
          <a:p>
            <a:pPr eaLnBrk="1" hangingPunct="1">
              <a:spcBef>
                <a:spcPct val="0"/>
              </a:spcBef>
              <a:buFontTx/>
              <a:buNone/>
            </a:pPr>
            <a:r>
              <a:rPr lang="en-US" altLang="en-US" sz="1800">
                <a:solidFill>
                  <a:schemeClr val="tx1"/>
                </a:solidFill>
                <a:latin typeface="Arial" panose="020B0604020202020204" pitchFamily="34" charset="0"/>
              </a:rPr>
              <a:t>students </a:t>
            </a:r>
          </a:p>
        </p:txBody>
      </p:sp>
      <p:sp>
        <p:nvSpPr>
          <p:cNvPr id="14374" name="AutoShape 153"/>
          <p:cNvSpPr>
            <a:spLocks noChangeArrowheads="1"/>
          </p:cNvSpPr>
          <p:nvPr/>
        </p:nvSpPr>
        <p:spPr bwMode="auto">
          <a:xfrm rot="5563045" flipH="1" flipV="1">
            <a:off x="5349875" y="4600575"/>
            <a:ext cx="171450" cy="914400"/>
          </a:xfrm>
          <a:prstGeom prst="curvedRightArrow">
            <a:avLst>
              <a:gd name="adj1" fmla="val 60000"/>
              <a:gd name="adj2" fmla="val 120000"/>
              <a:gd name="adj3" fmla="val 33333"/>
            </a:avLst>
          </a:prstGeom>
          <a:solidFill>
            <a:srgbClr val="5F5F5F"/>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75" name="AutoShape 154"/>
          <p:cNvSpPr>
            <a:spLocks noChangeArrowheads="1"/>
          </p:cNvSpPr>
          <p:nvPr/>
        </p:nvSpPr>
        <p:spPr bwMode="auto">
          <a:xfrm rot="5491214" flipH="1" flipV="1">
            <a:off x="5045075" y="5057775"/>
            <a:ext cx="171450" cy="914400"/>
          </a:xfrm>
          <a:prstGeom prst="curvedRightArrow">
            <a:avLst>
              <a:gd name="adj1" fmla="val 60000"/>
              <a:gd name="adj2" fmla="val 120000"/>
              <a:gd name="adj3" fmla="val 33333"/>
            </a:avLst>
          </a:prstGeom>
          <a:solidFill>
            <a:srgbClr val="5F5F5F"/>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76" name="AutoShape 155"/>
          <p:cNvSpPr>
            <a:spLocks noChangeArrowheads="1"/>
          </p:cNvSpPr>
          <p:nvPr/>
        </p:nvSpPr>
        <p:spPr bwMode="auto">
          <a:xfrm rot="16238197" flipV="1">
            <a:off x="3216275" y="4600575"/>
            <a:ext cx="171450" cy="914400"/>
          </a:xfrm>
          <a:prstGeom prst="curvedRightArrow">
            <a:avLst>
              <a:gd name="adj1" fmla="val 60000"/>
              <a:gd name="adj2" fmla="val 120000"/>
              <a:gd name="adj3" fmla="val 33333"/>
            </a:avLst>
          </a:prstGeom>
          <a:solidFill>
            <a:srgbClr val="5F5F5F"/>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77" name="AutoShape 156"/>
          <p:cNvSpPr>
            <a:spLocks noChangeArrowheads="1"/>
          </p:cNvSpPr>
          <p:nvPr/>
        </p:nvSpPr>
        <p:spPr bwMode="auto">
          <a:xfrm rot="18431345" flipV="1">
            <a:off x="1489075" y="5857875"/>
            <a:ext cx="171450" cy="914400"/>
          </a:xfrm>
          <a:prstGeom prst="curvedRightArrow">
            <a:avLst>
              <a:gd name="adj1" fmla="val 60000"/>
              <a:gd name="adj2" fmla="val 120000"/>
              <a:gd name="adj3" fmla="val 33333"/>
            </a:avLst>
          </a:prstGeom>
          <a:solidFill>
            <a:srgbClr val="5F5F5F"/>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78" name="AutoShape 157"/>
          <p:cNvSpPr>
            <a:spLocks noChangeArrowheads="1"/>
          </p:cNvSpPr>
          <p:nvPr/>
        </p:nvSpPr>
        <p:spPr bwMode="auto">
          <a:xfrm rot="16238197" flipV="1">
            <a:off x="3419475" y="5057775"/>
            <a:ext cx="171450" cy="914400"/>
          </a:xfrm>
          <a:prstGeom prst="curvedRightArrow">
            <a:avLst>
              <a:gd name="adj1" fmla="val 60000"/>
              <a:gd name="adj2" fmla="val 120000"/>
              <a:gd name="adj3" fmla="val 33333"/>
            </a:avLst>
          </a:prstGeom>
          <a:solidFill>
            <a:srgbClr val="5F5F5F"/>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79" name="AutoShape 158"/>
          <p:cNvSpPr>
            <a:spLocks noChangeArrowheads="1"/>
          </p:cNvSpPr>
          <p:nvPr/>
        </p:nvSpPr>
        <p:spPr bwMode="auto">
          <a:xfrm rot="-5509157">
            <a:off x="4203700" y="4476750"/>
            <a:ext cx="228600" cy="304800"/>
          </a:xfrm>
          <a:prstGeom prst="rightArrow">
            <a:avLst>
              <a:gd name="adj1" fmla="val 50000"/>
              <a:gd name="adj2" fmla="val 33333"/>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80" name="AutoShape 159"/>
          <p:cNvSpPr>
            <a:spLocks noChangeArrowheads="1"/>
          </p:cNvSpPr>
          <p:nvPr/>
        </p:nvSpPr>
        <p:spPr bwMode="auto">
          <a:xfrm rot="-5509157">
            <a:off x="4203700" y="4991100"/>
            <a:ext cx="228600" cy="304800"/>
          </a:xfrm>
          <a:prstGeom prst="rightArrow">
            <a:avLst>
              <a:gd name="adj1" fmla="val 50000"/>
              <a:gd name="adj2" fmla="val 33333"/>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81" name="AutoShape 163"/>
          <p:cNvSpPr>
            <a:spLocks noChangeArrowheads="1"/>
          </p:cNvSpPr>
          <p:nvPr/>
        </p:nvSpPr>
        <p:spPr bwMode="auto">
          <a:xfrm rot="5400000">
            <a:off x="2984500" y="2819400"/>
            <a:ext cx="228600" cy="304800"/>
          </a:xfrm>
          <a:prstGeom prst="rightArrow">
            <a:avLst>
              <a:gd name="adj1" fmla="val 50000"/>
              <a:gd name="adj2" fmla="val 33333"/>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82" name="AutoShape 164"/>
          <p:cNvSpPr>
            <a:spLocks noChangeArrowheads="1"/>
          </p:cNvSpPr>
          <p:nvPr/>
        </p:nvSpPr>
        <p:spPr bwMode="auto">
          <a:xfrm rot="5400000">
            <a:off x="5829300" y="2819400"/>
            <a:ext cx="228600" cy="304800"/>
          </a:xfrm>
          <a:prstGeom prst="rightArrow">
            <a:avLst>
              <a:gd name="adj1" fmla="val 50000"/>
              <a:gd name="adj2" fmla="val 33333"/>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83" name="AutoShape 165"/>
          <p:cNvSpPr>
            <a:spLocks noChangeArrowheads="1"/>
          </p:cNvSpPr>
          <p:nvPr/>
        </p:nvSpPr>
        <p:spPr bwMode="auto">
          <a:xfrm rot="5400000">
            <a:off x="1358900" y="3448050"/>
            <a:ext cx="228600" cy="304800"/>
          </a:xfrm>
          <a:prstGeom prst="rightArrow">
            <a:avLst>
              <a:gd name="adj1" fmla="val 50000"/>
              <a:gd name="adj2" fmla="val 33333"/>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84" name="AutoShape 166"/>
          <p:cNvSpPr>
            <a:spLocks noChangeArrowheads="1"/>
          </p:cNvSpPr>
          <p:nvPr/>
        </p:nvSpPr>
        <p:spPr bwMode="auto">
          <a:xfrm rot="5400000">
            <a:off x="7353300" y="3333750"/>
            <a:ext cx="228600" cy="304800"/>
          </a:xfrm>
          <a:prstGeom prst="rightArrow">
            <a:avLst>
              <a:gd name="adj1" fmla="val 50000"/>
              <a:gd name="adj2" fmla="val 33333"/>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85" name="AutoShape 167"/>
          <p:cNvSpPr>
            <a:spLocks noChangeArrowheads="1"/>
          </p:cNvSpPr>
          <p:nvPr/>
        </p:nvSpPr>
        <p:spPr bwMode="auto">
          <a:xfrm rot="5400000">
            <a:off x="4102100" y="3390900"/>
            <a:ext cx="228600" cy="304800"/>
          </a:xfrm>
          <a:prstGeom prst="rightArrow">
            <a:avLst>
              <a:gd name="adj1" fmla="val 50000"/>
              <a:gd name="adj2" fmla="val 33333"/>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86" name="Text Box 169"/>
          <p:cNvSpPr txBox="1">
            <a:spLocks noChangeArrowheads="1"/>
          </p:cNvSpPr>
          <p:nvPr/>
        </p:nvSpPr>
        <p:spPr bwMode="auto">
          <a:xfrm>
            <a:off x="508000" y="4949825"/>
            <a:ext cx="1749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Recording and </a:t>
            </a:r>
          </a:p>
          <a:p>
            <a:pPr eaLnBrk="1" hangingPunct="1">
              <a:spcBef>
                <a:spcPct val="0"/>
              </a:spcBef>
              <a:buFontTx/>
              <a:buNone/>
            </a:pPr>
            <a:r>
              <a:rPr lang="en-US" altLang="en-US" sz="1800">
                <a:solidFill>
                  <a:schemeClr val="tx1"/>
                </a:solidFill>
                <a:latin typeface="Arial" panose="020B0604020202020204" pitchFamily="34" charset="0"/>
              </a:rPr>
              <a:t>reporting </a:t>
            </a:r>
          </a:p>
        </p:txBody>
      </p:sp>
      <p:sp>
        <p:nvSpPr>
          <p:cNvPr id="14387" name="Text Box 171"/>
          <p:cNvSpPr txBox="1">
            <a:spLocks noChangeArrowheads="1"/>
          </p:cNvSpPr>
          <p:nvPr/>
        </p:nvSpPr>
        <p:spPr bwMode="auto">
          <a:xfrm>
            <a:off x="0" y="6629400"/>
            <a:ext cx="1579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000">
                <a:solidFill>
                  <a:schemeClr val="tx1"/>
                </a:solidFill>
                <a:latin typeface="Arial" panose="020B0604020202020204" pitchFamily="34" charset="0"/>
              </a:rPr>
              <a:t>© SAIDE 2003</a:t>
            </a:r>
            <a:endParaRPr lang="en-US" altLang="en-US" sz="1800">
              <a:solidFill>
                <a:schemeClr val="tx1"/>
              </a:solidFill>
              <a:latin typeface="Arial" panose="020B0604020202020204" pitchFamily="34" charset="0"/>
            </a:endParaRPr>
          </a:p>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14388" name="Text Box 172"/>
          <p:cNvSpPr txBox="1">
            <a:spLocks noChangeArrowheads="1"/>
          </p:cNvSpPr>
          <p:nvPr/>
        </p:nvSpPr>
        <p:spPr bwMode="auto">
          <a:xfrm>
            <a:off x="1524000" y="1543050"/>
            <a:ext cx="558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a:solidFill>
                  <a:schemeClr val="tx1"/>
                </a:solidFill>
                <a:latin typeface="Arial" panose="020B0604020202020204" pitchFamily="34" charset="0"/>
              </a:rPr>
              <a:t>Target audience:  needs and profiles</a:t>
            </a:r>
          </a:p>
          <a:p>
            <a:pPr algn="ctr" eaLnBrk="1" hangingPunct="1">
              <a:spcBef>
                <a:spcPct val="0"/>
              </a:spcBef>
              <a:buFontTx/>
              <a:buNone/>
            </a:pPr>
            <a:r>
              <a:rPr lang="en-US" altLang="en-US" sz="1800">
                <a:solidFill>
                  <a:schemeClr val="tx1"/>
                </a:solidFill>
                <a:latin typeface="Arial" panose="020B0604020202020204" pitchFamily="34" charset="0"/>
              </a:rPr>
              <a:t>Learning environment</a:t>
            </a:r>
            <a:endParaRPr lang="en-US" altLang="en-US" sz="1600" b="1">
              <a:solidFill>
                <a:schemeClr val="tx1"/>
              </a:solidFill>
              <a:latin typeface="Arial" panose="020B0604020202020204" pitchFamily="34" charset="0"/>
            </a:endParaRPr>
          </a:p>
        </p:txBody>
      </p:sp>
      <p:sp>
        <p:nvSpPr>
          <p:cNvPr id="14389" name="Text Box 173"/>
          <p:cNvSpPr txBox="1">
            <a:spLocks noChangeArrowheads="1"/>
          </p:cNvSpPr>
          <p:nvPr/>
        </p:nvSpPr>
        <p:spPr bwMode="auto">
          <a:xfrm>
            <a:off x="2743200" y="5829300"/>
            <a:ext cx="375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pSp>
        <p:nvGrpSpPr>
          <p:cNvPr id="14390" name="Group 182"/>
          <p:cNvGrpSpPr>
            <a:grpSpLocks/>
          </p:cNvGrpSpPr>
          <p:nvPr/>
        </p:nvGrpSpPr>
        <p:grpSpPr bwMode="auto">
          <a:xfrm>
            <a:off x="2438400" y="5829300"/>
            <a:ext cx="3657600" cy="384175"/>
            <a:chOff x="144" y="1728"/>
            <a:chExt cx="1200" cy="1289"/>
          </a:xfrm>
        </p:grpSpPr>
        <p:sp>
          <p:nvSpPr>
            <p:cNvPr id="14394" name="Rectangle 183"/>
            <p:cNvSpPr>
              <a:spLocks noChangeArrowheads="1"/>
            </p:cNvSpPr>
            <p:nvPr/>
          </p:nvSpPr>
          <p:spPr bwMode="auto">
            <a:xfrm>
              <a:off x="144" y="1728"/>
              <a:ext cx="1200" cy="959"/>
            </a:xfrm>
            <a:prstGeom prst="rect">
              <a:avLst/>
            </a:prstGeom>
            <a:solidFill>
              <a:srgbClr val="FF99CC"/>
            </a:solidFill>
            <a:ln w="9525">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95" name="Text Box 184"/>
            <p:cNvSpPr txBox="1">
              <a:spLocks noChangeArrowheads="1"/>
            </p:cNvSpPr>
            <p:nvPr/>
          </p:nvSpPr>
          <p:spPr bwMode="auto">
            <a:xfrm>
              <a:off x="192" y="1776"/>
              <a:ext cx="61" cy="1241"/>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pSp>
      <p:sp>
        <p:nvSpPr>
          <p:cNvPr id="14391" name="AutoShape 185"/>
          <p:cNvSpPr>
            <a:spLocks noChangeArrowheads="1"/>
          </p:cNvSpPr>
          <p:nvPr/>
        </p:nvSpPr>
        <p:spPr bwMode="auto">
          <a:xfrm rot="16238197" flipV="1">
            <a:off x="2098675" y="5457825"/>
            <a:ext cx="171450" cy="914400"/>
          </a:xfrm>
          <a:prstGeom prst="curvedRightArrow">
            <a:avLst>
              <a:gd name="adj1" fmla="val 60000"/>
              <a:gd name="adj2" fmla="val 120000"/>
              <a:gd name="adj3" fmla="val 33333"/>
            </a:avLst>
          </a:prstGeom>
          <a:solidFill>
            <a:srgbClr val="5F5F5F"/>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92" name="AutoShape 186"/>
          <p:cNvSpPr>
            <a:spLocks noChangeArrowheads="1"/>
          </p:cNvSpPr>
          <p:nvPr/>
        </p:nvSpPr>
        <p:spPr bwMode="auto">
          <a:xfrm rot="5491214" flipH="1" flipV="1">
            <a:off x="6235700" y="5486400"/>
            <a:ext cx="227013" cy="912813"/>
          </a:xfrm>
          <a:prstGeom prst="curvedRightArrow">
            <a:avLst>
              <a:gd name="adj1" fmla="val 45236"/>
              <a:gd name="adj2" fmla="val 90472"/>
              <a:gd name="adj3" fmla="val 33333"/>
            </a:avLst>
          </a:prstGeom>
          <a:solidFill>
            <a:srgbClr val="5F5F5F"/>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ZA" altLang="en-US" sz="1800">
              <a:solidFill>
                <a:schemeClr val="tx1"/>
              </a:solidFill>
              <a:latin typeface="Arial" panose="020B0604020202020204" pitchFamily="34" charset="0"/>
            </a:endParaRPr>
          </a:p>
        </p:txBody>
      </p:sp>
      <p:sp>
        <p:nvSpPr>
          <p:cNvPr id="14393" name="Text Box 187"/>
          <p:cNvSpPr txBox="1">
            <a:spLocks noChangeArrowheads="1"/>
          </p:cNvSpPr>
          <p:nvPr/>
        </p:nvSpPr>
        <p:spPr bwMode="auto">
          <a:xfrm>
            <a:off x="2743200" y="5829300"/>
            <a:ext cx="3313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rgbClr val="166594"/>
                </a:solidFill>
                <a:latin typeface="Calibri" panose="020F0502020204030204" pitchFamily="34" charset="0"/>
                <a:ea typeface="Calibri" panose="020F0502020204030204" pitchFamily="34" charset="0"/>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rgbClr val="166594"/>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rgbClr val="166594"/>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166594"/>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rPr>
              <a:t>Internal monitoring/moderation</a:t>
            </a:r>
          </a:p>
        </p:txBody>
      </p:sp>
    </p:spTree>
    <p:extLst>
      <p:ext uri="{BB962C8B-B14F-4D97-AF65-F5344CB8AC3E}">
        <p14:creationId xmlns:p14="http://schemas.microsoft.com/office/powerpoint/2010/main" val="2213719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The research</a:t>
            </a:r>
            <a:endParaRPr lang="en-ZA" dirty="0"/>
          </a:p>
        </p:txBody>
      </p:sp>
      <p:sp>
        <p:nvSpPr>
          <p:cNvPr id="5" name="Text Placeholder 4"/>
          <p:cNvSpPr>
            <a:spLocks noGrp="1"/>
          </p:cNvSpPr>
          <p:nvPr>
            <p:ph type="body" idx="1"/>
          </p:nvPr>
        </p:nvSpPr>
        <p:spPr/>
        <p:txBody>
          <a:bodyPr/>
          <a:lstStyle/>
          <a:p>
            <a:r>
              <a:rPr lang="en-ZA" dirty="0" smtClean="0"/>
              <a:t>Utilising OER …</a:t>
            </a:r>
            <a:endParaRPr lang="en-ZA" dirty="0"/>
          </a:p>
        </p:txBody>
      </p:sp>
      <p:pic>
        <p:nvPicPr>
          <p:cNvPr id="6" name="Picture 5" descr="Naz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5562360"/>
            <a:ext cx="1723390" cy="1276350"/>
          </a:xfrm>
          <a:prstGeom prst="rect">
            <a:avLst/>
          </a:prstGeom>
          <a:noFill/>
          <a:ln>
            <a:noFill/>
          </a:ln>
        </p:spPr>
      </p:pic>
    </p:spTree>
    <p:extLst>
      <p:ext uri="{BB962C8B-B14F-4D97-AF65-F5344CB8AC3E}">
        <p14:creationId xmlns:p14="http://schemas.microsoft.com/office/powerpoint/2010/main" val="2022075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b="1" dirty="0" smtClean="0"/>
              <a:t>Transformative potential</a:t>
            </a:r>
            <a:endParaRPr lang="en-ZA" b="1" dirty="0"/>
          </a:p>
        </p:txBody>
      </p:sp>
      <p:sp>
        <p:nvSpPr>
          <p:cNvPr id="5" name="Content Placeholder 4"/>
          <p:cNvSpPr>
            <a:spLocks noGrp="1"/>
          </p:cNvSpPr>
          <p:nvPr>
            <p:ph idx="1"/>
          </p:nvPr>
        </p:nvSpPr>
        <p:spPr/>
        <p:txBody>
          <a:bodyPr>
            <a:normAutofit/>
          </a:bodyPr>
          <a:lstStyle/>
          <a:p>
            <a:pPr>
              <a:spcAft>
                <a:spcPts val="600"/>
              </a:spcAft>
              <a:buFont typeface="Calibri" pitchFamily="34" charset="0"/>
              <a:buAutoNum type="arabicPeriod"/>
            </a:pPr>
            <a:r>
              <a:rPr lang="en-ZA" altLang="en-US" sz="2200" dirty="0" smtClean="0"/>
              <a:t>Increased availability of high quality, relevant learning materials can contribute to more productive students and educators. </a:t>
            </a:r>
          </a:p>
          <a:p>
            <a:pPr>
              <a:spcAft>
                <a:spcPts val="600"/>
              </a:spcAft>
              <a:buFont typeface="Calibri" pitchFamily="34" charset="0"/>
              <a:buAutoNum type="arabicPeriod"/>
            </a:pPr>
            <a:r>
              <a:rPr lang="en-ZA" altLang="en-US" sz="2200" dirty="0" smtClean="0"/>
              <a:t>The principle of allowing adaptation of materials provides one mechanism amongst many for constructing roles for students as active participants in educational processes.</a:t>
            </a:r>
          </a:p>
          <a:p>
            <a:pPr>
              <a:spcAft>
                <a:spcPts val="600"/>
              </a:spcAft>
              <a:buFont typeface="Calibri" pitchFamily="34" charset="0"/>
              <a:buAutoNum type="arabicPeriod"/>
            </a:pPr>
            <a:r>
              <a:rPr lang="en-ZA" altLang="en-US" sz="2200" dirty="0" smtClean="0"/>
              <a:t>OER has potential to build capacity by providing institutions and educators access, at low or no cost, to the means of production to develop their competence in producing educational materials and carrying out the necessary instructional design. </a:t>
            </a:r>
          </a:p>
          <a:p>
            <a:pPr marL="0" indent="0" algn="r">
              <a:spcAft>
                <a:spcPts val="600"/>
              </a:spcAft>
              <a:buNone/>
            </a:pPr>
            <a:r>
              <a:rPr lang="en-ZA" altLang="en-US" sz="2200" dirty="0" smtClean="0"/>
              <a:t>(</a:t>
            </a:r>
            <a:r>
              <a:rPr lang="en-ZA" altLang="en-US" sz="2200" dirty="0" err="1" smtClean="0"/>
              <a:t>CoL</a:t>
            </a:r>
            <a:r>
              <a:rPr lang="en-ZA" altLang="en-US" sz="2200" dirty="0" smtClean="0"/>
              <a:t> 2011: 13)</a:t>
            </a:r>
          </a:p>
        </p:txBody>
      </p:sp>
    </p:spTree>
    <p:extLst>
      <p:ext uri="{BB962C8B-B14F-4D97-AF65-F5344CB8AC3E}">
        <p14:creationId xmlns:p14="http://schemas.microsoft.com/office/powerpoint/2010/main" val="3453694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PAR model v0_2 LM edit (BM,CN, NB, ABZ,TM ).jpg"/>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7696200" cy="5486399"/>
          </a:xfrm>
          <a:prstGeom prst="rect">
            <a:avLst/>
          </a:prstGeom>
          <a:noFill/>
          <a:ln>
            <a:noFill/>
          </a:ln>
        </p:spPr>
      </p:pic>
      <p:sp>
        <p:nvSpPr>
          <p:cNvPr id="2" name="Slide Number Placeholder 1"/>
          <p:cNvSpPr>
            <a:spLocks noGrp="1"/>
          </p:cNvSpPr>
          <p:nvPr>
            <p:ph type="sldNum" sz="quarter" idx="12"/>
          </p:nvPr>
        </p:nvSpPr>
        <p:spPr/>
        <p:txBody>
          <a:bodyPr/>
          <a:lstStyle/>
          <a:p>
            <a:pPr>
              <a:defRPr/>
            </a:pPr>
            <a:fld id="{8D822582-5761-49B7-B596-7CEC95A594D7}" type="slidenum">
              <a:rPr lang="en-US" smtClean="0"/>
              <a:pPr>
                <a:defRPr/>
              </a:pPr>
              <a:t>18</a:t>
            </a:fld>
            <a:endParaRPr lang="en-US"/>
          </a:p>
        </p:txBody>
      </p:sp>
    </p:spTree>
    <p:extLst>
      <p:ext uri="{BB962C8B-B14F-4D97-AF65-F5344CB8AC3E}">
        <p14:creationId xmlns:p14="http://schemas.microsoft.com/office/powerpoint/2010/main" val="1427814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Long term goals</a:t>
            </a:r>
            <a:endParaRPr lang="en-ZA" dirty="0"/>
          </a:p>
        </p:txBody>
      </p:sp>
      <p:sp>
        <p:nvSpPr>
          <p:cNvPr id="3" name="Content Placeholder 2"/>
          <p:cNvSpPr>
            <a:spLocks noGrp="1"/>
          </p:cNvSpPr>
          <p:nvPr>
            <p:ph idx="1"/>
          </p:nvPr>
        </p:nvSpPr>
        <p:spPr>
          <a:xfrm>
            <a:off x="457200" y="1066800"/>
            <a:ext cx="8229600" cy="3962400"/>
          </a:xfrm>
        </p:spPr>
        <p:txBody>
          <a:bodyPr>
            <a:normAutofit lnSpcReduction="10000"/>
          </a:bodyPr>
          <a:lstStyle/>
          <a:p>
            <a:pPr>
              <a:buFont typeface="+mj-lt"/>
              <a:buAutoNum type="arabicPeriod"/>
            </a:pPr>
            <a:r>
              <a:rPr lang="en-ZA" sz="1800" dirty="0" smtClean="0"/>
              <a:t>By end August 2017 have developed an ANU-specific case study/article and possibly M/D study which addresses the following questions:</a:t>
            </a:r>
            <a:endParaRPr lang="en-ZA" sz="1800" dirty="0"/>
          </a:p>
          <a:p>
            <a:pPr lvl="1"/>
            <a:r>
              <a:rPr lang="en-US" sz="1400" dirty="0"/>
              <a:t>What kinds of pedagogical transformation are envisaged at </a:t>
            </a:r>
            <a:r>
              <a:rPr lang="en-US" sz="1400" dirty="0" smtClean="0"/>
              <a:t>ANU and </a:t>
            </a:r>
            <a:r>
              <a:rPr lang="en-US" sz="1400" dirty="0"/>
              <a:t>within what timeframes are these changes expected to be introduced? How does this align with the OER community’s understanding of the transformative educational potential of OER?</a:t>
            </a:r>
            <a:endParaRPr lang="en-ZA" sz="1400" dirty="0"/>
          </a:p>
          <a:p>
            <a:pPr lvl="1"/>
            <a:r>
              <a:rPr lang="en-US" sz="1400" dirty="0"/>
              <a:t>To what extent can use of OER constitute an effective catalyst in driving or supporting these envisaged pedagogical changes?</a:t>
            </a:r>
            <a:endParaRPr lang="en-ZA" sz="1400" dirty="0"/>
          </a:p>
          <a:p>
            <a:pPr lvl="1"/>
            <a:r>
              <a:rPr lang="en-US" sz="1400" dirty="0"/>
              <a:t>In what ways can a focus on pedagogical transformation serve to embed effective OER practices into mainstream institutional activities and systems, rather than these practices operating parallel to the mainstream?</a:t>
            </a:r>
            <a:endParaRPr lang="en-ZA" sz="1400" dirty="0"/>
          </a:p>
          <a:p>
            <a:pPr lvl="1"/>
            <a:r>
              <a:rPr lang="en-US" sz="1400" dirty="0"/>
              <a:t>What opportunities already exist within universities that can be used to drive this kind of pedagogical transformation and how can these opportunities most effectively be harnessed?</a:t>
            </a:r>
            <a:endParaRPr lang="en-ZA" sz="1400" dirty="0"/>
          </a:p>
          <a:p>
            <a:pPr lvl="1"/>
            <a:r>
              <a:rPr lang="en-US" sz="1400" dirty="0"/>
              <a:t>What policy, procedural, systemic, cultural, and logistical challenges and barriers inhibit these changes within institutions?</a:t>
            </a:r>
            <a:endParaRPr lang="en-ZA" sz="1400" dirty="0"/>
          </a:p>
          <a:p>
            <a:pPr lvl="1"/>
            <a:r>
              <a:rPr lang="en-US" sz="1400" dirty="0"/>
              <a:t>What strategies need to be implemented to overcome these challenges? </a:t>
            </a:r>
            <a:endParaRPr lang="en-ZA" sz="1400" dirty="0"/>
          </a:p>
          <a:p>
            <a:pPr lvl="1"/>
            <a:r>
              <a:rPr lang="en-US" sz="1400" dirty="0"/>
              <a:t>What levels of institutional political support or championing are needed for changes made to become institutionalized</a:t>
            </a:r>
            <a:r>
              <a:rPr lang="en-US" sz="1400" dirty="0" smtClean="0"/>
              <a:t>?</a:t>
            </a:r>
            <a:endParaRPr lang="en-ZA" sz="1400" dirty="0"/>
          </a:p>
        </p:txBody>
      </p:sp>
      <p:sp>
        <p:nvSpPr>
          <p:cNvPr id="4" name="Slide Number Placeholder 3"/>
          <p:cNvSpPr>
            <a:spLocks noGrp="1"/>
          </p:cNvSpPr>
          <p:nvPr>
            <p:ph type="sldNum" sz="quarter" idx="12"/>
          </p:nvPr>
        </p:nvSpPr>
        <p:spPr/>
        <p:txBody>
          <a:bodyPr/>
          <a:lstStyle/>
          <a:p>
            <a:pPr>
              <a:defRPr/>
            </a:pPr>
            <a:fld id="{1CCFC18E-655F-4B54-9774-599234E7ADBD}" type="slidenum">
              <a:rPr lang="en-US" smtClean="0"/>
              <a:pPr>
                <a:defRPr/>
              </a:pPr>
              <a:t>19</a:t>
            </a:fld>
            <a:endParaRPr lang="en-US" dirty="0"/>
          </a:p>
        </p:txBody>
      </p:sp>
    </p:spTree>
    <p:extLst>
      <p:ext uri="{BB962C8B-B14F-4D97-AF65-F5344CB8AC3E}">
        <p14:creationId xmlns:p14="http://schemas.microsoft.com/office/powerpoint/2010/main" val="266983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Overview</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26628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3795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Progress to date</a:t>
            </a:r>
            <a:endParaRPr lang="en-ZA" dirty="0"/>
          </a:p>
        </p:txBody>
      </p:sp>
      <p:sp>
        <p:nvSpPr>
          <p:cNvPr id="5" name="Text Placeholder 4"/>
          <p:cNvSpPr>
            <a:spLocks noGrp="1"/>
          </p:cNvSpPr>
          <p:nvPr>
            <p:ph type="body" idx="1"/>
          </p:nvPr>
        </p:nvSpPr>
        <p:spPr/>
        <p:txBody>
          <a:bodyPr/>
          <a:lstStyle/>
          <a:p>
            <a:r>
              <a:rPr lang="en-ZA" dirty="0" smtClean="0"/>
              <a:t>Utilising OER …</a:t>
            </a:r>
            <a:endParaRPr lang="en-ZA" dirty="0"/>
          </a:p>
        </p:txBody>
      </p:sp>
      <p:pic>
        <p:nvPicPr>
          <p:cNvPr id="6" name="Picture 5" descr="Naz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5562360"/>
            <a:ext cx="1723390" cy="1276350"/>
          </a:xfrm>
          <a:prstGeom prst="rect">
            <a:avLst/>
          </a:prstGeom>
          <a:noFill/>
          <a:ln>
            <a:noFill/>
          </a:ln>
        </p:spPr>
      </p:pic>
    </p:spTree>
    <p:extLst>
      <p:ext uri="{BB962C8B-B14F-4D97-AF65-F5344CB8AC3E}">
        <p14:creationId xmlns:p14="http://schemas.microsoft.com/office/powerpoint/2010/main" val="1728996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Materials published as OER</a:t>
            </a:r>
            <a:endParaRPr lang="en-ZA" dirty="0"/>
          </a:p>
        </p:txBody>
      </p:sp>
      <p:sp>
        <p:nvSpPr>
          <p:cNvPr id="5" name="Content Placeholder 4"/>
          <p:cNvSpPr>
            <a:spLocks noGrp="1"/>
          </p:cNvSpPr>
          <p:nvPr>
            <p:ph sz="half" idx="2"/>
          </p:nvPr>
        </p:nvSpPr>
        <p:spPr/>
        <p:txBody>
          <a:bodyPr>
            <a:normAutofit/>
          </a:bodyPr>
          <a:lstStyle/>
          <a:p>
            <a:r>
              <a:rPr lang="en-ZA" dirty="0" smtClean="0"/>
              <a:t>OER policy</a:t>
            </a:r>
          </a:p>
          <a:p>
            <a:r>
              <a:rPr lang="en-ZA" dirty="0" smtClean="0"/>
              <a:t>Case study</a:t>
            </a:r>
          </a:p>
          <a:p>
            <a:r>
              <a:rPr lang="en-ZA" dirty="0" smtClean="0"/>
              <a:t>7 ODL modules in process</a:t>
            </a:r>
            <a:endParaRPr lang="en-ZA" dirty="0"/>
          </a:p>
        </p:txBody>
      </p:sp>
      <p:pic>
        <p:nvPicPr>
          <p:cNvPr id="7" name="Content Placeholder 6"/>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50167"/>
            <a:ext cx="4038600" cy="3026029"/>
          </a:xfrm>
          <a:prstGeom prst="rect">
            <a:avLst/>
          </a:prstGeom>
        </p:spPr>
      </p:pic>
      <p:pic>
        <p:nvPicPr>
          <p:cNvPr id="8" name="Picture 7" descr="Naz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5562360"/>
            <a:ext cx="1723390" cy="1276350"/>
          </a:xfrm>
          <a:prstGeom prst="rect">
            <a:avLst/>
          </a:prstGeom>
          <a:noFill/>
          <a:ln>
            <a:noFill/>
          </a:ln>
        </p:spPr>
      </p:pic>
    </p:spTree>
    <p:extLst>
      <p:ext uri="{BB962C8B-B14F-4D97-AF65-F5344CB8AC3E}">
        <p14:creationId xmlns:p14="http://schemas.microsoft.com/office/powerpoint/2010/main" val="423714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OER research in process</a:t>
            </a:r>
            <a:endParaRPr lang="en-ZA" dirty="0"/>
          </a:p>
        </p:txBody>
      </p:sp>
      <p:sp>
        <p:nvSpPr>
          <p:cNvPr id="4" name="Content Placeholder 3"/>
          <p:cNvSpPr>
            <a:spLocks noGrp="1"/>
          </p:cNvSpPr>
          <p:nvPr>
            <p:ph sz="half" idx="2"/>
          </p:nvPr>
        </p:nvSpPr>
        <p:spPr/>
        <p:txBody>
          <a:bodyPr/>
          <a:lstStyle/>
          <a:p>
            <a:r>
              <a:rPr lang="en-ZA" sz="2400" dirty="0" smtClean="0"/>
              <a:t>Doctoral study of process</a:t>
            </a:r>
          </a:p>
          <a:p>
            <a:r>
              <a:rPr lang="en-ZA" sz="2400" dirty="0" smtClean="0"/>
              <a:t>Doctoral study on take-up of OER by Kenyan universities</a:t>
            </a:r>
          </a:p>
          <a:p>
            <a:r>
              <a:rPr lang="en-ZA" sz="2400" dirty="0" smtClean="0"/>
              <a:t>Research on:</a:t>
            </a:r>
          </a:p>
          <a:p>
            <a:pPr lvl="1"/>
            <a:r>
              <a:rPr lang="en-ZA" sz="2000" dirty="0" smtClean="0"/>
              <a:t>Readiness of departments</a:t>
            </a:r>
          </a:p>
          <a:p>
            <a:pPr lvl="1"/>
            <a:r>
              <a:rPr lang="en-ZA" sz="2000" dirty="0" smtClean="0"/>
              <a:t>Readiness of centres</a:t>
            </a:r>
          </a:p>
          <a:p>
            <a:pPr lvl="1"/>
            <a:r>
              <a:rPr lang="en-ZA" sz="2000" dirty="0" smtClean="0"/>
              <a:t>Impact of reworked materials</a:t>
            </a:r>
            <a:endParaRPr lang="en-ZA" sz="2000" dirty="0"/>
          </a:p>
        </p:txBody>
      </p:sp>
      <p:pic>
        <p:nvPicPr>
          <p:cNvPr id="5" name="Content Placeholder 4"/>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776091"/>
            <a:ext cx="4038600" cy="2174181"/>
          </a:xfrm>
          <a:prstGeom prst="rect">
            <a:avLst/>
          </a:prstGeom>
        </p:spPr>
      </p:pic>
      <p:pic>
        <p:nvPicPr>
          <p:cNvPr id="6" name="Picture 5" descr="Naz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763" y="5546636"/>
            <a:ext cx="1723390" cy="1276350"/>
          </a:xfrm>
          <a:prstGeom prst="rect">
            <a:avLst/>
          </a:prstGeom>
          <a:noFill/>
          <a:ln>
            <a:noFill/>
          </a:ln>
        </p:spPr>
      </p:pic>
    </p:spTree>
    <p:extLst>
      <p:ext uri="{BB962C8B-B14F-4D97-AF65-F5344CB8AC3E}">
        <p14:creationId xmlns:p14="http://schemas.microsoft.com/office/powerpoint/2010/main" val="1374845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Extending the model to CPD</a:t>
            </a:r>
            <a:endParaRPr lang="en-ZA"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sp>
        <p:nvSpPr>
          <p:cNvPr id="4" name="Content Placeholder 3"/>
          <p:cNvSpPr>
            <a:spLocks noGrp="1"/>
          </p:cNvSpPr>
          <p:nvPr>
            <p:ph sz="half" idx="2"/>
          </p:nvPr>
        </p:nvSpPr>
        <p:spPr/>
        <p:txBody>
          <a:bodyPr/>
          <a:lstStyle/>
          <a:p>
            <a:r>
              <a:rPr lang="en-ZA" dirty="0" smtClean="0"/>
              <a:t>Using an action research CPD process to develop a portfolio of learning resource review, improvement, review cycles… </a:t>
            </a:r>
            <a:endParaRPr lang="en-ZA" dirty="0"/>
          </a:p>
        </p:txBody>
      </p:sp>
      <p:pic>
        <p:nvPicPr>
          <p:cNvPr id="6" name="Picture 5" descr="Naz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5562360"/>
            <a:ext cx="1723390" cy="1276350"/>
          </a:xfrm>
          <a:prstGeom prst="rect">
            <a:avLst/>
          </a:prstGeom>
          <a:noFill/>
          <a:ln>
            <a:noFill/>
          </a:ln>
        </p:spPr>
      </p:pic>
    </p:spTree>
    <p:extLst>
      <p:ext uri="{BB962C8B-B14F-4D97-AF65-F5344CB8AC3E}">
        <p14:creationId xmlns:p14="http://schemas.microsoft.com/office/powerpoint/2010/main" val="307480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Bibliography of useful </a:t>
            </a:r>
            <a:r>
              <a:rPr lang="en-ZA" dirty="0" smtClean="0"/>
              <a:t>references</a:t>
            </a:r>
            <a:endParaRPr lang="en-ZA" dirty="0"/>
          </a:p>
        </p:txBody>
      </p:sp>
      <p:sp>
        <p:nvSpPr>
          <p:cNvPr id="6" name="Content Placeholder 5"/>
          <p:cNvSpPr>
            <a:spLocks noGrp="1"/>
          </p:cNvSpPr>
          <p:nvPr>
            <p:ph idx="1"/>
          </p:nvPr>
        </p:nvSpPr>
        <p:spPr/>
        <p:txBody>
          <a:bodyPr>
            <a:normAutofit fontScale="25000" lnSpcReduction="20000"/>
          </a:bodyPr>
          <a:lstStyle/>
          <a:p>
            <a:r>
              <a:rPr lang="en-GB" dirty="0"/>
              <a:t>Africa Nazarene University (ANU). 2015. </a:t>
            </a:r>
            <a:r>
              <a:rPr lang="en-GB" i="1" dirty="0"/>
              <a:t>OER Policy</a:t>
            </a:r>
            <a:r>
              <a:rPr lang="en-GB" dirty="0"/>
              <a:t>. Nairobi: ANU.</a:t>
            </a:r>
            <a:endParaRPr lang="en-ZA" dirty="0"/>
          </a:p>
          <a:p>
            <a:r>
              <a:rPr lang="en-GB" dirty="0" err="1"/>
              <a:t>Altbach</a:t>
            </a:r>
            <a:r>
              <a:rPr lang="en-GB" dirty="0"/>
              <a:t>, P. G., </a:t>
            </a:r>
            <a:r>
              <a:rPr lang="en-GB" dirty="0" err="1"/>
              <a:t>Reisberg</a:t>
            </a:r>
            <a:r>
              <a:rPr lang="en-GB" dirty="0"/>
              <a:t>, L., &amp; </a:t>
            </a:r>
            <a:r>
              <a:rPr lang="en-GB" dirty="0" err="1"/>
              <a:t>Rumbley</a:t>
            </a:r>
            <a:r>
              <a:rPr lang="en-GB" dirty="0"/>
              <a:t>, L. E., (2009), </a:t>
            </a:r>
            <a:r>
              <a:rPr lang="en-GB" i="1" dirty="0"/>
              <a:t>Trends in Global Higher Education: Tracking an Academic Revolution. A Report Prepared for the UNESCO 2009 World Conference on Higher Education.</a:t>
            </a:r>
            <a:r>
              <a:rPr lang="en-GB" dirty="0"/>
              <a:t> Paris: UNESCO.</a:t>
            </a:r>
            <a:endParaRPr lang="en-ZA" dirty="0"/>
          </a:p>
          <a:p>
            <a:r>
              <a:rPr lang="en-ZA" dirty="0"/>
              <a:t>Beer, M., </a:t>
            </a:r>
            <a:r>
              <a:rPr lang="en-ZA" dirty="0" err="1"/>
              <a:t>Eisenstadt</a:t>
            </a:r>
            <a:r>
              <a:rPr lang="en-ZA" dirty="0"/>
              <a:t>, R. A., &amp; Spector, B., (1990), Why change programs don’t produce change. </a:t>
            </a:r>
            <a:r>
              <a:rPr lang="en-ZA" i="1" dirty="0"/>
              <a:t>Harvard Business Review, Nov-Dec. (68)</a:t>
            </a:r>
            <a:r>
              <a:rPr lang="en-ZA" dirty="0"/>
              <a:t>, 158-66.</a:t>
            </a:r>
          </a:p>
          <a:p>
            <a:r>
              <a:rPr lang="en-ZA" dirty="0"/>
              <a:t>Boyer, E. L., (1990), </a:t>
            </a:r>
            <a:r>
              <a:rPr lang="en-ZA" i="1" dirty="0"/>
              <a:t>Scholarship Reconsidered: Priorities of the Professoriate</a:t>
            </a:r>
            <a:r>
              <a:rPr lang="en-ZA" dirty="0"/>
              <a:t>. A special report prepared for The Carnegie Foundation.</a:t>
            </a:r>
          </a:p>
          <a:p>
            <a:r>
              <a:rPr lang="en-ZA" dirty="0"/>
              <a:t>Brown, J. S., &amp; Adler, R. P., (2008), Minds on Fire: Open Education, the Long tail, and Learning 2.0. EDUCAUSE review, January/February 2008. Accessed at </a:t>
            </a:r>
            <a:r>
              <a:rPr lang="en-ZA" u="sng" dirty="0">
                <a:hlinkClick r:id="rId2"/>
              </a:rPr>
              <a:t>http://open.umich.edu/oertoolkit/references/mindsonfire.pdf</a:t>
            </a:r>
            <a:r>
              <a:rPr lang="en-ZA" dirty="0"/>
              <a:t> on 20/10/12.</a:t>
            </a:r>
          </a:p>
          <a:p>
            <a:r>
              <a:rPr lang="en-ZA" dirty="0"/>
              <a:t>Butcher, N., (2011), </a:t>
            </a:r>
            <a:r>
              <a:rPr lang="en-ZA" i="1" dirty="0"/>
              <a:t>A Basic Guide to Open Educational Resources (OER).</a:t>
            </a:r>
            <a:r>
              <a:rPr lang="en-ZA" dirty="0"/>
              <a:t>Vancouver: Commonwealth of Learning. </a:t>
            </a:r>
          </a:p>
          <a:p>
            <a:r>
              <a:rPr lang="en-ZA" dirty="0"/>
              <a:t>Caswell, T., Henson, S., Jensen, M., &amp; Wiley, D., (2008), Open Content and Open educational resources: Enabling universal education. </a:t>
            </a:r>
            <a:r>
              <a:rPr lang="en-ZA" i="1" dirty="0"/>
              <a:t>IRRODL, </a:t>
            </a:r>
            <a:r>
              <a:rPr lang="en-ZA" i="1" dirty="0" err="1"/>
              <a:t>Vol</a:t>
            </a:r>
            <a:r>
              <a:rPr lang="en-ZA" i="1" dirty="0"/>
              <a:t> 9, No. 1, 2008</a:t>
            </a:r>
            <a:r>
              <a:rPr lang="en-ZA" dirty="0"/>
              <a:t>. </a:t>
            </a:r>
            <a:r>
              <a:rPr lang="en-ZA" u="sng" dirty="0">
                <a:hlinkClick r:id="rId3"/>
              </a:rPr>
              <a:t>http://www.irrodl.org/index.php/irrodl/article/view/469/1009</a:t>
            </a:r>
            <a:r>
              <a:rPr lang="en-ZA" dirty="0"/>
              <a:t>. Accessed 20/10/12.</a:t>
            </a:r>
          </a:p>
          <a:p>
            <a:r>
              <a:rPr lang="en-ZA" dirty="0"/>
              <a:t>Cohen, L., </a:t>
            </a:r>
            <a:r>
              <a:rPr lang="en-ZA" dirty="0" err="1"/>
              <a:t>Manion</a:t>
            </a:r>
            <a:r>
              <a:rPr lang="en-ZA" dirty="0"/>
              <a:t>, L., &amp; Morrison, K., (2000), </a:t>
            </a:r>
            <a:r>
              <a:rPr lang="en-ZA" i="1" dirty="0"/>
              <a:t>Research Methods in Education. 5</a:t>
            </a:r>
            <a:r>
              <a:rPr lang="en-ZA" i="1" baseline="30000" dirty="0"/>
              <a:t>th</a:t>
            </a:r>
            <a:r>
              <a:rPr lang="en-ZA" i="1" dirty="0"/>
              <a:t> Edition</a:t>
            </a:r>
            <a:r>
              <a:rPr lang="en-ZA" dirty="0"/>
              <a:t>. London and New York: </a:t>
            </a:r>
            <a:r>
              <a:rPr lang="en-ZA" dirty="0" err="1"/>
              <a:t>RoutledgeFalmer</a:t>
            </a:r>
            <a:r>
              <a:rPr lang="en-ZA" dirty="0"/>
              <a:t>.</a:t>
            </a:r>
          </a:p>
          <a:p>
            <a:r>
              <a:rPr lang="en-ZA" dirty="0" err="1"/>
              <a:t>Conole</a:t>
            </a:r>
            <a:r>
              <a:rPr lang="en-ZA" dirty="0"/>
              <a:t>, G., (2012), </a:t>
            </a:r>
            <a:r>
              <a:rPr lang="en-ZA" u="sng" dirty="0">
                <a:hlinkClick r:id="rId4"/>
              </a:rPr>
              <a:t>http://cloudworks.ac.uk/cloud/view/6305. Accessed 17/10/12</a:t>
            </a:r>
            <a:r>
              <a:rPr lang="en-ZA" dirty="0"/>
              <a:t>.</a:t>
            </a:r>
          </a:p>
          <a:p>
            <a:r>
              <a:rPr lang="en-ZA" dirty="0"/>
              <a:t>Council on Higher Education (CHE), 2014, </a:t>
            </a:r>
            <a:r>
              <a:rPr lang="en-ZA" i="1" dirty="0"/>
              <a:t>Distance Higher Education Programmes in a Digital Era: Good Practice Guide</a:t>
            </a:r>
            <a:r>
              <a:rPr lang="en-ZA" dirty="0"/>
              <a:t>. Pretoria: CHE.</a:t>
            </a:r>
          </a:p>
          <a:p>
            <a:r>
              <a:rPr lang="en-ZA" dirty="0" err="1"/>
              <a:t>Downes</a:t>
            </a:r>
            <a:r>
              <a:rPr lang="en-ZA" dirty="0"/>
              <a:t>, S., (2007), Models for Sustainable Open educational Resources. </a:t>
            </a:r>
            <a:r>
              <a:rPr lang="en-ZA" i="1" dirty="0"/>
              <a:t>Interdisciplinary Journal of Knowledge and Learning Objects, Volume 3, February 27, 2007</a:t>
            </a:r>
            <a:r>
              <a:rPr lang="en-ZA" dirty="0"/>
              <a:t>. National Research Council Canada. 29-44.</a:t>
            </a:r>
          </a:p>
          <a:p>
            <a:r>
              <a:rPr lang="en-ZA" dirty="0"/>
              <a:t>Glennie, J., Harley, K., &amp; Butcher, N., (2012), Conclusion: Reflections on Practice in: Glennie, J., Harley, K., Butcher, N., &amp; Van Wyk, T., (</a:t>
            </a:r>
            <a:r>
              <a:rPr lang="en-ZA" dirty="0" err="1"/>
              <a:t>Eds</a:t>
            </a:r>
            <a:r>
              <a:rPr lang="en-ZA" dirty="0"/>
              <a:t>), </a:t>
            </a:r>
            <a:r>
              <a:rPr lang="en-ZA" i="1" dirty="0"/>
              <a:t>Open Educational Resources and Change in Higher Education: Reflections from Practice</a:t>
            </a:r>
            <a:r>
              <a:rPr lang="en-ZA" dirty="0"/>
              <a:t>. Vancouver: Commonwealth of Learning.</a:t>
            </a:r>
          </a:p>
          <a:p>
            <a:r>
              <a:rPr lang="en-ZA" dirty="0"/>
              <a:t>Haβ</a:t>
            </a:r>
            <a:r>
              <a:rPr lang="en-ZA" dirty="0" err="1"/>
              <a:t>ler</a:t>
            </a:r>
            <a:r>
              <a:rPr lang="en-ZA" dirty="0"/>
              <a:t>, B., &amp; Mays, T., (2014), Open Content. Article in </a:t>
            </a:r>
            <a:r>
              <a:rPr lang="en-ZA" i="1" dirty="0"/>
              <a:t>International </a:t>
            </a:r>
            <a:r>
              <a:rPr lang="en-ZA" i="1" dirty="0" err="1"/>
              <a:t>Encyclopedia</a:t>
            </a:r>
            <a:r>
              <a:rPr lang="en-ZA" i="1" dirty="0"/>
              <a:t> of Digital Communication and Society</a:t>
            </a:r>
            <a:r>
              <a:rPr lang="en-ZA" dirty="0"/>
              <a:t>. Published online by John Wiley &amp; Sons:</a:t>
            </a:r>
          </a:p>
          <a:p>
            <a:r>
              <a:rPr lang="en-ZA" u="sng" dirty="0">
                <a:hlinkClick r:id="rId5"/>
              </a:rPr>
              <a:t>http://onlinelibrary.wiley.com/doi/10.1002/9781118767771.wbiedcs154/full</a:t>
            </a:r>
            <a:endParaRPr lang="en-ZA" dirty="0"/>
          </a:p>
          <a:p>
            <a:r>
              <a:rPr lang="en-ZA" u="sng" dirty="0">
                <a:hlinkClick r:id="rId6"/>
              </a:rPr>
              <a:t>http://onlinelibrary.wiley.com/doi/10.1002/9781118767771.wbiedcs154/pdf</a:t>
            </a:r>
            <a:endParaRPr lang="en-ZA" dirty="0"/>
          </a:p>
          <a:p>
            <a:r>
              <a:rPr lang="en-ZA" dirty="0" err="1"/>
              <a:t>Lewin</a:t>
            </a:r>
            <a:r>
              <a:rPr lang="en-ZA" dirty="0"/>
              <a:t>, K., (1946), Action research and minority problems. </a:t>
            </a:r>
            <a:r>
              <a:rPr lang="en-ZA" i="1" dirty="0"/>
              <a:t>Journal of Social Sciences, 2 (4)</a:t>
            </a:r>
            <a:r>
              <a:rPr lang="en-ZA" dirty="0"/>
              <a:t>, 34-46; </a:t>
            </a:r>
            <a:r>
              <a:rPr lang="en-ZA" dirty="0" err="1"/>
              <a:t>Lewin</a:t>
            </a:r>
            <a:r>
              <a:rPr lang="en-ZA" dirty="0"/>
              <a:t>, K. 1948. </a:t>
            </a:r>
            <a:r>
              <a:rPr lang="en-ZA" i="1" dirty="0"/>
              <a:t>Resolving Social Conflicts</a:t>
            </a:r>
            <a:r>
              <a:rPr lang="en-ZA" dirty="0"/>
              <a:t>. New York: Harper.</a:t>
            </a:r>
          </a:p>
          <a:p>
            <a:r>
              <a:rPr lang="en-ZA" dirty="0" err="1"/>
              <a:t>Lewin</a:t>
            </a:r>
            <a:r>
              <a:rPr lang="en-ZA" dirty="0"/>
              <a:t>, K., (1952), </a:t>
            </a:r>
            <a:r>
              <a:rPr lang="en-ZA" i="1" dirty="0"/>
              <a:t>Field Theory in Social Science</a:t>
            </a:r>
            <a:r>
              <a:rPr lang="en-ZA" dirty="0"/>
              <a:t>. London: Tavistock Publications.</a:t>
            </a:r>
          </a:p>
          <a:p>
            <a:r>
              <a:rPr lang="en-ZA" dirty="0"/>
              <a:t>Mays, T., (2004), </a:t>
            </a:r>
            <a:r>
              <a:rPr lang="en-ZA" i="1" dirty="0"/>
              <a:t>From policy to practice: an evaluation of the </a:t>
            </a:r>
            <a:r>
              <a:rPr lang="en-ZA" i="1" dirty="0" err="1"/>
              <a:t>Unisa</a:t>
            </a:r>
            <a:r>
              <a:rPr lang="en-ZA" i="1" dirty="0"/>
              <a:t> National Professional Diploma in Education from the perspective of social critical theory</a:t>
            </a:r>
            <a:r>
              <a:rPr lang="en-ZA" dirty="0"/>
              <a:t>. Unpublished MEd dissertation. Pretoria: </a:t>
            </a:r>
            <a:r>
              <a:rPr lang="en-ZA" dirty="0" err="1"/>
              <a:t>Unisa</a:t>
            </a:r>
            <a:r>
              <a:rPr lang="en-ZA" dirty="0"/>
              <a:t>.</a:t>
            </a:r>
          </a:p>
          <a:p>
            <a:r>
              <a:rPr lang="en-ZA" dirty="0"/>
              <a:t>Mays, T., (2013), Open Educational Resources (OER): do they make a difference and how do/will we know in Gouws, F. E., &amp; </a:t>
            </a:r>
            <a:r>
              <a:rPr lang="en-ZA" dirty="0" err="1"/>
              <a:t>Wolhuter</a:t>
            </a:r>
            <a:r>
              <a:rPr lang="en-ZA" dirty="0"/>
              <a:t>, C, C,. (</a:t>
            </a:r>
            <a:r>
              <a:rPr lang="en-ZA" dirty="0" err="1"/>
              <a:t>Eds</a:t>
            </a:r>
            <a:r>
              <a:rPr lang="en-ZA" dirty="0"/>
              <a:t>), </a:t>
            </a:r>
            <a:r>
              <a:rPr lang="en-ZA" i="1" dirty="0"/>
              <a:t>SAERA 2013 Conference Proceedings: Educational Research in South Africa: Practices and Perspectives</a:t>
            </a:r>
            <a:r>
              <a:rPr lang="en-ZA" dirty="0"/>
              <a:t>. Cape Town: OUP. 123-146.</a:t>
            </a:r>
          </a:p>
          <a:p>
            <a:r>
              <a:rPr lang="en-ZA" dirty="0"/>
              <a:t>Mays, T., (2015), Chapter 6: Teaching, learning and curriculum resources in du Preez, P. &amp; Reddy, C. </a:t>
            </a:r>
            <a:r>
              <a:rPr lang="en-ZA" dirty="0" err="1"/>
              <a:t>Eds</a:t>
            </a:r>
            <a:r>
              <a:rPr lang="en-ZA" dirty="0"/>
              <a:t>, </a:t>
            </a:r>
            <a:r>
              <a:rPr lang="en-ZA" i="1" dirty="0"/>
              <a:t>Curriculum Studies: Visions and Imaginings</a:t>
            </a:r>
            <a:r>
              <a:rPr lang="en-ZA" dirty="0"/>
              <a:t>, Cape Town: Pearson.</a:t>
            </a:r>
          </a:p>
          <a:p>
            <a:r>
              <a:rPr lang="en-ZA" dirty="0" err="1"/>
              <a:t>Omollo</a:t>
            </a:r>
            <a:r>
              <a:rPr lang="en-ZA" dirty="0"/>
              <a:t>, Kathleen </a:t>
            </a:r>
            <a:r>
              <a:rPr lang="en-ZA" dirty="0" err="1"/>
              <a:t>Ludewig</a:t>
            </a:r>
            <a:r>
              <a:rPr lang="en-ZA" dirty="0"/>
              <a:t>, (2011a), </a:t>
            </a:r>
            <a:r>
              <a:rPr lang="en-ZA" i="1" dirty="0"/>
              <a:t>Growing an Institutional Health OER Initiative: A Case Study of the Kwame Nkrumah University of Science and Technology. </a:t>
            </a:r>
            <a:r>
              <a:rPr lang="en-ZA" i="1" u="sng" dirty="0">
                <a:hlinkClick r:id="rId7"/>
              </a:rPr>
              <a:t>http://www.oerafrica.org/ResourceResults/tabid/1562/mctl/Details/id/38803/Default.aspx</a:t>
            </a:r>
            <a:r>
              <a:rPr lang="en-ZA" i="1" dirty="0"/>
              <a:t> </a:t>
            </a:r>
            <a:endParaRPr lang="en-ZA" dirty="0"/>
          </a:p>
          <a:p>
            <a:r>
              <a:rPr lang="en-ZA" dirty="0"/>
              <a:t>Ooko, M. &amp; Mays, T. 2015. </a:t>
            </a:r>
            <a:r>
              <a:rPr lang="en-ZA" i="1" dirty="0"/>
              <a:t>Opening learning at the Africa Nazarene University: A case study</a:t>
            </a:r>
            <a:r>
              <a:rPr lang="en-ZA" dirty="0"/>
              <a:t>. Nairobi: Africa Nazarene University.</a:t>
            </a:r>
          </a:p>
          <a:p>
            <a:r>
              <a:rPr lang="en-ZA" dirty="0" err="1"/>
              <a:t>Randell</a:t>
            </a:r>
            <a:r>
              <a:rPr lang="en-ZA" dirty="0"/>
              <a:t>. C., (2006), </a:t>
            </a:r>
            <a:r>
              <a:rPr lang="en-ZA" i="1" dirty="0"/>
              <a:t>Resources for new ways of learning: a manual for developers of learning resources</a:t>
            </a:r>
            <a:r>
              <a:rPr lang="en-ZA" dirty="0"/>
              <a:t>. </a:t>
            </a:r>
            <a:r>
              <a:rPr lang="en-ZA" dirty="0" err="1"/>
              <a:t>Pretoria:Saide</a:t>
            </a:r>
            <a:r>
              <a:rPr lang="en-ZA" dirty="0"/>
              <a:t>. Downloaded from </a:t>
            </a:r>
            <a:r>
              <a:rPr lang="en-ZA" u="sng" dirty="0">
                <a:hlinkClick r:id="rId8"/>
              </a:rPr>
              <a:t>www.saide,org.za</a:t>
            </a:r>
            <a:r>
              <a:rPr lang="en-ZA" dirty="0"/>
              <a:t>, 06/07/2006.</a:t>
            </a:r>
          </a:p>
          <a:p>
            <a:r>
              <a:rPr lang="en-ZA" dirty="0"/>
              <a:t> </a:t>
            </a:r>
          </a:p>
          <a:p>
            <a:r>
              <a:rPr lang="en-ZA" dirty="0"/>
              <a:t>UNESCO, (2012), (2012) World Open Educational Resources (OER) Congress, </a:t>
            </a:r>
            <a:r>
              <a:rPr lang="en-ZA" i="1" dirty="0"/>
              <a:t>2012 Paris OER Declaration. </a:t>
            </a:r>
            <a:r>
              <a:rPr lang="en-ZA" u="sng" dirty="0">
                <a:hlinkClick r:id="rId9"/>
              </a:rPr>
              <a:t>http://www.unesco.org/new/fileadmin/MULTIMEDIA/HQ/CI/CI/pdf/Events/Paris%20OER%20Declaration_01.pdf</a:t>
            </a:r>
            <a:r>
              <a:rPr lang="en-ZA" dirty="0"/>
              <a:t>. Accessed 18/10/12.</a:t>
            </a:r>
          </a:p>
          <a:p>
            <a:r>
              <a:rPr lang="en-ZA" dirty="0"/>
              <a:t> </a:t>
            </a:r>
          </a:p>
          <a:p>
            <a:r>
              <a:rPr lang="en-ZA" dirty="0"/>
              <a:t>Welch, T., (2012), </a:t>
            </a:r>
            <a:r>
              <a:rPr lang="en-ZA" i="1" dirty="0"/>
              <a:t>The OER Life Cycle</a:t>
            </a:r>
            <a:r>
              <a:rPr lang="en-ZA" dirty="0"/>
              <a:t>. Pretoria: OER Africa.</a:t>
            </a:r>
          </a:p>
          <a:p>
            <a:r>
              <a:rPr lang="en-ZA" dirty="0"/>
              <a:t>Wiley, D., (2006), The current state of open educational resources. Blog. </a:t>
            </a:r>
            <a:r>
              <a:rPr lang="en-ZA" i="1" dirty="0"/>
              <a:t>Iterating toward openness</a:t>
            </a:r>
            <a:r>
              <a:rPr lang="en-ZA" dirty="0"/>
              <a:t>. Accessed January 2011, http://opencontent.org/blog/archives/247.</a:t>
            </a:r>
          </a:p>
          <a:p>
            <a:r>
              <a:rPr lang="en-ZA" dirty="0"/>
              <a:t>Wiley, D., (2008), </a:t>
            </a:r>
            <a:r>
              <a:rPr lang="en-ZA" u="sng" dirty="0">
                <a:hlinkClick r:id="rId10"/>
              </a:rPr>
              <a:t>http://www.wikieducator.org/</a:t>
            </a:r>
            <a:r>
              <a:rPr lang="en-ZA" dirty="0">
                <a:hlinkClick r:id="rId10"/>
              </a:rPr>
              <a:t> </a:t>
            </a:r>
            <a:r>
              <a:rPr lang="en-ZA" u="sng" dirty="0" err="1">
                <a:hlinkClick r:id="rId10"/>
              </a:rPr>
              <a:t>OER_Handbook</a:t>
            </a:r>
            <a:r>
              <a:rPr lang="en-ZA" u="sng" dirty="0">
                <a:hlinkClick r:id="rId10"/>
              </a:rPr>
              <a:t>/</a:t>
            </a:r>
            <a:r>
              <a:rPr lang="en-ZA" dirty="0">
                <a:hlinkClick r:id="rId10"/>
              </a:rPr>
              <a:t> </a:t>
            </a:r>
            <a:r>
              <a:rPr lang="en-ZA" u="sng" dirty="0">
                <a:hlinkClick r:id="rId10"/>
              </a:rPr>
              <a:t>educator/</a:t>
            </a:r>
            <a:r>
              <a:rPr lang="en-ZA" dirty="0">
                <a:hlinkClick r:id="rId10"/>
              </a:rPr>
              <a:t> </a:t>
            </a:r>
            <a:r>
              <a:rPr lang="en-ZA" u="sng" dirty="0" err="1">
                <a:hlinkClick r:id="rId10"/>
              </a:rPr>
              <a:t>OER_Lifecycle</a:t>
            </a:r>
            <a:endParaRPr lang="en-ZA" dirty="0"/>
          </a:p>
          <a:p>
            <a:r>
              <a:rPr lang="en-GB" dirty="0" err="1"/>
              <a:t>Zuber-Skerritt</a:t>
            </a:r>
            <a:r>
              <a:rPr lang="en-GB" dirty="0"/>
              <a:t>, O., (1996), Emancipatory action research for organisational change and management development in </a:t>
            </a:r>
            <a:r>
              <a:rPr lang="en-GB" dirty="0" err="1"/>
              <a:t>Zuber-Skerritt</a:t>
            </a:r>
            <a:r>
              <a:rPr lang="en-GB" dirty="0"/>
              <a:t>, O. Ed. </a:t>
            </a:r>
            <a:r>
              <a:rPr lang="en-GB" i="1" dirty="0"/>
              <a:t>New Directions in Action Research</a:t>
            </a:r>
            <a:r>
              <a:rPr lang="en-GB" dirty="0"/>
              <a:t>. London: </a:t>
            </a:r>
            <a:r>
              <a:rPr lang="en-GB" dirty="0" err="1"/>
              <a:t>Falmer</a:t>
            </a:r>
            <a:r>
              <a:rPr lang="en-GB" dirty="0"/>
              <a:t>, 99 of 83-105.</a:t>
            </a:r>
            <a:endParaRPr lang="en-ZA" dirty="0"/>
          </a:p>
          <a:p>
            <a:endParaRPr lang="en-ZA" dirty="0"/>
          </a:p>
        </p:txBody>
      </p:sp>
    </p:spTree>
    <p:extLst>
      <p:ext uri="{BB962C8B-B14F-4D97-AF65-F5344CB8AC3E}">
        <p14:creationId xmlns:p14="http://schemas.microsoft.com/office/powerpoint/2010/main" val="2965094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4"/>
          <p:cNvGrpSpPr>
            <a:grpSpLocks/>
          </p:cNvGrpSpPr>
          <p:nvPr/>
        </p:nvGrpSpPr>
        <p:grpSpPr bwMode="auto">
          <a:xfrm>
            <a:off x="107504" y="116632"/>
            <a:ext cx="4000500" cy="4286250"/>
            <a:chOff x="642910" y="642918"/>
            <a:chExt cx="3633814" cy="3733824"/>
          </a:xfrm>
          <a:gradFill flip="none" rotWithShape="1">
            <a:gsLst>
              <a:gs pos="0">
                <a:srgbClr val="573301"/>
              </a:gs>
              <a:gs pos="50000">
                <a:schemeClr val="accent3">
                  <a:lumMod val="75000"/>
                </a:schemeClr>
              </a:gs>
              <a:gs pos="100000">
                <a:schemeClr val="accent1">
                  <a:tint val="23500"/>
                  <a:satMod val="160000"/>
                </a:schemeClr>
              </a:gs>
            </a:gsLst>
            <a:lin ang="10800000" scaled="1"/>
            <a:tileRect/>
          </a:gradFill>
          <a:effectLst>
            <a:outerShdw blurRad="76200" dist="12700" dir="2700000" sy="-23000" kx="-800400" algn="bl" rotWithShape="0">
              <a:prstClr val="black">
                <a:alpha val="20000"/>
              </a:prstClr>
            </a:outerShdw>
          </a:effectLst>
          <a:scene3d>
            <a:camera prst="perspectiveFront"/>
            <a:lightRig rig="sunset" dir="t"/>
          </a:scene3d>
        </p:grpSpPr>
        <p:sp>
          <p:nvSpPr>
            <p:cNvPr id="7" name="Oval 6"/>
            <p:cNvSpPr/>
            <p:nvPr/>
          </p:nvSpPr>
          <p:spPr>
            <a:xfrm>
              <a:off x="642910" y="642918"/>
              <a:ext cx="2143140" cy="2143140"/>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B58D0B"/>
                </a:solidFill>
              </a:endParaRPr>
            </a:p>
          </p:txBody>
        </p:sp>
        <p:sp>
          <p:nvSpPr>
            <p:cNvPr id="8" name="Oval 7"/>
            <p:cNvSpPr/>
            <p:nvPr/>
          </p:nvSpPr>
          <p:spPr>
            <a:xfrm>
              <a:off x="2428860" y="3500438"/>
              <a:ext cx="838208" cy="876304"/>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B58D0B"/>
                </a:solidFill>
              </a:endParaRPr>
            </a:p>
          </p:txBody>
        </p:sp>
        <p:sp>
          <p:nvSpPr>
            <p:cNvPr id="9" name="Oval 8"/>
            <p:cNvSpPr/>
            <p:nvPr/>
          </p:nvSpPr>
          <p:spPr>
            <a:xfrm>
              <a:off x="2928926" y="2214554"/>
              <a:ext cx="838208" cy="876304"/>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B58D0B"/>
                </a:solidFill>
              </a:endParaRPr>
            </a:p>
          </p:txBody>
        </p:sp>
        <p:sp>
          <p:nvSpPr>
            <p:cNvPr id="10" name="Oval 9"/>
            <p:cNvSpPr/>
            <p:nvPr/>
          </p:nvSpPr>
          <p:spPr>
            <a:xfrm>
              <a:off x="2428860" y="2786058"/>
              <a:ext cx="571504" cy="528638"/>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B58D0B"/>
                </a:solidFill>
              </a:endParaRPr>
            </a:p>
          </p:txBody>
        </p:sp>
        <p:sp>
          <p:nvSpPr>
            <p:cNvPr id="11" name="Oval 10"/>
            <p:cNvSpPr/>
            <p:nvPr/>
          </p:nvSpPr>
          <p:spPr>
            <a:xfrm>
              <a:off x="3929058" y="1928802"/>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a:innerShdw blurRad="63500" dist="50800" dir="18900000">
                <a:prstClr val="black">
                  <a:alpha val="50000"/>
                </a:prstClr>
              </a:innerShdw>
            </a:effectLst>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58320"/>
                </a:solidFill>
              </a:endParaRPr>
            </a:p>
          </p:txBody>
        </p:sp>
        <p:sp>
          <p:nvSpPr>
            <p:cNvPr id="12" name="Oval 11"/>
            <p:cNvSpPr/>
            <p:nvPr/>
          </p:nvSpPr>
          <p:spPr>
            <a:xfrm>
              <a:off x="3143240" y="321468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B58D0B"/>
                </a:solidFill>
              </a:endParaRPr>
            </a:p>
          </p:txBody>
        </p:sp>
        <p:sp>
          <p:nvSpPr>
            <p:cNvPr id="13" name="Oval 12"/>
            <p:cNvSpPr/>
            <p:nvPr/>
          </p:nvSpPr>
          <p:spPr>
            <a:xfrm>
              <a:off x="2786050" y="107154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B58D0B"/>
                </a:solidFill>
              </a:endParaRPr>
            </a:p>
          </p:txBody>
        </p:sp>
        <p:sp>
          <p:nvSpPr>
            <p:cNvPr id="14" name="Oval 13"/>
            <p:cNvSpPr/>
            <p:nvPr/>
          </p:nvSpPr>
          <p:spPr>
            <a:xfrm>
              <a:off x="2071670" y="321468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B58D0B"/>
                </a:solidFill>
              </a:endParaRPr>
            </a:p>
          </p:txBody>
        </p:sp>
        <p:sp>
          <p:nvSpPr>
            <p:cNvPr id="15" name="Oval 14"/>
            <p:cNvSpPr/>
            <p:nvPr/>
          </p:nvSpPr>
          <p:spPr>
            <a:xfrm>
              <a:off x="2928926" y="1643050"/>
              <a:ext cx="571504" cy="528638"/>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B58D0B"/>
                </a:solidFill>
              </a:endParaRPr>
            </a:p>
          </p:txBody>
        </p:sp>
      </p:grpSp>
      <p:sp>
        <p:nvSpPr>
          <p:cNvPr id="2" name="Title 1"/>
          <p:cNvSpPr>
            <a:spLocks noGrp="1"/>
          </p:cNvSpPr>
          <p:nvPr>
            <p:ph type="ctrTitle"/>
          </p:nvPr>
        </p:nvSpPr>
        <p:spPr>
          <a:xfrm>
            <a:off x="685800" y="3352800"/>
            <a:ext cx="7772400" cy="1470025"/>
          </a:xfrm>
        </p:spPr>
        <p:txBody>
          <a:bodyPr/>
          <a:lstStyle/>
          <a:p>
            <a:pPr eaLnBrk="1" hangingPunct="1">
              <a:defRPr/>
            </a:pPr>
            <a:r>
              <a:rPr lang="en-GB" dirty="0" smtClean="0"/>
              <a:t>Thank you</a:t>
            </a:r>
            <a:endParaRPr lang="en-GB" dirty="0"/>
          </a:p>
        </p:txBody>
      </p:sp>
      <p:pic>
        <p:nvPicPr>
          <p:cNvPr id="30724" name="Picture 2">
            <a:hlinkClick r:id="rId3"/>
          </p:cNvPr>
          <p:cNvPicPr>
            <a:picLocks noChangeAspect="1" noChangeArrowheads="1"/>
          </p:cNvPicPr>
          <p:nvPr/>
        </p:nvPicPr>
        <p:blipFill>
          <a:blip r:embed="rId4" cstate="print"/>
          <a:srcRect/>
          <a:stretch>
            <a:fillRect/>
          </a:stretch>
        </p:blipFill>
        <p:spPr bwMode="auto">
          <a:xfrm>
            <a:off x="3733800" y="1524000"/>
            <a:ext cx="1676400" cy="54768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0725" name="TextBox 6"/>
          <p:cNvSpPr txBox="1">
            <a:spLocks noChangeArrowheads="1"/>
          </p:cNvSpPr>
          <p:nvPr/>
        </p:nvSpPr>
        <p:spPr bwMode="auto">
          <a:xfrm>
            <a:off x="611560" y="645855"/>
            <a:ext cx="8153400" cy="2554545"/>
          </a:xfrm>
          <a:prstGeom prst="rect">
            <a:avLst/>
          </a:prstGeom>
          <a:noFill/>
          <a:ln w="9525">
            <a:noFill/>
            <a:miter lim="800000"/>
            <a:headEnd/>
            <a:tailEnd/>
          </a:ln>
        </p:spPr>
        <p:txBody>
          <a:bodyPr>
            <a:spAutoFit/>
          </a:bodyPr>
          <a:lstStyle/>
          <a:p>
            <a:pPr algn="ctr" fontAlgn="base">
              <a:spcBef>
                <a:spcPct val="0"/>
              </a:spcBef>
              <a:spcAft>
                <a:spcPct val="0"/>
              </a:spcAft>
            </a:pPr>
            <a:r>
              <a:rPr lang="en-US" sz="2400" dirty="0">
                <a:solidFill>
                  <a:srgbClr val="573201"/>
                </a:solidFill>
              </a:rPr>
              <a:t>This work is licensed under a </a:t>
            </a:r>
            <a:r>
              <a:rPr lang="en-US" sz="2400" dirty="0">
                <a:solidFill>
                  <a:srgbClr val="1B346B"/>
                </a:solidFill>
              </a:rPr>
              <a:t/>
            </a:r>
            <a:br>
              <a:rPr lang="en-US" sz="2400" dirty="0">
                <a:solidFill>
                  <a:srgbClr val="1B346B"/>
                </a:solidFill>
              </a:rPr>
            </a:br>
            <a:r>
              <a:rPr lang="en-US" sz="2400" dirty="0">
                <a:solidFill>
                  <a:srgbClr val="1B346B"/>
                </a:solidFill>
                <a:hlinkClick r:id="rId3"/>
              </a:rPr>
              <a:t>Creative Commons Attribution </a:t>
            </a:r>
            <a:r>
              <a:rPr lang="en-US" sz="2400" dirty="0" smtClean="0">
                <a:solidFill>
                  <a:srgbClr val="1B346B"/>
                </a:solidFill>
                <a:hlinkClick r:id="rId3"/>
              </a:rPr>
              <a:t>4.0</a:t>
            </a:r>
            <a:r>
              <a:rPr lang="en-US" sz="2400" dirty="0">
                <a:solidFill>
                  <a:srgbClr val="1B346B"/>
                </a:solidFill>
                <a:hlinkClick r:id="rId3"/>
              </a:rPr>
              <a:t> </a:t>
            </a:r>
            <a:r>
              <a:rPr lang="en-US" sz="2400" dirty="0" smtClean="0">
                <a:solidFill>
                  <a:srgbClr val="1B346B"/>
                </a:solidFill>
                <a:hlinkClick r:id="rId3"/>
              </a:rPr>
              <a:t>License</a:t>
            </a:r>
            <a:endParaRPr lang="en-US" sz="2400" dirty="0">
              <a:solidFill>
                <a:srgbClr val="1B346B"/>
              </a:solidFill>
            </a:endParaRPr>
          </a:p>
          <a:p>
            <a:pPr algn="ctr" fontAlgn="base">
              <a:spcBef>
                <a:spcPct val="0"/>
              </a:spcBef>
              <a:spcAft>
                <a:spcPct val="0"/>
              </a:spcAft>
            </a:pPr>
            <a:endParaRPr lang="en-US" sz="2400" dirty="0">
              <a:solidFill>
                <a:srgbClr val="1B346B"/>
              </a:solidFill>
            </a:endParaRPr>
          </a:p>
          <a:p>
            <a:pPr algn="ctr" fontAlgn="base">
              <a:spcBef>
                <a:spcPct val="0"/>
              </a:spcBef>
              <a:spcAft>
                <a:spcPct val="0"/>
              </a:spcAft>
            </a:pPr>
            <a:endParaRPr lang="en-US" sz="2400" dirty="0" smtClean="0">
              <a:solidFill>
                <a:srgbClr val="1B346B"/>
              </a:solidFill>
            </a:endParaRPr>
          </a:p>
          <a:p>
            <a:pPr algn="ctr"/>
            <a:r>
              <a:rPr lang="en-ZA" sz="1600" b="1" dirty="0" smtClean="0"/>
              <a:t>Citation</a:t>
            </a:r>
            <a:r>
              <a:rPr lang="en-ZA" sz="1600" b="1" dirty="0"/>
              <a:t>:	</a:t>
            </a:r>
            <a:endParaRPr lang="en-ZA" sz="1600" dirty="0"/>
          </a:p>
          <a:p>
            <a:pPr lvl="0" algn="ctr"/>
            <a:endParaRPr lang="en-ZA" sz="1600" b="1" dirty="0" smtClean="0"/>
          </a:p>
          <a:p>
            <a:pPr lvl="0" algn="ctr"/>
            <a:r>
              <a:rPr lang="en-ZA" sz="1600" b="1" dirty="0" smtClean="0"/>
              <a:t>Ooko, M. &amp; Mays</a:t>
            </a:r>
            <a:r>
              <a:rPr lang="en-ZA" sz="1600" b="1" dirty="0"/>
              <a:t>, T. </a:t>
            </a:r>
            <a:r>
              <a:rPr lang="en-ZA" sz="1600" b="1" dirty="0" smtClean="0"/>
              <a:t>2015. </a:t>
            </a:r>
            <a:r>
              <a:rPr lang="en-ZA" sz="1600" b="1" dirty="0" smtClean="0"/>
              <a:t>Utilising OER in support </a:t>
            </a:r>
            <a:r>
              <a:rPr lang="en-ZA" sz="1600" b="1" i="1" dirty="0" smtClean="0"/>
              <a:t> of curriculum transformation at ANU: a PAR approach. OER  Africa</a:t>
            </a:r>
            <a:r>
              <a:rPr lang="en-ZA" sz="1600" b="1" dirty="0" smtClean="0"/>
              <a:t>/Saide and ANU</a:t>
            </a:r>
            <a:endParaRPr lang="en-US" sz="3600" dirty="0">
              <a:solidFill>
                <a:srgbClr val="1B346B"/>
              </a:solidFill>
              <a:latin typeface="Calibri" pitchFamily="34" charset="0"/>
            </a:endParaRPr>
          </a:p>
        </p:txBody>
      </p:sp>
      <p:sp>
        <p:nvSpPr>
          <p:cNvPr id="16" name="Subtitle 2"/>
          <p:cNvSpPr txBox="1">
            <a:spLocks/>
          </p:cNvSpPr>
          <p:nvPr/>
        </p:nvSpPr>
        <p:spPr>
          <a:xfrm>
            <a:off x="228600" y="4495800"/>
            <a:ext cx="4143375"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GB" sz="2400" b="1" dirty="0" smtClean="0">
                <a:solidFill>
                  <a:schemeClr val="accent6">
                    <a:lumMod val="50000"/>
                  </a:schemeClr>
                </a:solidFill>
              </a:rPr>
              <a:t>Tony Mays</a:t>
            </a:r>
          </a:p>
          <a:p>
            <a:pPr fontAlgn="auto">
              <a:spcAft>
                <a:spcPts val="0"/>
              </a:spcAft>
            </a:pPr>
            <a:r>
              <a:rPr lang="en-GB" sz="2200" i="1" dirty="0" smtClean="0">
                <a:solidFill>
                  <a:srgbClr val="34411B"/>
                </a:solidFill>
              </a:rPr>
              <a:t>Senior Programme Specialist: HE</a:t>
            </a:r>
            <a:endParaRPr lang="en-GB" sz="2200" dirty="0" smtClean="0">
              <a:solidFill>
                <a:srgbClr val="34411B"/>
              </a:solidFill>
            </a:endParaRPr>
          </a:p>
          <a:p>
            <a:r>
              <a:rPr lang="en-GB" sz="2000" dirty="0">
                <a:solidFill>
                  <a:srgbClr val="3333FF"/>
                </a:solidFill>
              </a:rPr>
              <a:t>tonym@saide.org.za</a:t>
            </a:r>
          </a:p>
        </p:txBody>
      </p:sp>
      <p:sp>
        <p:nvSpPr>
          <p:cNvPr id="17" name="Subtitle 2"/>
          <p:cNvSpPr txBox="1">
            <a:spLocks/>
          </p:cNvSpPr>
          <p:nvPr/>
        </p:nvSpPr>
        <p:spPr>
          <a:xfrm>
            <a:off x="4621585" y="4494551"/>
            <a:ext cx="4143375"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GB" sz="2400" b="1" dirty="0" smtClean="0">
                <a:solidFill>
                  <a:schemeClr val="accent6">
                    <a:lumMod val="50000"/>
                  </a:schemeClr>
                </a:solidFill>
              </a:rPr>
              <a:t>Mary Ooko</a:t>
            </a:r>
            <a:endParaRPr lang="en-GB" sz="2400" b="1" dirty="0" smtClean="0">
              <a:solidFill>
                <a:schemeClr val="accent6">
                  <a:lumMod val="50000"/>
                </a:schemeClr>
              </a:solidFill>
            </a:endParaRPr>
          </a:p>
          <a:p>
            <a:pPr fontAlgn="auto">
              <a:spcAft>
                <a:spcPts val="0"/>
              </a:spcAft>
            </a:pPr>
            <a:r>
              <a:rPr lang="en-GB" sz="2200" i="1" dirty="0" smtClean="0">
                <a:solidFill>
                  <a:srgbClr val="34411B"/>
                </a:solidFill>
              </a:rPr>
              <a:t>Director</a:t>
            </a:r>
            <a:r>
              <a:rPr lang="en-GB" sz="2200" i="1" dirty="0" smtClean="0">
                <a:solidFill>
                  <a:srgbClr val="34411B"/>
                </a:solidFill>
              </a:rPr>
              <a:t>: IODL, ANU</a:t>
            </a:r>
            <a:endParaRPr lang="en-GB" sz="2200" dirty="0" smtClean="0">
              <a:solidFill>
                <a:srgbClr val="34411B"/>
              </a:solidFill>
            </a:endParaRPr>
          </a:p>
          <a:p>
            <a:r>
              <a:rPr lang="en-GB" sz="2000" dirty="0" smtClean="0">
                <a:solidFill>
                  <a:srgbClr val="3333FF"/>
                </a:solidFill>
              </a:rPr>
              <a:t>mooko</a:t>
            </a:r>
            <a:r>
              <a:rPr lang="en-GB" sz="2000" dirty="0" smtClean="0">
                <a:solidFill>
                  <a:srgbClr val="3333FF"/>
                </a:solidFill>
              </a:rPr>
              <a:t>@anu.ac.ke</a:t>
            </a:r>
            <a:endParaRPr lang="en-GB" sz="2000" dirty="0">
              <a:solidFill>
                <a:srgbClr val="3333FF"/>
              </a:solidFill>
            </a:endParaRPr>
          </a:p>
        </p:txBody>
      </p:sp>
      <p:pic>
        <p:nvPicPr>
          <p:cNvPr id="18" name="Picture 17" descr="Naz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5562360"/>
            <a:ext cx="1723390" cy="1276350"/>
          </a:xfrm>
          <a:prstGeom prst="rect">
            <a:avLst/>
          </a:prstGeom>
          <a:noFill/>
          <a:ln>
            <a:noFill/>
          </a:ln>
        </p:spPr>
      </p:pic>
    </p:spTree>
    <p:extLst>
      <p:ext uri="{BB962C8B-B14F-4D97-AF65-F5344CB8AC3E}">
        <p14:creationId xmlns:p14="http://schemas.microsoft.com/office/powerpoint/2010/main" val="251398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The challenge</a:t>
            </a:r>
            <a:endParaRPr lang="en-ZA" dirty="0"/>
          </a:p>
        </p:txBody>
      </p:sp>
      <p:sp>
        <p:nvSpPr>
          <p:cNvPr id="5" name="Text Placeholder 4"/>
          <p:cNvSpPr>
            <a:spLocks noGrp="1"/>
          </p:cNvSpPr>
          <p:nvPr>
            <p:ph type="body" idx="1"/>
          </p:nvPr>
        </p:nvSpPr>
        <p:spPr/>
        <p:txBody>
          <a:bodyPr/>
          <a:lstStyle/>
          <a:p>
            <a:r>
              <a:rPr lang="en-ZA" dirty="0" smtClean="0"/>
              <a:t>Utilising OER …</a:t>
            </a:r>
            <a:endParaRPr lang="en-ZA" dirty="0"/>
          </a:p>
        </p:txBody>
      </p:sp>
      <p:pic>
        <p:nvPicPr>
          <p:cNvPr id="6" name="Picture 5" descr="Naz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5562360"/>
            <a:ext cx="1723390" cy="1276350"/>
          </a:xfrm>
          <a:prstGeom prst="rect">
            <a:avLst/>
          </a:prstGeom>
          <a:noFill/>
          <a:ln>
            <a:noFill/>
          </a:ln>
        </p:spPr>
      </p:pic>
    </p:spTree>
    <p:extLst>
      <p:ext uri="{BB962C8B-B14F-4D97-AF65-F5344CB8AC3E}">
        <p14:creationId xmlns:p14="http://schemas.microsoft.com/office/powerpoint/2010/main" val="191511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contextual challenge</a:t>
            </a:r>
            <a:endParaRPr lang="en-ZA" dirty="0"/>
          </a:p>
        </p:txBody>
      </p:sp>
      <p:sp>
        <p:nvSpPr>
          <p:cNvPr id="3" name="Content Placeholder 2"/>
          <p:cNvSpPr>
            <a:spLocks noGrp="1"/>
          </p:cNvSpPr>
          <p:nvPr>
            <p:ph idx="1"/>
          </p:nvPr>
        </p:nvSpPr>
        <p:spPr/>
        <p:txBody>
          <a:bodyPr/>
          <a:lstStyle/>
          <a:p>
            <a:r>
              <a:rPr lang="en-ZA" dirty="0" smtClean="0"/>
              <a:t>Participation rates in SSA (</a:t>
            </a:r>
            <a:r>
              <a:rPr lang="en-ZA" dirty="0" err="1" smtClean="0"/>
              <a:t>excl</a:t>
            </a:r>
            <a:r>
              <a:rPr lang="en-ZA" dirty="0" smtClean="0"/>
              <a:t> RSA), 6-7%</a:t>
            </a:r>
          </a:p>
          <a:p>
            <a:r>
              <a:rPr lang="en-ZA" dirty="0" smtClean="0"/>
              <a:t>But: Singapore 45% target to be competitive in a global knowledge economy</a:t>
            </a:r>
          </a:p>
          <a:p>
            <a:r>
              <a:rPr lang="en-ZA" dirty="0" smtClean="0"/>
              <a:t>Limited capacity for expansion of public HE</a:t>
            </a:r>
          </a:p>
          <a:p>
            <a:r>
              <a:rPr lang="en-ZA" dirty="0" smtClean="0"/>
              <a:t>Therefore growth in private HE</a:t>
            </a:r>
          </a:p>
          <a:p>
            <a:r>
              <a:rPr lang="en-ZA" dirty="0" smtClean="0"/>
              <a:t>Africa Nazarene University (ANU) first private charter</a:t>
            </a:r>
            <a:endParaRPr lang="en-ZA" dirty="0"/>
          </a:p>
        </p:txBody>
      </p:sp>
    </p:spTree>
    <p:extLst>
      <p:ext uri="{BB962C8B-B14F-4D97-AF65-F5344CB8AC3E}">
        <p14:creationId xmlns:p14="http://schemas.microsoft.com/office/powerpoint/2010/main" val="206283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institutional challenge</a:t>
            </a:r>
            <a:endParaRPr lang="en-ZA" dirty="0"/>
          </a:p>
        </p:txBody>
      </p:sp>
      <p:sp>
        <p:nvSpPr>
          <p:cNvPr id="5" name="Content Placeholder 4"/>
          <p:cNvSpPr>
            <a:spLocks noGrp="1"/>
          </p:cNvSpPr>
          <p:nvPr>
            <p:ph sz="half" idx="2"/>
          </p:nvPr>
        </p:nvSpPr>
        <p:spPr/>
        <p:txBody>
          <a:bodyPr>
            <a:normAutofit fontScale="92500" lnSpcReduction="10000"/>
          </a:bodyPr>
          <a:lstStyle/>
          <a:p>
            <a:r>
              <a:rPr lang="en-ZA" dirty="0" smtClean="0"/>
              <a:t>Increasing demand for non-campus-based provision</a:t>
            </a:r>
          </a:p>
          <a:p>
            <a:pPr lvl="1"/>
            <a:r>
              <a:rPr lang="en-ZA" dirty="0" smtClean="0"/>
              <a:t>Part-time</a:t>
            </a:r>
          </a:p>
          <a:p>
            <a:pPr lvl="1"/>
            <a:r>
              <a:rPr lang="en-ZA" dirty="0" smtClean="0"/>
              <a:t>Workplace-based</a:t>
            </a:r>
          </a:p>
          <a:p>
            <a:pPr lvl="1"/>
            <a:r>
              <a:rPr lang="en-ZA" dirty="0" smtClean="0"/>
              <a:t>Distance</a:t>
            </a:r>
          </a:p>
          <a:p>
            <a:r>
              <a:rPr lang="en-ZA" dirty="0" smtClean="0"/>
              <a:t>Centres: </a:t>
            </a:r>
            <a:r>
              <a:rPr lang="en-ZA" dirty="0" err="1" smtClean="0"/>
              <a:t>Ongata</a:t>
            </a:r>
            <a:r>
              <a:rPr lang="en-ZA" dirty="0" smtClean="0"/>
              <a:t> </a:t>
            </a:r>
            <a:r>
              <a:rPr lang="en-ZA" dirty="0" err="1" smtClean="0"/>
              <a:t>Rongai</a:t>
            </a:r>
            <a:r>
              <a:rPr lang="en-ZA" dirty="0" smtClean="0"/>
              <a:t> + Nairobi, </a:t>
            </a:r>
            <a:r>
              <a:rPr lang="en-ZA" dirty="0" err="1" smtClean="0"/>
              <a:t>Meru</a:t>
            </a:r>
            <a:r>
              <a:rPr lang="en-ZA" dirty="0" smtClean="0"/>
              <a:t>, </a:t>
            </a:r>
            <a:r>
              <a:rPr lang="en-ZA" dirty="0" err="1" smtClean="0"/>
              <a:t>Kisii</a:t>
            </a:r>
            <a:r>
              <a:rPr lang="en-ZA" dirty="0" smtClean="0"/>
              <a:t>, </a:t>
            </a:r>
            <a:r>
              <a:rPr lang="en-ZA" dirty="0" err="1" smtClean="0"/>
              <a:t>Machakos</a:t>
            </a:r>
            <a:r>
              <a:rPr lang="en-ZA" dirty="0" smtClean="0"/>
              <a:t>, </a:t>
            </a:r>
            <a:r>
              <a:rPr lang="en-ZA" dirty="0" err="1" smtClean="0"/>
              <a:t>Mwingi</a:t>
            </a:r>
            <a:r>
              <a:rPr lang="en-ZA" dirty="0" smtClean="0"/>
              <a:t>, </a:t>
            </a:r>
            <a:r>
              <a:rPr lang="en-ZA" dirty="0" err="1" smtClean="0"/>
              <a:t>Migori</a:t>
            </a:r>
            <a:r>
              <a:rPr lang="en-ZA" dirty="0" smtClean="0"/>
              <a:t>, </a:t>
            </a:r>
            <a:r>
              <a:rPr lang="en-ZA" dirty="0" err="1" smtClean="0"/>
              <a:t>Eldoret</a:t>
            </a:r>
            <a:r>
              <a:rPr lang="en-ZA" dirty="0" smtClean="0"/>
              <a:t>, Malawi, + diaspora</a:t>
            </a:r>
            <a:endParaRPr lang="en-ZA" dirty="0"/>
          </a:p>
        </p:txBody>
      </p:sp>
      <p:pic>
        <p:nvPicPr>
          <p:cNvPr id="6" name="Content Placeholder 5"/>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9132"/>
            <a:ext cx="4038600" cy="3028099"/>
          </a:xfrm>
          <a:prstGeom prst="rect">
            <a:avLst/>
          </a:prstGeom>
        </p:spPr>
      </p:pic>
    </p:spTree>
    <p:extLst>
      <p:ext uri="{BB962C8B-B14F-4D97-AF65-F5344CB8AC3E}">
        <p14:creationId xmlns:p14="http://schemas.microsoft.com/office/powerpoint/2010/main" val="32665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institutional challenge contd.</a:t>
            </a:r>
            <a:endParaRPr lang="en-ZA" dirty="0"/>
          </a:p>
        </p:txBody>
      </p:sp>
      <p:sp>
        <p:nvSpPr>
          <p:cNvPr id="3" name="Content Placeholder 2"/>
          <p:cNvSpPr>
            <a:spLocks noGrp="1"/>
          </p:cNvSpPr>
          <p:nvPr>
            <p:ph sz="half" idx="1"/>
          </p:nvPr>
        </p:nvSpPr>
        <p:spPr/>
        <p:txBody>
          <a:bodyPr>
            <a:normAutofit fontScale="92500" lnSpcReduction="10000"/>
          </a:bodyPr>
          <a:lstStyle/>
          <a:p>
            <a:r>
              <a:rPr lang="en-ZA" dirty="0" smtClean="0"/>
              <a:t>All forms of non-traditional provision learning resource-based</a:t>
            </a:r>
          </a:p>
          <a:p>
            <a:r>
              <a:rPr lang="en-ZA" dirty="0" smtClean="0"/>
              <a:t>Supportive policy framework?</a:t>
            </a:r>
          </a:p>
          <a:p>
            <a:r>
              <a:rPr lang="en-ZA" dirty="0" smtClean="0"/>
              <a:t>Supportive financial modelling?</a:t>
            </a:r>
          </a:p>
          <a:p>
            <a:r>
              <a:rPr lang="en-ZA" dirty="0" smtClean="0"/>
              <a:t>CPD for academics hired on the basis of qualifications and research?</a:t>
            </a:r>
            <a:endParaRPr lang="en-ZA" dirty="0"/>
          </a:p>
        </p:txBody>
      </p:sp>
      <p:pic>
        <p:nvPicPr>
          <p:cNvPr id="5" name="Content Placeholder 4"/>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349072"/>
            <a:ext cx="4038600" cy="3028218"/>
          </a:xfrm>
          <a:prstGeom prst="rect">
            <a:avLst/>
          </a:prstGeom>
        </p:spPr>
      </p:pic>
    </p:spTree>
    <p:extLst>
      <p:ext uri="{BB962C8B-B14F-4D97-AF65-F5344CB8AC3E}">
        <p14:creationId xmlns:p14="http://schemas.microsoft.com/office/powerpoint/2010/main" val="57689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Part of the solution</a:t>
            </a:r>
            <a:endParaRPr lang="en-ZA" dirty="0"/>
          </a:p>
        </p:txBody>
      </p:sp>
      <p:sp>
        <p:nvSpPr>
          <p:cNvPr id="5" name="Text Placeholder 4"/>
          <p:cNvSpPr>
            <a:spLocks noGrp="1"/>
          </p:cNvSpPr>
          <p:nvPr>
            <p:ph type="body" idx="1"/>
          </p:nvPr>
        </p:nvSpPr>
        <p:spPr/>
        <p:txBody>
          <a:bodyPr/>
          <a:lstStyle/>
          <a:p>
            <a:r>
              <a:rPr lang="en-ZA" dirty="0" smtClean="0"/>
              <a:t>Utilising OER …</a:t>
            </a:r>
            <a:endParaRPr lang="en-ZA" dirty="0"/>
          </a:p>
        </p:txBody>
      </p:sp>
      <p:pic>
        <p:nvPicPr>
          <p:cNvPr id="6" name="Picture 5" descr="Naz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5562360"/>
            <a:ext cx="1723390" cy="1276350"/>
          </a:xfrm>
          <a:prstGeom prst="rect">
            <a:avLst/>
          </a:prstGeom>
          <a:noFill/>
          <a:ln>
            <a:noFill/>
          </a:ln>
        </p:spPr>
      </p:pic>
    </p:spTree>
    <p:extLst>
      <p:ext uri="{BB962C8B-B14F-4D97-AF65-F5344CB8AC3E}">
        <p14:creationId xmlns:p14="http://schemas.microsoft.com/office/powerpoint/2010/main" val="119927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04800" y="1295400"/>
            <a:ext cx="8229600" cy="4625975"/>
          </a:xfrm>
        </p:spPr>
        <p:txBody>
          <a:bodyPr>
            <a:noAutofit/>
          </a:bodyPr>
          <a:lstStyle/>
          <a:p>
            <a:pPr marL="0" indent="0">
              <a:spcBef>
                <a:spcPts val="575"/>
              </a:spcBef>
              <a:spcAft>
                <a:spcPts val="600"/>
              </a:spcAft>
              <a:buNone/>
            </a:pPr>
            <a:r>
              <a:rPr lang="en-GB" sz="2800" dirty="0"/>
              <a:t>Open Educational Resources (OERs) are any type of educational materials that are in the public domain or introduced with an open license. </a:t>
            </a:r>
            <a:endParaRPr lang="en-GB" sz="2800" dirty="0" smtClean="0"/>
          </a:p>
          <a:p>
            <a:pPr marL="0" indent="0">
              <a:spcBef>
                <a:spcPts val="575"/>
              </a:spcBef>
              <a:spcAft>
                <a:spcPts val="600"/>
              </a:spcAft>
              <a:buNone/>
            </a:pPr>
            <a:r>
              <a:rPr lang="en-GB" sz="2800" dirty="0" smtClean="0"/>
              <a:t>The </a:t>
            </a:r>
            <a:r>
              <a:rPr lang="en-GB" sz="2800" dirty="0"/>
              <a:t>nature of these open materials means that anyone can legally and freely copy, use, adapt and re-share them. </a:t>
            </a:r>
            <a:endParaRPr lang="en-GB" sz="2800" dirty="0" smtClean="0"/>
          </a:p>
          <a:p>
            <a:pPr marL="0" indent="0">
              <a:spcBef>
                <a:spcPts val="575"/>
              </a:spcBef>
              <a:spcAft>
                <a:spcPts val="600"/>
              </a:spcAft>
              <a:buNone/>
            </a:pPr>
            <a:r>
              <a:rPr lang="en-GB" sz="2800" dirty="0" smtClean="0"/>
              <a:t>OERs </a:t>
            </a:r>
            <a:r>
              <a:rPr lang="en-GB" sz="2800" dirty="0"/>
              <a:t>range from textbooks to curricula, syllabi, lecture notes, assignments, tests, projects, audio, video and animation</a:t>
            </a:r>
            <a:r>
              <a:rPr lang="en-GB" sz="2800" dirty="0" smtClean="0"/>
              <a:t>.</a:t>
            </a:r>
          </a:p>
          <a:p>
            <a:pPr marL="0" indent="0" algn="r">
              <a:spcBef>
                <a:spcPts val="575"/>
              </a:spcBef>
              <a:spcAft>
                <a:spcPts val="600"/>
              </a:spcAft>
              <a:buNone/>
            </a:pPr>
            <a:r>
              <a:rPr lang="en-GB" sz="2600" dirty="0" smtClean="0"/>
              <a:t>UNESCO</a:t>
            </a:r>
          </a:p>
        </p:txBody>
      </p:sp>
      <p:sp>
        <p:nvSpPr>
          <p:cNvPr id="2" name="Title 1"/>
          <p:cNvSpPr>
            <a:spLocks noGrp="1"/>
          </p:cNvSpPr>
          <p:nvPr>
            <p:ph type="title"/>
          </p:nvPr>
        </p:nvSpPr>
        <p:spPr>
          <a:xfrm>
            <a:off x="457200" y="341784"/>
            <a:ext cx="8229600" cy="1143000"/>
          </a:xfrm>
        </p:spPr>
        <p:txBody>
          <a:bodyPr>
            <a:normAutofit/>
          </a:bodyPr>
          <a:lstStyle/>
          <a:p>
            <a:pPr eaLnBrk="1" hangingPunct="1">
              <a:defRPr/>
            </a:pPr>
            <a:r>
              <a:rPr lang="en-GB" dirty="0" smtClean="0"/>
              <a:t>OER Definition</a:t>
            </a:r>
            <a:endParaRPr lang="en-GB" i="1" dirty="0"/>
          </a:p>
        </p:txBody>
      </p:sp>
    </p:spTree>
    <p:extLst>
      <p:ext uri="{BB962C8B-B14F-4D97-AF65-F5344CB8AC3E}">
        <p14:creationId xmlns:p14="http://schemas.microsoft.com/office/powerpoint/2010/main" val="2672296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b="1" dirty="0" smtClean="0"/>
              <a:t>A resource</a:t>
            </a:r>
            <a:endParaRPr lang="en-ZA" b="1" dirty="0"/>
          </a:p>
        </p:txBody>
      </p:sp>
      <p:pic>
        <p:nvPicPr>
          <p:cNvPr id="8195"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9264" y="1600200"/>
            <a:ext cx="3394472" cy="4525963"/>
          </a:xfrm>
        </p:spPr>
      </p:pic>
    </p:spTree>
    <p:extLst>
      <p:ext uri="{BB962C8B-B14F-4D97-AF65-F5344CB8AC3E}">
        <p14:creationId xmlns:p14="http://schemas.microsoft.com/office/powerpoint/2010/main" val="1609399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1807</TotalTime>
  <Words>1842</Words>
  <Application>Microsoft Office PowerPoint</Application>
  <PresentationFormat>On-screen Show (4:3)</PresentationFormat>
  <Paragraphs>192</Paragraphs>
  <Slides>25</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ＭＳ Ｐゴシック</vt:lpstr>
      <vt:lpstr>Arial</vt:lpstr>
      <vt:lpstr>Arial Rounded MT Bold</vt:lpstr>
      <vt:lpstr>Calibri</vt:lpstr>
      <vt:lpstr>Times New Roman</vt:lpstr>
      <vt:lpstr>Wingdings</vt:lpstr>
      <vt:lpstr>Office Theme</vt:lpstr>
      <vt:lpstr>2_Office Theme</vt:lpstr>
      <vt:lpstr>PowerPoint Presentation</vt:lpstr>
      <vt:lpstr>Overview</vt:lpstr>
      <vt:lpstr>The challenge</vt:lpstr>
      <vt:lpstr>The contextual challenge</vt:lpstr>
      <vt:lpstr>The institutional challenge</vt:lpstr>
      <vt:lpstr>The institutional challenge contd.</vt:lpstr>
      <vt:lpstr>Part of the solution</vt:lpstr>
      <vt:lpstr>OER Definition</vt:lpstr>
      <vt:lpstr>A resource</vt:lpstr>
      <vt:lpstr>An educational resource</vt:lpstr>
      <vt:lpstr>An OER</vt:lpstr>
      <vt:lpstr>A Remixed OER</vt:lpstr>
      <vt:lpstr>PowerPoint Presentation</vt:lpstr>
      <vt:lpstr>PowerPoint Presentation</vt:lpstr>
      <vt:lpstr>PowerPoint Presentation</vt:lpstr>
      <vt:lpstr>The research</vt:lpstr>
      <vt:lpstr>Transformative potential</vt:lpstr>
      <vt:lpstr>PowerPoint Presentation</vt:lpstr>
      <vt:lpstr>Long term goals</vt:lpstr>
      <vt:lpstr>Progress to date</vt:lpstr>
      <vt:lpstr>Materials published as OER</vt:lpstr>
      <vt:lpstr>OER research in process</vt:lpstr>
      <vt:lpstr>Extending the model to CPD</vt:lpstr>
      <vt:lpstr>Bibliography of useful references</vt:lpstr>
      <vt:lpstr>Thank you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Ngugi</dc:creator>
  <cp:lastModifiedBy>Tony Mays</cp:lastModifiedBy>
  <cp:revision>85</cp:revision>
  <dcterms:created xsi:type="dcterms:W3CDTF">2014-09-26T06:38:13Z</dcterms:created>
  <dcterms:modified xsi:type="dcterms:W3CDTF">2015-11-03T07:21:20Z</dcterms:modified>
</cp:coreProperties>
</file>