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1"/>
  </p:notesMasterIdLst>
  <p:sldIdLst>
    <p:sldId id="256" r:id="rId2"/>
    <p:sldId id="270" r:id="rId3"/>
    <p:sldId id="290" r:id="rId4"/>
    <p:sldId id="292" r:id="rId5"/>
    <p:sldId id="295" r:id="rId6"/>
    <p:sldId id="296" r:id="rId7"/>
    <p:sldId id="294" r:id="rId8"/>
    <p:sldId id="276" r:id="rId9"/>
    <p:sldId id="297"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A73C"/>
    <a:srgbClr val="1665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71" autoAdjust="0"/>
  </p:normalViewPr>
  <p:slideViewPr>
    <p:cSldViewPr snapToObjects="1">
      <p:cViewPr varScale="1">
        <p:scale>
          <a:sx n="66" d="100"/>
          <a:sy n="66"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3" d="100"/>
          <a:sy n="53" d="100"/>
        </p:scale>
        <p:origin x="-282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dgm:spPr>
        <a:solidFill>
          <a:schemeClr val="accent1"/>
        </a:solidFill>
      </dgm:spPr>
      <dgm:t>
        <a:bodyPr/>
        <a:lstStyle/>
        <a:p>
          <a:r>
            <a:rPr lang="en-ZA" dirty="0" smtClean="0"/>
            <a:t>Find</a:t>
          </a:r>
          <a:endParaRPr lang="en-ZA" dirty="0"/>
        </a:p>
      </dgm:t>
    </dgm:pt>
    <dgm:pt modelId="{14702F63-6A55-495B-8DB8-490491A48A01}" type="parTrans" cxnId="{877947A9-7AF5-4127-8047-9B68D820F192}">
      <dgm:prSet/>
      <dgm:spPr/>
      <dgm:t>
        <a:bodyPr/>
        <a:lstStyle/>
        <a:p>
          <a:endParaRPr lang="en-ZA"/>
        </a:p>
      </dgm:t>
    </dgm:pt>
    <dgm:pt modelId="{4F0CB8E1-4527-4206-A59A-709AB328C0AA}" type="sibTrans" cxnId="{877947A9-7AF5-4127-8047-9B68D820F192}">
      <dgm:prSet/>
      <dgm:spPr/>
      <dgm:t>
        <a:bodyPr/>
        <a:lstStyle/>
        <a:p>
          <a:endParaRPr lang="en-ZA"/>
        </a:p>
      </dgm:t>
    </dgm:pt>
    <dgm:pt modelId="{072C91D5-7A38-483C-BC7E-15E22D43FEBD}">
      <dgm:prSet phldrT="[Text]"/>
      <dgm:spPr>
        <a:solidFill>
          <a:srgbClr val="D4A73C"/>
        </a:solidFill>
      </dgm:spPr>
      <dgm:t>
        <a:bodyPr/>
        <a:lstStyle/>
        <a:p>
          <a:r>
            <a:rPr lang="en-ZA" dirty="0" smtClean="0"/>
            <a:t>Adapt</a:t>
          </a:r>
          <a:endParaRPr lang="en-ZA" dirty="0"/>
        </a:p>
      </dgm:t>
    </dgm:pt>
    <dgm:pt modelId="{D28CE62A-0AA4-40E1-91AB-9ECB4D3EB903}" type="parTrans" cxnId="{15C77342-71A4-4872-8BDB-F77C71436972}">
      <dgm:prSet/>
      <dgm:spPr/>
      <dgm:t>
        <a:bodyPr/>
        <a:lstStyle/>
        <a:p>
          <a:endParaRPr lang="en-ZA"/>
        </a:p>
      </dgm:t>
    </dgm:pt>
    <dgm:pt modelId="{BBEC2FF1-DC1A-404C-A202-82984C13E59B}" type="sibTrans" cxnId="{15C77342-71A4-4872-8BDB-F77C71436972}">
      <dgm:prSet/>
      <dgm:spPr/>
      <dgm:t>
        <a:bodyPr/>
        <a:lstStyle/>
        <a:p>
          <a:endParaRPr lang="en-ZA"/>
        </a:p>
      </dgm:t>
    </dgm:pt>
    <dgm:pt modelId="{9E7BBB2A-A066-46B8-8702-96AE8A0BD697}">
      <dgm:prSet phldrT="[Text]"/>
      <dgm:spPr/>
      <dgm:t>
        <a:bodyPr/>
        <a:lstStyle/>
        <a:p>
          <a:r>
            <a:rPr lang="en-ZA" dirty="0" smtClean="0"/>
            <a:t>Produce</a:t>
          </a:r>
          <a:endParaRPr lang="en-ZA" dirty="0"/>
        </a:p>
      </dgm:t>
    </dgm:pt>
    <dgm:pt modelId="{5404544C-5786-4F0F-993B-9239A2D3733A}" type="parTrans" cxnId="{A771CBF7-0830-4396-8E33-335AB9394B66}">
      <dgm:prSet/>
      <dgm:spPr/>
      <dgm:t>
        <a:bodyPr/>
        <a:lstStyle/>
        <a:p>
          <a:endParaRPr lang="en-ZA"/>
        </a:p>
      </dgm:t>
    </dgm:pt>
    <dgm:pt modelId="{3FA5AAE4-0E21-4890-AA39-250F39CD895A}" type="sibTrans" cxnId="{A771CBF7-0830-4396-8E33-335AB9394B66}">
      <dgm:prSet/>
      <dgm:spPr/>
      <dgm:t>
        <a:bodyPr/>
        <a:lstStyle/>
        <a:p>
          <a:endParaRPr lang="en-ZA"/>
        </a:p>
      </dgm:t>
    </dgm:pt>
    <dgm:pt modelId="{C612C776-989D-4BEE-ABE9-B141B968C92A}">
      <dgm:prSet phldrT="[Text]"/>
      <dgm:spPr/>
      <dgm:t>
        <a:bodyPr/>
        <a:lstStyle/>
        <a:p>
          <a:r>
            <a:rPr lang="en-ZA" dirty="0" smtClean="0"/>
            <a:t>Refine</a:t>
          </a:r>
          <a:endParaRPr lang="en-ZA" dirty="0"/>
        </a:p>
      </dgm:t>
    </dgm:pt>
    <dgm:pt modelId="{7021DBEA-4B99-4F6C-9402-BC73EFDDFC39}" type="parTrans" cxnId="{57D71916-767F-4F2E-B93B-FCBF2BAB51FA}">
      <dgm:prSet/>
      <dgm:spPr/>
      <dgm:t>
        <a:bodyPr/>
        <a:lstStyle/>
        <a:p>
          <a:endParaRPr lang="en-ZA"/>
        </a:p>
      </dgm:t>
    </dgm:pt>
    <dgm:pt modelId="{727B04E5-ED2F-4734-BABC-B745687B8E78}" type="sibTrans" cxnId="{57D71916-767F-4F2E-B93B-FCBF2BAB51FA}">
      <dgm:prSet/>
      <dgm:spPr/>
      <dgm:t>
        <a:bodyPr/>
        <a:lstStyle/>
        <a:p>
          <a:endParaRPr lang="en-ZA"/>
        </a:p>
      </dgm:t>
    </dgm:pt>
    <dgm:pt modelId="{C88D87DD-9291-426A-BC4B-11566661E1DE}">
      <dgm:prSet phldrT="[Text]"/>
      <dgm:spPr/>
      <dgm:t>
        <a:bodyPr/>
        <a:lstStyle/>
        <a:p>
          <a:r>
            <a:rPr lang="en-ZA" dirty="0" smtClean="0"/>
            <a:t>Use</a:t>
          </a:r>
          <a:endParaRPr lang="en-ZA" dirty="0"/>
        </a:p>
      </dgm:t>
    </dgm:pt>
    <dgm:pt modelId="{F0C0498D-A920-4FAF-B6C6-9A8A37B5653C}" type="parTrans" cxnId="{8C418588-8189-4861-8C0C-735AEE3E07B9}">
      <dgm:prSet/>
      <dgm:spPr/>
      <dgm:t>
        <a:bodyPr/>
        <a:lstStyle/>
        <a:p>
          <a:endParaRPr lang="en-ZA"/>
        </a:p>
      </dgm:t>
    </dgm:pt>
    <dgm:pt modelId="{BEA03FA4-DA28-48DF-B709-3634A0B85A16}" type="sibTrans" cxnId="{8C418588-8189-4861-8C0C-735AEE3E07B9}">
      <dgm:prSet/>
      <dgm:spPr/>
      <dgm:t>
        <a:bodyPr/>
        <a:lstStyle/>
        <a:p>
          <a:endParaRPr lang="en-ZA"/>
        </a:p>
      </dgm:t>
    </dgm:pt>
    <dgm:pt modelId="{12137DEA-BEF2-4FB2-9A18-02262196E580}">
      <dgm:prSet phldrT="[Text]"/>
      <dgm:spPr/>
      <dgm:t>
        <a:bodyPr/>
        <a:lstStyle/>
        <a:p>
          <a:r>
            <a:rPr lang="en-ZA" dirty="0" smtClean="0"/>
            <a:t>Share </a:t>
          </a:r>
          <a:endParaRPr lang="en-ZA" dirty="0"/>
        </a:p>
      </dgm:t>
    </dgm:pt>
    <dgm:pt modelId="{F49C9531-171F-4BEA-A792-51C6F5F0D01E}" type="parTrans" cxnId="{7D34D456-CDA0-4FF1-AD13-55288FB2FB9F}">
      <dgm:prSet/>
      <dgm:spPr/>
      <dgm:t>
        <a:bodyPr/>
        <a:lstStyle/>
        <a:p>
          <a:endParaRPr lang="en-ZA"/>
        </a:p>
      </dgm:t>
    </dgm:pt>
    <dgm:pt modelId="{E71C5DBD-2D6D-42E4-A051-8004FEB661CA}" type="sibTrans" cxnId="{7D34D456-CDA0-4FF1-AD13-55288FB2FB9F}">
      <dgm:prSet/>
      <dgm:spPr/>
      <dgm:t>
        <a:bodyPr/>
        <a:lstStyle/>
        <a:p>
          <a:endParaRPr lang="en-ZA"/>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6">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6"/>
      <dgm:spPr/>
      <dgm:t>
        <a:bodyPr/>
        <a:lstStyle/>
        <a:p>
          <a:endParaRPr lang="en-ZA"/>
        </a:p>
      </dgm:t>
    </dgm:pt>
    <dgm:pt modelId="{14A5D261-7EDF-4682-B280-C8C7BFF2A5DA}" type="pres">
      <dgm:prSet presAssocID="{072C91D5-7A38-483C-BC7E-15E22D43FEBD}" presName="node" presStyleLbl="node1" presStyleIdx="1" presStyleCnt="6">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1" presStyleCnt="6"/>
      <dgm:spPr/>
      <dgm:t>
        <a:bodyPr/>
        <a:lstStyle/>
        <a:p>
          <a:endParaRPr lang="en-ZA"/>
        </a:p>
      </dgm:t>
    </dgm:pt>
    <dgm:pt modelId="{E8F3AE2B-58C3-4145-B090-7BDACD00EDDA}" type="pres">
      <dgm:prSet presAssocID="{9E7BBB2A-A066-46B8-8702-96AE8A0BD697}" presName="node" presStyleLbl="node1" presStyleIdx="2" presStyleCnt="6">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2" presStyleCnt="6"/>
      <dgm:spPr/>
      <dgm:t>
        <a:bodyPr/>
        <a:lstStyle/>
        <a:p>
          <a:endParaRPr lang="en-ZA"/>
        </a:p>
      </dgm:t>
    </dgm:pt>
    <dgm:pt modelId="{56660CBA-7FF2-411D-829E-73C72503184E}" type="pres">
      <dgm:prSet presAssocID="{C88D87DD-9291-426A-BC4B-11566661E1DE}" presName="node" presStyleLbl="node1" presStyleIdx="3" presStyleCnt="6">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3" presStyleCnt="6"/>
      <dgm:spPr/>
      <dgm:t>
        <a:bodyPr/>
        <a:lstStyle/>
        <a:p>
          <a:endParaRPr lang="en-ZA"/>
        </a:p>
      </dgm:t>
    </dgm:pt>
    <dgm:pt modelId="{9A42A9EA-424E-4C17-91AC-4830792709A2}" type="pres">
      <dgm:prSet presAssocID="{C612C776-989D-4BEE-ABE9-B141B968C92A}" presName="node" presStyleLbl="node1" presStyleIdx="4" presStyleCnt="6">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4" presStyleCnt="6"/>
      <dgm:spPr/>
      <dgm:t>
        <a:bodyPr/>
        <a:lstStyle/>
        <a:p>
          <a:endParaRPr lang="en-ZA"/>
        </a:p>
      </dgm:t>
    </dgm:pt>
    <dgm:pt modelId="{5A05E3A4-939E-4C21-A656-DC075110C082}" type="pres">
      <dgm:prSet presAssocID="{12137DEA-BEF2-4FB2-9A18-02262196E580}" presName="node" presStyleLbl="node1" presStyleIdx="5" presStyleCnt="6">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5" presStyleCnt="6"/>
      <dgm:spPr/>
      <dgm:t>
        <a:bodyPr/>
        <a:lstStyle/>
        <a:p>
          <a:endParaRPr lang="en-ZA"/>
        </a:p>
      </dgm:t>
    </dgm:pt>
  </dgm:ptLst>
  <dgm:cxnLst>
    <dgm:cxn modelId="{7ED9339C-A6C3-44EA-B812-50CCD4FD0C21}" type="presOf" srcId="{12137DEA-BEF2-4FB2-9A18-02262196E580}" destId="{5A05E3A4-939E-4C21-A656-DC075110C082}" srcOrd="0" destOrd="0" presId="urn:microsoft.com/office/officeart/2005/8/layout/cycle5"/>
    <dgm:cxn modelId="{57D71916-767F-4F2E-B93B-FCBF2BAB51FA}" srcId="{FB73CBB5-A379-499A-B7D9-5212D720A307}" destId="{C612C776-989D-4BEE-ABE9-B141B968C92A}" srcOrd="4" destOrd="0" parTransId="{7021DBEA-4B99-4F6C-9402-BC73EFDDFC39}" sibTransId="{727B04E5-ED2F-4734-BABC-B745687B8E78}"/>
    <dgm:cxn modelId="{FD5D9D2B-0E8E-409E-86A0-8F2B6D3AC8E1}" type="presOf" srcId="{7F5129D1-EE7C-452C-B856-93D1E8E79F56}" destId="{746AF9C3-5CB2-4AF4-BD2E-96CB3B2EE575}" srcOrd="0" destOrd="0" presId="urn:microsoft.com/office/officeart/2005/8/layout/cycle5"/>
    <dgm:cxn modelId="{EDFBA54B-2AA2-4424-907A-DD42B4F8BAF4}" type="presOf" srcId="{FB73CBB5-A379-499A-B7D9-5212D720A307}" destId="{321EDADA-82AB-4942-B3D3-8D9B4C6F639A}" srcOrd="0" destOrd="0" presId="urn:microsoft.com/office/officeart/2005/8/layout/cycle5"/>
    <dgm:cxn modelId="{C8894FEE-70A8-4886-AA0C-F43EF4F560DB}" type="presOf" srcId="{E71C5DBD-2D6D-42E4-A051-8004FEB661CA}" destId="{900C0B26-C8BB-41BF-8EBE-E753C40B8719}" srcOrd="0" destOrd="0" presId="urn:microsoft.com/office/officeart/2005/8/layout/cycle5"/>
    <dgm:cxn modelId="{C8A7F6C8-B150-47A0-A995-401392313255}" type="presOf" srcId="{C612C776-989D-4BEE-ABE9-B141B968C92A}" destId="{9A42A9EA-424E-4C17-91AC-4830792709A2}" srcOrd="0" destOrd="0" presId="urn:microsoft.com/office/officeart/2005/8/layout/cycle5"/>
    <dgm:cxn modelId="{D2A1E084-072C-4E1F-AAC5-532A2358D698}" type="presOf" srcId="{727B04E5-ED2F-4734-BABC-B745687B8E78}" destId="{482B9D9C-D069-4DE2-BC42-C25750148213}" srcOrd="0" destOrd="0" presId="urn:microsoft.com/office/officeart/2005/8/layout/cycle5"/>
    <dgm:cxn modelId="{CF0C5B34-0A9E-4FED-8CE5-FC223AA494C8}" type="presOf" srcId="{3FA5AAE4-0E21-4890-AA39-250F39CD895A}" destId="{F87E6D84-098F-4FC9-8A17-56D70108384F}" srcOrd="0" destOrd="0" presId="urn:microsoft.com/office/officeart/2005/8/layout/cycle5"/>
    <dgm:cxn modelId="{6EDFE3D3-F8B5-44CA-9A03-2F9EC41CF111}" type="presOf" srcId="{BEA03FA4-DA28-48DF-B709-3634A0B85A16}" destId="{ACD1EDB9-A9F4-48DB-AC1C-F60CF29AF77A}" srcOrd="0" destOrd="0" presId="urn:microsoft.com/office/officeart/2005/8/layout/cycle5"/>
    <dgm:cxn modelId="{D67B93D1-B3D8-4971-B624-219123E54A2A}" type="presOf" srcId="{4F0CB8E1-4527-4206-A59A-709AB328C0AA}" destId="{8D221EE1-38B8-4AA7-A4F1-AA1AD25D5643}" srcOrd="0" destOrd="0" presId="urn:microsoft.com/office/officeart/2005/8/layout/cycle5"/>
    <dgm:cxn modelId="{7D34D456-CDA0-4FF1-AD13-55288FB2FB9F}" srcId="{FB73CBB5-A379-499A-B7D9-5212D720A307}" destId="{12137DEA-BEF2-4FB2-9A18-02262196E580}" srcOrd="5" destOrd="0" parTransId="{F49C9531-171F-4BEA-A792-51C6F5F0D01E}" sibTransId="{E71C5DBD-2D6D-42E4-A051-8004FEB661CA}"/>
    <dgm:cxn modelId="{A771CBF7-0830-4396-8E33-335AB9394B66}" srcId="{FB73CBB5-A379-499A-B7D9-5212D720A307}" destId="{9E7BBB2A-A066-46B8-8702-96AE8A0BD697}" srcOrd="2" destOrd="0" parTransId="{5404544C-5786-4F0F-993B-9239A2D3733A}" sibTransId="{3FA5AAE4-0E21-4890-AA39-250F39CD895A}"/>
    <dgm:cxn modelId="{877947A9-7AF5-4127-8047-9B68D820F192}" srcId="{FB73CBB5-A379-499A-B7D9-5212D720A307}" destId="{7F5129D1-EE7C-452C-B856-93D1E8E79F56}" srcOrd="0" destOrd="0" parTransId="{14702F63-6A55-495B-8DB8-490491A48A01}" sibTransId="{4F0CB8E1-4527-4206-A59A-709AB328C0AA}"/>
    <dgm:cxn modelId="{15C77342-71A4-4872-8BDB-F77C71436972}" srcId="{FB73CBB5-A379-499A-B7D9-5212D720A307}" destId="{072C91D5-7A38-483C-BC7E-15E22D43FEBD}" srcOrd="1" destOrd="0" parTransId="{D28CE62A-0AA4-40E1-91AB-9ECB4D3EB903}" sibTransId="{BBEC2FF1-DC1A-404C-A202-82984C13E59B}"/>
    <dgm:cxn modelId="{5583B176-3A31-49E0-8CC4-A7CA903943BC}" type="presOf" srcId="{072C91D5-7A38-483C-BC7E-15E22D43FEBD}" destId="{14A5D261-7EDF-4682-B280-C8C7BFF2A5DA}" srcOrd="0" destOrd="0" presId="urn:microsoft.com/office/officeart/2005/8/layout/cycle5"/>
    <dgm:cxn modelId="{E94D9328-137B-4EFA-ACB1-63BE5555B5AB}" type="presOf" srcId="{9E7BBB2A-A066-46B8-8702-96AE8A0BD697}" destId="{E8F3AE2B-58C3-4145-B090-7BDACD00EDDA}" srcOrd="0" destOrd="0" presId="urn:microsoft.com/office/officeart/2005/8/layout/cycle5"/>
    <dgm:cxn modelId="{60258873-B896-4A3D-84CF-5296603A0836}" type="presOf" srcId="{C88D87DD-9291-426A-BC4B-11566661E1DE}" destId="{56660CBA-7FF2-411D-829E-73C72503184E}" srcOrd="0" destOrd="0" presId="urn:microsoft.com/office/officeart/2005/8/layout/cycle5"/>
    <dgm:cxn modelId="{8C418588-8189-4861-8C0C-735AEE3E07B9}" srcId="{FB73CBB5-A379-499A-B7D9-5212D720A307}" destId="{C88D87DD-9291-426A-BC4B-11566661E1DE}" srcOrd="3" destOrd="0" parTransId="{F0C0498D-A920-4FAF-B6C6-9A8A37B5653C}" sibTransId="{BEA03FA4-DA28-48DF-B709-3634A0B85A16}"/>
    <dgm:cxn modelId="{4C192974-7F99-4B27-9F34-528BF35FB0B0}" type="presOf" srcId="{BBEC2FF1-DC1A-404C-A202-82984C13E59B}" destId="{5659EF2E-ACF9-4F7E-A904-A1C929873CDA}" srcOrd="0" destOrd="0" presId="urn:microsoft.com/office/officeart/2005/8/layout/cycle5"/>
    <dgm:cxn modelId="{09589A61-E333-466D-9F2A-B502D3788032}" type="presParOf" srcId="{321EDADA-82AB-4942-B3D3-8D9B4C6F639A}" destId="{746AF9C3-5CB2-4AF4-BD2E-96CB3B2EE575}" srcOrd="0" destOrd="0" presId="urn:microsoft.com/office/officeart/2005/8/layout/cycle5"/>
    <dgm:cxn modelId="{BE320C21-B702-4899-9743-9FF2C5D55B22}" type="presParOf" srcId="{321EDADA-82AB-4942-B3D3-8D9B4C6F639A}" destId="{B2CF4F64-7D2C-4027-91EB-3230A5463669}" srcOrd="1" destOrd="0" presId="urn:microsoft.com/office/officeart/2005/8/layout/cycle5"/>
    <dgm:cxn modelId="{0F835F58-C48A-429A-A7D4-B1D21EC32BDF}" type="presParOf" srcId="{321EDADA-82AB-4942-B3D3-8D9B4C6F639A}" destId="{8D221EE1-38B8-4AA7-A4F1-AA1AD25D5643}" srcOrd="2" destOrd="0" presId="urn:microsoft.com/office/officeart/2005/8/layout/cycle5"/>
    <dgm:cxn modelId="{7BCBF866-7831-4859-B60C-3C5D5886C1F7}" type="presParOf" srcId="{321EDADA-82AB-4942-B3D3-8D9B4C6F639A}" destId="{14A5D261-7EDF-4682-B280-C8C7BFF2A5DA}" srcOrd="3" destOrd="0" presId="urn:microsoft.com/office/officeart/2005/8/layout/cycle5"/>
    <dgm:cxn modelId="{22E4E7A4-014F-4413-9FB9-8ADA88CE9C47}" type="presParOf" srcId="{321EDADA-82AB-4942-B3D3-8D9B4C6F639A}" destId="{06A7EA8A-E663-4F2C-BF4E-9B01EE4ADE03}" srcOrd="4" destOrd="0" presId="urn:microsoft.com/office/officeart/2005/8/layout/cycle5"/>
    <dgm:cxn modelId="{11C88602-86BE-4E6C-A170-7511C55A097B}" type="presParOf" srcId="{321EDADA-82AB-4942-B3D3-8D9B4C6F639A}" destId="{5659EF2E-ACF9-4F7E-A904-A1C929873CDA}" srcOrd="5" destOrd="0" presId="urn:microsoft.com/office/officeart/2005/8/layout/cycle5"/>
    <dgm:cxn modelId="{9F68AB57-2971-4488-90DA-1BD949B72C83}" type="presParOf" srcId="{321EDADA-82AB-4942-B3D3-8D9B4C6F639A}" destId="{E8F3AE2B-58C3-4145-B090-7BDACD00EDDA}" srcOrd="6" destOrd="0" presId="urn:microsoft.com/office/officeart/2005/8/layout/cycle5"/>
    <dgm:cxn modelId="{479E287B-AC80-478A-8D9F-7258969F50BC}" type="presParOf" srcId="{321EDADA-82AB-4942-B3D3-8D9B4C6F639A}" destId="{403985F3-121E-4F2C-A62F-5F91B40DEA1D}" srcOrd="7" destOrd="0" presId="urn:microsoft.com/office/officeart/2005/8/layout/cycle5"/>
    <dgm:cxn modelId="{1ED2BF40-8482-4131-A1CD-76246EA4010E}" type="presParOf" srcId="{321EDADA-82AB-4942-B3D3-8D9B4C6F639A}" destId="{F87E6D84-098F-4FC9-8A17-56D70108384F}" srcOrd="8" destOrd="0" presId="urn:microsoft.com/office/officeart/2005/8/layout/cycle5"/>
    <dgm:cxn modelId="{7DB07DA9-9FAC-45F1-9E88-6A54E13A4585}" type="presParOf" srcId="{321EDADA-82AB-4942-B3D3-8D9B4C6F639A}" destId="{56660CBA-7FF2-411D-829E-73C72503184E}" srcOrd="9" destOrd="0" presId="urn:microsoft.com/office/officeart/2005/8/layout/cycle5"/>
    <dgm:cxn modelId="{B83D3180-E34C-4468-A028-4CA4B9BF4593}" type="presParOf" srcId="{321EDADA-82AB-4942-B3D3-8D9B4C6F639A}" destId="{D46907CA-BC29-454A-8795-80AAD0D2012C}" srcOrd="10" destOrd="0" presId="urn:microsoft.com/office/officeart/2005/8/layout/cycle5"/>
    <dgm:cxn modelId="{0F847CFF-163D-4AC9-9B20-934ECFAEDE42}" type="presParOf" srcId="{321EDADA-82AB-4942-B3D3-8D9B4C6F639A}" destId="{ACD1EDB9-A9F4-48DB-AC1C-F60CF29AF77A}" srcOrd="11" destOrd="0" presId="urn:microsoft.com/office/officeart/2005/8/layout/cycle5"/>
    <dgm:cxn modelId="{6B57DAB9-0045-421C-B007-E2DA2452B846}" type="presParOf" srcId="{321EDADA-82AB-4942-B3D3-8D9B4C6F639A}" destId="{9A42A9EA-424E-4C17-91AC-4830792709A2}" srcOrd="12" destOrd="0" presId="urn:microsoft.com/office/officeart/2005/8/layout/cycle5"/>
    <dgm:cxn modelId="{A295EB9D-EA6C-451C-BCA9-8E3A7235209C}" type="presParOf" srcId="{321EDADA-82AB-4942-B3D3-8D9B4C6F639A}" destId="{51829D23-1ABC-46FE-9353-6A48E1565045}" srcOrd="13" destOrd="0" presId="urn:microsoft.com/office/officeart/2005/8/layout/cycle5"/>
    <dgm:cxn modelId="{5EC3235A-BF4C-4429-893A-A194D252F429}" type="presParOf" srcId="{321EDADA-82AB-4942-B3D3-8D9B4C6F639A}" destId="{482B9D9C-D069-4DE2-BC42-C25750148213}" srcOrd="14" destOrd="0" presId="urn:microsoft.com/office/officeart/2005/8/layout/cycle5"/>
    <dgm:cxn modelId="{87108108-8339-4EED-95A0-BDEE719319D3}" type="presParOf" srcId="{321EDADA-82AB-4942-B3D3-8D9B4C6F639A}" destId="{5A05E3A4-939E-4C21-A656-DC075110C082}" srcOrd="15" destOrd="0" presId="urn:microsoft.com/office/officeart/2005/8/layout/cycle5"/>
    <dgm:cxn modelId="{46936FC0-368A-4A1A-A676-478E5C2FC8D3}" type="presParOf" srcId="{321EDADA-82AB-4942-B3D3-8D9B4C6F639A}" destId="{D085E20E-4DC8-44B3-B678-89BBFDD1F7F4}" srcOrd="16" destOrd="0" presId="urn:microsoft.com/office/officeart/2005/8/layout/cycle5"/>
    <dgm:cxn modelId="{3FDB49A2-2A1B-4C78-B037-38520D7CD71C}" type="presParOf" srcId="{321EDADA-82AB-4942-B3D3-8D9B4C6F639A}" destId="{900C0B26-C8BB-41BF-8EBE-E753C40B8719}" srcOrd="17"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077467" y="976"/>
          <a:ext cx="1312664" cy="853231"/>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Find</a:t>
          </a:r>
          <a:endParaRPr lang="en-ZA" sz="2400" kern="1200" dirty="0"/>
        </a:p>
      </dsp:txBody>
      <dsp:txXfrm>
        <a:off x="3119118" y="42627"/>
        <a:ext cx="1229362" cy="769929"/>
      </dsp:txXfrm>
    </dsp:sp>
    <dsp:sp modelId="{8D221EE1-38B8-4AA7-A4F1-AA1AD25D5643}">
      <dsp:nvSpPr>
        <dsp:cNvPr id="0" name=""/>
        <dsp:cNvSpPr/>
      </dsp:nvSpPr>
      <dsp:spPr>
        <a:xfrm>
          <a:off x="1724580" y="427592"/>
          <a:ext cx="4018439" cy="4018439"/>
        </a:xfrm>
        <a:custGeom>
          <a:avLst/>
          <a:gdLst/>
          <a:ahLst/>
          <a:cxnLst/>
          <a:rect l="0" t="0" r="0" b="0"/>
          <a:pathLst>
            <a:path>
              <a:moveTo>
                <a:pt x="2830476" y="175507"/>
              </a:moveTo>
              <a:arcTo wR="2009219" hR="2009219" stAng="17647558" swAng="9233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4817503" y="1005586"/>
          <a:ext cx="1312664" cy="853231"/>
        </a:xfrm>
        <a:prstGeom prst="roundRect">
          <a:avLst/>
        </a:prstGeom>
        <a:solidFill>
          <a:srgbClr val="D4A73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Adapt</a:t>
          </a:r>
          <a:endParaRPr lang="en-ZA" sz="2400" kern="1200" dirty="0"/>
        </a:p>
      </dsp:txBody>
      <dsp:txXfrm>
        <a:off x="4859154" y="1047237"/>
        <a:ext cx="1229362" cy="769929"/>
      </dsp:txXfrm>
    </dsp:sp>
    <dsp:sp modelId="{5659EF2E-ACF9-4F7E-A904-A1C929873CDA}">
      <dsp:nvSpPr>
        <dsp:cNvPr id="0" name=""/>
        <dsp:cNvSpPr/>
      </dsp:nvSpPr>
      <dsp:spPr>
        <a:xfrm>
          <a:off x="1724580" y="427592"/>
          <a:ext cx="4018439" cy="4018439"/>
        </a:xfrm>
        <a:custGeom>
          <a:avLst/>
          <a:gdLst/>
          <a:ahLst/>
          <a:cxnLst/>
          <a:rect l="0" t="0" r="0" b="0"/>
          <a:pathLst>
            <a:path>
              <a:moveTo>
                <a:pt x="3987145" y="1655984"/>
              </a:moveTo>
              <a:arcTo wR="2009219" hR="2009219" stAng="20992462" swAng="12150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817503" y="3014806"/>
          <a:ext cx="1312664" cy="8532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Produce</a:t>
          </a:r>
          <a:endParaRPr lang="en-ZA" sz="2400" kern="1200" dirty="0"/>
        </a:p>
      </dsp:txBody>
      <dsp:txXfrm>
        <a:off x="4859154" y="3056457"/>
        <a:ext cx="1229362" cy="769929"/>
      </dsp:txXfrm>
    </dsp:sp>
    <dsp:sp modelId="{F87E6D84-098F-4FC9-8A17-56D70108384F}">
      <dsp:nvSpPr>
        <dsp:cNvPr id="0" name=""/>
        <dsp:cNvSpPr/>
      </dsp:nvSpPr>
      <dsp:spPr>
        <a:xfrm>
          <a:off x="1724580" y="427592"/>
          <a:ext cx="4018439" cy="4018439"/>
        </a:xfrm>
        <a:custGeom>
          <a:avLst/>
          <a:gdLst/>
          <a:ahLst/>
          <a:cxnLst/>
          <a:rect l="0" t="0" r="0" b="0"/>
          <a:pathLst>
            <a:path>
              <a:moveTo>
                <a:pt x="3287659" y="3559238"/>
              </a:moveTo>
              <a:arcTo wR="2009219" hR="2009219" stAng="3029071" swAng="9233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3077467" y="4019416"/>
          <a:ext cx="1312664" cy="8532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Use</a:t>
          </a:r>
          <a:endParaRPr lang="en-ZA" sz="2400" kern="1200" dirty="0"/>
        </a:p>
      </dsp:txBody>
      <dsp:txXfrm>
        <a:off x="3119118" y="4061067"/>
        <a:ext cx="1229362" cy="769929"/>
      </dsp:txXfrm>
    </dsp:sp>
    <dsp:sp modelId="{ACD1EDB9-A9F4-48DB-AC1C-F60CF29AF77A}">
      <dsp:nvSpPr>
        <dsp:cNvPr id="0" name=""/>
        <dsp:cNvSpPr/>
      </dsp:nvSpPr>
      <dsp:spPr>
        <a:xfrm>
          <a:off x="1724580" y="427592"/>
          <a:ext cx="4018439" cy="4018439"/>
        </a:xfrm>
        <a:custGeom>
          <a:avLst/>
          <a:gdLst/>
          <a:ahLst/>
          <a:cxnLst/>
          <a:rect l="0" t="0" r="0" b="0"/>
          <a:pathLst>
            <a:path>
              <a:moveTo>
                <a:pt x="1187963" y="3842932"/>
              </a:moveTo>
              <a:arcTo wR="2009219" hR="2009219" stAng="6847558" swAng="9233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337432" y="3014806"/>
          <a:ext cx="1312664" cy="8532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Refine</a:t>
          </a:r>
          <a:endParaRPr lang="en-ZA" sz="2400" kern="1200" dirty="0"/>
        </a:p>
      </dsp:txBody>
      <dsp:txXfrm>
        <a:off x="1379083" y="3056457"/>
        <a:ext cx="1229362" cy="769929"/>
      </dsp:txXfrm>
    </dsp:sp>
    <dsp:sp modelId="{482B9D9C-D069-4DE2-BC42-C25750148213}">
      <dsp:nvSpPr>
        <dsp:cNvPr id="0" name=""/>
        <dsp:cNvSpPr/>
      </dsp:nvSpPr>
      <dsp:spPr>
        <a:xfrm>
          <a:off x="1724580" y="427592"/>
          <a:ext cx="4018439" cy="4018439"/>
        </a:xfrm>
        <a:custGeom>
          <a:avLst/>
          <a:gdLst/>
          <a:ahLst/>
          <a:cxnLst/>
          <a:rect l="0" t="0" r="0" b="0"/>
          <a:pathLst>
            <a:path>
              <a:moveTo>
                <a:pt x="31294" y="2362455"/>
              </a:moveTo>
              <a:arcTo wR="2009219" hR="2009219" stAng="10192462" swAng="12150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337432" y="1005586"/>
          <a:ext cx="1312664" cy="8532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ZA" sz="2400" kern="1200" dirty="0" smtClean="0"/>
            <a:t>Share </a:t>
          </a:r>
          <a:endParaRPr lang="en-ZA" sz="2400" kern="1200" dirty="0"/>
        </a:p>
      </dsp:txBody>
      <dsp:txXfrm>
        <a:off x="1379083" y="1047237"/>
        <a:ext cx="1229362" cy="769929"/>
      </dsp:txXfrm>
    </dsp:sp>
    <dsp:sp modelId="{900C0B26-C8BB-41BF-8EBE-E753C40B8719}">
      <dsp:nvSpPr>
        <dsp:cNvPr id="0" name=""/>
        <dsp:cNvSpPr/>
      </dsp:nvSpPr>
      <dsp:spPr>
        <a:xfrm>
          <a:off x="1724580" y="427592"/>
          <a:ext cx="4018439" cy="4018439"/>
        </a:xfrm>
        <a:custGeom>
          <a:avLst/>
          <a:gdLst/>
          <a:ahLst/>
          <a:cxnLst/>
          <a:rect l="0" t="0" r="0" b="0"/>
          <a:pathLst>
            <a:path>
              <a:moveTo>
                <a:pt x="730780" y="459201"/>
              </a:moveTo>
              <a:arcTo wR="2009219" hR="2009219" stAng="13829071" swAng="9233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D9E3A8D-A6E2-419C-863C-6793381C278D}" type="datetimeFigureOut">
              <a:rPr lang="en-US"/>
              <a:pPr>
                <a:defRPr/>
              </a:pPr>
              <a:t>9/2/2011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7966770-1DD4-40D6-9D7C-54139AD8BF1B}" type="slidenum">
              <a:rPr lang="en-US"/>
              <a:pPr>
                <a:defRPr/>
              </a:pPr>
              <a:t>‹#›</a:t>
            </a:fld>
            <a:endParaRPr lang="en-US"/>
          </a:p>
        </p:txBody>
      </p:sp>
    </p:spTree>
    <p:extLst>
      <p:ext uri="{BB962C8B-B14F-4D97-AF65-F5344CB8AC3E}">
        <p14:creationId xmlns:p14="http://schemas.microsoft.com/office/powerpoint/2010/main" val="3150788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98BA0787-E8A9-4B78-A527-88D657703190}"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26D16571-D308-4ED6-A0CD-F9DC4BCB8C96}"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pPr>
              <a:defRPr/>
            </a:pPr>
            <a:fld id="{F819B82E-A648-4A30-B4F5-D5F7097E39EC}" type="datetimeFigureOut">
              <a:rPr lang="en-US" smtClean="0"/>
              <a:pPr>
                <a:defRPr/>
              </a:pPr>
              <a:t>9/2/2011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BBC882E-89E1-4EC1-AB2E-2AF62D44E89B}" type="slidenum">
              <a:rPr lang="en-US" smtClean="0"/>
              <a:pPr>
                <a:defRPr/>
              </a:pPr>
              <a:t>‹#›</a:t>
            </a:fld>
            <a:endParaRPr lang="en-US"/>
          </a:p>
        </p:txBody>
      </p:sp>
      <p:pic>
        <p:nvPicPr>
          <p:cNvPr id="7" name="Picture 6" descr="SAIDE powerpoint_frontpage_5.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Title 1"/>
          <p:cNvSpPr txBox="1">
            <a:spLocks/>
          </p:cNvSpPr>
          <p:nvPr userDrawn="1"/>
        </p:nvSpPr>
        <p:spPr>
          <a:xfrm>
            <a:off x="685800" y="2357438"/>
            <a:ext cx="7772400" cy="690562"/>
          </a:xfrm>
          <a:prstGeom prst="rect">
            <a:avLst/>
          </a:prstGeom>
        </p:spPr>
        <p:txBody>
          <a:bodyPr lIns="0" tIns="0" rIns="0" bIns="0" anchor="ctr"/>
          <a:lstStyle>
            <a:lvl1pPr>
              <a:lnSpc>
                <a:spcPts val="4600"/>
              </a:lnSpc>
              <a:defRPr sz="4500" b="0" i="0">
                <a:solidFill>
                  <a:schemeClr val="bg1"/>
                </a:solidFill>
                <a:latin typeface="Myriad Pro Light"/>
                <a:cs typeface="Myriad Pro Light"/>
              </a:defRPr>
            </a:lvl1pPr>
          </a:lstStyle>
          <a:p>
            <a:pPr algn="ctr" fontAlgn="auto">
              <a:lnSpc>
                <a:spcPct val="100000"/>
              </a:lnSpc>
              <a:spcAft>
                <a:spcPts val="0"/>
              </a:spcAft>
              <a:defRPr/>
            </a:pPr>
            <a:endParaRPr lang="en-US" sz="2000" i="1" dirty="0">
              <a:solidFill>
                <a:srgbClr val="D4A73C"/>
              </a:solidFill>
              <a:latin typeface="Calibri" pitchFamily="34" charset="0"/>
              <a:ea typeface="+mj-ea"/>
              <a:cs typeface="Calibri" pitchFamily="34" charset="0"/>
            </a:endParaRPr>
          </a:p>
        </p:txBody>
      </p:sp>
    </p:spTree>
    <p:extLst>
      <p:ext uri="{BB962C8B-B14F-4D97-AF65-F5344CB8AC3E}">
        <p14:creationId xmlns:p14="http://schemas.microsoft.com/office/powerpoint/2010/main" val="150266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pPr>
              <a:defRPr/>
            </a:pPr>
            <a:fld id="{3BCCECFE-BA70-4598-878A-72173484D12B}" type="datetimeFigureOut">
              <a:rPr lang="en-US" smtClean="0"/>
              <a:pPr>
                <a:defRPr/>
              </a:pPr>
              <a:t>9/2/2011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E7FE64-A110-43AD-9897-BF4930184C4D}" type="slidenum">
              <a:rPr lang="en-US" smtClean="0"/>
              <a:pPr>
                <a:defRPr/>
              </a:pPr>
              <a:t>‹#›</a:t>
            </a:fld>
            <a:endParaRPr lang="en-US"/>
          </a:p>
        </p:txBody>
      </p:sp>
    </p:spTree>
    <p:extLst>
      <p:ext uri="{BB962C8B-B14F-4D97-AF65-F5344CB8AC3E}">
        <p14:creationId xmlns:p14="http://schemas.microsoft.com/office/powerpoint/2010/main" val="265323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pPr>
              <a:defRPr/>
            </a:pPr>
            <a:fld id="{3E8659DF-AC99-42FD-A486-096A465D85FB}" type="datetimeFigureOut">
              <a:rPr lang="en-US" smtClean="0"/>
              <a:pPr>
                <a:defRPr/>
              </a:pPr>
              <a:t>9/2/2011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337F2A2-8A40-442C-8016-A5F7EB0C8CF8}" type="slidenum">
              <a:rPr lang="en-US" smtClean="0"/>
              <a:pPr>
                <a:defRPr/>
              </a:pPr>
              <a:t>‹#›</a:t>
            </a:fld>
            <a:endParaRPr lang="en-US"/>
          </a:p>
        </p:txBody>
      </p:sp>
    </p:spTree>
    <p:extLst>
      <p:ext uri="{BB962C8B-B14F-4D97-AF65-F5344CB8AC3E}">
        <p14:creationId xmlns:p14="http://schemas.microsoft.com/office/powerpoint/2010/main" val="37441217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pPr>
              <a:defRPr/>
            </a:pPr>
            <a:fld id="{A9596E87-6D62-4566-9EEB-C0AE185894E7}" type="datetimeFigureOut">
              <a:rPr lang="en-US" smtClean="0"/>
              <a:pPr>
                <a:defRPr/>
              </a:pPr>
              <a:t>9/2/2011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pic>
        <p:nvPicPr>
          <p:cNvPr id="7" name="Picture 6" descr="SAIDE powerpoint_background subpage.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TextBox 7"/>
          <p:cNvSpPr txBox="1"/>
          <p:nvPr userDrawn="1"/>
        </p:nvSpPr>
        <p:spPr>
          <a:xfrm>
            <a:off x="439738" y="193675"/>
            <a:ext cx="4894262" cy="141288"/>
          </a:xfrm>
          <a:prstGeom prst="rect">
            <a:avLst/>
          </a:prstGeom>
        </p:spPr>
        <p:txBody>
          <a:bodyPr lIns="0" tIns="0" rIns="0" bIns="0"/>
          <a:lstStyle/>
          <a:p>
            <a:pPr fontAlgn="auto">
              <a:spcAft>
                <a:spcPts val="0"/>
              </a:spcAft>
              <a:defRPr/>
            </a:pPr>
            <a:endParaRPr lang="en-US" sz="1100" cap="all" dirty="0">
              <a:solidFill>
                <a:srgbClr val="D4A73C"/>
              </a:solidFill>
              <a:latin typeface="Calibri" pitchFamily="34" charset="0"/>
              <a:ea typeface="+mj-ea"/>
              <a:cs typeface="Calibri" pitchFamily="34" charset="0"/>
            </a:endParaRPr>
          </a:p>
        </p:txBody>
      </p:sp>
    </p:spTree>
    <p:extLst>
      <p:ext uri="{BB962C8B-B14F-4D97-AF65-F5344CB8AC3E}">
        <p14:creationId xmlns:p14="http://schemas.microsoft.com/office/powerpoint/2010/main" val="22234555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DE0F1822-F234-4C0A-9FAA-4B103E01E345}" type="datetimeFigureOut">
              <a:rPr lang="en-US" smtClean="0"/>
              <a:pPr>
                <a:defRPr/>
              </a:pPr>
              <a:t>9/2/2011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A8CC88-A55E-4081-B283-44391BDF3D88}" type="slidenum">
              <a:rPr lang="en-US" smtClean="0"/>
              <a:pPr>
                <a:defRPr/>
              </a:pPr>
              <a:t>‹#›</a:t>
            </a:fld>
            <a:endParaRPr lang="en-US"/>
          </a:p>
        </p:txBody>
      </p:sp>
      <p:pic>
        <p:nvPicPr>
          <p:cNvPr id="7" name="Picture 6" descr="SAIDE powerpoint_background subpage.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361540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pPr>
              <a:defRPr/>
            </a:pPr>
            <a:fld id="{F82BA379-541D-4C4D-B038-1120BF57057A}" type="datetimeFigureOut">
              <a:rPr lang="en-US" smtClean="0"/>
              <a:pPr>
                <a:defRPr/>
              </a:pPr>
              <a:t>9/2/2011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0E546B5-9203-4871-8150-7E5CFEE7C312}" type="slidenum">
              <a:rPr lang="en-US" smtClean="0"/>
              <a:pPr>
                <a:defRPr/>
              </a:pPr>
              <a:t>‹#›</a:t>
            </a:fld>
            <a:endParaRPr lang="en-US"/>
          </a:p>
        </p:txBody>
      </p:sp>
    </p:spTree>
    <p:extLst>
      <p:ext uri="{BB962C8B-B14F-4D97-AF65-F5344CB8AC3E}">
        <p14:creationId xmlns:p14="http://schemas.microsoft.com/office/powerpoint/2010/main" val="181622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pPr>
              <a:defRPr/>
            </a:pPr>
            <a:fld id="{F82BA379-541D-4C4D-B038-1120BF57057A}" type="datetimeFigureOut">
              <a:rPr lang="en-US" smtClean="0"/>
              <a:pPr>
                <a:defRPr/>
              </a:pPr>
              <a:t>9/2/2011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0E546B5-9203-4871-8150-7E5CFEE7C312}" type="slidenum">
              <a:rPr lang="en-US" smtClean="0"/>
              <a:pPr>
                <a:defRPr/>
              </a:pPr>
              <a:t>‹#›</a:t>
            </a:fld>
            <a:endParaRPr lang="en-US"/>
          </a:p>
        </p:txBody>
      </p:sp>
    </p:spTree>
    <p:extLst>
      <p:ext uri="{BB962C8B-B14F-4D97-AF65-F5344CB8AC3E}">
        <p14:creationId xmlns:p14="http://schemas.microsoft.com/office/powerpoint/2010/main" val="2808937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pPr>
              <a:defRPr/>
            </a:pPr>
            <a:fld id="{821E085B-24CB-46A7-BB7D-230324C71372}" type="datetimeFigureOut">
              <a:rPr lang="en-US" smtClean="0"/>
              <a:pPr>
                <a:defRPr/>
              </a:pPr>
              <a:t>9/2/2011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5E23B46-DDEA-47D1-8E07-4FDA71EA6775}" type="slidenum">
              <a:rPr lang="en-US" smtClean="0"/>
              <a:pPr>
                <a:defRPr/>
              </a:pPr>
              <a:t>‹#›</a:t>
            </a:fld>
            <a:endParaRPr lang="en-US"/>
          </a:p>
        </p:txBody>
      </p:sp>
    </p:spTree>
    <p:extLst>
      <p:ext uri="{BB962C8B-B14F-4D97-AF65-F5344CB8AC3E}">
        <p14:creationId xmlns:p14="http://schemas.microsoft.com/office/powerpoint/2010/main" val="153913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4F9CBA9-357A-4CA0-AC15-BFC7C03E8E83}" type="datetimeFigureOut">
              <a:rPr lang="en-US" smtClean="0"/>
              <a:pPr>
                <a:defRPr/>
              </a:pPr>
              <a:t>9/2/2011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178DF6B-145D-4C7B-9F4C-2D36D4CC92A4}" type="slidenum">
              <a:rPr lang="en-US" smtClean="0"/>
              <a:pPr>
                <a:defRPr/>
              </a:pPr>
              <a:t>‹#›</a:t>
            </a:fld>
            <a:endParaRPr lang="en-US"/>
          </a:p>
        </p:txBody>
      </p:sp>
    </p:spTree>
    <p:extLst>
      <p:ext uri="{BB962C8B-B14F-4D97-AF65-F5344CB8AC3E}">
        <p14:creationId xmlns:p14="http://schemas.microsoft.com/office/powerpoint/2010/main" val="366930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812947E-842E-4BC3-A435-BB117782019A}" type="datetimeFigureOut">
              <a:rPr lang="en-US" smtClean="0"/>
              <a:pPr>
                <a:defRPr/>
              </a:pPr>
              <a:t>9/2/2011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2D0B87A-05E9-4251-B2DB-DAAFCB6E70E7}" type="slidenum">
              <a:rPr lang="en-US" smtClean="0"/>
              <a:pPr>
                <a:defRPr/>
              </a:pPr>
              <a:t>‹#›</a:t>
            </a:fld>
            <a:endParaRPr lang="en-US"/>
          </a:p>
        </p:txBody>
      </p:sp>
    </p:spTree>
    <p:extLst>
      <p:ext uri="{BB962C8B-B14F-4D97-AF65-F5344CB8AC3E}">
        <p14:creationId xmlns:p14="http://schemas.microsoft.com/office/powerpoint/2010/main" val="174662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1924981-7179-4877-970E-D66CE54AFCC3}" type="datetimeFigureOut">
              <a:rPr lang="en-US" smtClean="0"/>
              <a:pPr>
                <a:defRPr/>
              </a:pPr>
              <a:t>9/2/2011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592DDA-7EA0-463A-8C03-D742C59E02DA}" type="slidenum">
              <a:rPr lang="en-US" smtClean="0"/>
              <a:pPr>
                <a:defRPr/>
              </a:pPr>
              <a:t>‹#›</a:t>
            </a:fld>
            <a:endParaRPr lang="en-US"/>
          </a:p>
        </p:txBody>
      </p:sp>
    </p:spTree>
    <p:extLst>
      <p:ext uri="{BB962C8B-B14F-4D97-AF65-F5344CB8AC3E}">
        <p14:creationId xmlns:p14="http://schemas.microsoft.com/office/powerpoint/2010/main" val="59905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82BA379-541D-4C4D-B038-1120BF57057A}" type="datetimeFigureOut">
              <a:rPr lang="en-US" smtClean="0"/>
              <a:pPr>
                <a:defRPr/>
              </a:pPr>
              <a:t>9/2/2011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0E546B5-9203-4871-8150-7E5CFEE7C312}" type="slidenum">
              <a:rPr lang="en-US" smtClean="0"/>
              <a:pPr>
                <a:defRPr/>
              </a:pPr>
              <a:t>‹#›</a:t>
            </a:fld>
            <a:endParaRPr lang="en-US"/>
          </a:p>
        </p:txBody>
      </p:sp>
    </p:spTree>
    <p:extLst>
      <p:ext uri="{BB962C8B-B14F-4D97-AF65-F5344CB8AC3E}">
        <p14:creationId xmlns:p14="http://schemas.microsoft.com/office/powerpoint/2010/main" val="3641008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oerafrica.org/teachered/TeacherEducationHome/MathsTheme/ContentandPedagogy/tabid/1752/Default.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676253" y="908720"/>
            <a:ext cx="7772400" cy="1470025"/>
          </a:xfrm>
        </p:spPr>
        <p:txBody>
          <a:bodyPr/>
          <a:lstStyle/>
          <a:p>
            <a:r>
              <a:rPr lang="en-US" dirty="0" smtClean="0">
                <a:solidFill>
                  <a:schemeClr val="bg1"/>
                </a:solidFill>
              </a:rPr>
              <a:t>Adapting OER </a:t>
            </a:r>
          </a:p>
        </p:txBody>
      </p:sp>
      <p:sp>
        <p:nvSpPr>
          <p:cNvPr id="3" name="Subtitle 2"/>
          <p:cNvSpPr>
            <a:spLocks noGrp="1"/>
          </p:cNvSpPr>
          <p:nvPr>
            <p:ph type="subTitle" idx="1"/>
          </p:nvPr>
        </p:nvSpPr>
        <p:spPr>
          <a:xfrm>
            <a:off x="1329069" y="2708920"/>
            <a:ext cx="6159684" cy="834231"/>
          </a:xfrm>
        </p:spPr>
        <p:txBody>
          <a:bodyPr>
            <a:normAutofit/>
          </a:bodyPr>
          <a:lstStyle/>
          <a:p>
            <a:r>
              <a:rPr lang="en-US" sz="2000" dirty="0" err="1" smtClean="0">
                <a:solidFill>
                  <a:schemeClr val="bg1"/>
                </a:solidFill>
              </a:rPr>
              <a:t>Unisa</a:t>
            </a:r>
            <a:r>
              <a:rPr lang="en-US" sz="2000" dirty="0" smtClean="0">
                <a:solidFill>
                  <a:schemeClr val="bg1"/>
                </a:solidFill>
              </a:rPr>
              <a:t> Teaching and Learning Festival 1-9 September 2011</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dirty="0" smtClean="0"/>
              <a:t>Some words of wisdom from others</a:t>
            </a:r>
            <a:endParaRPr lang="en-ZA" sz="3200" dirty="0"/>
          </a:p>
        </p:txBody>
      </p:sp>
      <p:sp>
        <p:nvSpPr>
          <p:cNvPr id="3" name="Content Placeholder 2"/>
          <p:cNvSpPr>
            <a:spLocks noGrp="1"/>
          </p:cNvSpPr>
          <p:nvPr>
            <p:ph idx="1"/>
          </p:nvPr>
        </p:nvSpPr>
        <p:spPr>
          <a:xfrm>
            <a:off x="457200" y="1513078"/>
            <a:ext cx="8229600" cy="4525963"/>
          </a:xfrm>
        </p:spPr>
        <p:txBody>
          <a:bodyPr/>
          <a:lstStyle/>
          <a:p>
            <a:pPr lvl="0"/>
            <a:r>
              <a:rPr lang="en-ZA" sz="2800" dirty="0" smtClean="0"/>
              <a:t>To unlock the potential of OERs, they ‘have to be first located, then adapted, used and the adaptations (perhaps with commentary on the form and impact of their use) made available to a wider community; otherwise they remain just another piece of ‘content’, merely stuff rather than a tool (</a:t>
            </a:r>
            <a:r>
              <a:rPr lang="en-ZA" sz="2800" dirty="0" err="1" smtClean="0"/>
              <a:t>Cantoni</a:t>
            </a:r>
            <a:r>
              <a:rPr lang="en-ZA" sz="2800" dirty="0" smtClean="0"/>
              <a:t>, quoted in </a:t>
            </a:r>
            <a:r>
              <a:rPr lang="en-ZA" sz="2800" dirty="0" err="1" smtClean="0"/>
              <a:t>Conole</a:t>
            </a:r>
            <a:r>
              <a:rPr lang="en-ZA" sz="2800" dirty="0" smtClean="0"/>
              <a:t> &amp; Weller, 2008, p.11).’ </a:t>
            </a:r>
          </a:p>
        </p:txBody>
      </p:sp>
    </p:spTree>
    <p:extLst>
      <p:ext uri="{BB962C8B-B14F-4D97-AF65-F5344CB8AC3E}">
        <p14:creationId xmlns:p14="http://schemas.microsoft.com/office/powerpoint/2010/main" val="2059083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bwMode="auto">
          <a:xfrm>
            <a:off x="323528" y="193204"/>
            <a:ext cx="8229600" cy="1143000"/>
          </a:xfrm>
        </p:spPr>
        <p:txBody>
          <a:bodyPr>
            <a:normAutofit/>
          </a:bodyPr>
          <a:lstStyle/>
          <a:p>
            <a:pPr algn="l" eaLnBrk="1" hangingPunct="1"/>
            <a:r>
              <a:rPr lang="en-ZA" sz="2800" b="1" dirty="0" smtClean="0"/>
              <a:t>OER Life Cycle</a:t>
            </a:r>
            <a:endParaRPr lang="en-ZA" sz="2800" b="1" cap="none" dirty="0" smtClean="0"/>
          </a:p>
        </p:txBody>
      </p:sp>
      <p:graphicFrame>
        <p:nvGraphicFramePr>
          <p:cNvPr id="5" name="Content Placeholder 3"/>
          <p:cNvGraphicFramePr>
            <a:graphicFrameLocks/>
          </p:cNvGraphicFramePr>
          <p:nvPr>
            <p:extLst>
              <p:ext uri="{D42A27DB-BD31-4B8C-83A1-F6EECF244321}">
                <p14:modId xmlns:p14="http://schemas.microsoft.com/office/powerpoint/2010/main" val="1245382915"/>
              </p:ext>
            </p:extLst>
          </p:nvPr>
        </p:nvGraphicFramePr>
        <p:xfrm>
          <a:off x="683568" y="764704"/>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0873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bwMode="auto"/>
        <p:txBody>
          <a:bodyPr>
            <a:noAutofit/>
          </a:bodyPr>
          <a:lstStyle/>
          <a:p>
            <a:pPr eaLnBrk="1" hangingPunct="1"/>
            <a:r>
              <a:rPr lang="en-ZA" sz="3600" b="1" cap="none" dirty="0" smtClean="0"/>
              <a:t/>
            </a:r>
            <a:br>
              <a:rPr lang="en-ZA" sz="3600" b="1" cap="none" dirty="0" smtClean="0"/>
            </a:br>
            <a:r>
              <a:rPr lang="en-ZA" sz="3200" b="1" dirty="0" smtClean="0"/>
              <a:t>Mapping the OER onto your </a:t>
            </a:r>
            <a:r>
              <a:rPr lang="en-ZA" sz="3200" b="1" cap="none" dirty="0" smtClean="0"/>
              <a:t>curriculum </a:t>
            </a:r>
          </a:p>
        </p:txBody>
      </p:sp>
      <p:sp>
        <p:nvSpPr>
          <p:cNvPr id="47107" name="Content Placeholder 2"/>
          <p:cNvSpPr>
            <a:spLocks noGrp="1"/>
          </p:cNvSpPr>
          <p:nvPr>
            <p:ph sz="quarter" idx="1"/>
          </p:nvPr>
        </p:nvSpPr>
        <p:spPr>
          <a:xfrm>
            <a:off x="384821" y="1600200"/>
            <a:ext cx="7467600" cy="4873625"/>
          </a:xfrm>
        </p:spPr>
        <p:txBody>
          <a:bodyPr/>
          <a:lstStyle/>
          <a:p>
            <a:pPr eaLnBrk="1" hangingPunct="1"/>
            <a:r>
              <a:rPr lang="en-ZA" sz="2800" dirty="0" smtClean="0"/>
              <a:t>Analyse own curriculum</a:t>
            </a:r>
          </a:p>
          <a:p>
            <a:pPr lvl="1"/>
            <a:r>
              <a:rPr lang="en-ZA" dirty="0" smtClean="0"/>
              <a:t>Aims and learning outcomes </a:t>
            </a:r>
          </a:p>
          <a:p>
            <a:pPr lvl="1"/>
            <a:r>
              <a:rPr lang="en-ZA" dirty="0" smtClean="0"/>
              <a:t>Units/content</a:t>
            </a:r>
          </a:p>
          <a:p>
            <a:pPr eaLnBrk="1" hangingPunct="1"/>
            <a:r>
              <a:rPr lang="en-ZA" sz="2800" dirty="0" smtClean="0"/>
              <a:t>Where could the OER(s) fit? </a:t>
            </a:r>
          </a:p>
          <a:p>
            <a:pPr marL="0" indent="0" eaLnBrk="1" hangingPunct="1">
              <a:buNone/>
            </a:pPr>
            <a:r>
              <a:rPr lang="en-ZA" sz="2400" dirty="0" smtClean="0"/>
              <a:t>For example</a:t>
            </a:r>
            <a:endParaRPr lang="en-ZA" dirty="0" smtClean="0"/>
          </a:p>
        </p:txBody>
      </p:sp>
      <p:grpSp>
        <p:nvGrpSpPr>
          <p:cNvPr id="3" name="Group 2"/>
          <p:cNvGrpSpPr/>
          <p:nvPr/>
        </p:nvGrpSpPr>
        <p:grpSpPr>
          <a:xfrm>
            <a:off x="457200" y="4225058"/>
            <a:ext cx="7715721" cy="1079503"/>
            <a:chOff x="457200" y="4225058"/>
            <a:chExt cx="7715721" cy="1079503"/>
          </a:xfrm>
        </p:grpSpPr>
        <p:sp>
          <p:nvSpPr>
            <p:cNvPr id="6" name="Rectangle 15"/>
            <p:cNvSpPr>
              <a:spLocks noChangeArrowheads="1"/>
            </p:cNvSpPr>
            <p:nvPr/>
          </p:nvSpPr>
          <p:spPr bwMode="auto">
            <a:xfrm>
              <a:off x="7236296" y="4472414"/>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8" name="Rectangle 17"/>
            <p:cNvSpPr>
              <a:spLocks noChangeArrowheads="1"/>
            </p:cNvSpPr>
            <p:nvPr/>
          </p:nvSpPr>
          <p:spPr bwMode="auto">
            <a:xfrm>
              <a:off x="6159973" y="4476678"/>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24" name="AutoShape 19"/>
            <p:cNvSpPr>
              <a:spLocks noChangeArrowheads="1"/>
            </p:cNvSpPr>
            <p:nvPr/>
          </p:nvSpPr>
          <p:spPr bwMode="auto">
            <a:xfrm>
              <a:off x="5223869" y="4225058"/>
              <a:ext cx="792163" cy="1079500"/>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r>
                <a:rPr lang="en-GB" dirty="0" smtClean="0">
                  <a:solidFill>
                    <a:schemeClr val="bg1"/>
                  </a:solidFill>
                </a:rPr>
                <a:t>OER</a:t>
              </a:r>
              <a:endParaRPr lang="en-GB" dirty="0">
                <a:solidFill>
                  <a:schemeClr val="bg1"/>
                </a:solidFill>
              </a:endParaRPr>
            </a:p>
          </p:txBody>
        </p:sp>
        <p:sp>
          <p:nvSpPr>
            <p:cNvPr id="25" name="Rectangle 21"/>
            <p:cNvSpPr>
              <a:spLocks noChangeArrowheads="1"/>
            </p:cNvSpPr>
            <p:nvPr/>
          </p:nvSpPr>
          <p:spPr bwMode="auto">
            <a:xfrm>
              <a:off x="3626722" y="4480651"/>
              <a:ext cx="1439862" cy="576263"/>
            </a:xfrm>
            <a:prstGeom prst="rect">
              <a:avLst/>
            </a:prstGeom>
            <a:solidFill>
              <a:srgbClr val="D4A73C"/>
            </a:solidFill>
            <a:ln w="9525">
              <a:solidFill>
                <a:schemeClr val="tx1"/>
              </a:solidFill>
              <a:miter lim="800000"/>
              <a:headEnd/>
              <a:tailEnd/>
            </a:ln>
            <a:effectLst/>
          </p:spPr>
          <p:txBody>
            <a:bodyPr wrap="none" anchor="ctr"/>
            <a:lstStyle/>
            <a:p>
              <a:pPr algn="ctr"/>
              <a:r>
                <a:rPr lang="en-GB" dirty="0" smtClean="0">
                  <a:solidFill>
                    <a:schemeClr val="bg1"/>
                  </a:solidFill>
                </a:rPr>
                <a:t>OER </a:t>
              </a:r>
              <a:endParaRPr lang="en-GB" dirty="0">
                <a:solidFill>
                  <a:schemeClr val="bg1"/>
                </a:solidFill>
              </a:endParaRPr>
            </a:p>
          </p:txBody>
        </p:sp>
        <p:sp>
          <p:nvSpPr>
            <p:cNvPr id="26" name="Rectangle 14"/>
            <p:cNvSpPr>
              <a:spLocks noChangeArrowheads="1"/>
            </p:cNvSpPr>
            <p:nvPr/>
          </p:nvSpPr>
          <p:spPr bwMode="auto">
            <a:xfrm>
              <a:off x="457200" y="4476679"/>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27" name="Rectangle 16"/>
            <p:cNvSpPr>
              <a:spLocks noChangeArrowheads="1"/>
            </p:cNvSpPr>
            <p:nvPr/>
          </p:nvSpPr>
          <p:spPr bwMode="auto">
            <a:xfrm>
              <a:off x="2545432" y="4477476"/>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28" name="AutoShape 19"/>
            <p:cNvSpPr>
              <a:spLocks noChangeArrowheads="1"/>
            </p:cNvSpPr>
            <p:nvPr/>
          </p:nvSpPr>
          <p:spPr bwMode="auto">
            <a:xfrm>
              <a:off x="1609328" y="4225061"/>
              <a:ext cx="792163" cy="1079500"/>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r>
                <a:rPr lang="en-GB" dirty="0" smtClean="0">
                  <a:solidFill>
                    <a:schemeClr val="bg1"/>
                  </a:solidFill>
                </a:rPr>
                <a:t>OER </a:t>
              </a:r>
              <a:endParaRPr lang="en-GB" dirty="0">
                <a:solidFill>
                  <a:schemeClr val="bg1"/>
                </a:solidFill>
              </a:endParaRPr>
            </a:p>
          </p:txBody>
        </p:sp>
      </p:grpSp>
    </p:spTree>
    <p:extLst>
      <p:ext uri="{BB962C8B-B14F-4D97-AF65-F5344CB8AC3E}">
        <p14:creationId xmlns:p14="http://schemas.microsoft.com/office/powerpoint/2010/main" val="2493662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bwMode="auto">
          <a:xfrm>
            <a:off x="457200" y="0"/>
            <a:ext cx="8229600" cy="1143000"/>
          </a:xfrm>
        </p:spPr>
        <p:txBody>
          <a:bodyPr>
            <a:noAutofit/>
          </a:bodyPr>
          <a:lstStyle/>
          <a:p>
            <a:pPr eaLnBrk="1" hangingPunct="1"/>
            <a:r>
              <a:rPr lang="en-ZA" sz="3200" b="1" cap="none" dirty="0" smtClean="0"/>
              <a:t>Options for re-use </a:t>
            </a:r>
            <a:endParaRPr lang="en-ZA" sz="3600" b="1" cap="none" dirty="0" smtClean="0"/>
          </a:p>
        </p:txBody>
      </p:sp>
      <p:sp>
        <p:nvSpPr>
          <p:cNvPr id="47107" name="Content Placeholder 2"/>
          <p:cNvSpPr>
            <a:spLocks noGrp="1"/>
          </p:cNvSpPr>
          <p:nvPr>
            <p:ph sz="quarter" idx="1"/>
          </p:nvPr>
        </p:nvSpPr>
        <p:spPr>
          <a:xfrm>
            <a:off x="457200" y="1175231"/>
            <a:ext cx="7467600" cy="4873625"/>
          </a:xfrm>
        </p:spPr>
        <p:txBody>
          <a:bodyPr/>
          <a:lstStyle/>
          <a:p>
            <a:r>
              <a:rPr lang="en-ZA" sz="2800" b="1" dirty="0" smtClean="0"/>
              <a:t>Simple </a:t>
            </a:r>
            <a:r>
              <a:rPr lang="en-ZA" sz="2800" b="1" dirty="0" err="1" smtClean="0"/>
              <a:t>ReUse</a:t>
            </a:r>
            <a:r>
              <a:rPr lang="en-ZA" sz="2800" b="1" dirty="0" smtClean="0"/>
              <a:t> </a:t>
            </a:r>
            <a:r>
              <a:rPr lang="en-ZA" sz="2800" dirty="0" smtClean="0"/>
              <a:t>(Use OER as per original)</a:t>
            </a:r>
          </a:p>
          <a:p>
            <a:endParaRPr lang="en-ZA" b="1" dirty="0" smtClean="0"/>
          </a:p>
          <a:p>
            <a:pPr marL="0" indent="0">
              <a:buNone/>
            </a:pPr>
            <a:endParaRPr lang="en-ZA" b="1" dirty="0" smtClean="0"/>
          </a:p>
          <a:p>
            <a:r>
              <a:rPr lang="en-ZA" sz="2800" b="1" dirty="0" smtClean="0"/>
              <a:t>Rework</a:t>
            </a:r>
            <a:r>
              <a:rPr lang="en-ZA" sz="2800" dirty="0" smtClean="0"/>
              <a:t> (Rework OER)</a:t>
            </a:r>
          </a:p>
          <a:p>
            <a:pPr marL="457200" lvl="1" indent="0">
              <a:buNone/>
            </a:pPr>
            <a:endParaRPr lang="en-ZA" dirty="0"/>
          </a:p>
          <a:p>
            <a:pPr marL="457200" lvl="1" indent="0">
              <a:buNone/>
            </a:pPr>
            <a:endParaRPr lang="en-ZA" dirty="0" smtClean="0"/>
          </a:p>
          <a:p>
            <a:r>
              <a:rPr lang="en-ZA" sz="2800" b="1" dirty="0" smtClean="0"/>
              <a:t>Remix</a:t>
            </a:r>
            <a:r>
              <a:rPr lang="en-ZA" sz="2800" dirty="0" smtClean="0"/>
              <a:t> (Mix different OER)</a:t>
            </a:r>
          </a:p>
          <a:p>
            <a:pPr marL="0" indent="0">
              <a:buNone/>
            </a:pPr>
            <a:endParaRPr lang="en-ZA" dirty="0" smtClean="0"/>
          </a:p>
        </p:txBody>
      </p:sp>
      <p:grpSp>
        <p:nvGrpSpPr>
          <p:cNvPr id="2" name="Group 1"/>
          <p:cNvGrpSpPr/>
          <p:nvPr/>
        </p:nvGrpSpPr>
        <p:grpSpPr>
          <a:xfrm>
            <a:off x="1008425" y="5111174"/>
            <a:ext cx="3569000" cy="634897"/>
            <a:chOff x="539276" y="4638021"/>
            <a:chExt cx="7863534" cy="1079503"/>
          </a:xfrm>
        </p:grpSpPr>
        <p:sp>
          <p:nvSpPr>
            <p:cNvPr id="6" name="Rectangle 15"/>
            <p:cNvSpPr>
              <a:spLocks noChangeArrowheads="1"/>
            </p:cNvSpPr>
            <p:nvPr/>
          </p:nvSpPr>
          <p:spPr bwMode="auto">
            <a:xfrm>
              <a:off x="7466185" y="4889640"/>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8" name="Rectangle 17"/>
            <p:cNvSpPr>
              <a:spLocks noChangeArrowheads="1"/>
            </p:cNvSpPr>
            <p:nvPr/>
          </p:nvSpPr>
          <p:spPr bwMode="auto">
            <a:xfrm>
              <a:off x="6242049" y="4889641"/>
              <a:ext cx="936625" cy="576263"/>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24" name="AutoShape 19"/>
            <p:cNvSpPr>
              <a:spLocks noChangeArrowheads="1"/>
            </p:cNvSpPr>
            <p:nvPr/>
          </p:nvSpPr>
          <p:spPr bwMode="auto">
            <a:xfrm>
              <a:off x="5305945" y="4638021"/>
              <a:ext cx="792163" cy="1079500"/>
            </a:xfrm>
            <a:prstGeom prst="octagon">
              <a:avLst>
                <a:gd name="adj" fmla="val 29287"/>
              </a:avLst>
            </a:prstGeom>
            <a:solidFill>
              <a:srgbClr val="92D050"/>
            </a:solidFill>
            <a:ln w="9525">
              <a:solidFill>
                <a:schemeClr val="tx1"/>
              </a:solidFill>
              <a:miter lim="800000"/>
              <a:headEnd/>
              <a:tailEnd/>
            </a:ln>
            <a:effectLst/>
          </p:spPr>
          <p:txBody>
            <a:bodyPr wrap="none" anchor="ctr"/>
            <a:lstStyle/>
            <a:p>
              <a:pPr algn="ctr"/>
              <a:endParaRPr lang="en-GB" dirty="0"/>
            </a:p>
          </p:txBody>
        </p:sp>
        <p:sp>
          <p:nvSpPr>
            <p:cNvPr id="25" name="Rectangle 21"/>
            <p:cNvSpPr>
              <a:spLocks noChangeArrowheads="1"/>
            </p:cNvSpPr>
            <p:nvPr/>
          </p:nvSpPr>
          <p:spPr bwMode="auto">
            <a:xfrm>
              <a:off x="3708798" y="4893614"/>
              <a:ext cx="1439862" cy="576263"/>
            </a:xfrm>
            <a:prstGeom prst="rect">
              <a:avLst/>
            </a:prstGeom>
            <a:solidFill>
              <a:srgbClr val="D4A73C"/>
            </a:solidFill>
            <a:ln w="9525">
              <a:solidFill>
                <a:schemeClr val="tx1"/>
              </a:solidFill>
              <a:miter lim="800000"/>
              <a:headEnd/>
              <a:tailEnd/>
            </a:ln>
            <a:effectLst/>
          </p:spPr>
          <p:txBody>
            <a:bodyPr wrap="none" anchor="ctr"/>
            <a:lstStyle/>
            <a:p>
              <a:pPr algn="ctr"/>
              <a:endParaRPr lang="en-GB" dirty="0"/>
            </a:p>
          </p:txBody>
        </p:sp>
        <p:sp>
          <p:nvSpPr>
            <p:cNvPr id="26" name="Rectangle 14"/>
            <p:cNvSpPr>
              <a:spLocks noChangeArrowheads="1"/>
            </p:cNvSpPr>
            <p:nvPr/>
          </p:nvSpPr>
          <p:spPr bwMode="auto">
            <a:xfrm>
              <a:off x="539276" y="4889642"/>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27" name="Rectangle 16"/>
            <p:cNvSpPr>
              <a:spLocks noChangeArrowheads="1"/>
            </p:cNvSpPr>
            <p:nvPr/>
          </p:nvSpPr>
          <p:spPr bwMode="auto">
            <a:xfrm>
              <a:off x="2627508" y="4890439"/>
              <a:ext cx="936625" cy="576263"/>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28" name="AutoShape 19"/>
            <p:cNvSpPr>
              <a:spLocks noChangeArrowheads="1"/>
            </p:cNvSpPr>
            <p:nvPr/>
          </p:nvSpPr>
          <p:spPr bwMode="auto">
            <a:xfrm>
              <a:off x="1691404" y="4638024"/>
              <a:ext cx="792163" cy="1079500"/>
            </a:xfrm>
            <a:prstGeom prst="octagon">
              <a:avLst>
                <a:gd name="adj" fmla="val 29287"/>
              </a:avLst>
            </a:prstGeom>
            <a:solidFill>
              <a:srgbClr val="92D050"/>
            </a:solidFill>
            <a:ln w="9525">
              <a:solidFill>
                <a:schemeClr val="tx1"/>
              </a:solidFill>
              <a:miter lim="800000"/>
              <a:headEnd/>
              <a:tailEnd/>
            </a:ln>
            <a:effectLst/>
          </p:spPr>
          <p:txBody>
            <a:bodyPr wrap="none" anchor="ctr"/>
            <a:lstStyle/>
            <a:p>
              <a:pPr algn="ctr"/>
              <a:endParaRPr lang="en-GB" dirty="0"/>
            </a:p>
          </p:txBody>
        </p:sp>
      </p:grpSp>
      <p:grpSp>
        <p:nvGrpSpPr>
          <p:cNvPr id="12" name="Group 11"/>
          <p:cNvGrpSpPr/>
          <p:nvPr/>
        </p:nvGrpSpPr>
        <p:grpSpPr>
          <a:xfrm>
            <a:off x="1072445" y="1870970"/>
            <a:ext cx="3569000" cy="634897"/>
            <a:chOff x="539276" y="4638021"/>
            <a:chExt cx="7863534" cy="1079503"/>
          </a:xfrm>
        </p:grpSpPr>
        <p:sp>
          <p:nvSpPr>
            <p:cNvPr id="13" name="Rectangle 15"/>
            <p:cNvSpPr>
              <a:spLocks noChangeArrowheads="1"/>
            </p:cNvSpPr>
            <p:nvPr/>
          </p:nvSpPr>
          <p:spPr bwMode="auto">
            <a:xfrm>
              <a:off x="7466185" y="4889640"/>
              <a:ext cx="936625" cy="576263"/>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14" name="Rectangle 17"/>
            <p:cNvSpPr>
              <a:spLocks noChangeArrowheads="1"/>
            </p:cNvSpPr>
            <p:nvPr/>
          </p:nvSpPr>
          <p:spPr bwMode="auto">
            <a:xfrm>
              <a:off x="6242049" y="4889641"/>
              <a:ext cx="936625" cy="576263"/>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15" name="AutoShape 19"/>
            <p:cNvSpPr>
              <a:spLocks noChangeArrowheads="1"/>
            </p:cNvSpPr>
            <p:nvPr/>
          </p:nvSpPr>
          <p:spPr bwMode="auto">
            <a:xfrm>
              <a:off x="5305945" y="4638021"/>
              <a:ext cx="792163" cy="1079500"/>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endParaRPr lang="en-GB" dirty="0"/>
            </a:p>
          </p:txBody>
        </p:sp>
        <p:sp>
          <p:nvSpPr>
            <p:cNvPr id="16" name="Rectangle 21"/>
            <p:cNvSpPr>
              <a:spLocks noChangeArrowheads="1"/>
            </p:cNvSpPr>
            <p:nvPr/>
          </p:nvSpPr>
          <p:spPr bwMode="auto">
            <a:xfrm>
              <a:off x="3708798" y="4893614"/>
              <a:ext cx="1439862" cy="576263"/>
            </a:xfrm>
            <a:prstGeom prst="rect">
              <a:avLst/>
            </a:prstGeom>
            <a:solidFill>
              <a:srgbClr val="D4A73C"/>
            </a:solidFill>
            <a:ln w="9525">
              <a:solidFill>
                <a:schemeClr val="tx1"/>
              </a:solidFill>
              <a:miter lim="800000"/>
              <a:headEnd/>
              <a:tailEnd/>
            </a:ln>
            <a:effectLst/>
          </p:spPr>
          <p:txBody>
            <a:bodyPr wrap="none" anchor="ctr"/>
            <a:lstStyle/>
            <a:p>
              <a:pPr algn="ctr"/>
              <a:endParaRPr lang="en-GB" dirty="0"/>
            </a:p>
          </p:txBody>
        </p:sp>
        <p:sp>
          <p:nvSpPr>
            <p:cNvPr id="17" name="Rectangle 14"/>
            <p:cNvSpPr>
              <a:spLocks noChangeArrowheads="1"/>
            </p:cNvSpPr>
            <p:nvPr/>
          </p:nvSpPr>
          <p:spPr bwMode="auto">
            <a:xfrm>
              <a:off x="539276" y="4889642"/>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18" name="Rectangle 16"/>
            <p:cNvSpPr>
              <a:spLocks noChangeArrowheads="1"/>
            </p:cNvSpPr>
            <p:nvPr/>
          </p:nvSpPr>
          <p:spPr bwMode="auto">
            <a:xfrm>
              <a:off x="2627508" y="4890439"/>
              <a:ext cx="936625" cy="576263"/>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19" name="AutoShape 19"/>
            <p:cNvSpPr>
              <a:spLocks noChangeArrowheads="1"/>
            </p:cNvSpPr>
            <p:nvPr/>
          </p:nvSpPr>
          <p:spPr bwMode="auto">
            <a:xfrm>
              <a:off x="1691404" y="4638024"/>
              <a:ext cx="792163" cy="1079500"/>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endParaRPr lang="en-GB" dirty="0"/>
            </a:p>
          </p:txBody>
        </p:sp>
      </p:grpSp>
      <p:grpSp>
        <p:nvGrpSpPr>
          <p:cNvPr id="3" name="Group 2"/>
          <p:cNvGrpSpPr/>
          <p:nvPr/>
        </p:nvGrpSpPr>
        <p:grpSpPr>
          <a:xfrm>
            <a:off x="1042451" y="3477899"/>
            <a:ext cx="3569000" cy="634897"/>
            <a:chOff x="1042451" y="3477899"/>
            <a:chExt cx="3569000" cy="634897"/>
          </a:xfrm>
        </p:grpSpPr>
        <p:sp>
          <p:nvSpPr>
            <p:cNvPr id="21" name="Rectangle 15"/>
            <p:cNvSpPr>
              <a:spLocks noChangeArrowheads="1"/>
            </p:cNvSpPr>
            <p:nvPr/>
          </p:nvSpPr>
          <p:spPr bwMode="auto">
            <a:xfrm>
              <a:off x="4186348" y="3625886"/>
              <a:ext cx="425103" cy="338922"/>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22" name="Rectangle 17"/>
            <p:cNvSpPr>
              <a:spLocks noChangeArrowheads="1"/>
            </p:cNvSpPr>
            <p:nvPr/>
          </p:nvSpPr>
          <p:spPr bwMode="auto">
            <a:xfrm>
              <a:off x="3630752" y="3625886"/>
              <a:ext cx="425103" cy="338922"/>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23" name="AutoShape 19"/>
            <p:cNvSpPr>
              <a:spLocks noChangeArrowheads="1"/>
            </p:cNvSpPr>
            <p:nvPr/>
          </p:nvSpPr>
          <p:spPr bwMode="auto">
            <a:xfrm>
              <a:off x="3205886" y="3477899"/>
              <a:ext cx="359537" cy="634895"/>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endParaRPr lang="en-GB" dirty="0"/>
            </a:p>
          </p:txBody>
        </p:sp>
        <p:sp>
          <p:nvSpPr>
            <p:cNvPr id="29" name="Rectangle 21"/>
            <p:cNvSpPr>
              <a:spLocks noChangeArrowheads="1"/>
            </p:cNvSpPr>
            <p:nvPr/>
          </p:nvSpPr>
          <p:spPr bwMode="auto">
            <a:xfrm>
              <a:off x="2480993" y="3628223"/>
              <a:ext cx="653506" cy="338922"/>
            </a:xfrm>
            <a:prstGeom prst="rect">
              <a:avLst/>
            </a:prstGeom>
            <a:solidFill>
              <a:srgbClr val="D4A73C"/>
            </a:solidFill>
            <a:ln w="9525">
              <a:solidFill>
                <a:schemeClr val="tx1"/>
              </a:solidFill>
              <a:miter lim="800000"/>
              <a:headEnd/>
              <a:tailEnd/>
            </a:ln>
            <a:effectLst/>
          </p:spPr>
          <p:txBody>
            <a:bodyPr wrap="none" anchor="ctr"/>
            <a:lstStyle/>
            <a:p>
              <a:pPr algn="ctr"/>
              <a:endParaRPr lang="en-GB" dirty="0"/>
            </a:p>
          </p:txBody>
        </p:sp>
        <p:sp>
          <p:nvSpPr>
            <p:cNvPr id="30" name="Rectangle 14"/>
            <p:cNvSpPr>
              <a:spLocks noChangeArrowheads="1"/>
            </p:cNvSpPr>
            <p:nvPr/>
          </p:nvSpPr>
          <p:spPr bwMode="auto">
            <a:xfrm>
              <a:off x="1042451" y="3625887"/>
              <a:ext cx="425103" cy="338922"/>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31" name="Rectangle 16"/>
            <p:cNvSpPr>
              <a:spLocks noChangeArrowheads="1"/>
            </p:cNvSpPr>
            <p:nvPr/>
          </p:nvSpPr>
          <p:spPr bwMode="auto">
            <a:xfrm>
              <a:off x="1990231" y="3626356"/>
              <a:ext cx="425103" cy="338922"/>
            </a:xfrm>
            <a:prstGeom prst="rect">
              <a:avLst/>
            </a:prstGeom>
            <a:solidFill>
              <a:srgbClr val="D4A73C"/>
            </a:solidFill>
            <a:ln w="9525">
              <a:solidFill>
                <a:schemeClr val="tx1"/>
              </a:solidFill>
              <a:miter lim="800000"/>
              <a:headEnd/>
              <a:tailEnd/>
            </a:ln>
            <a:effectLst/>
          </p:spPr>
          <p:txBody>
            <a:bodyPr wrap="none" anchor="ctr"/>
            <a:lstStyle/>
            <a:p>
              <a:endParaRPr lang="en-ZA"/>
            </a:p>
          </p:txBody>
        </p:sp>
        <p:sp>
          <p:nvSpPr>
            <p:cNvPr id="32" name="AutoShape 19"/>
            <p:cNvSpPr>
              <a:spLocks noChangeArrowheads="1"/>
            </p:cNvSpPr>
            <p:nvPr/>
          </p:nvSpPr>
          <p:spPr bwMode="auto">
            <a:xfrm>
              <a:off x="1565364" y="3477901"/>
              <a:ext cx="359537" cy="634895"/>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endParaRPr lang="en-GB" dirty="0"/>
            </a:p>
          </p:txBody>
        </p:sp>
      </p:grpSp>
      <p:sp>
        <p:nvSpPr>
          <p:cNvPr id="33" name="Rectangle 15"/>
          <p:cNvSpPr>
            <a:spLocks noChangeArrowheads="1"/>
          </p:cNvSpPr>
          <p:nvPr/>
        </p:nvSpPr>
        <p:spPr bwMode="auto">
          <a:xfrm>
            <a:off x="2013133" y="3797684"/>
            <a:ext cx="368176" cy="169461"/>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34" name="Rectangle 15"/>
          <p:cNvSpPr>
            <a:spLocks noChangeArrowheads="1"/>
          </p:cNvSpPr>
          <p:nvPr/>
        </p:nvSpPr>
        <p:spPr bwMode="auto">
          <a:xfrm flipV="1">
            <a:off x="2474951" y="3619990"/>
            <a:ext cx="320264" cy="341259"/>
          </a:xfrm>
          <a:prstGeom prst="rect">
            <a:avLst/>
          </a:prstGeom>
          <a:solidFill>
            <a:srgbClr val="002060"/>
          </a:solidFill>
          <a:ln w="9525">
            <a:solidFill>
              <a:schemeClr val="tx1"/>
            </a:solidFill>
            <a:miter lim="800000"/>
            <a:headEnd/>
            <a:tailEnd/>
          </a:ln>
          <a:effectLst/>
        </p:spPr>
        <p:txBody>
          <a:bodyPr wrap="none" anchor="ctr"/>
          <a:lstStyle/>
          <a:p>
            <a:endParaRPr lang="en-ZA"/>
          </a:p>
        </p:txBody>
      </p:sp>
    </p:spTree>
    <p:extLst>
      <p:ext uri="{BB962C8B-B14F-4D97-AF65-F5344CB8AC3E}">
        <p14:creationId xmlns:p14="http://schemas.microsoft.com/office/powerpoint/2010/main" val="2848064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ZA" sz="3200" b="1" dirty="0"/>
              <a:t>Saide ACEMaths </a:t>
            </a:r>
            <a:r>
              <a:rPr lang="en-ZA" sz="3200" b="1" dirty="0" smtClean="0"/>
              <a:t>project – research into take-up</a:t>
            </a:r>
            <a:endParaRPr lang="en-ZA" sz="3200" b="1" dirty="0"/>
          </a:p>
        </p:txBody>
      </p:sp>
      <p:sp>
        <p:nvSpPr>
          <p:cNvPr id="3" name="Content Placeholder 2"/>
          <p:cNvSpPr>
            <a:spLocks noGrp="1"/>
          </p:cNvSpPr>
          <p:nvPr>
            <p:ph idx="1"/>
          </p:nvPr>
        </p:nvSpPr>
        <p:spPr>
          <a:xfrm>
            <a:off x="323528" y="1124744"/>
            <a:ext cx="8568952" cy="4770281"/>
          </a:xfrm>
        </p:spPr>
        <p:txBody>
          <a:bodyPr>
            <a:noAutofit/>
          </a:bodyPr>
          <a:lstStyle/>
          <a:p>
            <a:pPr>
              <a:buNone/>
            </a:pPr>
            <a:r>
              <a:rPr lang="en-ZA" sz="2200" dirty="0" smtClean="0"/>
              <a:t>Existing  distance material (UNISA module) with some adaptation </a:t>
            </a:r>
          </a:p>
          <a:p>
            <a:r>
              <a:rPr lang="en-ZA" altLang="zh-CN" sz="2200" dirty="0" smtClean="0">
                <a:solidFill>
                  <a:srgbClr val="FF0000"/>
                </a:solidFill>
                <a:ea typeface="宋体" pitchFamily="2" charset="-122"/>
              </a:rPr>
              <a:t>Reuse (Site B):</a:t>
            </a:r>
            <a:r>
              <a:rPr lang="en-ZA" altLang="zh-CN" sz="2200" dirty="0" smtClean="0">
                <a:ea typeface="宋体" pitchFamily="2" charset="-122"/>
              </a:rPr>
              <a:t> Single unit as a whole, un-adapted, used as reference material.  </a:t>
            </a:r>
          </a:p>
          <a:p>
            <a:r>
              <a:rPr lang="en-ZA" altLang="zh-CN" sz="2200" dirty="0" smtClean="0">
                <a:solidFill>
                  <a:srgbClr val="FF0000"/>
                </a:solidFill>
                <a:ea typeface="宋体" pitchFamily="2" charset="-122"/>
              </a:rPr>
              <a:t>Reuse (Site A and C):</a:t>
            </a:r>
            <a:r>
              <a:rPr lang="en-ZA" altLang="zh-CN" sz="2200" dirty="0" smtClean="0">
                <a:ea typeface="宋体" pitchFamily="2" charset="-122"/>
              </a:rPr>
              <a:t> Single unit as a whole, un-adapted, used as course material. </a:t>
            </a:r>
          </a:p>
          <a:p>
            <a:r>
              <a:rPr lang="en-ZA" altLang="zh-CN" sz="2200" dirty="0" smtClean="0">
                <a:solidFill>
                  <a:srgbClr val="FF0000"/>
                </a:solidFill>
                <a:ea typeface="宋体" pitchFamily="2" charset="-122"/>
              </a:rPr>
              <a:t>Reuse (Site D, E and F):</a:t>
            </a:r>
            <a:r>
              <a:rPr lang="en-ZA" altLang="zh-CN" sz="2200" dirty="0" smtClean="0">
                <a:ea typeface="宋体" pitchFamily="2" charset="-122"/>
              </a:rPr>
              <a:t> Full set of units, un-adapted, used as course material.</a:t>
            </a:r>
          </a:p>
          <a:p>
            <a:r>
              <a:rPr lang="en-ZA" altLang="zh-CN" sz="2200" dirty="0" smtClean="0">
                <a:solidFill>
                  <a:srgbClr val="FF0000"/>
                </a:solidFill>
                <a:ea typeface="宋体" pitchFamily="2" charset="-122"/>
              </a:rPr>
              <a:t>Remix (Site C):</a:t>
            </a:r>
            <a:r>
              <a:rPr lang="en-ZA" altLang="zh-CN" sz="2200" dirty="0" smtClean="0">
                <a:ea typeface="宋体" pitchFamily="2" charset="-122"/>
              </a:rPr>
              <a:t> Combination of unit(s) (un-adapted) with other material, used as course material.  </a:t>
            </a:r>
          </a:p>
          <a:p>
            <a:r>
              <a:rPr lang="en-ZA" altLang="zh-CN" sz="2200" dirty="0" smtClean="0">
                <a:solidFill>
                  <a:srgbClr val="FF0000"/>
                </a:solidFill>
                <a:ea typeface="宋体" pitchFamily="2" charset="-122"/>
              </a:rPr>
              <a:t>Remix (Site A):</a:t>
            </a:r>
            <a:r>
              <a:rPr lang="en-ZA" altLang="zh-CN" sz="2200" dirty="0" smtClean="0">
                <a:ea typeface="宋体" pitchFamily="2" charset="-122"/>
              </a:rPr>
              <a:t> Combination of unit(s) (adapted) with other material, used as course material. </a:t>
            </a:r>
          </a:p>
          <a:p>
            <a:r>
              <a:rPr lang="en-ZA" altLang="zh-CN" sz="2200" dirty="0" smtClean="0">
                <a:solidFill>
                  <a:srgbClr val="FF0000"/>
                </a:solidFill>
                <a:ea typeface="宋体" pitchFamily="2" charset="-122"/>
              </a:rPr>
              <a:t>Rework (Site D, </a:t>
            </a:r>
            <a:r>
              <a:rPr lang="en-ZA" sz="2200" i="1" u="sng" dirty="0" smtClean="0">
                <a:solidFill>
                  <a:srgbClr val="FF0000"/>
                </a:solidFill>
                <a:hlinkClick r:id="rId2"/>
              </a:rPr>
              <a:t>and </a:t>
            </a:r>
            <a:r>
              <a:rPr lang="en-ZA" sz="2200" i="1" u="sng" dirty="0">
                <a:solidFill>
                  <a:srgbClr val="FF0000"/>
                </a:solidFill>
                <a:hlinkClick r:id="rId2"/>
              </a:rPr>
              <a:t>also </a:t>
            </a:r>
            <a:r>
              <a:rPr lang="en-ZA" sz="2200" i="1" u="sng" dirty="0" smtClean="0">
                <a:solidFill>
                  <a:srgbClr val="FF0000"/>
                </a:solidFill>
                <a:hlinkClick r:id="rId2"/>
              </a:rPr>
              <a:t>UNISA</a:t>
            </a:r>
            <a:r>
              <a:rPr lang="en-ZA" altLang="zh-CN" sz="2200" dirty="0" smtClean="0">
                <a:solidFill>
                  <a:srgbClr val="FF0000"/>
                </a:solidFill>
                <a:ea typeface="宋体" pitchFamily="2" charset="-122"/>
              </a:rPr>
              <a:t>):</a:t>
            </a:r>
            <a:r>
              <a:rPr lang="en-ZA" altLang="zh-CN" sz="2200" dirty="0" smtClean="0">
                <a:ea typeface="宋体" pitchFamily="2" charset="-122"/>
              </a:rPr>
              <a:t> Full set of units, adapted, used as course material. </a:t>
            </a:r>
          </a:p>
        </p:txBody>
      </p:sp>
    </p:spTree>
    <p:extLst>
      <p:ext uri="{BB962C8B-B14F-4D97-AF65-F5344CB8AC3E}">
        <p14:creationId xmlns:p14="http://schemas.microsoft.com/office/powerpoint/2010/main" val="3382041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bwMode="auto"/>
        <p:txBody>
          <a:bodyPr>
            <a:noAutofit/>
          </a:bodyPr>
          <a:lstStyle/>
          <a:p>
            <a:pPr eaLnBrk="1" hangingPunct="1"/>
            <a:r>
              <a:rPr lang="en-ZA" sz="3600" b="1" cap="none" dirty="0" smtClean="0"/>
              <a:t/>
            </a:r>
            <a:br>
              <a:rPr lang="en-ZA" sz="3600" b="1" cap="none" dirty="0" smtClean="0"/>
            </a:br>
            <a:r>
              <a:rPr lang="en-ZA" sz="3200" b="1" cap="none" dirty="0" smtClean="0"/>
              <a:t>How much adaptation will be necessary? </a:t>
            </a:r>
          </a:p>
        </p:txBody>
      </p:sp>
      <p:sp>
        <p:nvSpPr>
          <p:cNvPr id="47107" name="Content Placeholder 2"/>
          <p:cNvSpPr>
            <a:spLocks noGrp="1"/>
          </p:cNvSpPr>
          <p:nvPr>
            <p:ph sz="quarter" idx="1"/>
          </p:nvPr>
        </p:nvSpPr>
        <p:spPr>
          <a:xfrm>
            <a:off x="457200" y="1600200"/>
            <a:ext cx="7467600" cy="4873625"/>
          </a:xfrm>
        </p:spPr>
        <p:txBody>
          <a:bodyPr/>
          <a:lstStyle/>
          <a:p>
            <a:pPr eaLnBrk="1" hangingPunct="1"/>
            <a:r>
              <a:rPr lang="en-ZA" sz="2800" dirty="0" smtClean="0"/>
              <a:t>Level – particularly of language</a:t>
            </a:r>
          </a:p>
          <a:p>
            <a:pPr eaLnBrk="1" hangingPunct="1"/>
            <a:r>
              <a:rPr lang="en-ZA" sz="2800" dirty="0" smtClean="0"/>
              <a:t>Localisation </a:t>
            </a:r>
            <a:endParaRPr lang="en-ZA" sz="2800" dirty="0" smtClean="0"/>
          </a:p>
          <a:p>
            <a:pPr eaLnBrk="1" hangingPunct="1"/>
            <a:r>
              <a:rPr lang="en-ZA" sz="2800" dirty="0"/>
              <a:t>?</a:t>
            </a:r>
            <a:endParaRPr lang="en-ZA" sz="2800" dirty="0" smtClean="0"/>
          </a:p>
          <a:p>
            <a:pPr eaLnBrk="1" hangingPunct="1"/>
            <a:r>
              <a:rPr lang="en-ZA" sz="2800" dirty="0"/>
              <a:t>?</a:t>
            </a:r>
            <a:endParaRPr lang="en-ZA" sz="2800" dirty="0" smtClean="0"/>
          </a:p>
          <a:p>
            <a:pPr marL="0" indent="0" eaLnBrk="1" hangingPunct="1">
              <a:buNone/>
            </a:pPr>
            <a:endParaRPr lang="en-ZA" dirty="0" smtClean="0"/>
          </a:p>
          <a:p>
            <a:pPr marL="0" indent="0" eaLnBrk="1" hangingPunct="1">
              <a:buNone/>
            </a:pPr>
            <a:endParaRPr lang="en-ZA" dirty="0"/>
          </a:p>
          <a:p>
            <a:pPr marL="0" indent="0" eaLnBrk="1" hangingPunct="1">
              <a:buNone/>
            </a:pPr>
            <a:endParaRPr lang="en-ZA" dirty="0" smtClean="0"/>
          </a:p>
          <a:p>
            <a:pPr marL="0" indent="0" eaLnBrk="1" hangingPunct="1">
              <a:buNone/>
            </a:pPr>
            <a:r>
              <a:rPr lang="en-ZA" sz="2800" dirty="0" smtClean="0"/>
              <a:t>The 15% rule</a:t>
            </a:r>
            <a:endParaRPr lang="en-ZA" sz="2800" dirty="0" smtClean="0"/>
          </a:p>
        </p:txBody>
      </p:sp>
      <p:sp>
        <p:nvSpPr>
          <p:cNvPr id="6" name="Rectangle 15"/>
          <p:cNvSpPr>
            <a:spLocks noChangeArrowheads="1"/>
          </p:cNvSpPr>
          <p:nvPr/>
        </p:nvSpPr>
        <p:spPr bwMode="auto">
          <a:xfrm>
            <a:off x="7596336" y="4217114"/>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8" name="Rectangle 17"/>
          <p:cNvSpPr>
            <a:spLocks noChangeArrowheads="1"/>
          </p:cNvSpPr>
          <p:nvPr/>
        </p:nvSpPr>
        <p:spPr bwMode="auto">
          <a:xfrm>
            <a:off x="6372200" y="4217115"/>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24" name="AutoShape 19"/>
          <p:cNvSpPr>
            <a:spLocks noChangeArrowheads="1"/>
          </p:cNvSpPr>
          <p:nvPr/>
        </p:nvSpPr>
        <p:spPr bwMode="auto">
          <a:xfrm>
            <a:off x="5436096" y="3965495"/>
            <a:ext cx="792163" cy="1079500"/>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endParaRPr lang="en-GB" dirty="0"/>
          </a:p>
        </p:txBody>
      </p:sp>
      <p:sp>
        <p:nvSpPr>
          <p:cNvPr id="25" name="Rectangle 21"/>
          <p:cNvSpPr>
            <a:spLocks noChangeArrowheads="1"/>
          </p:cNvSpPr>
          <p:nvPr/>
        </p:nvSpPr>
        <p:spPr bwMode="auto">
          <a:xfrm>
            <a:off x="3838949" y="4221088"/>
            <a:ext cx="1439862" cy="576263"/>
          </a:xfrm>
          <a:prstGeom prst="rect">
            <a:avLst/>
          </a:prstGeom>
          <a:solidFill>
            <a:srgbClr val="D4A73C"/>
          </a:solidFill>
          <a:ln w="9525">
            <a:solidFill>
              <a:schemeClr val="tx1"/>
            </a:solidFill>
            <a:miter lim="800000"/>
            <a:headEnd/>
            <a:tailEnd/>
          </a:ln>
          <a:effectLst/>
        </p:spPr>
        <p:txBody>
          <a:bodyPr wrap="none" anchor="ctr"/>
          <a:lstStyle/>
          <a:p>
            <a:pPr algn="ctr"/>
            <a:endParaRPr lang="en-GB" dirty="0"/>
          </a:p>
        </p:txBody>
      </p:sp>
      <p:sp>
        <p:nvSpPr>
          <p:cNvPr id="26" name="Rectangle 14"/>
          <p:cNvSpPr>
            <a:spLocks noChangeArrowheads="1"/>
          </p:cNvSpPr>
          <p:nvPr/>
        </p:nvSpPr>
        <p:spPr bwMode="auto">
          <a:xfrm>
            <a:off x="669427" y="4217116"/>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27" name="Rectangle 16"/>
          <p:cNvSpPr>
            <a:spLocks noChangeArrowheads="1"/>
          </p:cNvSpPr>
          <p:nvPr/>
        </p:nvSpPr>
        <p:spPr bwMode="auto">
          <a:xfrm>
            <a:off x="2757659" y="4217913"/>
            <a:ext cx="936625" cy="576263"/>
          </a:xfrm>
          <a:prstGeom prst="rect">
            <a:avLst/>
          </a:prstGeom>
          <a:solidFill>
            <a:srgbClr val="002060"/>
          </a:solidFill>
          <a:ln w="9525">
            <a:solidFill>
              <a:schemeClr val="tx1"/>
            </a:solidFill>
            <a:miter lim="800000"/>
            <a:headEnd/>
            <a:tailEnd/>
          </a:ln>
          <a:effectLst/>
        </p:spPr>
        <p:txBody>
          <a:bodyPr wrap="none" anchor="ctr"/>
          <a:lstStyle/>
          <a:p>
            <a:endParaRPr lang="en-ZA"/>
          </a:p>
        </p:txBody>
      </p:sp>
      <p:sp>
        <p:nvSpPr>
          <p:cNvPr id="28" name="AutoShape 19"/>
          <p:cNvSpPr>
            <a:spLocks noChangeArrowheads="1"/>
          </p:cNvSpPr>
          <p:nvPr/>
        </p:nvSpPr>
        <p:spPr bwMode="auto">
          <a:xfrm>
            <a:off x="1821555" y="3965498"/>
            <a:ext cx="792163" cy="1079500"/>
          </a:xfrm>
          <a:prstGeom prst="octagon">
            <a:avLst>
              <a:gd name="adj" fmla="val 29287"/>
            </a:avLst>
          </a:prstGeom>
          <a:solidFill>
            <a:srgbClr val="D4A73C"/>
          </a:solidFill>
          <a:ln w="9525">
            <a:solidFill>
              <a:schemeClr val="tx1"/>
            </a:solidFill>
            <a:miter lim="800000"/>
            <a:headEnd/>
            <a:tailEnd/>
          </a:ln>
          <a:effectLst/>
        </p:spPr>
        <p:txBody>
          <a:bodyPr wrap="none" anchor="ctr"/>
          <a:lstStyle/>
          <a:p>
            <a:pPr algn="ctr"/>
            <a:endParaRPr lang="en-GB" dirty="0"/>
          </a:p>
        </p:txBody>
      </p:sp>
    </p:spTree>
    <p:extLst>
      <p:ext uri="{BB962C8B-B14F-4D97-AF65-F5344CB8AC3E}">
        <p14:creationId xmlns:p14="http://schemas.microsoft.com/office/powerpoint/2010/main" val="459088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95672" y="557808"/>
            <a:ext cx="8363272" cy="1143000"/>
          </a:xfrm>
        </p:spPr>
        <p:txBody>
          <a:bodyPr/>
          <a:lstStyle/>
          <a:p>
            <a:r>
              <a:rPr lang="en-ZA" sz="2800" dirty="0" smtClean="0"/>
              <a:t>TESSA research – typology of adaptation/</a:t>
            </a:r>
            <a:r>
              <a:rPr lang="en-ZA" sz="2800" dirty="0" err="1" smtClean="0"/>
              <a:t>reversioning</a:t>
            </a:r>
            <a:endParaRPr lang="en-ZA"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24248772"/>
              </p:ext>
            </p:extLst>
          </p:nvPr>
        </p:nvGraphicFramePr>
        <p:xfrm>
          <a:off x="296403" y="1700808"/>
          <a:ext cx="8594013" cy="3976735"/>
        </p:xfrm>
        <a:graphic>
          <a:graphicData uri="http://schemas.openxmlformats.org/drawingml/2006/table">
            <a:tbl>
              <a:tblPr firstRow="1" bandRow="1">
                <a:tableStyleId>{5C22544A-7EE6-4342-B048-85BDC9FD1C3A}</a:tableStyleId>
              </a:tblPr>
              <a:tblGrid>
                <a:gridCol w="2864671"/>
                <a:gridCol w="2864671"/>
                <a:gridCol w="2864671"/>
              </a:tblGrid>
              <a:tr h="828722">
                <a:tc>
                  <a:txBody>
                    <a:bodyPr/>
                    <a:lstStyle/>
                    <a:p>
                      <a:pPr algn="ctr"/>
                      <a:r>
                        <a:rPr lang="en-ZA" sz="2400" dirty="0" smtClean="0"/>
                        <a:t>Names</a:t>
                      </a:r>
                      <a:endParaRPr lang="en-ZA" sz="2400" dirty="0"/>
                    </a:p>
                  </a:txBody>
                  <a:tcPr/>
                </a:tc>
                <a:tc>
                  <a:txBody>
                    <a:bodyPr/>
                    <a:lstStyle/>
                    <a:p>
                      <a:pPr algn="ctr"/>
                      <a:r>
                        <a:rPr lang="en-ZA" sz="2400" dirty="0" smtClean="0"/>
                        <a:t>Culture and environment</a:t>
                      </a:r>
                      <a:endParaRPr lang="en-ZA" sz="2400" dirty="0"/>
                    </a:p>
                  </a:txBody>
                  <a:tcPr/>
                </a:tc>
                <a:tc>
                  <a:txBody>
                    <a:bodyPr/>
                    <a:lstStyle/>
                    <a:p>
                      <a:pPr algn="ctr"/>
                      <a:r>
                        <a:rPr lang="en-ZA" sz="2400" dirty="0" smtClean="0"/>
                        <a:t>Curriculum </a:t>
                      </a:r>
                      <a:endParaRPr lang="en-ZA" sz="2400" dirty="0"/>
                    </a:p>
                  </a:txBody>
                  <a:tcPr/>
                </a:tc>
              </a:tr>
              <a:tr h="1909664">
                <a:tc>
                  <a:txBody>
                    <a:bodyPr/>
                    <a:lstStyle/>
                    <a:p>
                      <a:r>
                        <a:rPr lang="en-ZA" sz="2400" dirty="0" smtClean="0"/>
                        <a:t>Change of name of person or place to one that is</a:t>
                      </a:r>
                      <a:r>
                        <a:rPr lang="en-ZA" sz="2400" baseline="0" dirty="0" smtClean="0"/>
                        <a:t> locally relevant</a:t>
                      </a:r>
                      <a:endParaRPr lang="en-ZA" sz="2400" dirty="0"/>
                    </a:p>
                  </a:txBody>
                  <a:tcPr/>
                </a:tc>
                <a:tc>
                  <a:txBody>
                    <a:bodyPr/>
                    <a:lstStyle/>
                    <a:p>
                      <a:r>
                        <a:rPr lang="en-ZA" sz="2400" dirty="0" smtClean="0"/>
                        <a:t>Replacement of traditional stories or historical events  with culturally</a:t>
                      </a:r>
                      <a:r>
                        <a:rPr lang="en-ZA" sz="2400" baseline="0" dirty="0" smtClean="0"/>
                        <a:t> relevant examples </a:t>
                      </a:r>
                      <a:endParaRPr lang="en-ZA" sz="2400" dirty="0"/>
                    </a:p>
                  </a:txBody>
                  <a:tcPr/>
                </a:tc>
                <a:tc>
                  <a:txBody>
                    <a:bodyPr/>
                    <a:lstStyle/>
                    <a:p>
                      <a:r>
                        <a:rPr lang="en-ZA" sz="2400" dirty="0" smtClean="0"/>
                        <a:t>Changes to more fully align</a:t>
                      </a:r>
                      <a:r>
                        <a:rPr lang="en-ZA" sz="2400" baseline="0" dirty="0" smtClean="0"/>
                        <a:t> the OER with the local Curriculum</a:t>
                      </a:r>
                    </a:p>
                    <a:p>
                      <a:endParaRPr lang="en-ZA" sz="2400" baseline="0" dirty="0" smtClean="0"/>
                    </a:p>
                    <a:p>
                      <a:endParaRPr lang="en-ZA" sz="2400" dirty="0"/>
                    </a:p>
                  </a:txBody>
                  <a:tcPr/>
                </a:tc>
              </a:tr>
              <a:tr h="862013">
                <a:tc>
                  <a:txBody>
                    <a:bodyPr/>
                    <a:lstStyle/>
                    <a:p>
                      <a:pPr marL="0" algn="ctr" defTabSz="457200" rtl="0" eaLnBrk="1" latinLnBrk="0" hangingPunct="1"/>
                      <a:r>
                        <a:rPr lang="en-ZA" sz="2400" b="1" kern="1200" dirty="0" smtClean="0">
                          <a:solidFill>
                            <a:schemeClr val="lt1"/>
                          </a:solidFill>
                          <a:latin typeface="+mn-lt"/>
                          <a:ea typeface="+mn-ea"/>
                          <a:cs typeface="+mn-cs"/>
                        </a:rPr>
                        <a:t>Most</a:t>
                      </a:r>
                      <a:r>
                        <a:rPr lang="en-ZA" sz="2400" b="1" kern="1200" baseline="0" dirty="0" smtClean="0">
                          <a:solidFill>
                            <a:schemeClr val="lt1"/>
                          </a:solidFill>
                          <a:latin typeface="+mn-lt"/>
                          <a:ea typeface="+mn-ea"/>
                          <a:cs typeface="+mn-cs"/>
                        </a:rPr>
                        <a:t> frequent form of adaptation </a:t>
                      </a:r>
                      <a:endParaRPr lang="en-ZA" sz="2400" b="1" kern="1200" dirty="0" smtClean="0">
                        <a:solidFill>
                          <a:schemeClr val="lt1"/>
                        </a:solidFill>
                        <a:latin typeface="+mn-lt"/>
                        <a:ea typeface="+mn-ea"/>
                        <a:cs typeface="+mn-cs"/>
                      </a:endParaRPr>
                    </a:p>
                  </a:txBody>
                  <a:tcPr>
                    <a:solidFill>
                      <a:schemeClr val="accent1"/>
                    </a:solidFill>
                  </a:tcPr>
                </a:tc>
                <a:tc>
                  <a:txBody>
                    <a:bodyPr/>
                    <a:lstStyle/>
                    <a:p>
                      <a:pPr marL="0" algn="ctr" defTabSz="457200" rtl="0" eaLnBrk="1" latinLnBrk="0" hangingPunct="1"/>
                      <a:r>
                        <a:rPr lang="en-ZA" sz="2400" b="1" kern="1200" dirty="0" smtClean="0">
                          <a:solidFill>
                            <a:schemeClr val="lt1"/>
                          </a:solidFill>
                          <a:latin typeface="+mn-lt"/>
                          <a:ea typeface="+mn-ea"/>
                          <a:cs typeface="+mn-cs"/>
                        </a:rPr>
                        <a:t>Quite frequent</a:t>
                      </a:r>
                    </a:p>
                  </a:txBody>
                  <a:tcPr>
                    <a:solidFill>
                      <a:schemeClr val="accent1"/>
                    </a:solidFill>
                  </a:tcPr>
                </a:tc>
                <a:tc>
                  <a:txBody>
                    <a:bodyPr/>
                    <a:lstStyle/>
                    <a:p>
                      <a:pPr marL="0" algn="ctr" defTabSz="457200" rtl="0" eaLnBrk="1" latinLnBrk="0" hangingPunct="1"/>
                      <a:r>
                        <a:rPr lang="en-ZA" sz="2400" b="1" kern="1200" dirty="0" smtClean="0">
                          <a:solidFill>
                            <a:schemeClr val="lt1"/>
                          </a:solidFill>
                          <a:latin typeface="+mn-lt"/>
                          <a:ea typeface="+mn-ea"/>
                          <a:cs typeface="+mn-cs"/>
                        </a:rPr>
                        <a:t>Not  very frequent</a:t>
                      </a:r>
                    </a:p>
                  </a:txBody>
                  <a:tcPr>
                    <a:solidFill>
                      <a:schemeClr val="accent1"/>
                    </a:solidFill>
                  </a:tcPr>
                </a:tc>
              </a:tr>
            </a:tbl>
          </a:graphicData>
        </a:graphic>
      </p:graphicFrame>
      <p:sp>
        <p:nvSpPr>
          <p:cNvPr id="6" name="TextBox 5"/>
          <p:cNvSpPr txBox="1"/>
          <p:nvPr/>
        </p:nvSpPr>
        <p:spPr>
          <a:xfrm>
            <a:off x="457200" y="5373216"/>
            <a:ext cx="914400" cy="914400"/>
          </a:xfrm>
          <a:prstGeom prst="rect">
            <a:avLst/>
          </a:prstGeom>
        </p:spPr>
        <p:txBody>
          <a:bodyPr vert="horz" wrap="none" lIns="0" tIns="0" rIns="0" bIns="0" rtlCol="0" anchor="t" anchorCtr="0">
            <a:noAutofit/>
          </a:bodyPr>
          <a:lstStyle/>
          <a:p>
            <a:pPr marL="0" marR="0" indent="0" algn="ctr" defTabSz="457200" rtl="0" eaLnBrk="1" fontAlgn="auto" latinLnBrk="0" hangingPunct="1">
              <a:lnSpc>
                <a:spcPct val="100000"/>
              </a:lnSpc>
              <a:spcBef>
                <a:spcPct val="0"/>
              </a:spcBef>
              <a:spcAft>
                <a:spcPts val="0"/>
              </a:spcAft>
              <a:buClrTx/>
              <a:buSzTx/>
              <a:buFontTx/>
              <a:buNone/>
              <a:tabLst/>
            </a:pPr>
            <a:endParaRPr kumimoji="0" lang="en-ZA" sz="2000" b="0" i="1" u="none" strike="noStrike" kern="1200" cap="none" spc="0" normalizeH="0" baseline="0" noProof="0" dirty="0" smtClean="0">
              <a:ln>
                <a:noFill/>
              </a:ln>
              <a:solidFill>
                <a:srgbClr val="D4A73C"/>
              </a:solidFill>
              <a:effectLst/>
              <a:uLnTx/>
              <a:uFillTx/>
              <a:latin typeface="Myriad Pro"/>
              <a:ea typeface="+mj-ea"/>
              <a:cs typeface="Myriad Pro"/>
            </a:endParaRPr>
          </a:p>
        </p:txBody>
      </p:sp>
      <p:sp>
        <p:nvSpPr>
          <p:cNvPr id="7" name="TextBox 6"/>
          <p:cNvSpPr txBox="1"/>
          <p:nvPr/>
        </p:nvSpPr>
        <p:spPr>
          <a:xfrm>
            <a:off x="457200" y="5373216"/>
            <a:ext cx="914400" cy="914400"/>
          </a:xfrm>
          <a:prstGeom prst="rect">
            <a:avLst/>
          </a:prstGeom>
        </p:spPr>
        <p:txBody>
          <a:bodyPr vert="horz" wrap="none" lIns="0" tIns="0" rIns="0" bIns="0" rtlCol="0" anchor="t" anchorCtr="0">
            <a:noAutofit/>
          </a:bodyPr>
          <a:lstStyle/>
          <a:p>
            <a:pPr marL="0" marR="0" indent="0" algn="ctr" defTabSz="457200" rtl="0" eaLnBrk="1" fontAlgn="auto" latinLnBrk="0" hangingPunct="1">
              <a:lnSpc>
                <a:spcPct val="100000"/>
              </a:lnSpc>
              <a:spcBef>
                <a:spcPct val="0"/>
              </a:spcBef>
              <a:spcAft>
                <a:spcPts val="0"/>
              </a:spcAft>
              <a:buClrTx/>
              <a:buSzTx/>
              <a:buFontTx/>
              <a:buNone/>
              <a:tabLst/>
            </a:pPr>
            <a:endParaRPr kumimoji="0" lang="en-ZA" sz="2000" b="0" i="1" u="none" strike="noStrike" kern="1200" cap="none" spc="0" normalizeH="0" baseline="0" noProof="0" dirty="0" smtClean="0">
              <a:ln>
                <a:noFill/>
              </a:ln>
              <a:solidFill>
                <a:srgbClr val="D4A73C"/>
              </a:solidFill>
              <a:effectLst/>
              <a:uLnTx/>
              <a:uFillTx/>
              <a:latin typeface="Myriad Pro"/>
              <a:ea typeface="+mj-ea"/>
              <a:cs typeface="Myriad Pro"/>
            </a:endParaRPr>
          </a:p>
        </p:txBody>
      </p:sp>
      <p:sp>
        <p:nvSpPr>
          <p:cNvPr id="8" name="TextBox 7"/>
          <p:cNvSpPr txBox="1"/>
          <p:nvPr/>
        </p:nvSpPr>
        <p:spPr>
          <a:xfrm>
            <a:off x="457200" y="5705872"/>
            <a:ext cx="8229600" cy="1152128"/>
          </a:xfrm>
          <a:prstGeom prst="rect">
            <a:avLst/>
          </a:prstGeom>
        </p:spPr>
        <p:txBody>
          <a:bodyPr vert="horz" wrap="none" lIns="0" tIns="0" rIns="0" bIns="0" rtlCol="0" anchor="t" anchorCtr="0">
            <a:noAutofit/>
          </a:bodyPr>
          <a:lstStyle/>
          <a:p>
            <a:pPr marL="185738" marR="0" indent="-185738" algn="ctr" defTabSz="457200" rtl="0" eaLnBrk="1" fontAlgn="auto" latinLnBrk="0" hangingPunct="1">
              <a:lnSpc>
                <a:spcPct val="100000"/>
              </a:lnSpc>
              <a:spcBef>
                <a:spcPct val="0"/>
              </a:spcBef>
              <a:spcAft>
                <a:spcPts val="0"/>
              </a:spcAft>
              <a:buClrTx/>
              <a:buSzTx/>
              <a:buFont typeface="Arial" pitchFamily="34" charset="0"/>
              <a:buChar char="•"/>
              <a:tabLst>
                <a:tab pos="185738" algn="l"/>
              </a:tabLst>
            </a:pPr>
            <a:endParaRPr lang="en-ZA" sz="2400" dirty="0" smtClean="0">
              <a:solidFill>
                <a:srgbClr val="166594"/>
              </a:solidFill>
              <a:latin typeface="Calibri" pitchFamily="34" charset="0"/>
              <a:ea typeface="Calibri" pitchFamily="34" charset="0"/>
              <a:cs typeface="Calibri" pitchFamily="34" charset="0"/>
            </a:endParaRPr>
          </a:p>
        </p:txBody>
      </p:sp>
      <p:sp>
        <p:nvSpPr>
          <p:cNvPr id="3" name="Rectangle 2"/>
          <p:cNvSpPr/>
          <p:nvPr/>
        </p:nvSpPr>
        <p:spPr>
          <a:xfrm>
            <a:off x="0" y="6045860"/>
            <a:ext cx="9144000" cy="400110"/>
          </a:xfrm>
          <a:prstGeom prst="rect">
            <a:avLst/>
          </a:prstGeom>
        </p:spPr>
        <p:txBody>
          <a:bodyPr wrap="square">
            <a:spAutoFit/>
          </a:bodyPr>
          <a:lstStyle/>
          <a:p>
            <a:pPr algn="ctr"/>
            <a:r>
              <a:rPr lang="en-ZA" sz="2000" dirty="0" smtClean="0"/>
              <a:t>Q. If you have to adjust the pedagogy as well, is it worth adapting?</a:t>
            </a:r>
            <a:endParaRPr lang="en-ZA" sz="2000" dirty="0"/>
          </a:p>
        </p:txBody>
      </p:sp>
    </p:spTree>
    <p:extLst>
      <p:ext uri="{BB962C8B-B14F-4D97-AF65-F5344CB8AC3E}">
        <p14:creationId xmlns:p14="http://schemas.microsoft.com/office/powerpoint/2010/main" val="676886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b="1" dirty="0" smtClean="0"/>
              <a:t>Adapting an OER</a:t>
            </a:r>
            <a:endParaRPr lang="en-ZA" sz="3200" dirty="0"/>
          </a:p>
        </p:txBody>
      </p:sp>
      <p:sp>
        <p:nvSpPr>
          <p:cNvPr id="3" name="Content Placeholder 2"/>
          <p:cNvSpPr>
            <a:spLocks noGrp="1"/>
          </p:cNvSpPr>
          <p:nvPr>
            <p:ph idx="1"/>
          </p:nvPr>
        </p:nvSpPr>
        <p:spPr/>
        <p:txBody>
          <a:bodyPr>
            <a:normAutofit fontScale="92500" lnSpcReduction="10000"/>
          </a:bodyPr>
          <a:lstStyle/>
          <a:p>
            <a:pPr marL="0" indent="0" hangingPunct="0">
              <a:buNone/>
            </a:pPr>
            <a:r>
              <a:rPr lang="en-ZA" sz="3000" dirty="0"/>
              <a:t>Open the zipped folder on the CD ROM containing the Open Learn unit, </a:t>
            </a:r>
            <a:r>
              <a:rPr lang="en-ZA" sz="3000" i="1" dirty="0"/>
              <a:t>Introduction to Accelerated </a:t>
            </a:r>
            <a:r>
              <a:rPr lang="en-ZA" sz="3000" i="1" dirty="0" smtClean="0"/>
              <a:t>Learning.</a:t>
            </a:r>
            <a:endParaRPr lang="en-ZA" sz="3000" i="1" dirty="0"/>
          </a:p>
          <a:p>
            <a:pPr marL="0" indent="0" hangingPunct="0">
              <a:buNone/>
            </a:pPr>
            <a:endParaRPr lang="en-ZA" sz="3000" dirty="0" smtClean="0"/>
          </a:p>
          <a:p>
            <a:pPr marL="0" indent="0" hangingPunct="0">
              <a:buNone/>
            </a:pPr>
            <a:r>
              <a:rPr lang="en-ZA" sz="3000" dirty="0" smtClean="0"/>
              <a:t>Work </a:t>
            </a:r>
            <a:r>
              <a:rPr lang="en-ZA" sz="3000" dirty="0"/>
              <a:t>in pairs to </a:t>
            </a:r>
            <a:endParaRPr lang="en-ZA" sz="3000" dirty="0" smtClean="0"/>
          </a:p>
          <a:p>
            <a:pPr marL="514350" indent="-514350" hangingPunct="0">
              <a:buFont typeface="+mj-lt"/>
              <a:buAutoNum type="arabicPeriod"/>
            </a:pPr>
            <a:r>
              <a:rPr lang="en-ZA" sz="3000" dirty="0" smtClean="0"/>
              <a:t>review </a:t>
            </a:r>
            <a:r>
              <a:rPr lang="en-ZA" sz="3000" dirty="0"/>
              <a:t>the unit, and </a:t>
            </a:r>
            <a:endParaRPr lang="en-ZA" sz="3000" dirty="0" smtClean="0"/>
          </a:p>
          <a:p>
            <a:pPr marL="514350" indent="-514350" hangingPunct="0">
              <a:buFont typeface="+mj-lt"/>
              <a:buAutoNum type="arabicPeriod"/>
            </a:pPr>
            <a:r>
              <a:rPr lang="en-ZA" sz="3000" dirty="0" smtClean="0"/>
              <a:t>discuss </a:t>
            </a:r>
            <a:r>
              <a:rPr lang="en-ZA" sz="3000" dirty="0"/>
              <a:t>how it could be adapted for a South African </a:t>
            </a:r>
            <a:r>
              <a:rPr lang="en-ZA" sz="3000" dirty="0" smtClean="0"/>
              <a:t>audience. </a:t>
            </a:r>
            <a:endParaRPr lang="en-ZA" sz="3000" dirty="0"/>
          </a:p>
          <a:p>
            <a:pPr hangingPunct="0"/>
            <a:endParaRPr lang="en-ZA" sz="2800" dirty="0" smtClean="0"/>
          </a:p>
          <a:p>
            <a:pPr marL="0" indent="0">
              <a:buNone/>
            </a:pPr>
            <a:endParaRPr lang="en-ZA" sz="2800" dirty="0" smtClean="0"/>
          </a:p>
          <a:p>
            <a:pPr marL="0" indent="0">
              <a:buNone/>
            </a:pPr>
            <a:r>
              <a:rPr lang="en-ZA" sz="2800" dirty="0" smtClean="0"/>
              <a:t> </a:t>
            </a:r>
          </a:p>
          <a:p>
            <a:pPr marL="0" indent="0">
              <a:buNone/>
            </a:pPr>
            <a:endParaRPr lang="en-ZA" dirty="0"/>
          </a:p>
        </p:txBody>
      </p:sp>
    </p:spTree>
    <p:extLst>
      <p:ext uri="{BB962C8B-B14F-4D97-AF65-F5344CB8AC3E}">
        <p14:creationId xmlns:p14="http://schemas.microsoft.com/office/powerpoint/2010/main" val="1279298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955</TotalTime>
  <Words>409</Words>
  <Application>Microsoft Office PowerPoint</Application>
  <PresentationFormat>On-screen Show (4:3)</PresentationFormat>
  <Paragraphs>67</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Adapting OER </vt:lpstr>
      <vt:lpstr>Some words of wisdom from others</vt:lpstr>
      <vt:lpstr>OER Life Cycle</vt:lpstr>
      <vt:lpstr> Mapping the OER onto your curriculum </vt:lpstr>
      <vt:lpstr>Options for re-use </vt:lpstr>
      <vt:lpstr>Saide ACEMaths project – research into take-up</vt:lpstr>
      <vt:lpstr> How much adaptation will be necessary? </vt:lpstr>
      <vt:lpstr>TESSA research – typology of adaptation/reversioning</vt:lpstr>
      <vt:lpstr>Adapting an OER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 Randell</dc:creator>
  <cp:lastModifiedBy>Tessa Welch</cp:lastModifiedBy>
  <cp:revision>70</cp:revision>
  <dcterms:created xsi:type="dcterms:W3CDTF">2010-03-18T20:59:23Z</dcterms:created>
  <dcterms:modified xsi:type="dcterms:W3CDTF">2011-09-02T13:31:32Z</dcterms:modified>
</cp:coreProperties>
</file>