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8" r:id="rId2"/>
  </p:sldMasterIdLst>
  <p:notesMasterIdLst>
    <p:notesMasterId r:id="rId11"/>
  </p:notesMasterIdLst>
  <p:handoutMasterIdLst>
    <p:handoutMasterId r:id="rId12"/>
  </p:handoutMasterIdLst>
  <p:sldIdLst>
    <p:sldId id="256" r:id="rId3"/>
    <p:sldId id="296" r:id="rId4"/>
    <p:sldId id="279" r:id="rId5"/>
    <p:sldId id="281" r:id="rId6"/>
    <p:sldId id="313" r:id="rId7"/>
    <p:sldId id="314" r:id="rId8"/>
    <p:sldId id="312" r:id="rId9"/>
    <p:sldId id="315" r:id="rId10"/>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6594"/>
    <a:srgbClr val="D4A7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snapToObjects="1">
      <p:cViewPr varScale="1">
        <p:scale>
          <a:sx n="63" d="100"/>
          <a:sy n="63" d="100"/>
        </p:scale>
        <p:origin x="-61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506A47-76DF-44D7-90BD-ACE69661FDB5}"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ZA"/>
        </a:p>
      </dgm:t>
    </dgm:pt>
    <dgm:pt modelId="{20EAB386-AAA6-4AF8-A1F0-5BAC4EEAB848}">
      <dgm:prSet phldrT="[Text]" custT="1"/>
      <dgm:spPr/>
      <dgm:t>
        <a:bodyPr/>
        <a:lstStyle/>
        <a:p>
          <a:r>
            <a:rPr lang="en-ZA" sz="1800" dirty="0" smtClean="0"/>
            <a:t>Existing relationships</a:t>
          </a:r>
          <a:endParaRPr lang="en-ZA" sz="1800" dirty="0"/>
        </a:p>
      </dgm:t>
    </dgm:pt>
    <dgm:pt modelId="{8D83E7A9-D8E4-423F-A5A7-5BF966358609}" type="parTrans" cxnId="{BC3901DC-AEA1-4BD9-8A73-708286F117D0}">
      <dgm:prSet/>
      <dgm:spPr/>
      <dgm:t>
        <a:bodyPr/>
        <a:lstStyle/>
        <a:p>
          <a:endParaRPr lang="en-ZA"/>
        </a:p>
      </dgm:t>
    </dgm:pt>
    <dgm:pt modelId="{CED0FF66-912F-4449-A041-938E85811A45}" type="sibTrans" cxnId="{BC3901DC-AEA1-4BD9-8A73-708286F117D0}">
      <dgm:prSet/>
      <dgm:spPr/>
      <dgm:t>
        <a:bodyPr/>
        <a:lstStyle/>
        <a:p>
          <a:endParaRPr lang="en-ZA"/>
        </a:p>
      </dgm:t>
    </dgm:pt>
    <dgm:pt modelId="{C7F6A0D4-2D5B-468A-A188-A03CA7D9C256}">
      <dgm:prSet phldrT="[Text]" custT="1"/>
      <dgm:spPr/>
      <dgm:t>
        <a:bodyPr/>
        <a:lstStyle/>
        <a:p>
          <a:r>
            <a:rPr lang="en-ZA" sz="1800" dirty="0" smtClean="0"/>
            <a:t>ACEMaths </a:t>
          </a:r>
        </a:p>
        <a:p>
          <a:r>
            <a:rPr lang="en-ZA" sz="1800" dirty="0" smtClean="0"/>
            <a:t>Development in community of practice</a:t>
          </a:r>
          <a:endParaRPr lang="en-ZA" sz="1800" dirty="0"/>
        </a:p>
      </dgm:t>
    </dgm:pt>
    <dgm:pt modelId="{20E59922-19BB-4639-AC64-3CEE35137DE5}" type="parTrans" cxnId="{34001AA2-2529-401F-BF0F-7D6E16E3B82D}">
      <dgm:prSet/>
      <dgm:spPr/>
      <dgm:t>
        <a:bodyPr/>
        <a:lstStyle/>
        <a:p>
          <a:endParaRPr lang="en-ZA"/>
        </a:p>
      </dgm:t>
    </dgm:pt>
    <dgm:pt modelId="{DAEF0F60-F646-4C57-BE10-B5F1DB509781}" type="sibTrans" cxnId="{34001AA2-2529-401F-BF0F-7D6E16E3B82D}">
      <dgm:prSet/>
      <dgm:spPr/>
      <dgm:t>
        <a:bodyPr/>
        <a:lstStyle/>
        <a:p>
          <a:endParaRPr lang="en-ZA"/>
        </a:p>
      </dgm:t>
    </dgm:pt>
    <dgm:pt modelId="{0858C476-3A77-4BB5-B191-1F27265A7C79}">
      <dgm:prSet phldrT="[Text]"/>
      <dgm:spPr/>
      <dgm:t>
        <a:bodyPr/>
        <a:lstStyle/>
        <a:p>
          <a:r>
            <a:rPr lang="en-ZA" dirty="0" smtClean="0"/>
            <a:t>Existing materials</a:t>
          </a:r>
          <a:endParaRPr lang="en-ZA" dirty="0"/>
        </a:p>
      </dgm:t>
    </dgm:pt>
    <dgm:pt modelId="{250FB63A-5934-4EC5-B64C-4E6F4AED7EFB}" type="parTrans" cxnId="{AE0C3392-C233-4C76-8343-4F56E6D5C3F9}">
      <dgm:prSet/>
      <dgm:spPr/>
      <dgm:t>
        <a:bodyPr/>
        <a:lstStyle/>
        <a:p>
          <a:endParaRPr lang="en-ZA"/>
        </a:p>
      </dgm:t>
    </dgm:pt>
    <dgm:pt modelId="{E014C262-5FFC-4EBF-93A1-B4F4B1959B1C}" type="sibTrans" cxnId="{AE0C3392-C233-4C76-8343-4F56E6D5C3F9}">
      <dgm:prSet/>
      <dgm:spPr/>
      <dgm:t>
        <a:bodyPr/>
        <a:lstStyle/>
        <a:p>
          <a:endParaRPr lang="en-ZA"/>
        </a:p>
      </dgm:t>
    </dgm:pt>
    <dgm:pt modelId="{17544D7F-CF10-448B-92F9-6D434A7672A9}">
      <dgm:prSet phldrT="[Text]" custT="1"/>
      <dgm:spPr/>
      <dgm:t>
        <a:bodyPr/>
        <a:lstStyle/>
        <a:p>
          <a:r>
            <a:rPr lang="en-ZA" sz="1800" dirty="0" smtClean="0"/>
            <a:t>Policy  </a:t>
          </a:r>
        </a:p>
        <a:p>
          <a:r>
            <a:rPr lang="en-ZA" sz="1800" dirty="0" smtClean="0"/>
            <a:t>NICPD - courses and diagnostic assessment </a:t>
          </a:r>
          <a:endParaRPr lang="en-ZA" sz="1800" dirty="0"/>
        </a:p>
      </dgm:t>
    </dgm:pt>
    <dgm:pt modelId="{8799A912-218C-4C1F-B187-C7AF84394619}" type="parTrans" cxnId="{B85077C0-0DC5-453D-83AD-09F6A59954B6}">
      <dgm:prSet/>
      <dgm:spPr/>
      <dgm:t>
        <a:bodyPr/>
        <a:lstStyle/>
        <a:p>
          <a:endParaRPr lang="en-ZA"/>
        </a:p>
      </dgm:t>
    </dgm:pt>
    <dgm:pt modelId="{08528C37-E716-4E72-B628-7ABA4D143978}" type="sibTrans" cxnId="{B85077C0-0DC5-453D-83AD-09F6A59954B6}">
      <dgm:prSet/>
      <dgm:spPr/>
      <dgm:t>
        <a:bodyPr/>
        <a:lstStyle/>
        <a:p>
          <a:endParaRPr lang="en-ZA"/>
        </a:p>
      </dgm:t>
    </dgm:pt>
    <dgm:pt modelId="{51444871-CE9C-4F2B-B1FD-A524C6812BAF}">
      <dgm:prSet phldrT="[Text]"/>
      <dgm:spPr/>
      <dgm:t>
        <a:bodyPr/>
        <a:lstStyle/>
        <a:p>
          <a:r>
            <a:rPr lang="en-ZA" dirty="0" smtClean="0"/>
            <a:t>Science Ed</a:t>
          </a:r>
          <a:endParaRPr lang="en-ZA" dirty="0"/>
        </a:p>
      </dgm:t>
    </dgm:pt>
    <dgm:pt modelId="{748B4F4D-3337-400F-9242-891FFCE62C7F}" type="sibTrans" cxnId="{5C568A63-3E5B-4D48-B4A5-8B20426CF0FD}">
      <dgm:prSet/>
      <dgm:spPr/>
      <dgm:t>
        <a:bodyPr/>
        <a:lstStyle/>
        <a:p>
          <a:endParaRPr lang="en-ZA"/>
        </a:p>
      </dgm:t>
    </dgm:pt>
    <dgm:pt modelId="{2F4389DB-04D8-477C-98EA-3A6F889EC4D0}" type="parTrans" cxnId="{5C568A63-3E5B-4D48-B4A5-8B20426CF0FD}">
      <dgm:prSet/>
      <dgm:spPr/>
      <dgm:t>
        <a:bodyPr/>
        <a:lstStyle/>
        <a:p>
          <a:endParaRPr lang="en-ZA"/>
        </a:p>
      </dgm:t>
    </dgm:pt>
    <dgm:pt modelId="{2573DE10-63BE-4D37-881D-F9447C38AF96}" type="pres">
      <dgm:prSet presAssocID="{C0506A47-76DF-44D7-90BD-ACE69661FDB5}" presName="cycle" presStyleCnt="0">
        <dgm:presLayoutVars>
          <dgm:chMax val="1"/>
          <dgm:dir/>
          <dgm:animLvl val="ctr"/>
          <dgm:resizeHandles val="exact"/>
        </dgm:presLayoutVars>
      </dgm:prSet>
      <dgm:spPr/>
    </dgm:pt>
    <dgm:pt modelId="{7ECBF09F-09A7-45D7-B382-979FF13A875D}" type="pres">
      <dgm:prSet presAssocID="{51444871-CE9C-4F2B-B1FD-A524C6812BAF}" presName="centerShape" presStyleLbl="node0" presStyleIdx="0" presStyleCnt="1"/>
      <dgm:spPr/>
      <dgm:t>
        <a:bodyPr/>
        <a:lstStyle/>
        <a:p>
          <a:endParaRPr lang="en-ZA"/>
        </a:p>
      </dgm:t>
    </dgm:pt>
    <dgm:pt modelId="{6E6A2C5F-E5F8-4A7A-A731-B71797091F4E}" type="pres">
      <dgm:prSet presAssocID="{8D83E7A9-D8E4-423F-A5A7-5BF966358609}" presName="Name9" presStyleLbl="parChTrans1D2" presStyleIdx="0" presStyleCnt="4"/>
      <dgm:spPr/>
    </dgm:pt>
    <dgm:pt modelId="{427F41A6-D8C0-42CD-BEA9-173EE501F46C}" type="pres">
      <dgm:prSet presAssocID="{8D83E7A9-D8E4-423F-A5A7-5BF966358609}" presName="connTx" presStyleLbl="parChTrans1D2" presStyleIdx="0" presStyleCnt="4"/>
      <dgm:spPr/>
    </dgm:pt>
    <dgm:pt modelId="{537545CF-6573-4F2D-B493-A1660C61B313}" type="pres">
      <dgm:prSet presAssocID="{20EAB386-AAA6-4AF8-A1F0-5BAC4EEAB848}" presName="node" presStyleLbl="node1" presStyleIdx="0" presStyleCnt="4" custScaleX="146679">
        <dgm:presLayoutVars>
          <dgm:bulletEnabled val="1"/>
        </dgm:presLayoutVars>
      </dgm:prSet>
      <dgm:spPr/>
      <dgm:t>
        <a:bodyPr/>
        <a:lstStyle/>
        <a:p>
          <a:endParaRPr lang="en-ZA"/>
        </a:p>
      </dgm:t>
    </dgm:pt>
    <dgm:pt modelId="{1F5DE934-C6C9-43C6-8250-15B7310CCBD2}" type="pres">
      <dgm:prSet presAssocID="{20E59922-19BB-4639-AC64-3CEE35137DE5}" presName="Name9" presStyleLbl="parChTrans1D2" presStyleIdx="1" presStyleCnt="4"/>
      <dgm:spPr/>
    </dgm:pt>
    <dgm:pt modelId="{FFC7CD42-91E3-4BDA-B80D-0FCC6AFACE34}" type="pres">
      <dgm:prSet presAssocID="{20E59922-19BB-4639-AC64-3CEE35137DE5}" presName="connTx" presStyleLbl="parChTrans1D2" presStyleIdx="1" presStyleCnt="4"/>
      <dgm:spPr/>
    </dgm:pt>
    <dgm:pt modelId="{215F510C-04B1-416F-85B9-48BC5975BDE4}" type="pres">
      <dgm:prSet presAssocID="{C7F6A0D4-2D5B-468A-A188-A03CA7D9C256}" presName="node" presStyleLbl="node1" presStyleIdx="1" presStyleCnt="4" custScaleX="192925" custScaleY="157344" custRadScaleRad="126071" custRadScaleInc="1304">
        <dgm:presLayoutVars>
          <dgm:bulletEnabled val="1"/>
        </dgm:presLayoutVars>
      </dgm:prSet>
      <dgm:spPr/>
      <dgm:t>
        <a:bodyPr/>
        <a:lstStyle/>
        <a:p>
          <a:endParaRPr lang="en-ZA"/>
        </a:p>
      </dgm:t>
    </dgm:pt>
    <dgm:pt modelId="{C8C07C9B-0750-4D74-8B9F-1407B812C5FB}" type="pres">
      <dgm:prSet presAssocID="{250FB63A-5934-4EC5-B64C-4E6F4AED7EFB}" presName="Name9" presStyleLbl="parChTrans1D2" presStyleIdx="2" presStyleCnt="4"/>
      <dgm:spPr/>
    </dgm:pt>
    <dgm:pt modelId="{D6973DC6-3349-4B51-87F0-6789E3500890}" type="pres">
      <dgm:prSet presAssocID="{250FB63A-5934-4EC5-B64C-4E6F4AED7EFB}" presName="connTx" presStyleLbl="parChTrans1D2" presStyleIdx="2" presStyleCnt="4"/>
      <dgm:spPr/>
    </dgm:pt>
    <dgm:pt modelId="{49C795A8-9C14-4112-99CD-076DA9A811D5}" type="pres">
      <dgm:prSet presAssocID="{0858C476-3A77-4BB5-B191-1F27265A7C79}" presName="node" presStyleLbl="node1" presStyleIdx="2" presStyleCnt="4" custScaleX="122805" custRadScaleRad="99083" custRadScaleInc="-4367">
        <dgm:presLayoutVars>
          <dgm:bulletEnabled val="1"/>
        </dgm:presLayoutVars>
      </dgm:prSet>
      <dgm:spPr/>
    </dgm:pt>
    <dgm:pt modelId="{B56A23FD-C312-45D3-B5AC-B64EDE5D3F24}" type="pres">
      <dgm:prSet presAssocID="{8799A912-218C-4C1F-B187-C7AF84394619}" presName="Name9" presStyleLbl="parChTrans1D2" presStyleIdx="3" presStyleCnt="4"/>
      <dgm:spPr/>
    </dgm:pt>
    <dgm:pt modelId="{BCA3483D-91B2-4AA3-BCB7-8B1E1167F23E}" type="pres">
      <dgm:prSet presAssocID="{8799A912-218C-4C1F-B187-C7AF84394619}" presName="connTx" presStyleLbl="parChTrans1D2" presStyleIdx="3" presStyleCnt="4"/>
      <dgm:spPr/>
    </dgm:pt>
    <dgm:pt modelId="{86B83A10-CF81-4437-8644-F34D5B44F96F}" type="pres">
      <dgm:prSet presAssocID="{17544D7F-CF10-448B-92F9-6D434A7672A9}" presName="node" presStyleLbl="node1" presStyleIdx="3" presStyleCnt="4" custScaleX="203083" custScaleY="156879" custRadScaleRad="130006" custRadScaleInc="-632">
        <dgm:presLayoutVars>
          <dgm:bulletEnabled val="1"/>
        </dgm:presLayoutVars>
      </dgm:prSet>
      <dgm:spPr/>
      <dgm:t>
        <a:bodyPr/>
        <a:lstStyle/>
        <a:p>
          <a:endParaRPr lang="en-ZA"/>
        </a:p>
      </dgm:t>
    </dgm:pt>
  </dgm:ptLst>
  <dgm:cxnLst>
    <dgm:cxn modelId="{AE0C3392-C233-4C76-8343-4F56E6D5C3F9}" srcId="{51444871-CE9C-4F2B-B1FD-A524C6812BAF}" destId="{0858C476-3A77-4BB5-B191-1F27265A7C79}" srcOrd="2" destOrd="0" parTransId="{250FB63A-5934-4EC5-B64C-4E6F4AED7EFB}" sibTransId="{E014C262-5FFC-4EBF-93A1-B4F4B1959B1C}"/>
    <dgm:cxn modelId="{178351A3-5E73-491C-ACC0-D165F61DF97C}" type="presOf" srcId="{17544D7F-CF10-448B-92F9-6D434A7672A9}" destId="{86B83A10-CF81-4437-8644-F34D5B44F96F}" srcOrd="0" destOrd="0" presId="urn:microsoft.com/office/officeart/2005/8/layout/radial1"/>
    <dgm:cxn modelId="{BC3901DC-AEA1-4BD9-8A73-708286F117D0}" srcId="{51444871-CE9C-4F2B-B1FD-A524C6812BAF}" destId="{20EAB386-AAA6-4AF8-A1F0-5BAC4EEAB848}" srcOrd="0" destOrd="0" parTransId="{8D83E7A9-D8E4-423F-A5A7-5BF966358609}" sibTransId="{CED0FF66-912F-4449-A041-938E85811A45}"/>
    <dgm:cxn modelId="{C5882E62-EAAA-43D5-91A4-0A6B6E8351D1}" type="presOf" srcId="{250FB63A-5934-4EC5-B64C-4E6F4AED7EFB}" destId="{D6973DC6-3349-4B51-87F0-6789E3500890}" srcOrd="1" destOrd="0" presId="urn:microsoft.com/office/officeart/2005/8/layout/radial1"/>
    <dgm:cxn modelId="{1C449EE2-C805-429F-8B51-20AB5FADD723}" type="presOf" srcId="{C0506A47-76DF-44D7-90BD-ACE69661FDB5}" destId="{2573DE10-63BE-4D37-881D-F9447C38AF96}" srcOrd="0" destOrd="0" presId="urn:microsoft.com/office/officeart/2005/8/layout/radial1"/>
    <dgm:cxn modelId="{DCD5D4CA-E107-4FEB-8A04-5EA07A06BEB0}" type="presOf" srcId="{250FB63A-5934-4EC5-B64C-4E6F4AED7EFB}" destId="{C8C07C9B-0750-4D74-8B9F-1407B812C5FB}" srcOrd="0" destOrd="0" presId="urn:microsoft.com/office/officeart/2005/8/layout/radial1"/>
    <dgm:cxn modelId="{34001AA2-2529-401F-BF0F-7D6E16E3B82D}" srcId="{51444871-CE9C-4F2B-B1FD-A524C6812BAF}" destId="{C7F6A0D4-2D5B-468A-A188-A03CA7D9C256}" srcOrd="1" destOrd="0" parTransId="{20E59922-19BB-4639-AC64-3CEE35137DE5}" sibTransId="{DAEF0F60-F646-4C57-BE10-B5F1DB509781}"/>
    <dgm:cxn modelId="{61D797C2-39D7-4A3D-BC28-6406B1C4C5B3}" type="presOf" srcId="{8799A912-218C-4C1F-B187-C7AF84394619}" destId="{B56A23FD-C312-45D3-B5AC-B64EDE5D3F24}" srcOrd="0" destOrd="0" presId="urn:microsoft.com/office/officeart/2005/8/layout/radial1"/>
    <dgm:cxn modelId="{6967580B-D816-4150-9765-8BA6F4D3AE32}" type="presOf" srcId="{8799A912-218C-4C1F-B187-C7AF84394619}" destId="{BCA3483D-91B2-4AA3-BCB7-8B1E1167F23E}" srcOrd="1" destOrd="0" presId="urn:microsoft.com/office/officeart/2005/8/layout/radial1"/>
    <dgm:cxn modelId="{7ABD6560-3DD5-4AB5-9B95-002F5D3E28A2}" type="presOf" srcId="{51444871-CE9C-4F2B-B1FD-A524C6812BAF}" destId="{7ECBF09F-09A7-45D7-B382-979FF13A875D}" srcOrd="0" destOrd="0" presId="urn:microsoft.com/office/officeart/2005/8/layout/radial1"/>
    <dgm:cxn modelId="{5C568A63-3E5B-4D48-B4A5-8B20426CF0FD}" srcId="{C0506A47-76DF-44D7-90BD-ACE69661FDB5}" destId="{51444871-CE9C-4F2B-B1FD-A524C6812BAF}" srcOrd="0" destOrd="0" parTransId="{2F4389DB-04D8-477C-98EA-3A6F889EC4D0}" sibTransId="{748B4F4D-3337-400F-9242-891FFCE62C7F}"/>
    <dgm:cxn modelId="{FB6D9874-B34B-4C94-82C2-6C45496F9490}" type="presOf" srcId="{8D83E7A9-D8E4-423F-A5A7-5BF966358609}" destId="{427F41A6-D8C0-42CD-BEA9-173EE501F46C}" srcOrd="1" destOrd="0" presId="urn:microsoft.com/office/officeart/2005/8/layout/radial1"/>
    <dgm:cxn modelId="{1394200E-4CBF-47FD-8929-618B96F1DF6D}" type="presOf" srcId="{0858C476-3A77-4BB5-B191-1F27265A7C79}" destId="{49C795A8-9C14-4112-99CD-076DA9A811D5}" srcOrd="0" destOrd="0" presId="urn:microsoft.com/office/officeart/2005/8/layout/radial1"/>
    <dgm:cxn modelId="{C13D180C-A765-4D69-A20A-1C56FC8D06AB}" type="presOf" srcId="{C7F6A0D4-2D5B-468A-A188-A03CA7D9C256}" destId="{215F510C-04B1-416F-85B9-48BC5975BDE4}" srcOrd="0" destOrd="0" presId="urn:microsoft.com/office/officeart/2005/8/layout/radial1"/>
    <dgm:cxn modelId="{9D997228-0D2A-4C94-BB31-55AEB78DB7F7}" type="presOf" srcId="{20EAB386-AAA6-4AF8-A1F0-5BAC4EEAB848}" destId="{537545CF-6573-4F2D-B493-A1660C61B313}" srcOrd="0" destOrd="0" presId="urn:microsoft.com/office/officeart/2005/8/layout/radial1"/>
    <dgm:cxn modelId="{9CB743DD-C8E5-412A-AA28-9F8019C9B4C0}" type="presOf" srcId="{8D83E7A9-D8E4-423F-A5A7-5BF966358609}" destId="{6E6A2C5F-E5F8-4A7A-A731-B71797091F4E}" srcOrd="0" destOrd="0" presId="urn:microsoft.com/office/officeart/2005/8/layout/radial1"/>
    <dgm:cxn modelId="{E0B903C0-9524-493E-BA71-674F1DA993D6}" type="presOf" srcId="{20E59922-19BB-4639-AC64-3CEE35137DE5}" destId="{1F5DE934-C6C9-43C6-8250-15B7310CCBD2}" srcOrd="0" destOrd="0" presId="urn:microsoft.com/office/officeart/2005/8/layout/radial1"/>
    <dgm:cxn modelId="{B85077C0-0DC5-453D-83AD-09F6A59954B6}" srcId="{51444871-CE9C-4F2B-B1FD-A524C6812BAF}" destId="{17544D7F-CF10-448B-92F9-6D434A7672A9}" srcOrd="3" destOrd="0" parTransId="{8799A912-218C-4C1F-B187-C7AF84394619}" sibTransId="{08528C37-E716-4E72-B628-7ABA4D143978}"/>
    <dgm:cxn modelId="{F13E688E-4FB1-4326-B251-2B979F60492A}" type="presOf" srcId="{20E59922-19BB-4639-AC64-3CEE35137DE5}" destId="{FFC7CD42-91E3-4BDA-B80D-0FCC6AFACE34}" srcOrd="1" destOrd="0" presId="urn:microsoft.com/office/officeart/2005/8/layout/radial1"/>
    <dgm:cxn modelId="{F863B8D2-107B-4868-A581-136A5F8BBF56}" type="presParOf" srcId="{2573DE10-63BE-4D37-881D-F9447C38AF96}" destId="{7ECBF09F-09A7-45D7-B382-979FF13A875D}" srcOrd="0" destOrd="0" presId="urn:microsoft.com/office/officeart/2005/8/layout/radial1"/>
    <dgm:cxn modelId="{43090C93-1801-4392-8612-A37DBF6715D8}" type="presParOf" srcId="{2573DE10-63BE-4D37-881D-F9447C38AF96}" destId="{6E6A2C5F-E5F8-4A7A-A731-B71797091F4E}" srcOrd="1" destOrd="0" presId="urn:microsoft.com/office/officeart/2005/8/layout/radial1"/>
    <dgm:cxn modelId="{86985BDF-CAE3-4FA1-8143-EE74DF110D99}" type="presParOf" srcId="{6E6A2C5F-E5F8-4A7A-A731-B71797091F4E}" destId="{427F41A6-D8C0-42CD-BEA9-173EE501F46C}" srcOrd="0" destOrd="0" presId="urn:microsoft.com/office/officeart/2005/8/layout/radial1"/>
    <dgm:cxn modelId="{D3E06C90-3814-4414-AD5C-779E1898F1E4}" type="presParOf" srcId="{2573DE10-63BE-4D37-881D-F9447C38AF96}" destId="{537545CF-6573-4F2D-B493-A1660C61B313}" srcOrd="2" destOrd="0" presId="urn:microsoft.com/office/officeart/2005/8/layout/radial1"/>
    <dgm:cxn modelId="{ADB51AB4-7652-4F68-A7A7-26B72386CF51}" type="presParOf" srcId="{2573DE10-63BE-4D37-881D-F9447C38AF96}" destId="{1F5DE934-C6C9-43C6-8250-15B7310CCBD2}" srcOrd="3" destOrd="0" presId="urn:microsoft.com/office/officeart/2005/8/layout/radial1"/>
    <dgm:cxn modelId="{2E6BB20C-8068-4F95-88B8-766F8939FE86}" type="presParOf" srcId="{1F5DE934-C6C9-43C6-8250-15B7310CCBD2}" destId="{FFC7CD42-91E3-4BDA-B80D-0FCC6AFACE34}" srcOrd="0" destOrd="0" presId="urn:microsoft.com/office/officeart/2005/8/layout/radial1"/>
    <dgm:cxn modelId="{461AC5E7-AFA1-4A6E-9A8F-EF72322387DC}" type="presParOf" srcId="{2573DE10-63BE-4D37-881D-F9447C38AF96}" destId="{215F510C-04B1-416F-85B9-48BC5975BDE4}" srcOrd="4" destOrd="0" presId="urn:microsoft.com/office/officeart/2005/8/layout/radial1"/>
    <dgm:cxn modelId="{00AA71AC-08EC-45A3-9F5A-361EFAE18195}" type="presParOf" srcId="{2573DE10-63BE-4D37-881D-F9447C38AF96}" destId="{C8C07C9B-0750-4D74-8B9F-1407B812C5FB}" srcOrd="5" destOrd="0" presId="urn:microsoft.com/office/officeart/2005/8/layout/radial1"/>
    <dgm:cxn modelId="{FE4D190C-F27E-4B81-BDFC-BB34E9297D7B}" type="presParOf" srcId="{C8C07C9B-0750-4D74-8B9F-1407B812C5FB}" destId="{D6973DC6-3349-4B51-87F0-6789E3500890}" srcOrd="0" destOrd="0" presId="urn:microsoft.com/office/officeart/2005/8/layout/radial1"/>
    <dgm:cxn modelId="{789776F9-ED7D-4BB0-B9C5-1D5DB3F56936}" type="presParOf" srcId="{2573DE10-63BE-4D37-881D-F9447C38AF96}" destId="{49C795A8-9C14-4112-99CD-076DA9A811D5}" srcOrd="6" destOrd="0" presId="urn:microsoft.com/office/officeart/2005/8/layout/radial1"/>
    <dgm:cxn modelId="{21BC7CAD-FAA6-41E2-A2C6-7C8FFBC3B29A}" type="presParOf" srcId="{2573DE10-63BE-4D37-881D-F9447C38AF96}" destId="{B56A23FD-C312-45D3-B5AC-B64EDE5D3F24}" srcOrd="7" destOrd="0" presId="urn:microsoft.com/office/officeart/2005/8/layout/radial1"/>
    <dgm:cxn modelId="{F64BE5AF-6BBB-4168-A16B-C6ECE8C69EDC}" type="presParOf" srcId="{B56A23FD-C312-45D3-B5AC-B64EDE5D3F24}" destId="{BCA3483D-91B2-4AA3-BCB7-8B1E1167F23E}" srcOrd="0" destOrd="0" presId="urn:microsoft.com/office/officeart/2005/8/layout/radial1"/>
    <dgm:cxn modelId="{0DE55F32-F43D-4ABD-A0C0-4FDFBAF31BCA}" type="presParOf" srcId="{2573DE10-63BE-4D37-881D-F9447C38AF96}" destId="{86B83A10-CF81-4437-8644-F34D5B44F96F}"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CBF09F-09A7-45D7-B382-979FF13A875D}">
      <dsp:nvSpPr>
        <dsp:cNvPr id="0" name=""/>
        <dsp:cNvSpPr/>
      </dsp:nvSpPr>
      <dsp:spPr>
        <a:xfrm>
          <a:off x="3523476" y="1640018"/>
          <a:ext cx="1245926" cy="1245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ZA" sz="2100" kern="1200" dirty="0" smtClean="0"/>
            <a:t>Science Ed</a:t>
          </a:r>
          <a:endParaRPr lang="en-ZA" sz="2100" kern="1200" dirty="0"/>
        </a:p>
      </dsp:txBody>
      <dsp:txXfrm>
        <a:off x="3705938" y="1822480"/>
        <a:ext cx="881002" cy="881002"/>
      </dsp:txXfrm>
    </dsp:sp>
    <dsp:sp modelId="{6E6A2C5F-E5F8-4A7A-A731-B71797091F4E}">
      <dsp:nvSpPr>
        <dsp:cNvPr id="0" name=""/>
        <dsp:cNvSpPr/>
      </dsp:nvSpPr>
      <dsp:spPr>
        <a:xfrm rot="16200000">
          <a:off x="3958648" y="1438600"/>
          <a:ext cx="375583" cy="27251"/>
        </a:xfrm>
        <a:custGeom>
          <a:avLst/>
          <a:gdLst/>
          <a:ahLst/>
          <a:cxnLst/>
          <a:rect l="0" t="0" r="0" b="0"/>
          <a:pathLst>
            <a:path>
              <a:moveTo>
                <a:pt x="0" y="13625"/>
              </a:moveTo>
              <a:lnTo>
                <a:pt x="375583"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ZA" sz="500" kern="1200"/>
        </a:p>
      </dsp:txBody>
      <dsp:txXfrm>
        <a:off x="4137050" y="1442836"/>
        <a:ext cx="18779" cy="18779"/>
      </dsp:txXfrm>
    </dsp:sp>
    <dsp:sp modelId="{537545CF-6573-4F2D-B493-A1660C61B313}">
      <dsp:nvSpPr>
        <dsp:cNvPr id="0" name=""/>
        <dsp:cNvSpPr/>
      </dsp:nvSpPr>
      <dsp:spPr>
        <a:xfrm>
          <a:off x="3232683" y="18507"/>
          <a:ext cx="1827513" cy="1245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ZA" sz="1800" kern="1200" dirty="0" smtClean="0"/>
            <a:t>Existing relationships</a:t>
          </a:r>
          <a:endParaRPr lang="en-ZA" sz="1800" kern="1200" dirty="0"/>
        </a:p>
      </dsp:txBody>
      <dsp:txXfrm>
        <a:off x="3500316" y="200969"/>
        <a:ext cx="1292247" cy="881002"/>
      </dsp:txXfrm>
    </dsp:sp>
    <dsp:sp modelId="{1F5DE934-C6C9-43C6-8250-15B7310CCBD2}">
      <dsp:nvSpPr>
        <dsp:cNvPr id="0" name=""/>
        <dsp:cNvSpPr/>
      </dsp:nvSpPr>
      <dsp:spPr>
        <a:xfrm rot="35208">
          <a:off x="4769365" y="2256859"/>
          <a:ext cx="219470" cy="27251"/>
        </a:xfrm>
        <a:custGeom>
          <a:avLst/>
          <a:gdLst/>
          <a:ahLst/>
          <a:cxnLst/>
          <a:rect l="0" t="0" r="0" b="0"/>
          <a:pathLst>
            <a:path>
              <a:moveTo>
                <a:pt x="0" y="13625"/>
              </a:moveTo>
              <a:lnTo>
                <a:pt x="219470"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ZA" sz="500" kern="1200"/>
        </a:p>
      </dsp:txBody>
      <dsp:txXfrm>
        <a:off x="4873613" y="2264998"/>
        <a:ext cx="10973" cy="10973"/>
      </dsp:txXfrm>
    </dsp:sp>
    <dsp:sp modelId="{215F510C-04B1-416F-85B9-48BC5975BDE4}">
      <dsp:nvSpPr>
        <dsp:cNvPr id="0" name=""/>
        <dsp:cNvSpPr/>
      </dsp:nvSpPr>
      <dsp:spPr>
        <a:xfrm>
          <a:off x="4988735" y="1303721"/>
          <a:ext cx="2403704" cy="196039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ZA" sz="1800" kern="1200" dirty="0" smtClean="0"/>
            <a:t>ACEMaths </a:t>
          </a:r>
        </a:p>
        <a:p>
          <a:pPr lvl="0" algn="ctr" defTabSz="800100">
            <a:lnSpc>
              <a:spcPct val="90000"/>
            </a:lnSpc>
            <a:spcBef>
              <a:spcPct val="0"/>
            </a:spcBef>
            <a:spcAft>
              <a:spcPct val="35000"/>
            </a:spcAft>
          </a:pPr>
          <a:r>
            <a:rPr lang="en-ZA" sz="1800" kern="1200" dirty="0" smtClean="0"/>
            <a:t>Development in community of practice</a:t>
          </a:r>
          <a:endParaRPr lang="en-ZA" sz="1800" kern="1200" dirty="0"/>
        </a:p>
      </dsp:txBody>
      <dsp:txXfrm>
        <a:off x="5340749" y="1590814"/>
        <a:ext cx="1699676" cy="1386205"/>
      </dsp:txXfrm>
    </dsp:sp>
    <dsp:sp modelId="{C8C07C9B-0750-4D74-8B9F-1407B812C5FB}">
      <dsp:nvSpPr>
        <dsp:cNvPr id="0" name=""/>
        <dsp:cNvSpPr/>
      </dsp:nvSpPr>
      <dsp:spPr>
        <a:xfrm rot="5282091">
          <a:off x="3993690" y="3052142"/>
          <a:ext cx="360590" cy="27251"/>
        </a:xfrm>
        <a:custGeom>
          <a:avLst/>
          <a:gdLst/>
          <a:ahLst/>
          <a:cxnLst/>
          <a:rect l="0" t="0" r="0" b="0"/>
          <a:pathLst>
            <a:path>
              <a:moveTo>
                <a:pt x="0" y="13625"/>
              </a:moveTo>
              <a:lnTo>
                <a:pt x="360590"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ZA" sz="500" kern="1200"/>
        </a:p>
      </dsp:txBody>
      <dsp:txXfrm>
        <a:off x="4164970" y="3056753"/>
        <a:ext cx="18029" cy="18029"/>
      </dsp:txXfrm>
    </dsp:sp>
    <dsp:sp modelId="{49C795A8-9C14-4112-99CD-076DA9A811D5}">
      <dsp:nvSpPr>
        <dsp:cNvPr id="0" name=""/>
        <dsp:cNvSpPr/>
      </dsp:nvSpPr>
      <dsp:spPr>
        <a:xfrm>
          <a:off x="3436504" y="3245714"/>
          <a:ext cx="1530060" cy="1245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ZA" sz="2100" kern="1200" dirty="0" smtClean="0"/>
            <a:t>Existing materials</a:t>
          </a:r>
          <a:endParaRPr lang="en-ZA" sz="2100" kern="1200" dirty="0"/>
        </a:p>
      </dsp:txBody>
      <dsp:txXfrm>
        <a:off x="3660576" y="3428176"/>
        <a:ext cx="1081916" cy="881002"/>
      </dsp:txXfrm>
    </dsp:sp>
    <dsp:sp modelId="{B56A23FD-C312-45D3-B5AC-B64EDE5D3F24}">
      <dsp:nvSpPr>
        <dsp:cNvPr id="0" name=""/>
        <dsp:cNvSpPr/>
      </dsp:nvSpPr>
      <dsp:spPr>
        <a:xfrm rot="10782936">
          <a:off x="3303511" y="2252994"/>
          <a:ext cx="219974" cy="27251"/>
        </a:xfrm>
        <a:custGeom>
          <a:avLst/>
          <a:gdLst/>
          <a:ahLst/>
          <a:cxnLst/>
          <a:rect l="0" t="0" r="0" b="0"/>
          <a:pathLst>
            <a:path>
              <a:moveTo>
                <a:pt x="0" y="13625"/>
              </a:moveTo>
              <a:lnTo>
                <a:pt x="219974"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ZA" sz="500" kern="1200"/>
        </a:p>
      </dsp:txBody>
      <dsp:txXfrm rot="10800000">
        <a:off x="3407999" y="2261120"/>
        <a:ext cx="10998" cy="10998"/>
      </dsp:txXfrm>
    </dsp:sp>
    <dsp:sp modelId="{86B83A10-CF81-4437-8644-F34D5B44F96F}">
      <dsp:nvSpPr>
        <dsp:cNvPr id="0" name=""/>
        <dsp:cNvSpPr/>
      </dsp:nvSpPr>
      <dsp:spPr>
        <a:xfrm>
          <a:off x="773272" y="1296146"/>
          <a:ext cx="2530265" cy="1954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ZA" sz="1800" kern="1200" dirty="0" smtClean="0"/>
            <a:t>Policy  </a:t>
          </a:r>
        </a:p>
        <a:p>
          <a:pPr lvl="0" algn="ctr" defTabSz="800100">
            <a:lnSpc>
              <a:spcPct val="90000"/>
            </a:lnSpc>
            <a:spcBef>
              <a:spcPct val="0"/>
            </a:spcBef>
            <a:spcAft>
              <a:spcPct val="35000"/>
            </a:spcAft>
          </a:pPr>
          <a:r>
            <a:rPr lang="en-ZA" sz="1800" kern="1200" dirty="0" smtClean="0"/>
            <a:t>NICPD - courses and diagnostic assessment </a:t>
          </a:r>
          <a:endParaRPr lang="en-ZA" sz="1800" kern="1200" dirty="0"/>
        </a:p>
      </dsp:txBody>
      <dsp:txXfrm>
        <a:off x="1143821" y="1582390"/>
        <a:ext cx="1789167" cy="1382109"/>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12878BC-3314-46E2-8EFE-3CD89E4AD3FD}" type="datetimeFigureOut">
              <a:rPr lang="en-ZA" smtClean="0"/>
              <a:pPr/>
              <a:t>2012/03/27</a:t>
            </a:fld>
            <a:endParaRPr lang="en-ZA"/>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AD14F8AC-319A-4F11-9FB8-E4E0C51F8878}" type="slidenum">
              <a:rPr lang="en-ZA" smtClean="0"/>
              <a:pPr/>
              <a:t>‹#›</a:t>
            </a:fld>
            <a:endParaRPr lang="en-ZA"/>
          </a:p>
        </p:txBody>
      </p:sp>
    </p:spTree>
    <p:extLst>
      <p:ext uri="{BB962C8B-B14F-4D97-AF65-F5344CB8AC3E}">
        <p14:creationId xmlns:p14="http://schemas.microsoft.com/office/powerpoint/2010/main" val="2505049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B3DDF47-BD2A-49C2-9992-D9E0ECC36EE8}" type="datetimeFigureOut">
              <a:rPr lang="en-US"/>
              <a:pPr>
                <a:defRPr/>
              </a:pPr>
              <a:t>3/27/2012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6D16571-D308-4ED6-A0CD-F9DC4BCB8C96}" type="slidenum">
              <a:rPr lang="en-US"/>
              <a:pPr>
                <a:defRPr/>
              </a:pPr>
              <a:t>‹#›</a:t>
            </a:fld>
            <a:endParaRPr lang="en-US"/>
          </a:p>
        </p:txBody>
      </p:sp>
    </p:spTree>
    <p:extLst>
      <p:ext uri="{BB962C8B-B14F-4D97-AF65-F5344CB8AC3E}">
        <p14:creationId xmlns:p14="http://schemas.microsoft.com/office/powerpoint/2010/main" val="10191815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F5EABFE8-EA99-4FBD-9081-1CE7ED50CAE8}"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3737B0BD-B382-4A72-B312-BCDC132DAA33}" type="slidenum">
              <a:rPr lang="en-GB" smtClean="0">
                <a:solidFill>
                  <a:prstClr val="black"/>
                </a:solidFill>
              </a:rPr>
              <a:pPr/>
              <a:t>3</a:t>
            </a:fld>
            <a:endParaRPr lang="en-GB">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bwMode="auto">
          <a:xfrm>
            <a:off x="917575" y="744538"/>
            <a:ext cx="4962525" cy="3722687"/>
          </a:xfrm>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SAIDE powerpoint_frontpage_5.pn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Title 1"/>
          <p:cNvSpPr txBox="1">
            <a:spLocks/>
          </p:cNvSpPr>
          <p:nvPr userDrawn="1"/>
        </p:nvSpPr>
        <p:spPr>
          <a:xfrm>
            <a:off x="685800" y="2357438"/>
            <a:ext cx="7772400" cy="690562"/>
          </a:xfrm>
          <a:prstGeom prst="rect">
            <a:avLst/>
          </a:prstGeom>
        </p:spPr>
        <p:txBody>
          <a:bodyPr lIns="0" tIns="0" rIns="0" bIns="0" anchor="ctr"/>
          <a:lstStyle>
            <a:lvl1pPr>
              <a:lnSpc>
                <a:spcPts val="4600"/>
              </a:lnSpc>
              <a:defRPr sz="4500" b="0" i="0">
                <a:solidFill>
                  <a:schemeClr val="bg1"/>
                </a:solidFill>
                <a:latin typeface="Myriad Pro Light"/>
                <a:cs typeface="Myriad Pro Light"/>
              </a:defRPr>
            </a:lvl1pPr>
          </a:lstStyle>
          <a:p>
            <a:pPr algn="ctr" fontAlgn="auto">
              <a:lnSpc>
                <a:spcPct val="100000"/>
              </a:lnSpc>
              <a:spcAft>
                <a:spcPts val="0"/>
              </a:spcAft>
              <a:defRPr/>
            </a:pPr>
            <a:endParaRPr lang="en-US" sz="2000" i="1" dirty="0">
              <a:solidFill>
                <a:srgbClr val="D4A73C"/>
              </a:solidFill>
              <a:latin typeface="Calibri" pitchFamily="34" charset="0"/>
              <a:ea typeface="+mj-ea"/>
              <a:cs typeface="Calibri" pitchFamily="34" charset="0"/>
            </a:endParaRPr>
          </a:p>
        </p:txBody>
      </p:sp>
      <p:sp>
        <p:nvSpPr>
          <p:cNvPr id="2" name="Title 1"/>
          <p:cNvSpPr>
            <a:spLocks noGrp="1"/>
          </p:cNvSpPr>
          <p:nvPr>
            <p:ph type="ctrTitle"/>
          </p:nvPr>
        </p:nvSpPr>
        <p:spPr>
          <a:xfrm>
            <a:off x="685800" y="731744"/>
            <a:ext cx="7772400" cy="1670875"/>
          </a:xfrm>
        </p:spPr>
        <p:txBody>
          <a:bodyPr bIns="0" anchor="b">
            <a:noAutofit/>
          </a:bodyPr>
          <a:lstStyle>
            <a:lvl1pPr>
              <a:lnSpc>
                <a:spcPts val="4750"/>
              </a:lnSpc>
              <a:defRPr sz="4300" b="0" i="0">
                <a:solidFill>
                  <a:schemeClr val="bg1"/>
                </a:solidFill>
                <a:latin typeface="Calibri" pitchFamily="34" charset="0"/>
                <a:cs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0" y="3048000"/>
            <a:ext cx="9144000" cy="381000"/>
          </a:xfrm>
        </p:spPr>
        <p:txBody>
          <a:bodyPr>
            <a:normAutofit/>
          </a:bodyPr>
          <a:lstStyle>
            <a:lvl1pPr marL="0" indent="0" algn="ctr">
              <a:buNone/>
              <a:defRPr sz="1600" b="0" i="0" spc="50">
                <a:solidFill>
                  <a:srgbClr val="FFFFFF"/>
                </a:solidFill>
                <a:latin typeface="Calibri" pitchFamily="34" charset="0"/>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922AA4FD-A9D3-498D-A01C-314B63F93BD2}" type="datetimeFigureOut">
              <a:rPr lang="en-US"/>
              <a:pPr>
                <a:defRPr/>
              </a:pPr>
              <a:t>3/27/2012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C6673D56-8257-45D0-A9BF-6811DF076C8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8458200" cy="5943600"/>
            <a:chOff x="0" y="0"/>
            <a:chExt cx="5328" cy="3744"/>
          </a:xfrm>
        </p:grpSpPr>
        <p:sp>
          <p:nvSpPr>
            <p:cNvPr id="98307"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defTabSz="914400"/>
              <a:endParaRPr lang="en-ZA">
                <a:solidFill>
                  <a:srgbClr val="FFFFFF"/>
                </a:solidFill>
                <a:latin typeface="Tahoma" pitchFamily="34" charset="0"/>
                <a:ea typeface="ＭＳ Ｐゴシック" charset="-128"/>
              </a:endParaRPr>
            </a:p>
          </p:txBody>
        </p:sp>
        <p:sp>
          <p:nvSpPr>
            <p:cNvPr id="98308"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defTabSz="914400"/>
              <a:endParaRPr lang="en-ZA">
                <a:solidFill>
                  <a:srgbClr val="FFFFFF"/>
                </a:solidFill>
                <a:latin typeface="Tahoma" pitchFamily="34" charset="0"/>
                <a:ea typeface="ＭＳ Ｐゴシック" charset="-128"/>
              </a:endParaRPr>
            </a:p>
          </p:txBody>
        </p:sp>
      </p:grpSp>
      <p:sp>
        <p:nvSpPr>
          <p:cNvPr id="98309"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98310" name="Rectangle 6"/>
          <p:cNvSpPr>
            <a:spLocks noGrp="1" noChangeArrowheads="1"/>
          </p:cNvSpPr>
          <p:nvPr>
            <p:ph type="dt" sz="quarter" idx="2"/>
          </p:nvPr>
        </p:nvSpPr>
        <p:spPr/>
        <p:txBody>
          <a:bodyPr/>
          <a:lstStyle>
            <a:lvl1pPr>
              <a:defRPr/>
            </a:lvl1pPr>
          </a:lstStyle>
          <a:p>
            <a:endParaRPr lang="en-GB">
              <a:solidFill>
                <a:srgbClr val="FFFFFF"/>
              </a:solidFill>
            </a:endParaRPr>
          </a:p>
        </p:txBody>
      </p:sp>
      <p:sp>
        <p:nvSpPr>
          <p:cNvPr id="98311" name="Rectangle 7"/>
          <p:cNvSpPr>
            <a:spLocks noGrp="1" noChangeArrowheads="1"/>
          </p:cNvSpPr>
          <p:nvPr>
            <p:ph type="ftr" sz="quarter" idx="3"/>
          </p:nvPr>
        </p:nvSpPr>
        <p:spPr/>
        <p:txBody>
          <a:bodyPr/>
          <a:lstStyle>
            <a:lvl1pPr>
              <a:defRPr/>
            </a:lvl1pPr>
          </a:lstStyle>
          <a:p>
            <a:endParaRPr lang="en-GB">
              <a:solidFill>
                <a:srgbClr val="FFFFFF"/>
              </a:solidFill>
            </a:endParaRPr>
          </a:p>
        </p:txBody>
      </p:sp>
      <p:sp>
        <p:nvSpPr>
          <p:cNvPr id="98312" name="Rectangle 8"/>
          <p:cNvSpPr>
            <a:spLocks noGrp="1" noChangeArrowheads="1"/>
          </p:cNvSpPr>
          <p:nvPr>
            <p:ph type="sldNum" sz="quarter" idx="4"/>
          </p:nvPr>
        </p:nvSpPr>
        <p:spPr/>
        <p:txBody>
          <a:bodyPr/>
          <a:lstStyle>
            <a:lvl1pPr>
              <a:defRPr/>
            </a:lvl1pPr>
          </a:lstStyle>
          <a:p>
            <a:fld id="{403B9002-D9A6-4943-92C7-2ADCF3CAABE5}" type="slidenum">
              <a:rPr lang="en-GB">
                <a:solidFill>
                  <a:srgbClr val="FFFFFF"/>
                </a:solidFill>
              </a:rPr>
              <a:pPr/>
              <a:t>‹#›</a:t>
            </a:fld>
            <a:endParaRPr lang="en-GB">
              <a:solidFill>
                <a:srgbClr val="FFFFFF"/>
              </a:solidFill>
            </a:endParaRPr>
          </a:p>
        </p:txBody>
      </p:sp>
      <p:sp>
        <p:nvSpPr>
          <p:cNvPr id="98313" name="Rectangle 9"/>
          <p:cNvSpPr>
            <a:spLocks noGrp="1" noChangeArrowheads="1"/>
          </p:cNvSpPr>
          <p:nvPr>
            <p:ph type="ctrTitle" sz="quarter"/>
          </p:nvPr>
        </p:nvSpPr>
        <p:spPr>
          <a:xfrm>
            <a:off x="685800" y="1768476"/>
            <a:ext cx="7772400" cy="1736725"/>
          </a:xfrm>
        </p:spPr>
        <p:txBody>
          <a:bodyPr anchor="b" anchorCtr="1"/>
          <a:lstStyle>
            <a:lvl1pPr>
              <a:defRPr sz="5400"/>
            </a:lvl1pPr>
          </a:lstStyle>
          <a:p>
            <a:r>
              <a:rPr lang="en-GB"/>
              <a:t>Click to edit Master title style</a:t>
            </a: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3CB78EF6-C8A7-4DA4-AE1B-2840AA79FC5C}"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368D52E3-C821-487E-A814-937EE96463F1}"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GB">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F2F0BB28-F016-4EEF-9135-97706FBB095E}"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lvl1pPr>
              <a:defRPr/>
            </a:lvl1pPr>
          </a:lstStyle>
          <a:p>
            <a:endParaRPr lang="en-GB">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GB">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112A82A9-FC93-4AA9-AE8E-CD99A3D359D8}"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lvl1pPr>
              <a:defRPr/>
            </a:lvl1pPr>
          </a:lstStyle>
          <a:p>
            <a:endParaRPr lang="en-GB">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867F7163-DFD7-4853-B08D-455F9ED42B7B}"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GB">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9609DC51-0125-40B9-AA41-17C935A96E58}"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GB">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467F3BB4-E97E-4D2B-804B-CECA7DA56855}"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GB">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7C373F41-8302-4F6F-A4E7-2A943FB5B30D}"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0531E0CA-A9B2-43AB-AD5C-967E3EAE2DC0}"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SAIDE powerpoint_background subpage.pn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TextBox 4"/>
          <p:cNvSpPr txBox="1"/>
          <p:nvPr userDrawn="1"/>
        </p:nvSpPr>
        <p:spPr>
          <a:xfrm>
            <a:off x="439738" y="193675"/>
            <a:ext cx="4894262" cy="141288"/>
          </a:xfrm>
          <a:prstGeom prst="rect">
            <a:avLst/>
          </a:prstGeom>
        </p:spPr>
        <p:txBody>
          <a:bodyPr lIns="0" tIns="0" rIns="0" bIns="0"/>
          <a:lstStyle/>
          <a:p>
            <a:pPr fontAlgn="auto">
              <a:spcAft>
                <a:spcPts val="0"/>
              </a:spcAft>
              <a:defRPr/>
            </a:pPr>
            <a:endParaRPr lang="en-US" sz="1100" cap="all" dirty="0">
              <a:solidFill>
                <a:srgbClr val="D4A73C"/>
              </a:solidFill>
              <a:latin typeface="Calibri" pitchFamily="34" charset="0"/>
              <a:ea typeface="+mj-ea"/>
              <a:cs typeface="Calibri" pitchFamily="34" charset="0"/>
            </a:endParaRPr>
          </a:p>
        </p:txBody>
      </p:sp>
      <p:sp>
        <p:nvSpPr>
          <p:cNvPr id="2" name="Title 1"/>
          <p:cNvSpPr>
            <a:spLocks noGrp="1"/>
          </p:cNvSpPr>
          <p:nvPr>
            <p:ph type="title"/>
          </p:nvPr>
        </p:nvSpPr>
        <p:spPr>
          <a:xfrm>
            <a:off x="457200" y="370078"/>
            <a:ext cx="8229600" cy="1143000"/>
          </a:xfrm>
        </p:spPr>
        <p:txBody>
          <a:bodyPr/>
          <a:lstStyle>
            <a:lvl1pPr>
              <a:defRPr>
                <a:solidFill>
                  <a:srgbClr val="166594"/>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23295"/>
            <a:ext cx="8229600" cy="4525963"/>
          </a:xfrm>
        </p:spPr>
        <p:txBody>
          <a:bodyPr/>
          <a:lstStyle>
            <a:lvl1pPr>
              <a:defRPr>
                <a:solidFill>
                  <a:srgbClr val="166594"/>
                </a:solidFill>
                <a:latin typeface="Calibri" pitchFamily="34" charset="0"/>
                <a:cs typeface="Calibri" pitchFamily="34" charset="0"/>
              </a:defRPr>
            </a:lvl1pPr>
            <a:lvl2pPr>
              <a:defRPr>
                <a:solidFill>
                  <a:srgbClr val="166594"/>
                </a:solidFill>
                <a:latin typeface="Calibri" pitchFamily="34" charset="0"/>
                <a:cs typeface="Calibri" pitchFamily="34" charset="0"/>
              </a:defRPr>
            </a:lvl2pPr>
            <a:lvl3pPr>
              <a:defRPr>
                <a:solidFill>
                  <a:srgbClr val="166594"/>
                </a:solidFill>
                <a:latin typeface="Calibri" pitchFamily="34" charset="0"/>
                <a:cs typeface="Calibri" pitchFamily="34" charset="0"/>
              </a:defRPr>
            </a:lvl3pPr>
            <a:lvl4pPr>
              <a:defRPr>
                <a:solidFill>
                  <a:srgbClr val="166594"/>
                </a:solidFill>
                <a:latin typeface="Calibri" pitchFamily="34" charset="0"/>
                <a:cs typeface="Calibri" pitchFamily="34" charset="0"/>
              </a:defRPr>
            </a:lvl4pPr>
            <a:lvl5pPr>
              <a:defRPr>
                <a:solidFill>
                  <a:srgbClr val="166594"/>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FE59A970-14C1-4DA8-A4B4-B538BD14551F}" type="datetimeFigureOut">
              <a:rPr lang="en-US"/>
              <a:pPr>
                <a:defRPr/>
              </a:pPr>
              <a:t>3/27/2012</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A5643094-95D3-462E-A15C-6F7F231E4ADD}"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GB">
              <a:solidFill>
                <a:srgbClr val="FFFFFF"/>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GB">
              <a:solidFill>
                <a:srgbClr val="FFFFFF"/>
              </a:solidFill>
            </a:endParaRPr>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74A8F7E6-EF61-4451-8085-1B48BA6E8364}" type="slidenum">
              <a:rPr lang="en-GB">
                <a:solidFill>
                  <a:srgbClr val="FFFFFF"/>
                </a:solidFill>
              </a:rPr>
              <a:pPr/>
              <a:t>‹#›</a:t>
            </a:fld>
            <a:endParaRPr lang="en-GB">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SAIDE powerpoint_background subpage.pn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normAutofit/>
          </a:bodyPr>
          <a:lstStyle>
            <a:lvl1pPr algn="ctr">
              <a:defRPr sz="2400" b="1" cap="all">
                <a:solidFill>
                  <a:srgbClr val="16659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007543-77DD-4CF9-ADF0-4E303D22B8FA}" type="datetimeFigureOut">
              <a:rPr lang="en-US"/>
              <a:pPr>
                <a:defRPr/>
              </a:pPr>
              <a:t>3/27/2012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BB6FE1-33FA-4D24-9486-E8F2D2E4269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66594"/>
                </a:solidFill>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858D017E-B2B2-485B-B97F-48E695B48888}" type="datetimeFigureOut">
              <a:rPr lang="en-US"/>
              <a:pPr>
                <a:defRPr/>
              </a:pPr>
              <a:t>3/27/2012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77DF665-6D2E-47E8-8B0C-C4D07955332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86F9B07-214B-448F-9D6F-B99B0BFC520A}" type="datetimeFigureOut">
              <a:rPr lang="en-US"/>
              <a:pPr>
                <a:defRPr/>
              </a:pPr>
              <a:t>3/27/2012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E25F6B1-7887-4117-A2A1-A4049F81E2E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0049C8-45BC-4CAE-B271-088C47AD50A2}" type="datetimeFigureOut">
              <a:rPr lang="en-US"/>
              <a:pPr>
                <a:defRPr/>
              </a:pPr>
              <a:t>3/27/2012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38C411-DFEF-4260-9F5F-51E677FBA33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9085B8-DC24-4204-B221-8E92CB37E902}" type="datetimeFigureOut">
              <a:rPr lang="en-US"/>
              <a:pPr>
                <a:defRPr/>
              </a:pPr>
              <a:t>3/27/2012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FF9CA0-64CF-4764-B2EC-ED6A3C3F8E4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9D6642-2600-4C9A-85A0-496F33D843B6}" type="datetimeFigureOut">
              <a:rPr lang="en-US"/>
              <a:pPr>
                <a:defRPr/>
              </a:pPr>
              <a:t>3/27/2012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3EC146-7003-4862-8C14-79FA21BA57B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99A373F-99A5-487A-9C87-5A7BB5D06F1F}" type="datetimeFigureOut">
              <a:rPr lang="en-US"/>
              <a:pPr>
                <a:defRPr/>
              </a:pPr>
              <a:t>3/27/2012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A52A3B3-A178-40A2-BD16-B4253C8EF37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lkkjff</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DA87373-DB88-4F28-9803-000BB4C57981}" type="datetimeFigureOut">
              <a:rPr lang="en-US"/>
              <a:pPr>
                <a:defRPr/>
              </a:pPr>
              <a:t>3/27/2012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2BBC47B-EDB8-49A6-9554-EF3BCA5543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699" r:id="rId4"/>
    <p:sldLayoutId id="2147483700" r:id="rId5"/>
    <p:sldLayoutId id="2147483701" r:id="rId6"/>
    <p:sldLayoutId id="2147483702" r:id="rId7"/>
    <p:sldLayoutId id="2147483703" r:id="rId8"/>
    <p:sldLayoutId id="2147483704" r:id="rId9"/>
  </p:sldLayoutIdLst>
  <p:txStyles>
    <p:titleStyle>
      <a:lvl1pPr algn="ctr" defTabSz="457200" rtl="0" eaLnBrk="0" fontAlgn="base" hangingPunct="0">
        <a:spcBef>
          <a:spcPct val="0"/>
        </a:spcBef>
        <a:spcAft>
          <a:spcPct val="0"/>
        </a:spcAft>
        <a:defRPr sz="3600" kern="1200">
          <a:solidFill>
            <a:srgbClr val="166594"/>
          </a:solidFill>
          <a:latin typeface="Calibri" pitchFamily="34" charset="0"/>
          <a:ea typeface="Calibri" pitchFamily="34" charset="0"/>
          <a:cs typeface="Calibri" pitchFamily="34" charset="0"/>
        </a:defRPr>
      </a:lvl1pPr>
      <a:lvl2pPr algn="ctr" defTabSz="457200" rtl="0" eaLnBrk="0" fontAlgn="base" hangingPunct="0">
        <a:spcBef>
          <a:spcPct val="0"/>
        </a:spcBef>
        <a:spcAft>
          <a:spcPct val="0"/>
        </a:spcAft>
        <a:defRPr sz="3600">
          <a:solidFill>
            <a:srgbClr val="166594"/>
          </a:solidFill>
          <a:latin typeface="Calibri" pitchFamily="34" charset="0"/>
          <a:ea typeface="Trebuchet MS" pitchFamily="34" charset="0"/>
          <a:cs typeface="Calibri" pitchFamily="34" charset="0"/>
        </a:defRPr>
      </a:lvl2pPr>
      <a:lvl3pPr algn="ctr" defTabSz="457200" rtl="0" eaLnBrk="0" fontAlgn="base" hangingPunct="0">
        <a:spcBef>
          <a:spcPct val="0"/>
        </a:spcBef>
        <a:spcAft>
          <a:spcPct val="0"/>
        </a:spcAft>
        <a:defRPr sz="3600">
          <a:solidFill>
            <a:srgbClr val="166594"/>
          </a:solidFill>
          <a:latin typeface="Calibri" pitchFamily="34" charset="0"/>
          <a:ea typeface="Trebuchet MS" pitchFamily="34" charset="0"/>
          <a:cs typeface="Calibri" pitchFamily="34" charset="0"/>
        </a:defRPr>
      </a:lvl3pPr>
      <a:lvl4pPr algn="ctr" defTabSz="457200" rtl="0" eaLnBrk="0" fontAlgn="base" hangingPunct="0">
        <a:spcBef>
          <a:spcPct val="0"/>
        </a:spcBef>
        <a:spcAft>
          <a:spcPct val="0"/>
        </a:spcAft>
        <a:defRPr sz="3600">
          <a:solidFill>
            <a:srgbClr val="166594"/>
          </a:solidFill>
          <a:latin typeface="Calibri" pitchFamily="34" charset="0"/>
          <a:ea typeface="Trebuchet MS" pitchFamily="34" charset="0"/>
          <a:cs typeface="Calibri" pitchFamily="34" charset="0"/>
        </a:defRPr>
      </a:lvl4pPr>
      <a:lvl5pPr algn="ctr" defTabSz="457200" rtl="0" eaLnBrk="0" fontAlgn="base" hangingPunct="0">
        <a:spcBef>
          <a:spcPct val="0"/>
        </a:spcBef>
        <a:spcAft>
          <a:spcPct val="0"/>
        </a:spcAft>
        <a:defRPr sz="3600">
          <a:solidFill>
            <a:srgbClr val="166594"/>
          </a:solidFill>
          <a:latin typeface="Calibri" pitchFamily="34" charset="0"/>
          <a:ea typeface="Trebuchet MS" pitchFamily="34" charset="0"/>
          <a:cs typeface="Calibri" pitchFamily="34" charset="0"/>
        </a:defRPr>
      </a:lvl5pPr>
      <a:lvl6pPr marL="457200" algn="ctr" defTabSz="457200" rtl="0" fontAlgn="base">
        <a:spcBef>
          <a:spcPct val="0"/>
        </a:spcBef>
        <a:spcAft>
          <a:spcPct val="0"/>
        </a:spcAft>
        <a:defRPr sz="3600">
          <a:solidFill>
            <a:srgbClr val="166594"/>
          </a:solidFill>
          <a:latin typeface="Trebuchet MS" pitchFamily="34" charset="0"/>
        </a:defRPr>
      </a:lvl6pPr>
      <a:lvl7pPr marL="914400" algn="ctr" defTabSz="457200" rtl="0" fontAlgn="base">
        <a:spcBef>
          <a:spcPct val="0"/>
        </a:spcBef>
        <a:spcAft>
          <a:spcPct val="0"/>
        </a:spcAft>
        <a:defRPr sz="3600">
          <a:solidFill>
            <a:srgbClr val="166594"/>
          </a:solidFill>
          <a:latin typeface="Trebuchet MS" pitchFamily="34" charset="0"/>
        </a:defRPr>
      </a:lvl7pPr>
      <a:lvl8pPr marL="1371600" algn="ctr" defTabSz="457200" rtl="0" fontAlgn="base">
        <a:spcBef>
          <a:spcPct val="0"/>
        </a:spcBef>
        <a:spcAft>
          <a:spcPct val="0"/>
        </a:spcAft>
        <a:defRPr sz="3600">
          <a:solidFill>
            <a:srgbClr val="166594"/>
          </a:solidFill>
          <a:latin typeface="Trebuchet MS" pitchFamily="34" charset="0"/>
        </a:defRPr>
      </a:lvl8pPr>
      <a:lvl9pPr marL="1828800" algn="ctr" defTabSz="457200" rtl="0" fontAlgn="base">
        <a:spcBef>
          <a:spcPct val="0"/>
        </a:spcBef>
        <a:spcAft>
          <a:spcPct val="0"/>
        </a:spcAft>
        <a:defRPr sz="3600">
          <a:solidFill>
            <a:srgbClr val="166594"/>
          </a:solidFill>
          <a:latin typeface="Trebuchet MS"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rgbClr val="166594"/>
          </a:solidFill>
          <a:latin typeface="Calibri" pitchFamily="34" charset="0"/>
          <a:ea typeface="Calibri" pitchFamily="34" charset="0"/>
          <a:cs typeface="Calibri" pitchFamily="34" charset="0"/>
        </a:defRPr>
      </a:lvl1pPr>
      <a:lvl2pPr marL="742950" indent="-285750" algn="l" defTabSz="457200" rtl="0" eaLnBrk="0" fontAlgn="base" hangingPunct="0">
        <a:spcBef>
          <a:spcPct val="20000"/>
        </a:spcBef>
        <a:spcAft>
          <a:spcPct val="0"/>
        </a:spcAft>
        <a:buFont typeface="Arial" charset="0"/>
        <a:buChar char="–"/>
        <a:defRPr sz="2800" kern="1200">
          <a:solidFill>
            <a:srgbClr val="166594"/>
          </a:solidFill>
          <a:latin typeface="Calibri" pitchFamily="34" charset="0"/>
          <a:ea typeface="Calibri" pitchFamily="34" charset="0"/>
          <a:cs typeface="Calibri" pitchFamily="34" charset="0"/>
        </a:defRPr>
      </a:lvl2pPr>
      <a:lvl3pPr marL="1143000" indent="-228600" algn="l" defTabSz="457200" rtl="0" eaLnBrk="0" fontAlgn="base" hangingPunct="0">
        <a:spcBef>
          <a:spcPct val="20000"/>
        </a:spcBef>
        <a:spcAft>
          <a:spcPct val="0"/>
        </a:spcAft>
        <a:buFont typeface="Arial" charset="0"/>
        <a:buChar char="•"/>
        <a:defRPr sz="2400" kern="1200">
          <a:solidFill>
            <a:srgbClr val="166594"/>
          </a:solidFill>
          <a:latin typeface="Calibri" pitchFamily="34" charset="0"/>
          <a:ea typeface="Calibri" pitchFamily="34" charset="0"/>
          <a:cs typeface="Calibri" pitchFamily="34" charset="0"/>
        </a:defRPr>
      </a:lvl3pPr>
      <a:lvl4pPr marL="1600200" indent="-228600" algn="l" defTabSz="457200" rtl="0" eaLnBrk="0" fontAlgn="base" hangingPunct="0">
        <a:spcBef>
          <a:spcPct val="20000"/>
        </a:spcBef>
        <a:spcAft>
          <a:spcPct val="0"/>
        </a:spcAft>
        <a:buFont typeface="Arial" charset="0"/>
        <a:buChar char="–"/>
        <a:defRPr sz="2000" kern="1200">
          <a:solidFill>
            <a:srgbClr val="166594"/>
          </a:solidFill>
          <a:latin typeface="Calibri" pitchFamily="34" charset="0"/>
          <a:ea typeface="Calibri" pitchFamily="34" charset="0"/>
          <a:cs typeface="Calibri" pitchFamily="34" charset="0"/>
        </a:defRPr>
      </a:lvl4pPr>
      <a:lvl5pPr marL="2057400" indent="-228600" algn="l" defTabSz="457200" rtl="0" eaLnBrk="0" fontAlgn="base" hangingPunct="0">
        <a:spcBef>
          <a:spcPct val="20000"/>
        </a:spcBef>
        <a:spcAft>
          <a:spcPct val="0"/>
        </a:spcAft>
        <a:buFont typeface="Arial" charset="0"/>
        <a:buChar char="»"/>
        <a:defRPr sz="2000" kern="1200">
          <a:solidFill>
            <a:srgbClr val="166594"/>
          </a:solidFill>
          <a:latin typeface="Calibri" pitchFamily="34" charset="0"/>
          <a:ea typeface="Calibri" pitchFamily="34" charset="0"/>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2" y="0"/>
            <a:ext cx="7242175" cy="1981200"/>
            <a:chOff x="0" y="0"/>
            <a:chExt cx="4562" cy="1248"/>
          </a:xfrm>
        </p:grpSpPr>
        <p:sp>
          <p:nvSpPr>
            <p:cNvPr id="97283"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defTabSz="914400"/>
              <a:endParaRPr lang="en-ZA">
                <a:solidFill>
                  <a:srgbClr val="FFFFFF"/>
                </a:solidFill>
                <a:latin typeface="Tahoma" pitchFamily="34" charset="0"/>
                <a:ea typeface="ＭＳ Ｐゴシック" charset="-128"/>
              </a:endParaRPr>
            </a:p>
          </p:txBody>
        </p:sp>
        <p:sp>
          <p:nvSpPr>
            <p:cNvPr id="97284"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defTabSz="914400"/>
              <a:endParaRPr lang="en-ZA">
                <a:solidFill>
                  <a:srgbClr val="FFFFFF"/>
                </a:solidFill>
                <a:latin typeface="Tahoma" pitchFamily="34" charset="0"/>
                <a:ea typeface="ＭＳ Ｐゴシック" charset="-128"/>
              </a:endParaRPr>
            </a:p>
          </p:txBody>
        </p:sp>
      </p:grpSp>
      <p:sp>
        <p:nvSpPr>
          <p:cNvPr id="97285"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97286"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97287"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defTabSz="914400"/>
            <a:endParaRPr lang="en-GB" smtClean="0">
              <a:solidFill>
                <a:srgbClr val="FFFFFF"/>
              </a:solidFill>
              <a:latin typeface="Tahoma" pitchFamily="34" charset="0"/>
              <a:ea typeface="ＭＳ Ｐゴシック" charset="-128"/>
            </a:endParaRPr>
          </a:p>
        </p:txBody>
      </p:sp>
      <p:sp>
        <p:nvSpPr>
          <p:cNvPr id="97288"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defTabSz="914400"/>
            <a:endParaRPr lang="en-GB" smtClean="0">
              <a:solidFill>
                <a:srgbClr val="FFFFFF"/>
              </a:solidFill>
              <a:latin typeface="Tahoma" pitchFamily="34" charset="0"/>
              <a:ea typeface="ＭＳ Ｐゴシック" charset="-128"/>
            </a:endParaRPr>
          </a:p>
        </p:txBody>
      </p:sp>
      <p:sp>
        <p:nvSpPr>
          <p:cNvPr id="97289"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defTabSz="914400"/>
            <a:fld id="{2D6390F7-164B-461A-B329-F0778C890E87}" type="slidenum">
              <a:rPr lang="en-GB" smtClean="0">
                <a:solidFill>
                  <a:srgbClr val="FFFFFF"/>
                </a:solidFill>
                <a:latin typeface="Tahoma" pitchFamily="34" charset="0"/>
                <a:ea typeface="ＭＳ Ｐゴシック" charset="-128"/>
              </a:rPr>
              <a:pPr defTabSz="914400"/>
              <a:t>‹#›</a:t>
            </a:fld>
            <a:endParaRPr lang="en-GB" smtClean="0">
              <a:solidFill>
                <a:srgbClr val="FFFFFF"/>
              </a:solidFill>
              <a:latin typeface="Tahoma" pitchFamily="34" charset="0"/>
              <a:ea typeface="ＭＳ Ｐゴシック" charset="-128"/>
            </a:endParaRPr>
          </a:p>
        </p:txBody>
      </p:sp>
    </p:spTree>
  </p:cSld>
  <p:clrMap bg1="dk2" tx1="lt1" bg2="dk1"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ICET%20poster.pdf" TargetMode="External"/><Relationship Id="rId2" Type="http://schemas.openxmlformats.org/officeDocument/2006/relationships/hyperlink" Target="ICET%20Pre-Conference%20Workshop%20Registration%20Newsflash.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1.xml"/><Relationship Id="rId4" Type="http://schemas.openxmlformats.org/officeDocument/2006/relationships/hyperlink" Target="http://www.tessafrica.ne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ACDE%20proposal%20-1680629248.do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685800" y="731838"/>
            <a:ext cx="7772400" cy="1670050"/>
          </a:xfrm>
        </p:spPr>
        <p:txBody>
          <a:bodyPr/>
          <a:lstStyle/>
          <a:p>
            <a:r>
              <a:rPr lang="en-US" dirty="0" smtClean="0"/>
              <a:t>The African Teacher Education OER Network</a:t>
            </a:r>
          </a:p>
        </p:txBody>
      </p:sp>
      <p:sp>
        <p:nvSpPr>
          <p:cNvPr id="3" name="Subtitle 2"/>
          <p:cNvSpPr>
            <a:spLocks noGrp="1"/>
          </p:cNvSpPr>
          <p:nvPr>
            <p:ph type="subTitle" idx="1"/>
          </p:nvPr>
        </p:nvSpPr>
        <p:spPr/>
        <p:txBody>
          <a:bodyPr/>
          <a:lstStyle/>
          <a:p>
            <a:pPr>
              <a:defRPr/>
            </a:pPr>
            <a:r>
              <a:rPr lang="en-US" dirty="0" err="1" smtClean="0"/>
              <a:t>Unisa</a:t>
            </a:r>
            <a:r>
              <a:rPr lang="en-US" dirty="0" smtClean="0"/>
              <a:t>, 28 March 2012</a:t>
            </a:r>
            <a:endParaRPr lang="en-US" dirty="0"/>
          </a:p>
        </p:txBody>
      </p:sp>
      <p:pic>
        <p:nvPicPr>
          <p:cNvPr id="4" name="Picture 33" descr="H:\Brochure\OER Africa logo.jpg"/>
          <p:cNvPicPr>
            <a:picLocks noChangeAspect="1" noChangeArrowheads="1"/>
          </p:cNvPicPr>
          <p:nvPr/>
        </p:nvPicPr>
        <p:blipFill>
          <a:blip r:embed="rId3"/>
          <a:srcRect/>
          <a:stretch>
            <a:fillRect/>
          </a:stretch>
        </p:blipFill>
        <p:spPr bwMode="auto">
          <a:xfrm>
            <a:off x="4283968" y="5145150"/>
            <a:ext cx="1632732" cy="666104"/>
          </a:xfrm>
          <a:prstGeom prst="rect">
            <a:avLst/>
          </a:prstGeom>
          <a:noFill/>
          <a:ln>
            <a:solidFill>
              <a:schemeClr val="bg1"/>
            </a:solid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dirty="0" smtClean="0"/>
              <a:t>The African Teacher Education OER Network </a:t>
            </a:r>
            <a:endParaRPr lang="en-ZA" sz="3200" dirty="0"/>
          </a:p>
        </p:txBody>
      </p:sp>
      <p:sp>
        <p:nvSpPr>
          <p:cNvPr id="3" name="Content Placeholder 2"/>
          <p:cNvSpPr>
            <a:spLocks noGrp="1"/>
          </p:cNvSpPr>
          <p:nvPr>
            <p:ph idx="1"/>
          </p:nvPr>
        </p:nvSpPr>
        <p:spPr>
          <a:xfrm>
            <a:off x="457200" y="1340768"/>
            <a:ext cx="8229600" cy="4525963"/>
          </a:xfrm>
        </p:spPr>
        <p:txBody>
          <a:bodyPr/>
          <a:lstStyle/>
          <a:p>
            <a:pPr marL="457200" indent="-457200">
              <a:buFont typeface="+mj-lt"/>
              <a:buAutoNum type="arabicPeriod"/>
            </a:pPr>
            <a:r>
              <a:rPr lang="en-ZA" sz="2400" dirty="0" smtClean="0"/>
              <a:t>Funded by Hewlett Foundation</a:t>
            </a:r>
          </a:p>
          <a:p>
            <a:pPr marL="400050" lvl="1" indent="0">
              <a:buNone/>
            </a:pPr>
            <a:r>
              <a:rPr lang="en-GB" sz="2000" dirty="0" smtClean="0"/>
              <a:t>to </a:t>
            </a:r>
            <a:r>
              <a:rPr lang="en-GB" sz="2000" dirty="0"/>
              <a:t>assist African teacher educators to inform and influence policy in their own institutions in respect of OER, and share expertise, experience, and resources to improve teacher education in their local contexts. </a:t>
            </a:r>
            <a:endParaRPr lang="en-ZA" sz="2000" dirty="0"/>
          </a:p>
          <a:p>
            <a:pPr marL="457200" indent="-457200">
              <a:buFont typeface="+mj-lt"/>
              <a:buAutoNum type="arabicPeriod"/>
            </a:pPr>
            <a:r>
              <a:rPr lang="en-ZA" sz="2400" dirty="0" smtClean="0"/>
              <a:t>Started with a partnership between the TESSA programme and Saide /OER Africa </a:t>
            </a:r>
          </a:p>
          <a:p>
            <a:pPr marL="457200" indent="-457200">
              <a:buFont typeface="+mj-lt"/>
              <a:buAutoNum type="arabicPeriod"/>
            </a:pPr>
            <a:r>
              <a:rPr lang="en-ZA" sz="2400" dirty="0" smtClean="0"/>
              <a:t>Given expression in jointly organised events such as </a:t>
            </a:r>
          </a:p>
          <a:p>
            <a:pPr lvl="1"/>
            <a:r>
              <a:rPr lang="en-ZA" sz="2400" dirty="0" smtClean="0"/>
              <a:t>the DETA 2011 pre-conference workshop in Maputo</a:t>
            </a:r>
          </a:p>
          <a:p>
            <a:pPr lvl="1" indent="-342900"/>
            <a:r>
              <a:rPr lang="en-ZA" sz="2400" dirty="0" smtClean="0"/>
              <a:t>the forthcoming </a:t>
            </a:r>
            <a:r>
              <a:rPr lang="en-ZA" sz="2400" dirty="0" smtClean="0">
                <a:hlinkClick r:id="rId2" action="ppaction://hlinkfile"/>
              </a:rPr>
              <a:t>pre-conference workshop </a:t>
            </a:r>
            <a:r>
              <a:rPr lang="en-ZA" sz="2400" dirty="0" smtClean="0"/>
              <a:t>at the 56</a:t>
            </a:r>
            <a:r>
              <a:rPr lang="en-ZA" sz="2400" baseline="30000" dirty="0" smtClean="0"/>
              <a:t>th</a:t>
            </a:r>
            <a:r>
              <a:rPr lang="en-ZA" sz="2400" dirty="0" smtClean="0"/>
              <a:t> World Assembly of the International Council on Education for Teaching </a:t>
            </a:r>
            <a:r>
              <a:rPr lang="en-ZA" sz="2400" dirty="0" smtClean="0"/>
              <a:t>(</a:t>
            </a:r>
            <a:r>
              <a:rPr lang="en-ZA" sz="2400" dirty="0" smtClean="0">
                <a:hlinkClick r:id="rId3" action="ppaction://hlinkfile"/>
              </a:rPr>
              <a:t>ICET</a:t>
            </a:r>
            <a:r>
              <a:rPr lang="en-ZA" sz="2400" dirty="0" smtClean="0"/>
              <a:t>) in </a:t>
            </a:r>
            <a:r>
              <a:rPr lang="en-ZA" sz="2400" dirty="0" smtClean="0"/>
              <a:t>Ghana (July 2011) </a:t>
            </a:r>
          </a:p>
          <a:p>
            <a:pPr marL="457200" indent="-457200">
              <a:buNone/>
            </a:pPr>
            <a:endParaRPr lang="en-ZA" sz="2400" dirty="0" smtClean="0"/>
          </a:p>
          <a:p>
            <a:pPr>
              <a:buNone/>
            </a:pPr>
            <a:endParaRPr lang="en-ZA" sz="2400" dirty="0" smtClean="0"/>
          </a:p>
          <a:p>
            <a:endParaRPr lang="en-ZA"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 y="115888"/>
            <a:ext cx="7437439" cy="1143000"/>
          </a:xfrm>
        </p:spPr>
        <p:txBody>
          <a:bodyPr/>
          <a:lstStyle/>
          <a:p>
            <a:r>
              <a:rPr lang="en-GB" dirty="0" smtClean="0">
                <a:solidFill>
                  <a:schemeClr val="hlink"/>
                </a:solidFill>
                <a:effectLst>
                  <a:outerShdw blurRad="38100" dist="38100" dir="2700000" algn="tl">
                    <a:srgbClr val="C0C0C0"/>
                  </a:outerShdw>
                </a:effectLst>
              </a:rPr>
              <a:t>TESSA Project </a:t>
            </a:r>
            <a:r>
              <a:rPr lang="en-GB" dirty="0">
                <a:solidFill>
                  <a:schemeClr val="hlink"/>
                </a:solidFill>
                <a:effectLst>
                  <a:outerShdw blurRad="38100" dist="38100" dir="2700000" algn="tl">
                    <a:srgbClr val="C0C0C0"/>
                  </a:outerShdw>
                </a:effectLst>
              </a:rPr>
              <a:t>Activities</a:t>
            </a:r>
          </a:p>
        </p:txBody>
      </p:sp>
      <p:sp>
        <p:nvSpPr>
          <p:cNvPr id="3075" name="Rectangle 3"/>
          <p:cNvSpPr>
            <a:spLocks noGrp="1" noChangeArrowheads="1"/>
          </p:cNvSpPr>
          <p:nvPr>
            <p:ph type="body" sz="half" idx="2"/>
          </p:nvPr>
        </p:nvSpPr>
        <p:spPr>
          <a:xfrm>
            <a:off x="468313" y="2565400"/>
            <a:ext cx="4038600" cy="4292600"/>
          </a:xfrm>
        </p:spPr>
        <p:txBody>
          <a:bodyPr/>
          <a:lstStyle/>
          <a:p>
            <a:pPr>
              <a:buFont typeface="Wingdings" pitchFamily="2" charset="2"/>
              <a:buChar char="¡"/>
            </a:pPr>
            <a:r>
              <a:rPr lang="en-GB" sz="1600" b="1" dirty="0">
                <a:solidFill>
                  <a:srgbClr val="008000"/>
                </a:solidFill>
                <a:effectLst/>
              </a:rPr>
              <a:t>Ghana</a:t>
            </a:r>
            <a:r>
              <a:rPr lang="en-GB" sz="1600" dirty="0">
                <a:solidFill>
                  <a:srgbClr val="008000"/>
                </a:solidFill>
                <a:effectLst/>
              </a:rPr>
              <a:t>: Adapting TESSA for national Early Childhood Curriculum</a:t>
            </a:r>
          </a:p>
          <a:p>
            <a:pPr>
              <a:buFont typeface="Wingdings" pitchFamily="2" charset="2"/>
              <a:buChar char="¡"/>
            </a:pPr>
            <a:endParaRPr lang="en-GB" sz="1600" dirty="0">
              <a:solidFill>
                <a:srgbClr val="008000"/>
              </a:solidFill>
              <a:effectLst/>
            </a:endParaRPr>
          </a:p>
          <a:p>
            <a:pPr>
              <a:buFont typeface="Wingdings" pitchFamily="2" charset="2"/>
              <a:buChar char="¡"/>
            </a:pPr>
            <a:r>
              <a:rPr lang="en-GB" sz="1600" b="1" dirty="0">
                <a:solidFill>
                  <a:srgbClr val="008000"/>
                </a:solidFill>
                <a:effectLst/>
              </a:rPr>
              <a:t>Sudan</a:t>
            </a:r>
            <a:r>
              <a:rPr lang="en-GB" sz="1600" dirty="0">
                <a:solidFill>
                  <a:srgbClr val="008000"/>
                </a:solidFill>
                <a:effectLst/>
              </a:rPr>
              <a:t>: Writing new Teacher Practice Guides using TESSA OERs for both students and supervisors</a:t>
            </a:r>
          </a:p>
          <a:p>
            <a:pPr>
              <a:buFont typeface="Wingdings" pitchFamily="2" charset="2"/>
              <a:buChar char="¡"/>
            </a:pPr>
            <a:endParaRPr lang="en-GB" sz="1600" dirty="0">
              <a:solidFill>
                <a:srgbClr val="008000"/>
              </a:solidFill>
              <a:effectLst/>
            </a:endParaRPr>
          </a:p>
          <a:p>
            <a:pPr>
              <a:buFont typeface="Wingdings" pitchFamily="2" charset="2"/>
              <a:buChar char="¡"/>
            </a:pPr>
            <a:r>
              <a:rPr lang="en-GB" sz="1600" b="1" dirty="0">
                <a:solidFill>
                  <a:srgbClr val="008000"/>
                </a:solidFill>
                <a:effectLst/>
              </a:rPr>
              <a:t>Nigeria</a:t>
            </a:r>
            <a:r>
              <a:rPr lang="en-GB" sz="1600" dirty="0">
                <a:solidFill>
                  <a:srgbClr val="008000"/>
                </a:solidFill>
                <a:effectLst/>
              </a:rPr>
              <a:t>: Developing model TESSA demonstration </a:t>
            </a:r>
            <a:r>
              <a:rPr lang="en-GB" sz="1600" dirty="0" smtClean="0">
                <a:solidFill>
                  <a:srgbClr val="008000"/>
                </a:solidFill>
                <a:effectLst/>
              </a:rPr>
              <a:t>school</a:t>
            </a:r>
          </a:p>
          <a:p>
            <a:pPr>
              <a:buFont typeface="Wingdings" pitchFamily="2" charset="2"/>
              <a:buChar char="¡"/>
            </a:pPr>
            <a:endParaRPr lang="en-GB" sz="1600" dirty="0" smtClean="0">
              <a:solidFill>
                <a:srgbClr val="008000"/>
              </a:solidFill>
              <a:effectLst/>
            </a:endParaRPr>
          </a:p>
          <a:p>
            <a:pPr lvl="0">
              <a:buFont typeface="Wingdings" pitchFamily="2" charset="2"/>
              <a:buChar char="¡"/>
            </a:pPr>
            <a:r>
              <a:rPr lang="en-GB" sz="1600" b="1" dirty="0" smtClean="0">
                <a:solidFill>
                  <a:srgbClr val="008000"/>
                </a:solidFill>
                <a:effectLst/>
              </a:rPr>
              <a:t>Uganda, Kenya, Ghana, Zambia and Tanzania: </a:t>
            </a:r>
            <a:r>
              <a:rPr lang="en-GB" sz="1600" dirty="0" smtClean="0">
                <a:solidFill>
                  <a:srgbClr val="008000"/>
                </a:solidFill>
                <a:effectLst/>
              </a:rPr>
              <a:t>create 15 study units in the science curriculum area (3 modules each of 5 study units), drawing on existing high quality OERs</a:t>
            </a:r>
            <a:endParaRPr lang="en-GB" sz="1600" dirty="0">
              <a:solidFill>
                <a:srgbClr val="008000"/>
              </a:solidFill>
              <a:effectLst/>
            </a:endParaRPr>
          </a:p>
          <a:p>
            <a:endParaRPr lang="en-GB" sz="1600" dirty="0">
              <a:solidFill>
                <a:srgbClr val="008000"/>
              </a:solidFill>
              <a:effectLst/>
            </a:endParaRPr>
          </a:p>
        </p:txBody>
      </p:sp>
      <p:pic>
        <p:nvPicPr>
          <p:cNvPr id="3078" name="Picture 5" descr="TESSA Logo"/>
          <p:cNvPicPr>
            <a:picLocks noChangeAspect="1" noChangeArrowheads="1"/>
          </p:cNvPicPr>
          <p:nvPr/>
        </p:nvPicPr>
        <p:blipFill>
          <a:blip r:embed="rId3"/>
          <a:srcRect/>
          <a:stretch>
            <a:fillRect/>
          </a:stretch>
        </p:blipFill>
        <p:spPr bwMode="auto">
          <a:xfrm>
            <a:off x="6285707" y="5437189"/>
            <a:ext cx="2303463" cy="1173163"/>
          </a:xfrm>
          <a:prstGeom prst="rect">
            <a:avLst/>
          </a:prstGeom>
          <a:noFill/>
          <a:ln w="9525">
            <a:noFill/>
            <a:miter lim="800000"/>
            <a:headEnd/>
            <a:tailEnd/>
          </a:ln>
        </p:spPr>
      </p:pic>
      <p:sp>
        <p:nvSpPr>
          <p:cNvPr id="3079" name="Text Box 7"/>
          <p:cNvSpPr txBox="1">
            <a:spLocks noChangeArrowheads="1"/>
          </p:cNvSpPr>
          <p:nvPr/>
        </p:nvSpPr>
        <p:spPr bwMode="auto">
          <a:xfrm>
            <a:off x="5219701" y="2492375"/>
            <a:ext cx="3024188" cy="369332"/>
          </a:xfrm>
          <a:prstGeom prst="rect">
            <a:avLst/>
          </a:prstGeom>
          <a:noFill/>
          <a:ln w="9525">
            <a:noFill/>
            <a:miter lim="800000"/>
            <a:headEnd/>
            <a:tailEnd/>
          </a:ln>
          <a:effectLst/>
        </p:spPr>
        <p:txBody>
          <a:bodyPr>
            <a:spAutoFit/>
          </a:bodyPr>
          <a:lstStyle/>
          <a:p>
            <a:pPr defTabSz="914400">
              <a:spcBef>
                <a:spcPct val="50000"/>
              </a:spcBef>
            </a:pPr>
            <a:endParaRPr lang="en-US">
              <a:solidFill>
                <a:srgbClr val="FFFFFF"/>
              </a:solidFill>
              <a:latin typeface="Tahoma" pitchFamily="34" charset="0"/>
              <a:ea typeface="ＭＳ Ｐゴシック" charset="-128"/>
            </a:endParaRPr>
          </a:p>
        </p:txBody>
      </p:sp>
      <p:sp>
        <p:nvSpPr>
          <p:cNvPr id="3080" name="Text Box 8"/>
          <p:cNvSpPr txBox="1">
            <a:spLocks noChangeArrowheads="1"/>
          </p:cNvSpPr>
          <p:nvPr/>
        </p:nvSpPr>
        <p:spPr bwMode="auto">
          <a:xfrm>
            <a:off x="5076826" y="2420939"/>
            <a:ext cx="3167063" cy="369332"/>
          </a:xfrm>
          <a:prstGeom prst="rect">
            <a:avLst/>
          </a:prstGeom>
          <a:noFill/>
          <a:ln w="9525">
            <a:noFill/>
            <a:miter lim="800000"/>
            <a:headEnd/>
            <a:tailEnd/>
          </a:ln>
          <a:effectLst/>
        </p:spPr>
        <p:txBody>
          <a:bodyPr>
            <a:spAutoFit/>
          </a:bodyPr>
          <a:lstStyle/>
          <a:p>
            <a:pPr defTabSz="914400">
              <a:spcBef>
                <a:spcPct val="50000"/>
              </a:spcBef>
            </a:pPr>
            <a:endParaRPr lang="en-US">
              <a:solidFill>
                <a:srgbClr val="FFFFFF"/>
              </a:solidFill>
              <a:latin typeface="Tahoma" pitchFamily="34" charset="0"/>
              <a:ea typeface="ＭＳ Ｐゴシック" charset="-128"/>
            </a:endParaRPr>
          </a:p>
        </p:txBody>
      </p:sp>
      <p:sp>
        <p:nvSpPr>
          <p:cNvPr id="3083" name="Rectangle 11"/>
          <p:cNvSpPr>
            <a:spLocks noChangeArrowheads="1"/>
          </p:cNvSpPr>
          <p:nvPr/>
        </p:nvSpPr>
        <p:spPr bwMode="auto">
          <a:xfrm>
            <a:off x="4787901" y="2492376"/>
            <a:ext cx="3887788" cy="2654573"/>
          </a:xfrm>
          <a:prstGeom prst="rect">
            <a:avLst/>
          </a:prstGeom>
          <a:noFill/>
          <a:ln w="9525">
            <a:noFill/>
            <a:miter lim="800000"/>
            <a:headEnd/>
            <a:tailEnd/>
          </a:ln>
          <a:effectLst/>
        </p:spPr>
        <p:txBody>
          <a:bodyPr>
            <a:spAutoFit/>
          </a:bodyPr>
          <a:lstStyle/>
          <a:p>
            <a:pPr defTabSz="914400">
              <a:buClr>
                <a:srgbClr val="FFCC66"/>
              </a:buClr>
              <a:buSzPct val="80000"/>
              <a:buFont typeface="Wingdings" pitchFamily="2" charset="2"/>
              <a:buChar char="¡"/>
            </a:pPr>
            <a:r>
              <a:rPr lang="en-GB" sz="1600" dirty="0">
                <a:solidFill>
                  <a:srgbClr val="008000"/>
                </a:solidFill>
                <a:latin typeface="Tahoma" pitchFamily="34" charset="0"/>
                <a:ea typeface="ＭＳ Ｐゴシック" charset="-128"/>
              </a:rPr>
              <a:t> </a:t>
            </a:r>
            <a:r>
              <a:rPr lang="en-GB" sz="1600" b="1" dirty="0">
                <a:solidFill>
                  <a:srgbClr val="008000"/>
                </a:solidFill>
                <a:latin typeface="Tahoma" pitchFamily="34" charset="0"/>
                <a:ea typeface="ＭＳ Ｐゴシック" charset="-128"/>
              </a:rPr>
              <a:t>Kenya</a:t>
            </a:r>
            <a:r>
              <a:rPr lang="en-GB" sz="1600" dirty="0">
                <a:solidFill>
                  <a:srgbClr val="008000"/>
                </a:solidFill>
                <a:latin typeface="Tahoma" pitchFamily="34" charset="0"/>
                <a:ea typeface="ＭＳ Ｐゴシック" charset="-128"/>
              </a:rPr>
              <a:t>: Developing dialogue with       national and regional policymakers on        TESSA and the national curriculum.</a:t>
            </a:r>
          </a:p>
          <a:p>
            <a:pPr defTabSz="914400">
              <a:buClr>
                <a:srgbClr val="FFCC66"/>
              </a:buClr>
              <a:buSzPct val="80000"/>
              <a:buFont typeface="Wingdings" pitchFamily="2" charset="2"/>
              <a:buNone/>
            </a:pPr>
            <a:endParaRPr lang="en-GB" sz="1600" dirty="0">
              <a:solidFill>
                <a:srgbClr val="008000"/>
              </a:solidFill>
              <a:latin typeface="Tahoma" pitchFamily="34" charset="0"/>
              <a:ea typeface="ＭＳ Ｐゴシック" charset="-128"/>
            </a:endParaRPr>
          </a:p>
          <a:p>
            <a:pPr defTabSz="914400">
              <a:buClr>
                <a:srgbClr val="FFCC66"/>
              </a:buClr>
              <a:buSzPct val="80000"/>
              <a:buFont typeface="Wingdings" pitchFamily="2" charset="2"/>
              <a:buChar char="¡"/>
            </a:pPr>
            <a:r>
              <a:rPr lang="en-GB" sz="1600" dirty="0">
                <a:solidFill>
                  <a:srgbClr val="008000"/>
                </a:solidFill>
                <a:latin typeface="Tahoma" pitchFamily="34" charset="0"/>
                <a:ea typeface="ＭＳ Ｐゴシック" charset="-128"/>
              </a:rPr>
              <a:t> </a:t>
            </a:r>
            <a:r>
              <a:rPr lang="en-GB" sz="1600" b="1" dirty="0">
                <a:solidFill>
                  <a:srgbClr val="008000"/>
                </a:solidFill>
                <a:latin typeface="Tahoma" pitchFamily="34" charset="0"/>
                <a:ea typeface="ＭＳ Ｐゴシック" charset="-128"/>
              </a:rPr>
              <a:t>South Africa</a:t>
            </a:r>
            <a:r>
              <a:rPr lang="en-GB" sz="1600" dirty="0">
                <a:solidFill>
                  <a:srgbClr val="008000"/>
                </a:solidFill>
                <a:latin typeface="Tahoma" pitchFamily="34" charset="0"/>
                <a:ea typeface="ＭＳ Ｐゴシック" charset="-128"/>
              </a:rPr>
              <a:t>: Organising action         research by </a:t>
            </a:r>
            <a:r>
              <a:rPr lang="en-GB" sz="1600" dirty="0" err="1">
                <a:solidFill>
                  <a:srgbClr val="008000"/>
                </a:solidFill>
                <a:latin typeface="Tahoma" pitchFamily="34" charset="0"/>
                <a:ea typeface="ＭＳ Ｐゴシック" charset="-128"/>
              </a:rPr>
              <a:t>B.Ed</a:t>
            </a:r>
            <a:r>
              <a:rPr lang="en-GB" sz="1600" dirty="0">
                <a:solidFill>
                  <a:srgbClr val="008000"/>
                </a:solidFill>
                <a:latin typeface="Tahoma" pitchFamily="34" charset="0"/>
                <a:ea typeface="ＭＳ Ｐゴシック" charset="-128"/>
              </a:rPr>
              <a:t> student-teachers using TESSA OERs.</a:t>
            </a:r>
          </a:p>
          <a:p>
            <a:pPr defTabSz="914400">
              <a:buClr>
                <a:srgbClr val="FFCC66"/>
              </a:buClr>
              <a:buSzPct val="80000"/>
              <a:buFont typeface="Wingdings" pitchFamily="2" charset="2"/>
              <a:buChar char="¡"/>
            </a:pPr>
            <a:endParaRPr lang="en-GB" sz="1600" dirty="0">
              <a:solidFill>
                <a:srgbClr val="008000"/>
              </a:solidFill>
              <a:latin typeface="Tahoma" pitchFamily="34" charset="0"/>
              <a:ea typeface="ＭＳ Ｐゴシック" charset="-128"/>
            </a:endParaRPr>
          </a:p>
          <a:p>
            <a:pPr defTabSz="914400">
              <a:buClr>
                <a:srgbClr val="FFCC66"/>
              </a:buClr>
              <a:buSzPct val="80000"/>
              <a:buFont typeface="Wingdings" pitchFamily="2" charset="2"/>
              <a:buChar char="¡"/>
            </a:pPr>
            <a:r>
              <a:rPr lang="en-GB" sz="1600" dirty="0">
                <a:solidFill>
                  <a:srgbClr val="008000"/>
                </a:solidFill>
                <a:latin typeface="Tahoma" pitchFamily="34" charset="0"/>
                <a:ea typeface="ＭＳ Ｐゴシック" charset="-128"/>
              </a:rPr>
              <a:t>  </a:t>
            </a:r>
            <a:r>
              <a:rPr lang="en-GB" sz="1600" b="1" dirty="0">
                <a:solidFill>
                  <a:srgbClr val="008000"/>
                </a:solidFill>
                <a:latin typeface="Tahoma" pitchFamily="34" charset="0"/>
                <a:ea typeface="ＭＳ Ｐゴシック" charset="-128"/>
              </a:rPr>
              <a:t>Contributing to African Teacher   Education OER Network</a:t>
            </a:r>
          </a:p>
        </p:txBody>
      </p:sp>
      <p:sp>
        <p:nvSpPr>
          <p:cNvPr id="8" name="TextBox 7"/>
          <p:cNvSpPr txBox="1"/>
          <p:nvPr/>
        </p:nvSpPr>
        <p:spPr>
          <a:xfrm>
            <a:off x="930740" y="1089611"/>
            <a:ext cx="1967398" cy="338554"/>
          </a:xfrm>
          <a:prstGeom prst="rect">
            <a:avLst/>
          </a:prstGeom>
          <a:noFill/>
        </p:spPr>
        <p:txBody>
          <a:bodyPr wrap="none" rtlCol="0">
            <a:spAutoFit/>
          </a:bodyPr>
          <a:lstStyle/>
          <a:p>
            <a:r>
              <a:rPr lang="en-ZA" sz="1600" dirty="0">
                <a:solidFill>
                  <a:srgbClr val="008000"/>
                </a:solidFill>
                <a:latin typeface="Tahoma"/>
                <a:ea typeface="ＭＳ Ｐゴシック" charset="-128"/>
                <a:hlinkClick r:id="rId4"/>
              </a:rPr>
              <a:t>www.tessafrica.net</a:t>
            </a:r>
            <a:r>
              <a:rPr lang="en-ZA" sz="1600" dirty="0">
                <a:solidFill>
                  <a:srgbClr val="008000"/>
                </a:solidFill>
                <a:latin typeface="Tahoma"/>
                <a:ea typeface="ＭＳ Ｐゴシック" charset="-128"/>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diamond(in)">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 calcmode="lin" valueType="num">
                                      <p:cBhvr additive="base">
                                        <p:cTn id="12"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075">
                                            <p:txEl>
                                              <p:pRg st="2" end="2"/>
                                            </p:txEl>
                                          </p:spTgt>
                                        </p:tgtEl>
                                        <p:attrNameLst>
                                          <p:attrName>style.visibility</p:attrName>
                                        </p:attrNameLst>
                                      </p:cBhvr>
                                      <p:to>
                                        <p:strVal val="visible"/>
                                      </p:to>
                                    </p:set>
                                    <p:anim calcmode="lin" valueType="num">
                                      <p:cBhvr additive="base">
                                        <p:cTn id="18"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075">
                                            <p:txEl>
                                              <p:pRg st="4" end="4"/>
                                            </p:txEl>
                                          </p:spTgt>
                                        </p:tgtEl>
                                        <p:attrNameLst>
                                          <p:attrName>style.visibility</p:attrName>
                                        </p:attrNameLst>
                                      </p:cBhvr>
                                      <p:to>
                                        <p:strVal val="visible"/>
                                      </p:to>
                                    </p:set>
                                    <p:anim calcmode="lin" valueType="num">
                                      <p:cBhvr additive="base">
                                        <p:cTn id="24"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075">
                                            <p:txEl>
                                              <p:pRg st="6" end="6"/>
                                            </p:txEl>
                                          </p:spTgt>
                                        </p:tgtEl>
                                        <p:attrNameLst>
                                          <p:attrName>style.visibility</p:attrName>
                                        </p:attrNameLst>
                                      </p:cBhvr>
                                      <p:to>
                                        <p:strVal val="visible"/>
                                      </p:to>
                                    </p:set>
                                    <p:anim calcmode="lin" valueType="num">
                                      <p:cBhvr additive="base">
                                        <p:cTn id="30"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6"/>
          <p:cNvSpPr>
            <a:spLocks noGrp="1"/>
          </p:cNvSpPr>
          <p:nvPr>
            <p:ph type="body" idx="1"/>
          </p:nvPr>
        </p:nvSpPr>
        <p:spPr>
          <a:xfrm>
            <a:off x="209861" y="1168400"/>
            <a:ext cx="8476939" cy="5360987"/>
          </a:xfrm>
        </p:spPr>
        <p:txBody>
          <a:bodyPr/>
          <a:lstStyle/>
          <a:p>
            <a:pPr lvl="0"/>
            <a:r>
              <a:rPr lang="en-GB" sz="2400" dirty="0" smtClean="0"/>
              <a:t>Engagement </a:t>
            </a:r>
            <a:r>
              <a:rPr lang="en-GB" sz="2400" dirty="0"/>
              <a:t>with broader networks, such as the ACDE and its Technical Committee on </a:t>
            </a:r>
            <a:r>
              <a:rPr lang="en-GB" sz="2400" dirty="0" smtClean="0"/>
              <a:t>Collaboration, for example, </a:t>
            </a:r>
          </a:p>
          <a:p>
            <a:pPr lvl="1"/>
            <a:r>
              <a:rPr lang="en-GB" sz="2000" dirty="0" smtClean="0"/>
              <a:t>to </a:t>
            </a:r>
            <a:r>
              <a:rPr lang="en-GB" sz="2000" dirty="0"/>
              <a:t>support the emerging pan African initiative to increase the numbers and quality of </a:t>
            </a:r>
            <a:r>
              <a:rPr lang="en-GB" sz="2000" dirty="0">
                <a:hlinkClick r:id="rId3" action="ppaction://hlinkfile"/>
              </a:rPr>
              <a:t>Maths, Science and Technology teachers, particularly women. </a:t>
            </a:r>
            <a:endParaRPr lang="en-ZA" sz="2000" dirty="0"/>
          </a:p>
          <a:p>
            <a:r>
              <a:rPr lang="en-GB" sz="2400" dirty="0"/>
              <a:t>Work with </a:t>
            </a:r>
            <a:r>
              <a:rPr lang="en-GB" sz="2400" dirty="0" smtClean="0"/>
              <a:t>African teacher education institutions to improve teacher education course design integrating OER, and to release newly developed or adapted materials as OER. </a:t>
            </a:r>
          </a:p>
          <a:p>
            <a:pPr lvl="1"/>
            <a:r>
              <a:rPr lang="en-GB" sz="2000" dirty="0" smtClean="0"/>
              <a:t>Fort Hare, </a:t>
            </a:r>
            <a:r>
              <a:rPr lang="en-GB" sz="2000" dirty="0" err="1" smtClean="0"/>
              <a:t>Univ</a:t>
            </a:r>
            <a:r>
              <a:rPr lang="en-GB" sz="2000" dirty="0" smtClean="0"/>
              <a:t> of </a:t>
            </a:r>
            <a:r>
              <a:rPr lang="en-GB" sz="2000" dirty="0" err="1" smtClean="0"/>
              <a:t>Pta</a:t>
            </a:r>
            <a:r>
              <a:rPr lang="en-GB" sz="2000" dirty="0" smtClean="0"/>
              <a:t>, Wits, </a:t>
            </a:r>
            <a:r>
              <a:rPr lang="en-GB" sz="2000" dirty="0"/>
              <a:t>UKZN, Rhodes </a:t>
            </a:r>
            <a:endParaRPr lang="en-GB" sz="2000" dirty="0" smtClean="0"/>
          </a:p>
          <a:p>
            <a:pPr lvl="1"/>
            <a:r>
              <a:rPr lang="en-GB" sz="2000" dirty="0" smtClean="0"/>
              <a:t>UDSM, </a:t>
            </a:r>
            <a:r>
              <a:rPr lang="en-GB" sz="2000" dirty="0" err="1" smtClean="0"/>
              <a:t>Nistcol</a:t>
            </a:r>
            <a:r>
              <a:rPr lang="en-GB" sz="2000" dirty="0" smtClean="0"/>
              <a:t>/</a:t>
            </a:r>
            <a:r>
              <a:rPr lang="en-GB" sz="2000" dirty="0" err="1" smtClean="0"/>
              <a:t>Chalimbana</a:t>
            </a:r>
            <a:r>
              <a:rPr lang="en-GB" sz="2000" dirty="0" smtClean="0"/>
              <a:t>,  CUEA (Nairobi), UCM </a:t>
            </a:r>
            <a:r>
              <a:rPr lang="en-GB" sz="2000" dirty="0"/>
              <a:t>(Beira), </a:t>
            </a:r>
            <a:endParaRPr lang="en-GB" sz="2000" dirty="0" smtClean="0"/>
          </a:p>
          <a:p>
            <a:pPr lvl="1"/>
            <a:r>
              <a:rPr lang="en-GB" sz="2000" dirty="0" smtClean="0"/>
              <a:t>DHET (EU Strengthening FP programme) </a:t>
            </a:r>
            <a:r>
              <a:rPr lang="en-ZA" sz="2000" dirty="0" smtClean="0">
                <a:solidFill>
                  <a:schemeClr val="bg1"/>
                </a:solidFill>
              </a:rPr>
              <a:t>ER </a:t>
            </a:r>
            <a:r>
              <a:rPr lang="en-ZA" sz="2000" dirty="0">
                <a:solidFill>
                  <a:schemeClr val="bg1"/>
                </a:solidFill>
              </a:rPr>
              <a:t>Africa OER Network activities</a:t>
            </a:r>
            <a:endParaRPr lang="en-GB" sz="2000" dirty="0" smtClean="0"/>
          </a:p>
          <a:p>
            <a:pPr lvl="0"/>
            <a:r>
              <a:rPr lang="en-GB" sz="2400" dirty="0" smtClean="0"/>
              <a:t>Increasingly to </a:t>
            </a:r>
            <a:r>
              <a:rPr lang="en-GB" sz="2400" dirty="0"/>
              <a:t>stimulate participants to work across institutions in collaborative initiatives.</a:t>
            </a:r>
            <a:endParaRPr lang="en-ZA" sz="2400" dirty="0"/>
          </a:p>
          <a:p>
            <a:pPr marL="0" indent="0">
              <a:buNone/>
            </a:pPr>
            <a:r>
              <a:rPr lang="en-ZA" sz="2000" dirty="0" smtClean="0">
                <a:solidFill>
                  <a:schemeClr val="tx1"/>
                </a:solidFill>
              </a:rPr>
              <a:t>	</a:t>
            </a:r>
            <a:r>
              <a:rPr lang="en-US" sz="3200" dirty="0" smtClean="0"/>
              <a:t/>
            </a:r>
            <a:br>
              <a:rPr lang="en-US" sz="3200" dirty="0" smtClean="0"/>
            </a:br>
            <a:endParaRPr lang="en-GB" sz="3200" dirty="0" smtClean="0"/>
          </a:p>
        </p:txBody>
      </p:sp>
      <p:sp>
        <p:nvSpPr>
          <p:cNvPr id="7" name="TextBox 6"/>
          <p:cNvSpPr txBox="1"/>
          <p:nvPr/>
        </p:nvSpPr>
        <p:spPr>
          <a:xfrm>
            <a:off x="457200" y="711200"/>
            <a:ext cx="914400" cy="914400"/>
          </a:xfrm>
          <a:prstGeom prst="rect">
            <a:avLst/>
          </a:prstGeom>
        </p:spPr>
        <p:txBody>
          <a:bodyPr vert="horz" wrap="none" lIns="0" tIns="0" rIns="0" bIns="0" rtlCol="0" anchor="t" anchorCtr="0">
            <a:noAutofit/>
          </a:bodyPr>
          <a:lstStyle/>
          <a:p>
            <a:pPr marL="0" marR="0" indent="0" algn="ctr" defTabSz="457200" rtl="0" eaLnBrk="1" fontAlgn="auto" latinLnBrk="0" hangingPunct="1">
              <a:lnSpc>
                <a:spcPct val="100000"/>
              </a:lnSpc>
              <a:spcBef>
                <a:spcPct val="0"/>
              </a:spcBef>
              <a:spcAft>
                <a:spcPts val="0"/>
              </a:spcAft>
              <a:buClrTx/>
              <a:buSzTx/>
              <a:buFontTx/>
              <a:buNone/>
              <a:tabLst/>
            </a:pPr>
            <a:endParaRPr kumimoji="0" lang="en-ZA" sz="2000" b="0" i="1" u="none" strike="noStrike" kern="1200" cap="none" spc="0" normalizeH="0" baseline="0" noProof="0" dirty="0" smtClean="0">
              <a:ln>
                <a:noFill/>
              </a:ln>
              <a:solidFill>
                <a:srgbClr val="D4A73C"/>
              </a:solidFill>
              <a:effectLst/>
              <a:uLnTx/>
              <a:uFillTx/>
              <a:latin typeface="Myriad Pro"/>
              <a:ea typeface="+mj-ea"/>
              <a:cs typeface="Myriad Pro"/>
            </a:endParaRPr>
          </a:p>
        </p:txBody>
      </p:sp>
      <p:sp>
        <p:nvSpPr>
          <p:cNvPr id="3" name="Rectangle 2"/>
          <p:cNvSpPr/>
          <p:nvPr/>
        </p:nvSpPr>
        <p:spPr>
          <a:xfrm>
            <a:off x="457200" y="404664"/>
            <a:ext cx="8075240" cy="584775"/>
          </a:xfrm>
          <a:prstGeom prst="rect">
            <a:avLst/>
          </a:prstGeom>
        </p:spPr>
        <p:txBody>
          <a:bodyPr wrap="square">
            <a:spAutoFit/>
          </a:bodyPr>
          <a:lstStyle/>
          <a:p>
            <a:pPr algn="ctr"/>
            <a:r>
              <a:rPr lang="en-ZA" sz="3200" i="1" dirty="0" smtClean="0">
                <a:solidFill>
                  <a:srgbClr val="166594"/>
                </a:solidFill>
                <a:latin typeface="Calibri" pitchFamily="34" charset="0"/>
                <a:ea typeface="Calibri" pitchFamily="34" charset="0"/>
                <a:cs typeface="Calibri" pitchFamily="34" charset="0"/>
              </a:rPr>
              <a:t>Saide</a:t>
            </a:r>
            <a:r>
              <a:rPr lang="en-ZA" sz="3200" dirty="0" smtClean="0">
                <a:solidFill>
                  <a:srgbClr val="166594"/>
                </a:solidFill>
                <a:latin typeface="Calibri" pitchFamily="34" charset="0"/>
                <a:ea typeface="Calibri" pitchFamily="34" charset="0"/>
                <a:cs typeface="Calibri" pitchFamily="34" charset="0"/>
              </a:rPr>
              <a:t>:  OER </a:t>
            </a:r>
            <a:r>
              <a:rPr lang="en-ZA" sz="3200" dirty="0">
                <a:solidFill>
                  <a:srgbClr val="166594"/>
                </a:solidFill>
                <a:latin typeface="Calibri" pitchFamily="34" charset="0"/>
                <a:ea typeface="Calibri" pitchFamily="34" charset="0"/>
                <a:cs typeface="Calibri" pitchFamily="34" charset="0"/>
              </a:rPr>
              <a:t>Network </a:t>
            </a:r>
            <a:r>
              <a:rPr lang="en-ZA" sz="3200" dirty="0" smtClean="0">
                <a:solidFill>
                  <a:srgbClr val="166594"/>
                </a:solidFill>
                <a:latin typeface="Calibri" pitchFamily="34" charset="0"/>
                <a:ea typeface="Calibri" pitchFamily="34" charset="0"/>
                <a:cs typeface="Calibri" pitchFamily="34" charset="0"/>
              </a:rPr>
              <a:t>activities</a:t>
            </a:r>
            <a:endParaRPr lang="en-ZA" sz="3200" dirty="0">
              <a:solidFill>
                <a:srgbClr val="166594"/>
              </a:solidFill>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800" dirty="0" smtClean="0"/>
              <a:t>From individual project to Network....</a:t>
            </a:r>
            <a:endParaRPr lang="en-ZA" sz="2800" dirty="0"/>
          </a:p>
        </p:txBody>
      </p:sp>
      <p:sp>
        <p:nvSpPr>
          <p:cNvPr id="3" name="Content Placeholder 2"/>
          <p:cNvSpPr>
            <a:spLocks noGrp="1"/>
          </p:cNvSpPr>
          <p:nvPr>
            <p:ph idx="1"/>
          </p:nvPr>
        </p:nvSpPr>
        <p:spPr/>
        <p:txBody>
          <a:bodyPr/>
          <a:lstStyle/>
          <a:p>
            <a:pPr>
              <a:buNone/>
            </a:pPr>
            <a:r>
              <a:rPr lang="en-ZA" sz="2400" dirty="0" smtClean="0"/>
              <a:t>The full potential of OER depends on collaboration within an emerging community of practice across institutions. </a:t>
            </a:r>
          </a:p>
          <a:p>
            <a:pPr>
              <a:buNone/>
            </a:pPr>
            <a:endParaRPr lang="en-ZA" sz="2400" dirty="0" smtClean="0"/>
          </a:p>
          <a:p>
            <a:pPr>
              <a:buNone/>
            </a:pPr>
            <a:r>
              <a:rPr lang="en-ZA" sz="2400" dirty="0" smtClean="0"/>
              <a:t>As Ken Harley points out (following Bourdieu) </a:t>
            </a:r>
          </a:p>
          <a:p>
            <a:pPr>
              <a:buNone/>
            </a:pPr>
            <a:r>
              <a:rPr lang="en-ZA" sz="2400" dirty="0" smtClean="0"/>
              <a:t>The concept of social capital links neatly with OER because it</a:t>
            </a:r>
          </a:p>
          <a:p>
            <a:pPr>
              <a:buFont typeface="Arial" pitchFamily="34" charset="0"/>
              <a:buChar char="•"/>
            </a:pPr>
            <a:r>
              <a:rPr lang="en-ZA" sz="2400" i="1" dirty="0" smtClean="0"/>
              <a:t>calls attention to the fact that civic virtue is most powerful when it is embedded in a sense network of reciprocal social relations. A society of many virtuous but isolated individuals is not necessarily rich in social capital (Putnam, 2000, p.19)</a:t>
            </a:r>
            <a:endParaRPr lang="en-ZA" i="1" dirty="0" smtClean="0"/>
          </a:p>
          <a:p>
            <a:pPr marL="457200" indent="-457200">
              <a:lnSpc>
                <a:spcPct val="40000"/>
              </a:lnSpc>
              <a:buFontTx/>
              <a:buAutoNum type="arabicPeriod" startAt="2"/>
              <a:tabLst>
                <a:tab pos="355600" algn="l"/>
                <a:tab pos="444500" algn="l"/>
              </a:tabLst>
            </a:pPr>
            <a:endParaRPr lang="en-ZA" sz="2400" dirty="0" smtClean="0">
              <a:latin typeface="Arial Narrow" pitchFamily="34" charset="0"/>
            </a:endParaRPr>
          </a:p>
          <a:p>
            <a:endParaRPr lang="en-ZA" sz="2000" dirty="0"/>
          </a:p>
        </p:txBody>
      </p:sp>
    </p:spTree>
    <p:extLst>
      <p:ext uri="{BB962C8B-B14F-4D97-AF65-F5344CB8AC3E}">
        <p14:creationId xmlns:p14="http://schemas.microsoft.com/office/powerpoint/2010/main" val="1349307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00716" y="536921"/>
            <a:ext cx="8707350" cy="5715475"/>
          </a:xfrm>
          <a:prstGeom prst="rect">
            <a:avLst/>
          </a:prstGeom>
          <a:noFill/>
          <a:ln w="9525">
            <a:noFill/>
            <a:miter lim="800000"/>
            <a:headEnd/>
            <a:tailEnd/>
          </a:ln>
          <a:effec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3645024"/>
            <a:ext cx="5721095" cy="1031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2267743" y="1948880"/>
            <a:ext cx="1819273" cy="1445778"/>
          </a:xfrm>
          <a:prstGeom prst="ellipse">
            <a:avLst/>
          </a:prstGeom>
          <a:solidFill>
            <a:schemeClr val="bg1"/>
          </a:solidFill>
          <a:ln w="57150">
            <a:solidFill>
              <a:srgbClr val="FF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651238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ZA" sz="3600" dirty="0" smtClean="0"/>
              <a:t>Thank you!</a:t>
            </a:r>
            <a:endParaRPr lang="en-ZA"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Primary science education CPD proposal </a:t>
            </a:r>
            <a:endParaRPr lang="en-ZA"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3449423637"/>
              </p:ext>
            </p:extLst>
          </p:nvPr>
        </p:nvGraphicFramePr>
        <p:xfrm>
          <a:off x="422176" y="177281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8549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0" tIns="0" rIns="0" bIns="0" rtlCol="0" anchor="t" anchorCtr="0">
        <a:noAutofit/>
      </a:bodyPr>
      <a:lstStyle>
        <a:defPPr marL="0" marR="0" indent="0" algn="ctr" defTabSz="457200" rtl="0" eaLnBrk="1" fontAlgn="auto" latinLnBrk="0" hangingPunct="1">
          <a:lnSpc>
            <a:spcPct val="100000"/>
          </a:lnSpc>
          <a:spcBef>
            <a:spcPct val="0"/>
          </a:spcBef>
          <a:spcAft>
            <a:spcPts val="0"/>
          </a:spcAft>
          <a:buClrTx/>
          <a:buSzTx/>
          <a:buFontTx/>
          <a:buNone/>
          <a:tabLst/>
          <a:defRPr kumimoji="0" sz="2000" b="0" i="1" u="none" strike="noStrike" kern="1200" cap="none" spc="0" normalizeH="0" baseline="0" noProof="0" dirty="0" smtClean="0">
            <a:ln>
              <a:noFill/>
            </a:ln>
            <a:solidFill>
              <a:srgbClr val="D4A73C"/>
            </a:solidFill>
            <a:effectLst/>
            <a:uLnTx/>
            <a:uFillTx/>
            <a:latin typeface="Myriad Pro"/>
            <a:ea typeface="+mj-ea"/>
            <a:cs typeface="Myriad Pro"/>
          </a:defRPr>
        </a:defPPr>
      </a:lstStyle>
    </a:txDef>
  </a:objectDefaults>
  <a:extraClrSchemeLst/>
</a:theme>
</file>

<file path=ppt/theme/theme2.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1573</TotalTime>
  <Words>459</Words>
  <Application>Microsoft Office PowerPoint</Application>
  <PresentationFormat>On-screen Show (4:3)</PresentationFormat>
  <Paragraphs>50</Paragraphs>
  <Slides>8</Slides>
  <Notes>3</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Slit</vt:lpstr>
      <vt:lpstr>The African Teacher Education OER Network</vt:lpstr>
      <vt:lpstr>The African Teacher Education OER Network </vt:lpstr>
      <vt:lpstr>TESSA Project Activities</vt:lpstr>
      <vt:lpstr>PowerPoint Presentation</vt:lpstr>
      <vt:lpstr>From individual project to Network....</vt:lpstr>
      <vt:lpstr>PowerPoint Presentation</vt:lpstr>
      <vt:lpstr>PowerPoint Presentation</vt:lpstr>
      <vt:lpstr>Primary science education CPD proposal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Michelle Randell</dc:creator>
  <cp:lastModifiedBy>Tessa Welch</cp:lastModifiedBy>
  <cp:revision>123</cp:revision>
  <dcterms:created xsi:type="dcterms:W3CDTF">2010-03-18T20:59:23Z</dcterms:created>
  <dcterms:modified xsi:type="dcterms:W3CDTF">2012-03-27T19:30:58Z</dcterms:modified>
</cp:coreProperties>
</file>