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4" r:id="rId2"/>
    <p:sldId id="283" r:id="rId3"/>
    <p:sldId id="258" r:id="rId4"/>
    <p:sldId id="259" r:id="rId5"/>
    <p:sldId id="260" r:id="rId6"/>
    <p:sldId id="261" r:id="rId7"/>
    <p:sldId id="275" r:id="rId8"/>
    <p:sldId id="281" r:id="rId9"/>
    <p:sldId id="276" r:id="rId10"/>
    <p:sldId id="277" r:id="rId11"/>
    <p:sldId id="28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8" r:id="rId22"/>
    <p:sldId id="279" r:id="rId23"/>
    <p:sldId id="280" r:id="rId24"/>
    <p:sldId id="272" r:id="rId25"/>
    <p:sldId id="273" r:id="rId26"/>
    <p:sldId id="274" r:id="rId27"/>
    <p:sldId id="286" r:id="rId28"/>
    <p:sldId id="287" r:id="rId29"/>
    <p:sldId id="28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9A0C-FACE-4DEC-A56A-0D0D236D2055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6083-E5DE-442F-8945-6149A0CC4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7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6083-E5DE-442F-8945-6149A0CC4F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3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9DC-7918-49DD-A5E1-9B74B17A6C4C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DBAC-954E-4EDD-BA55-45EA240B925C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ECA3-3DB6-4B36-93BF-3B06690899F9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548-B5F4-4601-98B8-A14622421544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CAB38-FC1F-491E-8A0C-C69743CC1B26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0A41-AA0E-4988-AF92-FF7EEBAFBB79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860-13CE-4776-8834-E65FFBBB87D7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186-EBE5-4C44-AA2D-4DC7BEF18A23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EB81-375C-4E1F-B20B-4AD39A4790E8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0758-CA64-488E-865A-9664FF9EE448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9A2E-0C05-4EDD-A8EB-9A5364323182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E648BB-F491-4824-8269-D3155C7F2291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8993AA-7336-46FD-9C08-35256E575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610600" cy="1812776"/>
          </a:xfrm>
        </p:spPr>
        <p:txBody>
          <a:bodyPr/>
          <a:lstStyle/>
          <a:p>
            <a:pPr algn="ctr"/>
            <a:r>
              <a:rPr lang="en-US" dirty="0" smtClean="0"/>
              <a:t>ANALYSIS OF Curriculum </a:t>
            </a:r>
            <a:r>
              <a:rPr lang="en-US" dirty="0"/>
              <a:t>Materials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CODE &amp; TITLE</a:t>
            </a:r>
          </a:p>
          <a:p>
            <a:pPr algn="ctr"/>
            <a:r>
              <a:rPr lang="en-US" dirty="0" smtClean="0"/>
              <a:t>ED 2216: IT  TEACHING METHODS</a:t>
            </a:r>
            <a:endParaRPr lang="en-US" dirty="0"/>
          </a:p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E9BB-CD36-471B-AB7B-8E840AC6401A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logo_suz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04664"/>
            <a:ext cx="1617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6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>
            <a:normAutofit/>
          </a:bodyPr>
          <a:lstStyle/>
          <a:p>
            <a:r>
              <a:rPr lang="en-US" sz="3200" b="1" dirty="0"/>
              <a:t>Criteria for Judging the Effectiveness of Syllabus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378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Internal consistency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Checking if sequence of topics have been arranged in a consistent way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Consistent between components and their contents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Clarity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Have the items been presented in a clear way?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E675-7480-4281-AEDB-A9568CDADBA5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19336"/>
          </a:xfrm>
        </p:spPr>
        <p:txBody>
          <a:bodyPr>
            <a:normAutofit/>
          </a:bodyPr>
          <a:lstStyle/>
          <a:p>
            <a:r>
              <a:rPr lang="en-US" sz="3200" b="1" dirty="0"/>
              <a:t>Criteria for Judging the Effectiveness of Syllabus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Up- to-datedness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Does the syllabus include current issues?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Are the materials suggested still relevant?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Balance 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Are all topics presented in a relatively the same depth or scope?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Balance of a major areas in a syllabus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6632-4BC6-486A-BD99-FA47082C3711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2060848"/>
            <a:ext cx="5715000" cy="1296144"/>
          </a:xfrm>
        </p:spPr>
        <p:txBody>
          <a:bodyPr/>
          <a:lstStyle/>
          <a:p>
            <a:pPr algn="ctr"/>
            <a:r>
              <a:rPr lang="en-US" sz="6000" dirty="0" smtClean="0"/>
              <a:t>Text Book</a:t>
            </a:r>
            <a:endParaRPr lang="en-US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7A0-7982-40BD-BB94-4CF639108275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5"/>
            <a:ext cx="7924800" cy="86409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Meaning of text book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924800" cy="475252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Pupil’s book is a form of “programmed learning”.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The book usually depend on the teacher for use and interpretation of the subject matter.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However, the book is used by both teacher and pupils during the lesson.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Pupils book comes out of a subject syllabus or in other words is a part of curriculum materials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D6AE-4AED-4FC5-87A8-1119E3CAC89A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924800" cy="6480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924800" cy="468052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 smtClean="0"/>
              <a:t>The text book helps the pupils to:</a:t>
            </a:r>
          </a:p>
          <a:p>
            <a:pPr marL="881063" lvl="1" indent="-514350">
              <a:buFont typeface="+mj-lt"/>
              <a:buAutoNum type="arabicPeriod"/>
              <a:defRPr/>
            </a:pPr>
            <a:r>
              <a:rPr lang="en-US" sz="3200" dirty="0" smtClean="0"/>
              <a:t>Learn through written words</a:t>
            </a:r>
          </a:p>
          <a:p>
            <a:pPr marL="881063" lvl="1" indent="-514350">
              <a:buFont typeface="+mj-lt"/>
              <a:buAutoNum type="arabicPeriod"/>
              <a:defRPr/>
            </a:pPr>
            <a:r>
              <a:rPr lang="en-US" sz="3200" dirty="0" smtClean="0"/>
              <a:t>Gain skills in reading and writing</a:t>
            </a:r>
          </a:p>
          <a:p>
            <a:pPr marL="881063" lvl="1" indent="-514350">
              <a:buFont typeface="+mj-lt"/>
              <a:buAutoNum type="arabicPeriod"/>
              <a:defRPr/>
            </a:pPr>
            <a:r>
              <a:rPr lang="en-US" sz="3200" dirty="0" smtClean="0"/>
              <a:t>Learn vocabulary</a:t>
            </a:r>
          </a:p>
          <a:p>
            <a:pPr marL="881063" lvl="1" indent="-514350">
              <a:buFont typeface="+mj-lt"/>
              <a:buAutoNum type="arabicPeriod"/>
              <a:defRPr/>
            </a:pPr>
            <a:r>
              <a:rPr lang="en-US" sz="3200" dirty="0" smtClean="0"/>
              <a:t>Learn through doing activities and exercises at school or home</a:t>
            </a:r>
          </a:p>
          <a:p>
            <a:pPr marL="881063" lvl="1" indent="-514350">
              <a:buFont typeface="+mj-lt"/>
              <a:buAutoNum type="arabicPeriod"/>
              <a:defRPr/>
            </a:pPr>
            <a:r>
              <a:rPr lang="en-US" sz="3200" dirty="0" smtClean="0"/>
              <a:t>Learn privately (private study)</a:t>
            </a:r>
          </a:p>
          <a:p>
            <a:pPr marL="881063" lvl="1" indent="-514350">
              <a:buFont typeface="+mj-lt"/>
              <a:buAutoNum type="arabicPeriod"/>
              <a:defRPr/>
            </a:pPr>
            <a:r>
              <a:rPr lang="en-US" sz="3200" dirty="0" smtClean="0"/>
              <a:t>Learn through textual and visual communication.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6A4-D832-4785-97C5-2971CE28F617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en-US" dirty="0" smtClean="0"/>
              <a:t>Cont…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4623792"/>
          </a:xfrm>
        </p:spPr>
        <p:txBody>
          <a:bodyPr/>
          <a:lstStyle/>
          <a:p>
            <a:r>
              <a:rPr lang="en-US" sz="3200" dirty="0" smtClean="0"/>
              <a:t>Thus the book is organized in the following components:</a:t>
            </a:r>
          </a:p>
          <a:p>
            <a:pPr marL="881063" lvl="1" indent="-514350">
              <a:buFont typeface="Calibri" pitchFamily="34" charset="0"/>
              <a:buAutoNum type="arabicPeriod"/>
            </a:pPr>
            <a:r>
              <a:rPr lang="en-US" sz="3200" dirty="0" smtClean="0"/>
              <a:t>Preliminaries (Prelims)</a:t>
            </a:r>
          </a:p>
          <a:p>
            <a:pPr marL="881063" lvl="1" indent="-514350">
              <a:buFont typeface="Calibri" pitchFamily="34" charset="0"/>
              <a:buAutoNum type="arabicPeriod"/>
            </a:pPr>
            <a:r>
              <a:rPr lang="en-US" sz="3200" dirty="0" smtClean="0"/>
              <a:t>Main Body</a:t>
            </a:r>
          </a:p>
          <a:p>
            <a:pPr marL="881063" lvl="1" indent="-514350">
              <a:buFont typeface="Calibri" pitchFamily="34" charset="0"/>
              <a:buAutoNum type="arabicPeriod"/>
            </a:pPr>
            <a:r>
              <a:rPr lang="en-US" sz="3200" dirty="0" smtClean="0"/>
              <a:t>Back matter ( end matter)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6B42-1795-4E7C-82EE-519149F21146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en-US" smtClean="0"/>
              <a:t>Preliminaries (Prelims)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803976" cy="505584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These are the first page s of a book. </a:t>
            </a:r>
          </a:p>
          <a:p>
            <a:pPr>
              <a:defRPr/>
            </a:pPr>
            <a:r>
              <a:rPr lang="en-US" sz="3200" dirty="0" smtClean="0"/>
              <a:t>They show the level to which the book intended.</a:t>
            </a:r>
          </a:p>
          <a:p>
            <a:pPr>
              <a:defRPr/>
            </a:pPr>
            <a:r>
              <a:rPr lang="en-US" sz="3200" dirty="0" smtClean="0"/>
              <a:t> It shows what is to be found in the book and how to use it the book. </a:t>
            </a:r>
          </a:p>
          <a:p>
            <a:pPr>
              <a:defRPr/>
            </a:pPr>
            <a:r>
              <a:rPr lang="en-US" sz="3200" dirty="0" smtClean="0"/>
              <a:t>Also acknowledgements and table of content are found in this section.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7B20-3C12-4498-A1DB-A5877345ED37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697"/>
            <a:ext cx="79248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44504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3200" dirty="0" smtClean="0"/>
              <a:t>The section is therefore organized as follows: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dirty="0" smtClean="0"/>
              <a:t>Book title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dirty="0" smtClean="0"/>
              <a:t>Copyright declaration (©)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dirty="0" smtClean="0"/>
              <a:t>Acknowledgments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dirty="0" smtClean="0"/>
              <a:t>Preface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200" dirty="0" smtClean="0"/>
              <a:t>Table of content</a:t>
            </a:r>
          </a:p>
          <a:p>
            <a:pPr marL="514350" indent="-51435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dirty="0" smtClean="0"/>
              <a:t>These few pages are written in Roman numbers ( </a:t>
            </a:r>
            <a:r>
              <a:rPr lang="en-US" sz="3200" dirty="0" err="1" smtClean="0"/>
              <a:t>i</a:t>
            </a:r>
            <a:r>
              <a:rPr lang="en-US" sz="3200" dirty="0" smtClean="0"/>
              <a:t>, ii, iii etc)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C76-F001-4AA5-BCE7-9E1B8ECFD02D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Main body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998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The main body contains materials from the syllabus objectives. 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The content of the book is organized through topics, and each topic stands as a chapter or a lesson. 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Questions and exercises may be placed at the end of each topic or lesson. Some books are written as a series of activities . 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The book must be well illustrated. For the lower classes the illustration must be in full </a:t>
            </a:r>
            <a:r>
              <a:rPr lang="en-US" sz="3000" dirty="0" err="1" smtClean="0"/>
              <a:t>colour</a:t>
            </a:r>
            <a:r>
              <a:rPr lang="en-US" sz="3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The illustration includes drawings, tables, graphs, maps, pictures etc.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4FEA-DE4C-49E6-9FF0-78B904A92907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09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000" dirty="0" smtClean="0"/>
              <a:t>This part must cover all the topics contained in the prescribed syllabus. 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/>
              <a:t>The content part that is the subject matter must include effective motor skills and knowledge.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/>
              <a:t> Also, there should be different methods, approaches and activities in different topics. 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/>
              <a:t>Arabic numbers are used in this section (1,2,3, etc)</a:t>
            </a:r>
          </a:p>
          <a:p>
            <a:pPr>
              <a:spcBef>
                <a:spcPts val="0"/>
              </a:spcBef>
              <a:defRPr/>
            </a:pPr>
            <a:r>
              <a:rPr lang="en-US" sz="3000" dirty="0" smtClean="0"/>
              <a:t>This part is organized: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000" dirty="0" smtClean="0"/>
              <a:t>Topics and subtopics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000" dirty="0" smtClean="0"/>
              <a:t>Methodology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000" dirty="0" smtClean="0"/>
              <a:t>Activities, exercises, tasks etc.</a:t>
            </a:r>
            <a:endParaRPr lang="en-US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B745-712B-4D6F-B97C-B6E3E33F06E9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At the end of this lecture, students should be able to:</a:t>
            </a:r>
          </a:p>
          <a:p>
            <a:r>
              <a:rPr lang="en-GB" sz="3200" dirty="0" smtClean="0"/>
              <a:t>Identify curriculum materials</a:t>
            </a:r>
          </a:p>
          <a:p>
            <a:r>
              <a:rPr lang="en-GB" sz="3200" dirty="0" smtClean="0"/>
              <a:t>Explain the criteria for judging good curriculum materials.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55C4-7127-4EB3-9D06-3C772EFD9D95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Back matter (End matter)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Not all books end up in this form especially in lower classes, however this end part consist of: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Bibliography (Reference)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Glossary (mini dictionary)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Index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Appendix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200" dirty="0" smtClean="0"/>
              <a:t>Written in Arabic numbers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CD3-3B5E-4D6E-A3EB-0AAA147845C3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Criteria for Judging the Effectiveness of text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0405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900" dirty="0" smtClean="0"/>
              <a:t>In evaluating the textbook, the following criteria are helpful for the teachers: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900" dirty="0" smtClean="0"/>
              <a:t>Contribution of the textbook in helping teachers and students to attain curriculum goals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900" dirty="0" smtClean="0"/>
              <a:t>A recent copyright date of the textbook (within five years)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900" dirty="0" smtClean="0"/>
              <a:t>Clear and accurate presentation of concepts, generalizations and relationship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900" dirty="0" smtClean="0"/>
              <a:t>Students find the textbook easy and interesting to read</a:t>
            </a:r>
            <a:endParaRPr lang="en-US" sz="2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7964-97CB-4FF2-9EEB-4920BDCB3032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7494984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760640"/>
          </a:xfrm>
        </p:spPr>
        <p:txBody>
          <a:bodyPr>
            <a:noAutofit/>
          </a:bodyPr>
          <a:lstStyle/>
          <a:p>
            <a:pPr marL="514350" indent="-514350">
              <a:buAutoNum type="arabicPeriod" startAt="5"/>
            </a:pPr>
            <a:r>
              <a:rPr lang="en-US" sz="3200" dirty="0" smtClean="0"/>
              <a:t>Content of the text </a:t>
            </a:r>
          </a:p>
          <a:p>
            <a:pPr marL="955675" lvl="1" indent="-514350"/>
            <a:r>
              <a:rPr lang="en-US" sz="2800" dirty="0" smtClean="0"/>
              <a:t>Coverage to all or most of the topics of the syllabus</a:t>
            </a:r>
          </a:p>
          <a:p>
            <a:pPr marL="955675" lvl="1" indent="-514350"/>
            <a:r>
              <a:rPr lang="en-US" sz="2800" dirty="0" smtClean="0"/>
              <a:t>Up-to-datedness</a:t>
            </a:r>
          </a:p>
          <a:p>
            <a:pPr marL="955675" lvl="1" indent="-514350"/>
            <a:r>
              <a:rPr lang="en-US" sz="2800" dirty="0" smtClean="0"/>
              <a:t>Accurately reflect ethnic cultures and life styles but not biased to one ethnic culture</a:t>
            </a:r>
          </a:p>
          <a:p>
            <a:pPr marL="955675" lvl="1" indent="-514350"/>
            <a:r>
              <a:rPr lang="en-US" sz="2800" dirty="0" smtClean="0"/>
              <a:t>Free of racist and sexist connotations</a:t>
            </a:r>
          </a:p>
          <a:p>
            <a:pPr marL="955675" lvl="1" indent="-514350"/>
            <a:r>
              <a:rPr lang="en-US" sz="2800" dirty="0" smtClean="0"/>
              <a:t>Objective presentation of controversial issues</a:t>
            </a:r>
          </a:p>
          <a:p>
            <a:pPr marL="955675" lvl="1" indent="-514350"/>
            <a:r>
              <a:rPr lang="en-US" sz="2800" dirty="0" smtClean="0"/>
              <a:t>Providing material or examples of how the concepts or content are correlated with other subject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A1D3-2F35-433E-9999-AC31EB654CF0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24800" cy="576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en-US" sz="2800" dirty="0" smtClean="0"/>
              <a:t>The textbooks highlight the new and difficult words</a:t>
            </a:r>
          </a:p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en-US" sz="2800" dirty="0" smtClean="0"/>
              <a:t>Graphs tables and diagrams are clearly illustrated and easy to read</a:t>
            </a:r>
          </a:p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en-US" sz="2800" dirty="0" smtClean="0"/>
              <a:t>Quotation or other authoritative sources are used to highlight concepts or contents</a:t>
            </a:r>
          </a:p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en-US" sz="2800" dirty="0" smtClean="0"/>
              <a:t>The textbook contains recommended readings book for students</a:t>
            </a:r>
          </a:p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en-US" sz="2800" dirty="0" smtClean="0"/>
              <a:t>The textbook is attractive, colorful, well designed with the type size that easy for students to read and easy to handle</a:t>
            </a:r>
          </a:p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en-US" sz="2800" dirty="0" smtClean="0"/>
              <a:t>The text binding and page paper is strong enough to withstand students’ use over a number of years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5FE8-A186-4403-856F-94663391A8C1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2276872"/>
            <a:ext cx="6779840" cy="936104"/>
          </a:xfrm>
        </p:spPr>
        <p:txBody>
          <a:bodyPr/>
          <a:lstStyle/>
          <a:p>
            <a:r>
              <a:rPr lang="en-US" dirty="0" smtClean="0"/>
              <a:t>Teacher’s Guide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EAF4-70B3-4E35-925E-0F9E5AFC55ED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 smtClean="0"/>
              <a:t>Teacher’s Guide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558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A teacher’s guide is a printed teaching material prepared to guide teachers on how to teach effectively.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This book provide suggestions for teaching strategies and tactics on how to use pupils’ book effectively.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Teacher’s guide also allocates time scheduled for each topic.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Answers of the questions and activities from the pupils’ book are written in this book.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9414-09AD-4A0C-A315-6AEF46F3548C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the Teacher’s Guide Contain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683568" y="1268760"/>
            <a:ext cx="8064896" cy="505584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Although teacher’s may be of different styles and emphasis, the following elements are found in most of teacher’s guides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Specific learning objectives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Suggested learning activities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Suggested teaching/learning resources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Suggested teachers organization of activities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Assessment tools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Suggested supplementary materials and references</a:t>
            </a:r>
          </a:p>
          <a:p>
            <a:pPr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endParaRPr lang="en-US" sz="3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A5-8204-44E2-BC7C-FAA04D68C3E4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Description</a:t>
            </a:r>
          </a:p>
          <a:p>
            <a:r>
              <a:rPr lang="en-US" dirty="0" smtClean="0"/>
              <a:t>Organize yourself in groups of two. Your task is to </a:t>
            </a:r>
            <a:r>
              <a:rPr lang="en-US" dirty="0" err="1" smtClean="0"/>
              <a:t>anaysis</a:t>
            </a:r>
            <a:r>
              <a:rPr lang="en-US" dirty="0" smtClean="0"/>
              <a:t> the syllabus based on the given criterion in this presentation. The syllabus allocation is as shown in the next slide</a:t>
            </a:r>
          </a:p>
          <a:p>
            <a:r>
              <a:rPr lang="en-US" b="1" dirty="0" smtClean="0"/>
              <a:t>Deliverable</a:t>
            </a:r>
          </a:p>
          <a:p>
            <a:r>
              <a:rPr lang="en-US" dirty="0" smtClean="0"/>
              <a:t>An analysis report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 : 4 weeks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548-B5F4-4601-98B8-A14622421544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7453"/>
              </p:ext>
            </p:extLst>
          </p:nvPr>
        </p:nvGraphicFramePr>
        <p:xfrm>
          <a:off x="457200" y="1600200"/>
          <a:ext cx="560165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53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SYLLABUS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III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V1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548-B5F4-4601-98B8-A14622421544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07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1C45-6BF4-4E42-A77B-AD02EE27A8D0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1" name="Picture 3" descr="C:\Users\Said Yunus\Desktop\download (3)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6724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08912" cy="10081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Curriculum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776864" cy="5472608"/>
          </a:xfrm>
        </p:spPr>
        <p:txBody>
          <a:bodyPr/>
          <a:lstStyle/>
          <a:p>
            <a:r>
              <a:rPr lang="en-US" sz="3200" dirty="0" smtClean="0"/>
              <a:t>In implementing curriculum, there must be availability of important curriculum materials for the teacher.</a:t>
            </a:r>
          </a:p>
          <a:p>
            <a:r>
              <a:rPr lang="en-US" sz="3200" dirty="0" smtClean="0"/>
              <a:t>These curriculum materials are useful in planning instruction at different stages.</a:t>
            </a:r>
          </a:p>
          <a:p>
            <a:r>
              <a:rPr lang="en-US" sz="3200" dirty="0" smtClean="0"/>
              <a:t>These curriculum materials are syllabus, textbook, teachers guide, reference materials.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3E9-9770-41A9-AF70-36B248F5934B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76400" y="685800"/>
            <a:ext cx="5631904" cy="1224136"/>
          </a:xfrm>
        </p:spPr>
        <p:txBody>
          <a:bodyPr/>
          <a:lstStyle/>
          <a:p>
            <a:pPr algn="ctr"/>
            <a:r>
              <a:rPr lang="en-US" sz="6000" dirty="0" smtClean="0"/>
              <a:t>Syllabus</a:t>
            </a:r>
            <a:endParaRPr lang="en-US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46E4-8AB9-44BE-9DD5-EB5397637493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95600" cy="355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1933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Syllabus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Syllabus is the summary of contents, methods and instructional materials that enable the classroom teacher to know what, how and which materials are to be used for teaching at a particular subject and topic.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DC9-3FEF-40C3-B4B3-F8ACB92934BC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8350696" cy="10081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Components of Syllabus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206680" cy="5112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/>
              <a:t>The components of syllabus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Competencies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Topics/sub-topics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General/specific objectives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Teaching /learning techniques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Materials /Aids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Assessment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/>
              <a:t>Periods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329-E89E-4D6D-8925-076B00439F92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3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Criteria for Judging the Effectiveness of Syllabus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532440" cy="45944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General appropriateness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Organization of topics, scope </a:t>
            </a:r>
            <a:r>
              <a:rPr lang="en-US" sz="3200" dirty="0" err="1" smtClean="0"/>
              <a:t>vs</a:t>
            </a:r>
            <a:r>
              <a:rPr lang="en-US" sz="3200" dirty="0" smtClean="0"/>
              <a:t> students’ ability levels, completeness of topics contained, etc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Feasibility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Possibility of the syllabus to be implemented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Applicability of the suggested methods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Are the objectives realistic and attainable?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5B08-313E-4707-8E76-E23FAF517E7F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34616"/>
          </a:xfrm>
        </p:spPr>
        <p:txBody>
          <a:bodyPr>
            <a:normAutofit/>
          </a:bodyPr>
          <a:lstStyle/>
          <a:p>
            <a:r>
              <a:rPr lang="en-US" sz="3200" b="1" dirty="0"/>
              <a:t>Criteria for Judging the Effectiveness of Syllabus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Utility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How much its content is meaningful to learners and society?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Does the content help to meet the needs of the society and individual students</a:t>
            </a:r>
            <a:r>
              <a:rPr lang="en-US" sz="3200" dirty="0" smtClean="0"/>
              <a:t>?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Adequacy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Does the syllabus provide enough learning required?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Are the methods and strategies suggested adequate for assisting the learners to achieve the objectives or master the skills?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32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E7C6-EFC9-4168-8F83-9ACDC569CC86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3"/>
          </a:xfrm>
        </p:spPr>
        <p:txBody>
          <a:bodyPr>
            <a:normAutofit/>
          </a:bodyPr>
          <a:lstStyle/>
          <a:p>
            <a:r>
              <a:rPr lang="en-US" sz="3200" b="1" dirty="0"/>
              <a:t>Criteria for Judging the Effectiveness of Syllabus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Appropriate to content and methods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Accuracy of concepts, principles and facts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Is it relevant for the students, time, society, environments needs and desires?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Scope and consistency between grades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Depth and breadth of the content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Has it been consistent with lower grade or highest?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79C8-8509-4F9F-96B1-4407A480365F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 2216  - IT TEACHING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93AA-7336-46FD-9C08-35256E5753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ALYSIS OF Curriculum Materials&amp;quot;&quot;/&gt;&lt;property id=&quot;20307&quot; value=&quot;284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83&quot;/&gt;&lt;/object&gt;&lt;object type=&quot;3&quot; unique_id=&quot;10006&quot;&gt;&lt;property id=&quot;20148&quot; value=&quot;5&quot;/&gt;&lt;property id=&quot;20300&quot; value=&quot;Slide 3 - &amp;quot;Curriculum material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yllabu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yllabus 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Components of Syllabu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Criteria for Judging the Effectiveness of Syllabus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Criteria for Judging the Effectiveness of Syllabus&amp;quot;&quot;/&gt;&lt;property id=&quot;20307&quot; value=&quot;281&quot;/&gt;&lt;/object&gt;&lt;object type=&quot;3&quot; unique_id=&quot;10012&quot;&gt;&lt;property id=&quot;20148&quot; value=&quot;5&quot;/&gt;&lt;property id=&quot;20300&quot; value=&quot;Slide 9 - &amp;quot;Criteria for Judging the Effectiveness of Syllabus&amp;quot;&quot;/&gt;&lt;property id=&quot;20307&quot; value=&quot;276&quot;/&gt;&lt;/object&gt;&lt;object type=&quot;3&quot; unique_id=&quot;10013&quot;&gt;&lt;property id=&quot;20148&quot; value=&quot;5&quot;/&gt;&lt;property id=&quot;20300&quot; value=&quot;Slide 10 - &amp;quot;Criteria for Judging the Effectiveness of Syllabus&amp;quot;&quot;/&gt;&lt;property id=&quot;20307&quot; value=&quot;277&quot;/&gt;&lt;/object&gt;&lt;object type=&quot;3&quot; unique_id=&quot;10014&quot;&gt;&lt;property id=&quot;20148&quot; value=&quot;5&quot;/&gt;&lt;property id=&quot;20300&quot; value=&quot;Slide 11 - &amp;quot;Criteria for Judging the Effectiveness of Syllabus&amp;quot;&quot;/&gt;&lt;property id=&quot;20307&quot; value=&quot;282&quot;/&gt;&lt;/object&gt;&lt;object type=&quot;3&quot; unique_id=&quot;10015&quot;&gt;&lt;property id=&quot;20148&quot; value=&quot;5&quot;/&gt;&lt;property id=&quot;20300&quot; value=&quot;Slide 12 - &amp;quot;Text Book&amp;quot;&quot;/&gt;&lt;property id=&quot;20307&quot; value=&quot;263&quot;/&gt;&lt;/object&gt;&lt;object type=&quot;3&quot; unique_id=&quot;10016&quot;&gt;&lt;property id=&quot;20148&quot; value=&quot;5&quot;/&gt;&lt;property id=&quot;20300&quot; value=&quot;Slide 13 - &amp;quot;Meaning of text book&amp;quot;&quot;/&gt;&lt;property id=&quot;20307&quot; value=&quot;264&quot;/&gt;&lt;/object&gt;&lt;object type=&quot;3&quot; unique_id=&quot;10017&quot;&gt;&lt;property id=&quot;20148&quot; value=&quot;5&quot;/&gt;&lt;property id=&quot;20300&quot; value=&quot;Slide 14 - &amp;quot;Cont..&amp;quot;&quot;/&gt;&lt;property id=&quot;20307&quot; value=&quot;265&quot;/&gt;&lt;/object&gt;&lt;object type=&quot;3&quot; unique_id=&quot;10018&quot;&gt;&lt;property id=&quot;20148&quot; value=&quot;5&quot;/&gt;&lt;property id=&quot;20300&quot; value=&quot;Slide 15 - &amp;quot;Cont…&amp;quot;&quot;/&gt;&lt;property id=&quot;20307&quot; value=&quot;266&quot;/&gt;&lt;/object&gt;&lt;object type=&quot;3&quot; unique_id=&quot;10019&quot;&gt;&lt;property id=&quot;20148&quot; value=&quot;5&quot;/&gt;&lt;property id=&quot;20300&quot; value=&quot;Slide 16 - &amp;quot;Preliminaries (Prelims)&amp;quot;&quot;/&gt;&lt;property id=&quot;20307&quot; value=&quot;267&quot;/&gt;&lt;/object&gt;&lt;object type=&quot;3&quot; unique_id=&quot;10020&quot;&gt;&lt;property id=&quot;20148&quot; value=&quot;5&quot;/&gt;&lt;property id=&quot;20300&quot; value=&quot;Slide 17 - &amp;quot;Cont…&amp;quot;&quot;/&gt;&lt;property id=&quot;20307&quot; value=&quot;268&quot;/&gt;&lt;/object&gt;&lt;object type=&quot;3&quot; unique_id=&quot;10021&quot;&gt;&lt;property id=&quot;20148&quot; value=&quot;5&quot;/&gt;&lt;property id=&quot;20300&quot; value=&quot;Slide 18 - &amp;quot;Main body&amp;quot;&quot;/&gt;&lt;property id=&quot;20307&quot; value=&quot;269&quot;/&gt;&lt;/object&gt;&lt;object type=&quot;3&quot; unique_id=&quot;10022&quot;&gt;&lt;property id=&quot;20148&quot; value=&quot;5&quot;/&gt;&lt;property id=&quot;20300&quot; value=&quot;Slide 19 - &amp;quot;Cont…..&amp;quot;&quot;/&gt;&lt;property id=&quot;20307&quot; value=&quot;270&quot;/&gt;&lt;/object&gt;&lt;object type=&quot;3&quot; unique_id=&quot;10023&quot;&gt;&lt;property id=&quot;20148&quot; value=&quot;5&quot;/&gt;&lt;property id=&quot;20300&quot; value=&quot;Slide 20 - &amp;quot;Back matter (End matter)&amp;quot;&quot;/&gt;&lt;property id=&quot;20307&quot; value=&quot;271&quot;/&gt;&lt;/object&gt;&lt;object type=&quot;3&quot; unique_id=&quot;10024&quot;&gt;&lt;property id=&quot;20148&quot; value=&quot;5&quot;/&gt;&lt;property id=&quot;20300&quot; value=&quot;Slide 21 - &amp;quot;Criteria for Judging the Effectiveness of text book&amp;quot;&quot;/&gt;&lt;property id=&quot;20307&quot; value=&quot;278&quot;/&gt;&lt;/object&gt;&lt;object type=&quot;3&quot; unique_id=&quot;10025&quot;&gt;&lt;property id=&quot;20148&quot; value=&quot;5&quot;/&gt;&lt;property id=&quot;20300&quot; value=&quot;Slide 22 - &amp;quot;Cont…&amp;quot;&quot;/&gt;&lt;property id=&quot;20307&quot; value=&quot;279&quot;/&gt;&lt;/object&gt;&lt;object type=&quot;3&quot; unique_id=&quot;10026&quot;&gt;&lt;property id=&quot;20148&quot; value=&quot;5&quot;/&gt;&lt;property id=&quot;20300&quot; value=&quot;Slide 23 - &amp;quot;Cont…&amp;quot;&quot;/&gt;&lt;property id=&quot;20307&quot; value=&quot;280&quot;/&gt;&lt;/object&gt;&lt;object type=&quot;3&quot; unique_id=&quot;10027&quot;&gt;&lt;property id=&quot;20148&quot; value=&quot;5&quot;/&gt;&lt;property id=&quot;20300&quot; value=&quot;Slide 24 - &amp;quot;Teacher’s Guide&amp;quot;&quot;/&gt;&lt;property id=&quot;20307&quot; value=&quot;272&quot;/&gt;&lt;/object&gt;&lt;object type=&quot;3&quot; unique_id=&quot;10028&quot;&gt;&lt;property id=&quot;20148&quot; value=&quot;5&quot;/&gt;&lt;property id=&quot;20300&quot; value=&quot;Slide 25 - &amp;quot;Teacher’s Guide&amp;quot;&quot;/&gt;&lt;property id=&quot;20307&quot; value=&quot;273&quot;/&gt;&lt;/object&gt;&lt;object type=&quot;3&quot; unique_id=&quot;10029&quot;&gt;&lt;property id=&quot;20148&quot; value=&quot;5&quot;/&gt;&lt;property id=&quot;20300&quot; value=&quot;Slide 26 - &amp;quot;What Does the Teacher’s Guide Contain&amp;quot;&quot;/&gt;&lt;property id=&quot;20307&quot; value=&quot;27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2321</TotalTime>
  <Words>1442</Words>
  <Application>Microsoft Office PowerPoint</Application>
  <PresentationFormat>On-screen Show (4:3)</PresentationFormat>
  <Paragraphs>255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ANALYSIS OF Curriculum Materials</vt:lpstr>
      <vt:lpstr>OBJECTIVES</vt:lpstr>
      <vt:lpstr>Curriculum materials</vt:lpstr>
      <vt:lpstr>Syllabus</vt:lpstr>
      <vt:lpstr>Syllabus </vt:lpstr>
      <vt:lpstr>Components of Syllabus</vt:lpstr>
      <vt:lpstr>Criteria for Judging the Effectiveness of Syllabus</vt:lpstr>
      <vt:lpstr>Criteria for Judging the Effectiveness of Syllabus</vt:lpstr>
      <vt:lpstr>Criteria for Judging the Effectiveness of Syllabus</vt:lpstr>
      <vt:lpstr>Criteria for Judging the Effectiveness of Syllabus</vt:lpstr>
      <vt:lpstr>Criteria for Judging the Effectiveness of Syllabus</vt:lpstr>
      <vt:lpstr>Text Book</vt:lpstr>
      <vt:lpstr>Meaning of text book</vt:lpstr>
      <vt:lpstr>Cont..</vt:lpstr>
      <vt:lpstr>Cont…</vt:lpstr>
      <vt:lpstr>Preliminaries (Prelims)</vt:lpstr>
      <vt:lpstr>Cont…</vt:lpstr>
      <vt:lpstr>Main body</vt:lpstr>
      <vt:lpstr>Cont…..</vt:lpstr>
      <vt:lpstr>Back matter (End matter)</vt:lpstr>
      <vt:lpstr>Criteria for Judging the Effectiveness of text book</vt:lpstr>
      <vt:lpstr>Cont…</vt:lpstr>
      <vt:lpstr>Cont…</vt:lpstr>
      <vt:lpstr>Teacher’s Guide</vt:lpstr>
      <vt:lpstr>Teacher’s Guide</vt:lpstr>
      <vt:lpstr>What Does the Teacher’s Guide Contain</vt:lpstr>
      <vt:lpstr>Assignment</vt:lpstr>
      <vt:lpstr>Assignment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Maalim Said</dc:creator>
  <cp:lastModifiedBy>cs</cp:lastModifiedBy>
  <cp:revision>22</cp:revision>
  <dcterms:created xsi:type="dcterms:W3CDTF">2012-12-26T03:04:58Z</dcterms:created>
  <dcterms:modified xsi:type="dcterms:W3CDTF">2018-10-03T19:49:10Z</dcterms:modified>
</cp:coreProperties>
</file>