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sldIdLst>
    <p:sldId id="256" r:id="rId2"/>
    <p:sldId id="339" r:id="rId3"/>
    <p:sldId id="325" r:id="rId4"/>
    <p:sldId id="327" r:id="rId5"/>
    <p:sldId id="257" r:id="rId6"/>
    <p:sldId id="276" r:id="rId7"/>
    <p:sldId id="275" r:id="rId8"/>
    <p:sldId id="278" r:id="rId9"/>
    <p:sldId id="279" r:id="rId10"/>
    <p:sldId id="262" r:id="rId11"/>
    <p:sldId id="263" r:id="rId12"/>
    <p:sldId id="264" r:id="rId13"/>
    <p:sldId id="265" r:id="rId14"/>
    <p:sldId id="284" r:id="rId15"/>
    <p:sldId id="285" r:id="rId16"/>
    <p:sldId id="286" r:id="rId17"/>
    <p:sldId id="267" r:id="rId18"/>
    <p:sldId id="268" r:id="rId19"/>
    <p:sldId id="288" r:id="rId20"/>
    <p:sldId id="324" r:id="rId21"/>
    <p:sldId id="289" r:id="rId22"/>
    <p:sldId id="270" r:id="rId23"/>
    <p:sldId id="328" r:id="rId24"/>
    <p:sldId id="330" r:id="rId25"/>
    <p:sldId id="331" r:id="rId26"/>
    <p:sldId id="332" r:id="rId27"/>
    <p:sldId id="333" r:id="rId28"/>
    <p:sldId id="334" r:id="rId29"/>
    <p:sldId id="335" r:id="rId30"/>
    <p:sldId id="336" r:id="rId31"/>
    <p:sldId id="337" r:id="rId32"/>
    <p:sldId id="338" r:id="rId33"/>
    <p:sldId id="271" r:id="rId34"/>
    <p:sldId id="273" r:id="rId35"/>
    <p:sldId id="277" r:id="rId36"/>
    <p:sldId id="282" r:id="rId37"/>
  </p:sldIdLst>
  <p:sldSz cx="9144000" cy="6858000" type="screen4x3"/>
  <p:notesSz cx="6858000" cy="9144000"/>
  <p:custDataLst>
    <p:tags r:id="rId39"/>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1206"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FFE185D-9C67-4183-A551-DF01DF6001A5}" type="datetimeFigureOut">
              <a:rPr lang="en-US" smtClean="0"/>
              <a:t>10/6/2018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5CF90DE-235E-47CD-A0CD-98C10AECFCF2}" type="slidenum">
              <a:rPr lang="en-US" smtClean="0"/>
              <a:t>‹#›</a:t>
            </a:fld>
            <a:endParaRPr lang="en-US"/>
          </a:p>
        </p:txBody>
      </p:sp>
    </p:spTree>
    <p:extLst>
      <p:ext uri="{BB962C8B-B14F-4D97-AF65-F5344CB8AC3E}">
        <p14:creationId xmlns:p14="http://schemas.microsoft.com/office/powerpoint/2010/main" val="18124770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794A092-D56F-4DBF-933F-B2359A4D849D}" type="datetime1">
              <a:rPr lang="en-US" smtClean="0"/>
              <a:t>10/6/2018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84A2A6-0B42-4D65-91B7-F957DE630E5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45157C6-1D46-4820-A855-00A4ADE1E61B}" type="datetime1">
              <a:rPr lang="en-US" smtClean="0"/>
              <a:t>10/6/2018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84A2A6-0B42-4D65-91B7-F957DE630E5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FBFEBB5-0B2F-455D-9E87-D97D83F7161C}" type="datetime1">
              <a:rPr lang="en-US" smtClean="0"/>
              <a:t>10/6/2018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84A2A6-0B42-4D65-91B7-F957DE630E5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21A3CDD-24A1-4F3B-A5CB-B32E79B3E7EF}" type="datetime1">
              <a:rPr lang="en-US" smtClean="0"/>
              <a:t>10/6/2018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84A2A6-0B42-4D65-91B7-F957DE630E5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9EE7776-9121-48CB-9935-868909E0BBF7}" type="datetime1">
              <a:rPr lang="en-US" smtClean="0"/>
              <a:t>10/6/2018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84A2A6-0B42-4D65-91B7-F957DE630E5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5764346-6403-4CCB-A8E3-9FEB52A2C323}" type="datetime1">
              <a:rPr lang="en-US" smtClean="0"/>
              <a:t>10/6/2018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84A2A6-0B42-4D65-91B7-F957DE630E5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7788358-7D11-46B6-8558-53F683E1DD41}" type="datetime1">
              <a:rPr lang="en-US" smtClean="0"/>
              <a:t>10/6/2018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C84A2A6-0B42-4D65-91B7-F957DE630E5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8785A93-AD30-4BA0-AF67-ABFD5BEDC543}" type="datetime1">
              <a:rPr lang="en-US" smtClean="0"/>
              <a:t>10/6/2018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C84A2A6-0B42-4D65-91B7-F957DE630E5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EC565A-3737-477E-B039-7DB275EEA328}" type="datetime1">
              <a:rPr lang="en-US" smtClean="0"/>
              <a:t>10/6/2018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C84A2A6-0B42-4D65-91B7-F957DE630E5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A9286AF-E882-4B93-A1EA-DB212AEA044D}" type="datetime1">
              <a:rPr lang="en-US" smtClean="0"/>
              <a:t>10/6/2018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84A2A6-0B42-4D65-91B7-F957DE630E5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CF4C0D4-AC69-4D9C-828F-80B50624E893}" type="datetime1">
              <a:rPr lang="en-US" smtClean="0"/>
              <a:t>10/6/2018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84A2A6-0B42-4D65-91B7-F957DE630E5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F58574-CFC6-4CB8-A99D-26BA5AD6F86B}" type="datetime1">
              <a:rPr lang="en-US" smtClean="0"/>
              <a:t>10/6/2018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84A2A6-0B42-4D65-91B7-F957DE630E5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latin typeface="Times New Roman" pitchFamily="18" charset="0"/>
                <a:cs typeface="Times New Roman" pitchFamily="18" charset="0"/>
              </a:rPr>
              <a:t>Assessment/Evaluation</a:t>
            </a:r>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FC84A2A6-0B42-4D65-91B7-F957DE630E51}" type="slidenum">
              <a:rPr lang="en-US" smtClean="0"/>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Formative</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marL="0" indent="0">
              <a:lnSpc>
                <a:spcPct val="90000"/>
              </a:lnSpc>
              <a:spcAft>
                <a:spcPct val="50000"/>
              </a:spcAft>
            </a:pPr>
            <a:r>
              <a:rPr lang="en-US" dirty="0" smtClean="0"/>
              <a:t>The vast majority of genuine formative assessment is informal, with interactive and timely feedback and response.</a:t>
            </a:r>
          </a:p>
          <a:p>
            <a:pPr marL="0" indent="0">
              <a:lnSpc>
                <a:spcPct val="90000"/>
              </a:lnSpc>
              <a:spcAft>
                <a:spcPct val="50000"/>
              </a:spcAft>
            </a:pPr>
            <a:r>
              <a:rPr lang="en-US" dirty="0" smtClean="0"/>
              <a:t>It is widely and </a:t>
            </a:r>
            <a:r>
              <a:rPr lang="en-US" dirty="0" smtClean="0">
                <a:latin typeface="Times New Roman" pitchFamily="18" charset="0"/>
                <a:cs typeface="Times New Roman" pitchFamily="18" charset="0"/>
              </a:rPr>
              <a:t>empirically</a:t>
            </a:r>
            <a:r>
              <a:rPr lang="en-US" dirty="0" smtClean="0"/>
              <a:t> argued that formative assessment has the </a:t>
            </a:r>
            <a:r>
              <a:rPr lang="en-US" i="1" dirty="0" smtClean="0"/>
              <a:t>greatest impact</a:t>
            </a:r>
            <a:r>
              <a:rPr lang="en-US" dirty="0" smtClean="0"/>
              <a:t> on learning and achievement.</a:t>
            </a:r>
            <a:endParaRPr lang="en-AU" dirty="0" smtClean="0"/>
          </a:p>
          <a:p>
            <a:endParaRPr lang="en-US" dirty="0"/>
          </a:p>
        </p:txBody>
      </p:sp>
      <p:sp>
        <p:nvSpPr>
          <p:cNvPr id="4" name="Slide Number Placeholder 3"/>
          <p:cNvSpPr>
            <a:spLocks noGrp="1"/>
          </p:cNvSpPr>
          <p:nvPr>
            <p:ph type="sldNum" sz="quarter" idx="12"/>
          </p:nvPr>
        </p:nvSpPr>
        <p:spPr/>
        <p:txBody>
          <a:bodyPr/>
          <a:lstStyle/>
          <a:p>
            <a:fld id="{FC84A2A6-0B42-4D65-91B7-F957DE630E51}" type="slidenum">
              <a:rPr lang="en-US" smtClean="0"/>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Formative assessment</a:t>
            </a:r>
            <a:br>
              <a:rPr lang="en-US" dirty="0" smtClean="0"/>
            </a:br>
            <a:endParaRPr lang="en-US" dirty="0"/>
          </a:p>
        </p:txBody>
      </p:sp>
      <p:sp>
        <p:nvSpPr>
          <p:cNvPr id="3" name="Content Placeholder 2"/>
          <p:cNvSpPr>
            <a:spLocks noGrp="1"/>
          </p:cNvSpPr>
          <p:nvPr>
            <p:ph idx="1"/>
          </p:nvPr>
        </p:nvSpPr>
        <p:spPr/>
        <p:txBody>
          <a:bodyPr/>
          <a:lstStyle/>
          <a:p>
            <a:r>
              <a:rPr lang="en-US" dirty="0" smtClean="0"/>
              <a:t>Assessment </a:t>
            </a:r>
            <a:r>
              <a:rPr lang="en-US" b="1" i="1" dirty="0" smtClean="0">
                <a:solidFill>
                  <a:schemeClr val="folHlink"/>
                </a:solidFill>
              </a:rPr>
              <a:t>for</a:t>
            </a:r>
            <a:r>
              <a:rPr lang="en-US" dirty="0" smtClean="0"/>
              <a:t> learning</a:t>
            </a:r>
          </a:p>
          <a:p>
            <a:r>
              <a:rPr lang="en-US" dirty="0" smtClean="0"/>
              <a:t>Taken at varying intervals throughout a course to provide information and feedback that will help improve </a:t>
            </a:r>
          </a:p>
          <a:p>
            <a:pPr lvl="1"/>
            <a:r>
              <a:rPr lang="en-US" dirty="0" smtClean="0"/>
              <a:t>the quality of student learning </a:t>
            </a:r>
          </a:p>
          <a:p>
            <a:pPr lvl="1"/>
            <a:r>
              <a:rPr lang="en-US" dirty="0" smtClean="0"/>
              <a:t>the quality of the course itself</a:t>
            </a:r>
          </a:p>
          <a:p>
            <a:endParaRPr lang="en-US" dirty="0"/>
          </a:p>
        </p:txBody>
      </p:sp>
      <p:sp>
        <p:nvSpPr>
          <p:cNvPr id="4" name="Slide Number Placeholder 3"/>
          <p:cNvSpPr>
            <a:spLocks noGrp="1"/>
          </p:cNvSpPr>
          <p:nvPr>
            <p:ph type="sldNum" sz="quarter" idx="12"/>
          </p:nvPr>
        </p:nvSpPr>
        <p:spPr/>
        <p:txBody>
          <a:bodyPr/>
          <a:lstStyle/>
          <a:p>
            <a:fld id="{FC84A2A6-0B42-4D65-91B7-F957DE630E51}" type="slidenum">
              <a:rPr lang="en-US" smtClean="0"/>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p:cNvSpPr>
            <a:spLocks noGrp="1" noChangeArrowheads="1"/>
          </p:cNvSpPr>
          <p:nvPr>
            <p:ph type="body" idx="1"/>
          </p:nvPr>
        </p:nvSpPr>
        <p:spPr>
          <a:xfrm>
            <a:off x="304800" y="1447800"/>
            <a:ext cx="8610600" cy="5638800"/>
          </a:xfrm>
        </p:spPr>
        <p:txBody>
          <a:bodyPr/>
          <a:lstStyle/>
          <a:p>
            <a:pPr marL="533400" indent="-533400" eaLnBrk="1" hangingPunct="1">
              <a:lnSpc>
                <a:spcPct val="90000"/>
              </a:lnSpc>
              <a:buFont typeface="Wingdings" pitchFamily="2" charset="2"/>
              <a:buAutoNum type="arabicPeriod"/>
            </a:pPr>
            <a:r>
              <a:rPr lang="en-US" sz="2800" dirty="0" smtClean="0">
                <a:latin typeface="Times New Roman" pitchFamily="18" charset="0"/>
                <a:cs typeface="Times New Roman" pitchFamily="18" charset="0"/>
              </a:rPr>
              <a:t>The identification by teachers &amp; learners of learning goals, intentions or outcomes and criteria for achieving these. </a:t>
            </a:r>
          </a:p>
          <a:p>
            <a:pPr marL="533400" indent="-533400" eaLnBrk="1" hangingPunct="1">
              <a:lnSpc>
                <a:spcPct val="90000"/>
              </a:lnSpc>
              <a:buFont typeface="Wingdings" pitchFamily="2" charset="2"/>
              <a:buAutoNum type="arabicPeriod"/>
            </a:pPr>
            <a:r>
              <a:rPr lang="en-US" sz="2800" dirty="0" smtClean="0">
                <a:latin typeface="Times New Roman" pitchFamily="18" charset="0"/>
                <a:cs typeface="Times New Roman" pitchFamily="18" charset="0"/>
              </a:rPr>
              <a:t>Rich conversations between teachers &amp; students that continually build and go deeper. </a:t>
            </a:r>
          </a:p>
          <a:p>
            <a:pPr marL="533400" indent="-533400" eaLnBrk="1" hangingPunct="1">
              <a:lnSpc>
                <a:spcPct val="90000"/>
              </a:lnSpc>
              <a:buFont typeface="Wingdings" pitchFamily="2" charset="2"/>
              <a:buAutoNum type="arabicPeriod"/>
            </a:pPr>
            <a:r>
              <a:rPr lang="en-US" sz="2800" dirty="0" smtClean="0">
                <a:latin typeface="Times New Roman" pitchFamily="18" charset="0"/>
                <a:cs typeface="Times New Roman" pitchFamily="18" charset="0"/>
              </a:rPr>
              <a:t>The provision of effective, timely feedback to enable students to advance their learning. </a:t>
            </a:r>
          </a:p>
          <a:p>
            <a:pPr marL="533400" indent="-533400" eaLnBrk="1" hangingPunct="1">
              <a:lnSpc>
                <a:spcPct val="90000"/>
              </a:lnSpc>
              <a:buFont typeface="Wingdings" pitchFamily="2" charset="2"/>
              <a:buAutoNum type="arabicPeriod"/>
            </a:pPr>
            <a:r>
              <a:rPr lang="en-US" sz="2800" dirty="0" smtClean="0">
                <a:latin typeface="Times New Roman" pitchFamily="18" charset="0"/>
                <a:cs typeface="Times New Roman" pitchFamily="18" charset="0"/>
              </a:rPr>
              <a:t>The active involvement of students in their own learning. </a:t>
            </a:r>
          </a:p>
          <a:p>
            <a:pPr marL="533400" indent="-533400" eaLnBrk="1" hangingPunct="1">
              <a:lnSpc>
                <a:spcPct val="90000"/>
              </a:lnSpc>
              <a:buFont typeface="Wingdings" pitchFamily="2" charset="2"/>
              <a:buAutoNum type="arabicPeriod"/>
            </a:pPr>
            <a:r>
              <a:rPr lang="en-US" sz="2800" dirty="0" smtClean="0">
                <a:latin typeface="Times New Roman" pitchFamily="18" charset="0"/>
                <a:cs typeface="Times New Roman" pitchFamily="18" charset="0"/>
              </a:rPr>
              <a:t>Teachers responding to identified learning needs and strengths by modifying their teaching approach(</a:t>
            </a:r>
            <a:r>
              <a:rPr lang="en-US" sz="2800" dirty="0" err="1" smtClean="0">
                <a:latin typeface="Times New Roman" pitchFamily="18" charset="0"/>
                <a:cs typeface="Times New Roman" pitchFamily="18" charset="0"/>
              </a:rPr>
              <a:t>es</a:t>
            </a:r>
            <a:r>
              <a:rPr lang="en-US" sz="2800" dirty="0" smtClean="0">
                <a:latin typeface="Times New Roman" pitchFamily="18" charset="0"/>
                <a:cs typeface="Times New Roman" pitchFamily="18" charset="0"/>
              </a:rPr>
              <a:t>).</a:t>
            </a:r>
          </a:p>
          <a:p>
            <a:pPr marL="895350" lvl="1" indent="-438150" eaLnBrk="1" hangingPunct="1">
              <a:lnSpc>
                <a:spcPct val="90000"/>
              </a:lnSpc>
              <a:buFont typeface="Wingdings" pitchFamily="2" charset="2"/>
              <a:buNone/>
            </a:pPr>
            <a:r>
              <a:rPr lang="en-US" sz="2300" dirty="0" smtClean="0">
                <a:latin typeface="Times New Roman" pitchFamily="18" charset="0"/>
                <a:cs typeface="Times New Roman" pitchFamily="18" charset="0"/>
              </a:rPr>
              <a:t>							Black &amp; </a:t>
            </a:r>
            <a:r>
              <a:rPr lang="en-US" sz="2300" dirty="0" err="1" smtClean="0">
                <a:latin typeface="Times New Roman" pitchFamily="18" charset="0"/>
                <a:cs typeface="Times New Roman" pitchFamily="18" charset="0"/>
              </a:rPr>
              <a:t>Wiliam</a:t>
            </a:r>
            <a:r>
              <a:rPr lang="en-US" sz="2300" dirty="0" smtClean="0">
                <a:latin typeface="Times New Roman" pitchFamily="18" charset="0"/>
                <a:cs typeface="Times New Roman" pitchFamily="18" charset="0"/>
              </a:rPr>
              <a:t>, 1998</a:t>
            </a:r>
          </a:p>
        </p:txBody>
      </p:sp>
      <p:sp>
        <p:nvSpPr>
          <p:cNvPr id="14339" name="Rectangle 5"/>
          <p:cNvSpPr>
            <a:spLocks noGrp="1" noChangeArrowheads="1"/>
          </p:cNvSpPr>
          <p:nvPr>
            <p:ph type="title"/>
          </p:nvPr>
        </p:nvSpPr>
        <p:spPr/>
        <p:txBody>
          <a:bodyPr/>
          <a:lstStyle/>
          <a:p>
            <a:pPr eaLnBrk="1" hangingPunct="1"/>
            <a:r>
              <a:rPr lang="en-US" sz="3400" dirty="0" smtClean="0">
                <a:latin typeface="Times New Roman" pitchFamily="18" charset="0"/>
                <a:cs typeface="Times New Roman" pitchFamily="18" charset="0"/>
              </a:rPr>
              <a:t>Key Elements of Formative Assessment</a:t>
            </a:r>
          </a:p>
        </p:txBody>
      </p:sp>
      <p:sp>
        <p:nvSpPr>
          <p:cNvPr id="4" name="Slide Number Placeholder 3"/>
          <p:cNvSpPr>
            <a:spLocks noGrp="1"/>
          </p:cNvSpPr>
          <p:nvPr>
            <p:ph type="sldNum" sz="quarter" idx="12"/>
          </p:nvPr>
        </p:nvSpPr>
        <p:spPr/>
        <p:txBody>
          <a:bodyPr/>
          <a:lstStyle/>
          <a:p>
            <a:fld id="{FC84A2A6-0B42-4D65-91B7-F957DE630E51}" type="slidenum">
              <a:rPr lang="en-US" smtClean="0"/>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dirty="0" smtClean="0">
                <a:latin typeface="Times New Roman" pitchFamily="18" charset="0"/>
                <a:cs typeface="Times New Roman" pitchFamily="18" charset="0"/>
              </a:rPr>
              <a:t>Summative Assessment</a:t>
            </a:r>
          </a:p>
        </p:txBody>
      </p:sp>
      <p:sp>
        <p:nvSpPr>
          <p:cNvPr id="15363" name="Rectangle 3"/>
          <p:cNvSpPr>
            <a:spLocks noGrp="1" noChangeArrowheads="1"/>
          </p:cNvSpPr>
          <p:nvPr>
            <p:ph type="body" idx="1"/>
          </p:nvPr>
        </p:nvSpPr>
        <p:spPr/>
        <p:txBody>
          <a:bodyPr/>
          <a:lstStyle/>
          <a:p>
            <a:pPr eaLnBrk="1" hangingPunct="1">
              <a:lnSpc>
                <a:spcPct val="90000"/>
              </a:lnSpc>
            </a:pPr>
            <a:r>
              <a:rPr lang="en-US" sz="2800" dirty="0" smtClean="0">
                <a:latin typeface="Times New Roman" pitchFamily="18" charset="0"/>
                <a:cs typeface="Times New Roman" pitchFamily="18" charset="0"/>
              </a:rPr>
              <a:t>Assessment </a:t>
            </a:r>
            <a:r>
              <a:rPr lang="en-US" sz="2800" b="1" i="1" dirty="0" smtClean="0">
                <a:solidFill>
                  <a:schemeClr val="folHlink"/>
                </a:solidFill>
                <a:latin typeface="Times New Roman" pitchFamily="18" charset="0"/>
                <a:cs typeface="Times New Roman" pitchFamily="18" charset="0"/>
              </a:rPr>
              <a:t>of</a:t>
            </a:r>
            <a:r>
              <a:rPr lang="en-US" sz="2800" b="1"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learning</a:t>
            </a:r>
          </a:p>
          <a:p>
            <a:pPr eaLnBrk="1" hangingPunct="1">
              <a:lnSpc>
                <a:spcPct val="90000"/>
              </a:lnSpc>
            </a:pPr>
            <a:r>
              <a:rPr lang="en-US" sz="2800" dirty="0" smtClean="0">
                <a:latin typeface="Times New Roman" pitchFamily="18" charset="0"/>
                <a:cs typeface="Times New Roman" pitchFamily="18" charset="0"/>
              </a:rPr>
              <a:t>Generally taken by students at the end of a unit or semester to demonstrate the "sum" of what they have or have not learned. </a:t>
            </a:r>
          </a:p>
          <a:p>
            <a:pPr eaLnBrk="1" hangingPunct="1">
              <a:lnSpc>
                <a:spcPct val="90000"/>
              </a:lnSpc>
            </a:pPr>
            <a:r>
              <a:rPr lang="en-US" sz="2800" dirty="0" smtClean="0">
                <a:latin typeface="Times New Roman" pitchFamily="18" charset="0"/>
                <a:cs typeface="Times New Roman" pitchFamily="18" charset="0"/>
              </a:rPr>
              <a:t>Summative assessment methods are the most traditional way of evaluating student work. </a:t>
            </a:r>
          </a:p>
          <a:p>
            <a:pPr eaLnBrk="1" hangingPunct="1">
              <a:lnSpc>
                <a:spcPct val="90000"/>
              </a:lnSpc>
            </a:pPr>
            <a:r>
              <a:rPr lang="en-US" sz="2800" dirty="0" smtClean="0">
                <a:latin typeface="Times New Roman" pitchFamily="18" charset="0"/>
                <a:cs typeface="Times New Roman" pitchFamily="18" charset="0"/>
              </a:rPr>
              <a:t>"Good summative assessments--tests and other graded evaluations--must be demonstrably </a:t>
            </a:r>
            <a:r>
              <a:rPr lang="en-US" sz="2800" b="1" dirty="0" smtClean="0">
                <a:latin typeface="Times New Roman" pitchFamily="18" charset="0"/>
                <a:cs typeface="Times New Roman" pitchFamily="18" charset="0"/>
              </a:rPr>
              <a:t>reliable</a:t>
            </a:r>
            <a:r>
              <a:rPr lang="en-US" sz="2800" dirty="0" smtClean="0">
                <a:latin typeface="Times New Roman" pitchFamily="18" charset="0"/>
                <a:cs typeface="Times New Roman" pitchFamily="18" charset="0"/>
              </a:rPr>
              <a:t>, </a:t>
            </a:r>
            <a:r>
              <a:rPr lang="en-US" sz="2800" b="1" dirty="0" smtClean="0">
                <a:latin typeface="Times New Roman" pitchFamily="18" charset="0"/>
                <a:cs typeface="Times New Roman" pitchFamily="18" charset="0"/>
              </a:rPr>
              <a:t>valid</a:t>
            </a:r>
            <a:r>
              <a:rPr lang="en-US" sz="2800" dirty="0" smtClean="0">
                <a:latin typeface="Times New Roman" pitchFamily="18" charset="0"/>
                <a:cs typeface="Times New Roman" pitchFamily="18" charset="0"/>
              </a:rPr>
              <a:t>, and </a:t>
            </a:r>
            <a:r>
              <a:rPr lang="en-US" sz="2800" b="1" dirty="0" smtClean="0">
                <a:latin typeface="Times New Roman" pitchFamily="18" charset="0"/>
                <a:cs typeface="Times New Roman" pitchFamily="18" charset="0"/>
              </a:rPr>
              <a:t>free of bias</a:t>
            </a:r>
            <a:r>
              <a:rPr lang="en-US" sz="2800" dirty="0" smtClean="0">
                <a:latin typeface="Times New Roman" pitchFamily="18" charset="0"/>
                <a:cs typeface="Times New Roman" pitchFamily="18" charset="0"/>
              </a:rPr>
              <a:t>" (Angelo and Cross, 1993).</a:t>
            </a:r>
          </a:p>
          <a:p>
            <a:pPr eaLnBrk="1" hangingPunct="1">
              <a:lnSpc>
                <a:spcPct val="90000"/>
              </a:lnSpc>
            </a:pPr>
            <a:endParaRPr lang="en-US" sz="2800" dirty="0" smtClean="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FC84A2A6-0B42-4D65-91B7-F957DE630E51}" type="slidenum">
              <a:rPr lang="en-US" smtClean="0"/>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fontScale="90000"/>
          </a:bodyPr>
          <a:lstStyle/>
          <a:p>
            <a:r>
              <a:rPr lang="en-US" dirty="0"/>
              <a:t>Placement evaluation</a:t>
            </a:r>
            <a:br>
              <a:rPr lang="en-US" dirty="0"/>
            </a:br>
            <a:endParaRPr lang="en-US" dirty="0"/>
          </a:p>
        </p:txBody>
      </p:sp>
      <p:sp>
        <p:nvSpPr>
          <p:cNvPr id="7" name="Content Placeholder 6"/>
          <p:cNvSpPr>
            <a:spLocks noGrp="1"/>
          </p:cNvSpPr>
          <p:nvPr>
            <p:ph idx="1"/>
          </p:nvPr>
        </p:nvSpPr>
        <p:spPr/>
        <p:txBody>
          <a:bodyPr/>
          <a:lstStyle/>
          <a:p>
            <a:pPr>
              <a:defRPr/>
            </a:pPr>
            <a:r>
              <a:rPr lang="en-US" dirty="0" smtClean="0"/>
              <a:t>Aims </a:t>
            </a:r>
            <a:r>
              <a:rPr lang="en-US" dirty="0"/>
              <a:t>to determine pupils performance at </a:t>
            </a:r>
            <a:r>
              <a:rPr lang="en-US" dirty="0" smtClean="0"/>
              <a:t>the beginning </a:t>
            </a:r>
            <a:r>
              <a:rPr lang="en-US" dirty="0"/>
              <a:t>of instruction</a:t>
            </a:r>
          </a:p>
          <a:p>
            <a:pPr>
              <a:defRPr/>
            </a:pPr>
            <a:r>
              <a:rPr lang="en-US" dirty="0"/>
              <a:t>Is concerned with the pupil’s entry performance and typical focuses on questions such as;</a:t>
            </a:r>
          </a:p>
          <a:p>
            <a:endParaRPr lang="en-US" dirty="0"/>
          </a:p>
        </p:txBody>
      </p:sp>
      <p:sp>
        <p:nvSpPr>
          <p:cNvPr id="5" name="Slide Number Placeholder 4"/>
          <p:cNvSpPr>
            <a:spLocks noGrp="1"/>
          </p:cNvSpPr>
          <p:nvPr>
            <p:ph type="sldNum" sz="quarter" idx="12"/>
          </p:nvPr>
        </p:nvSpPr>
        <p:spPr/>
        <p:txBody>
          <a:bodyPr/>
          <a:lstStyle/>
          <a:p>
            <a:fld id="{FC84A2A6-0B42-4D65-91B7-F957DE630E51}" type="slidenum">
              <a:rPr lang="en-US" smtClean="0"/>
              <a:pPr/>
              <a:t>14</a:t>
            </a:fld>
            <a:endParaRPr lang="en-US"/>
          </a:p>
        </p:txBody>
      </p:sp>
    </p:spTree>
    <p:extLst>
      <p:ext uri="{BB962C8B-B14F-4D97-AF65-F5344CB8AC3E}">
        <p14:creationId xmlns:p14="http://schemas.microsoft.com/office/powerpoint/2010/main" val="28626893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Placement</a:t>
            </a:r>
            <a:endParaRPr lang="en-US" dirty="0"/>
          </a:p>
        </p:txBody>
      </p:sp>
      <p:sp>
        <p:nvSpPr>
          <p:cNvPr id="3" name="Content Placeholder 2"/>
          <p:cNvSpPr>
            <a:spLocks noGrp="1"/>
          </p:cNvSpPr>
          <p:nvPr>
            <p:ph idx="1"/>
          </p:nvPr>
        </p:nvSpPr>
        <p:spPr/>
        <p:txBody>
          <a:bodyPr/>
          <a:lstStyle/>
          <a:p>
            <a:pPr marL="609600" indent="-609600">
              <a:lnSpc>
                <a:spcPct val="90000"/>
              </a:lnSpc>
              <a:buFontTx/>
              <a:buAutoNum type="arabicParenR"/>
              <a:defRPr/>
            </a:pPr>
            <a:r>
              <a:rPr lang="en-US" dirty="0"/>
              <a:t>Does the pupils posses the knowledge and skills needed to begin the planned instruction?</a:t>
            </a:r>
          </a:p>
          <a:p>
            <a:pPr marL="609600" indent="-609600">
              <a:lnSpc>
                <a:spcPct val="90000"/>
              </a:lnSpc>
              <a:buFontTx/>
              <a:buAutoNum type="arabicParenR"/>
              <a:defRPr/>
            </a:pPr>
            <a:r>
              <a:rPr lang="en-US" dirty="0"/>
              <a:t>To what extent has the pupil already mastered the objectives of the planned instruction?</a:t>
            </a:r>
          </a:p>
          <a:p>
            <a:pPr marL="609600" indent="-609600">
              <a:lnSpc>
                <a:spcPct val="90000"/>
              </a:lnSpc>
              <a:buFontTx/>
              <a:buAutoNum type="arabicParenR"/>
              <a:defRPr/>
            </a:pPr>
            <a:r>
              <a:rPr lang="en-US" dirty="0"/>
              <a:t>To what extent do the pupils’ interests, work habits and personality characteristics indicate that one mode of  </a:t>
            </a:r>
          </a:p>
          <a:p>
            <a:endParaRPr lang="en-US" dirty="0"/>
          </a:p>
        </p:txBody>
      </p:sp>
      <p:sp>
        <p:nvSpPr>
          <p:cNvPr id="4" name="Slide Number Placeholder 3"/>
          <p:cNvSpPr>
            <a:spLocks noGrp="1"/>
          </p:cNvSpPr>
          <p:nvPr>
            <p:ph type="sldNum" sz="quarter" idx="12"/>
          </p:nvPr>
        </p:nvSpPr>
        <p:spPr/>
        <p:txBody>
          <a:bodyPr/>
          <a:lstStyle/>
          <a:p>
            <a:fld id="{FC84A2A6-0B42-4D65-91B7-F957DE630E51}" type="slidenum">
              <a:rPr lang="en-US" smtClean="0"/>
              <a:pPr/>
              <a:t>15</a:t>
            </a:fld>
            <a:endParaRPr lang="en-US"/>
          </a:p>
        </p:txBody>
      </p:sp>
    </p:spTree>
    <p:extLst>
      <p:ext uri="{BB962C8B-B14F-4D97-AF65-F5344CB8AC3E}">
        <p14:creationId xmlns:p14="http://schemas.microsoft.com/office/powerpoint/2010/main" val="89702984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b="1" smtClean="0"/>
              <a:t>Diagnostic evaluation</a:t>
            </a:r>
            <a:endParaRPr lang="en-US" smtClean="0"/>
          </a:p>
        </p:txBody>
      </p:sp>
      <p:sp>
        <p:nvSpPr>
          <p:cNvPr id="34819" name="Content Placeholder 2"/>
          <p:cNvSpPr>
            <a:spLocks noGrp="1"/>
          </p:cNvSpPr>
          <p:nvPr>
            <p:ph idx="1"/>
          </p:nvPr>
        </p:nvSpPr>
        <p:spPr/>
        <p:txBody>
          <a:bodyPr>
            <a:normAutofit fontScale="92500" lnSpcReduction="10000"/>
          </a:bodyPr>
          <a:lstStyle/>
          <a:p>
            <a:pPr eaLnBrk="1" hangingPunct="1"/>
            <a:r>
              <a:rPr lang="en-US" dirty="0" smtClean="0"/>
              <a:t>Diagnostic evaluation designed for the identification of students whose learning or classroom </a:t>
            </a:r>
            <a:r>
              <a:rPr lang="en-US" dirty="0" smtClean="0"/>
              <a:t>behavior </a:t>
            </a:r>
            <a:r>
              <a:rPr lang="en-US" dirty="0" smtClean="0"/>
              <a:t>is being adversely affected by factors not directly related to instructional practices.  </a:t>
            </a:r>
          </a:p>
          <a:p>
            <a:pPr eaLnBrk="1" hangingPunct="1"/>
            <a:r>
              <a:rPr lang="en-US" dirty="0" smtClean="0"/>
              <a:t>The purpose of the diagnostic evaluation is to determine the cause of persisting</a:t>
            </a:r>
          </a:p>
          <a:p>
            <a:r>
              <a:rPr lang="en-US" dirty="0"/>
              <a:t>Learning difficulties and to formulate a plan for remedial action</a:t>
            </a:r>
          </a:p>
          <a:p>
            <a:pPr eaLnBrk="1" hangingPunct="1"/>
            <a:r>
              <a:rPr lang="en-US" dirty="0" smtClean="0"/>
              <a:t> </a:t>
            </a:r>
          </a:p>
          <a:p>
            <a:endParaRPr lang="en-US" dirty="0" smtClean="0"/>
          </a:p>
        </p:txBody>
      </p:sp>
    </p:spTree>
    <p:extLst>
      <p:ext uri="{BB962C8B-B14F-4D97-AF65-F5344CB8AC3E}">
        <p14:creationId xmlns:p14="http://schemas.microsoft.com/office/powerpoint/2010/main" val="290045405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2"/>
          <p:cNvSpPr txBox="1">
            <a:spLocks noChangeArrowheads="1"/>
          </p:cNvSpPr>
          <p:nvPr/>
        </p:nvSpPr>
        <p:spPr bwMode="auto">
          <a:xfrm>
            <a:off x="533400" y="3543300"/>
            <a:ext cx="7788275" cy="712788"/>
          </a:xfrm>
          <a:prstGeom prst="rect">
            <a:avLst/>
          </a:prstGeom>
          <a:noFill/>
          <a:ln w="9525">
            <a:noFill/>
            <a:miter lim="800000"/>
            <a:headEnd/>
            <a:tailEnd/>
          </a:ln>
        </p:spPr>
        <p:txBody>
          <a:bodyPr>
            <a:spAutoFit/>
          </a:bodyPr>
          <a:lstStyle/>
          <a:p>
            <a:pPr eaLnBrk="1" hangingPunct="1">
              <a:lnSpc>
                <a:spcPct val="90000"/>
              </a:lnSpc>
              <a:spcBef>
                <a:spcPct val="20000"/>
              </a:spcBef>
            </a:pPr>
            <a:endParaRPr lang="en-AU" sz="3200">
              <a:latin typeface="Arial Black" pitchFamily="96" charset="0"/>
            </a:endParaRPr>
          </a:p>
          <a:p>
            <a:pPr eaLnBrk="1" hangingPunct="1"/>
            <a:endParaRPr lang="en-US" sz="1200">
              <a:latin typeface="Times New Roman" pitchFamily="18" charset="0"/>
            </a:endParaRPr>
          </a:p>
        </p:txBody>
      </p:sp>
      <p:sp>
        <p:nvSpPr>
          <p:cNvPr id="18436" name="Rectangle 5"/>
          <p:cNvSpPr>
            <a:spLocks noGrp="1" noChangeArrowheads="1"/>
          </p:cNvSpPr>
          <p:nvPr>
            <p:ph type="title"/>
          </p:nvPr>
        </p:nvSpPr>
        <p:spPr>
          <a:xfrm>
            <a:off x="381000" y="381000"/>
            <a:ext cx="8229600" cy="798513"/>
          </a:xfrm>
          <a:noFill/>
        </p:spPr>
        <p:txBody>
          <a:bodyPr/>
          <a:lstStyle/>
          <a:p>
            <a:pPr eaLnBrk="1" hangingPunct="1"/>
            <a:r>
              <a:rPr lang="en-GB" sz="3600" b="1" dirty="0" smtClean="0">
                <a:solidFill>
                  <a:schemeClr val="tx1"/>
                </a:solidFill>
                <a:latin typeface="Times New Roman" pitchFamily="18" charset="0"/>
                <a:cs typeface="Times New Roman" pitchFamily="18" charset="0"/>
              </a:rPr>
              <a:t>Factors Inhibiting (Hinder) Assessment</a:t>
            </a:r>
          </a:p>
        </p:txBody>
      </p:sp>
      <p:sp>
        <p:nvSpPr>
          <p:cNvPr id="18437" name="Rectangle 6"/>
          <p:cNvSpPr>
            <a:spLocks noGrp="1" noChangeArrowheads="1"/>
          </p:cNvSpPr>
          <p:nvPr>
            <p:ph type="body" idx="1"/>
          </p:nvPr>
        </p:nvSpPr>
        <p:spPr>
          <a:xfrm>
            <a:off x="395288" y="1412875"/>
            <a:ext cx="8291512" cy="4911725"/>
          </a:xfrm>
          <a:noFill/>
        </p:spPr>
        <p:txBody>
          <a:bodyPr/>
          <a:lstStyle/>
          <a:p>
            <a:pPr marL="361950" indent="-361950" eaLnBrk="1" hangingPunct="1">
              <a:spcAft>
                <a:spcPct val="50000"/>
              </a:spcAft>
            </a:pPr>
            <a:r>
              <a:rPr lang="en-US" sz="2800" dirty="0" smtClean="0"/>
              <a:t>A tendency for teachers to assess quantity and presentation of work rather than </a:t>
            </a:r>
            <a:r>
              <a:rPr lang="en-US" sz="2800" i="1" dirty="0" smtClean="0"/>
              <a:t>quality of learning.</a:t>
            </a:r>
          </a:p>
          <a:p>
            <a:pPr marL="361950" indent="-361950" eaLnBrk="1" hangingPunct="1">
              <a:spcAft>
                <a:spcPct val="50000"/>
              </a:spcAft>
            </a:pPr>
            <a:r>
              <a:rPr lang="en-US" sz="2800" dirty="0" smtClean="0"/>
              <a:t>Greater attention given to marking and grading, much of it tending to lower self esteem of students, rather than </a:t>
            </a:r>
            <a:r>
              <a:rPr lang="en-US" sz="2800" i="1" dirty="0" smtClean="0"/>
              <a:t>providing advice for improvement.</a:t>
            </a:r>
          </a:p>
          <a:p>
            <a:pPr marL="361950" indent="-361950" eaLnBrk="1" hangingPunct="1">
              <a:spcAft>
                <a:spcPct val="50000"/>
              </a:spcAft>
            </a:pPr>
            <a:r>
              <a:rPr lang="en-US" sz="2800" dirty="0" smtClean="0"/>
              <a:t>A strong emphasis on comparing students with each other, which </a:t>
            </a:r>
            <a:r>
              <a:rPr lang="en-US" sz="2800" dirty="0" smtClean="0">
                <a:latin typeface="Times New Roman" pitchFamily="18" charset="0"/>
                <a:cs typeface="Times New Roman" pitchFamily="18" charset="0"/>
              </a:rPr>
              <a:t>demoralizes</a:t>
            </a:r>
            <a:r>
              <a:rPr lang="en-US" sz="2800" dirty="0" smtClean="0"/>
              <a:t> the less successful learners.</a:t>
            </a:r>
            <a:endParaRPr lang="en-NZ" sz="2800" dirty="0" smtClean="0"/>
          </a:p>
        </p:txBody>
      </p:sp>
      <p:sp>
        <p:nvSpPr>
          <p:cNvPr id="6" name="Slide Number Placeholder 5"/>
          <p:cNvSpPr>
            <a:spLocks noGrp="1"/>
          </p:cNvSpPr>
          <p:nvPr>
            <p:ph type="sldNum" sz="quarter" idx="12"/>
          </p:nvPr>
        </p:nvSpPr>
        <p:spPr/>
        <p:txBody>
          <a:bodyPr/>
          <a:lstStyle/>
          <a:p>
            <a:fld id="{FC84A2A6-0B42-4D65-91B7-F957DE630E51}" type="slidenum">
              <a:rPr lang="en-US" smtClean="0"/>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Assessment tools</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lnSpcReduction="20000"/>
          </a:bodyPr>
          <a:lstStyle/>
          <a:p>
            <a:r>
              <a:rPr lang="en-US" dirty="0" smtClean="0">
                <a:latin typeface="Times New Roman" pitchFamily="18" charset="0"/>
                <a:cs typeface="Times New Roman" pitchFamily="18" charset="0"/>
              </a:rPr>
              <a:t>Quiz (Pop up quiz)</a:t>
            </a:r>
          </a:p>
          <a:p>
            <a:r>
              <a:rPr lang="en-US" dirty="0" smtClean="0">
                <a:latin typeface="Times New Roman" pitchFamily="18" charset="0"/>
                <a:cs typeface="Times New Roman" pitchFamily="18" charset="0"/>
              </a:rPr>
              <a:t>Test</a:t>
            </a:r>
          </a:p>
          <a:p>
            <a:r>
              <a:rPr lang="en-US" dirty="0" smtClean="0">
                <a:latin typeface="Times New Roman" pitchFamily="18" charset="0"/>
                <a:cs typeface="Times New Roman" pitchFamily="18" charset="0"/>
              </a:rPr>
              <a:t>Group work</a:t>
            </a:r>
          </a:p>
          <a:p>
            <a:r>
              <a:rPr lang="en-US" dirty="0" smtClean="0">
                <a:latin typeface="Times New Roman" pitchFamily="18" charset="0"/>
                <a:cs typeface="Times New Roman" pitchFamily="18" charset="0"/>
              </a:rPr>
              <a:t>Project</a:t>
            </a:r>
          </a:p>
          <a:p>
            <a:r>
              <a:rPr lang="en-US" dirty="0" smtClean="0">
                <a:latin typeface="Times New Roman" pitchFamily="18" charset="0"/>
                <a:cs typeface="Times New Roman" pitchFamily="18" charset="0"/>
              </a:rPr>
              <a:t>End of semester Exam/Term</a:t>
            </a:r>
          </a:p>
          <a:p>
            <a:r>
              <a:rPr lang="en-US" dirty="0" smtClean="0">
                <a:latin typeface="Times New Roman" pitchFamily="18" charset="0"/>
                <a:cs typeface="Times New Roman" pitchFamily="18" charset="0"/>
              </a:rPr>
              <a:t>Checklist</a:t>
            </a:r>
          </a:p>
          <a:p>
            <a:r>
              <a:rPr lang="en-US" dirty="0" smtClean="0">
                <a:latin typeface="Times New Roman" pitchFamily="18" charset="0"/>
                <a:cs typeface="Times New Roman" pitchFamily="18" charset="0"/>
              </a:rPr>
              <a:t>Rating scale</a:t>
            </a:r>
          </a:p>
          <a:p>
            <a:r>
              <a:rPr lang="en-US" dirty="0" smtClean="0">
                <a:latin typeface="Times New Roman" pitchFamily="18" charset="0"/>
                <a:cs typeface="Times New Roman" pitchFamily="18" charset="0"/>
              </a:rPr>
              <a:t>Interview guide</a:t>
            </a:r>
          </a:p>
          <a:p>
            <a:r>
              <a:rPr lang="en-US" dirty="0" smtClean="0">
                <a:latin typeface="Times New Roman" pitchFamily="18" charset="0"/>
                <a:cs typeface="Times New Roman" pitchFamily="18" charset="0"/>
              </a:rPr>
              <a:t>Rubric</a:t>
            </a:r>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FC84A2A6-0B42-4D65-91B7-F957DE630E51}" type="slidenum">
              <a:rPr lang="en-US" smtClean="0"/>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Assessment criteria</a:t>
            </a:r>
          </a:p>
        </p:txBody>
      </p:sp>
      <p:sp>
        <p:nvSpPr>
          <p:cNvPr id="3" name="Content Placeholder 2"/>
          <p:cNvSpPr>
            <a:spLocks noGrp="1"/>
          </p:cNvSpPr>
          <p:nvPr>
            <p:ph idx="1"/>
          </p:nvPr>
        </p:nvSpPr>
        <p:spPr>
          <a:xfrm>
            <a:off x="457200" y="1371600"/>
            <a:ext cx="8229600" cy="5029200"/>
          </a:xfrm>
        </p:spPr>
        <p:txBody>
          <a:bodyPr>
            <a:normAutofit fontScale="70000" lnSpcReduction="20000"/>
          </a:bodyPr>
          <a:lstStyle/>
          <a:p>
            <a:r>
              <a:rPr lang="en-US" dirty="0" smtClean="0"/>
              <a:t>Assessment criteria are crucial in establishing a clear understanding between teacher and students about what is expected from assessed work.</a:t>
            </a:r>
          </a:p>
          <a:p>
            <a:r>
              <a:rPr lang="en-US" dirty="0" smtClean="0"/>
              <a:t>They should specify clearly the standards that must be met and what evidence will be used to show achievement of learning outcomes. </a:t>
            </a:r>
          </a:p>
          <a:p>
            <a:r>
              <a:rPr lang="en-US" dirty="0" smtClean="0"/>
              <a:t>They help teacher to ensure consistency in the ways that they assess specific pieces of work and provide students with a clear sense of why they have received certain marks for their work and what they need to do to improve.</a:t>
            </a:r>
          </a:p>
          <a:p>
            <a:r>
              <a:rPr lang="en-US" dirty="0" smtClean="0"/>
              <a:t>They should be shared with students and, where necessary, explained to them. Many students do not feel confident or able to interpret assessment criteria on there own and often the grading process can seem very mysterious. Clear and specific assessment criteria can be extremely effective in helping students improve their performance and to feel confident in their learning. </a:t>
            </a:r>
          </a:p>
          <a:p>
            <a:endParaRPr lang="en-US" dirty="0"/>
          </a:p>
        </p:txBody>
      </p:sp>
      <p:sp>
        <p:nvSpPr>
          <p:cNvPr id="4" name="Slide Number Placeholder 3"/>
          <p:cNvSpPr>
            <a:spLocks noGrp="1"/>
          </p:cNvSpPr>
          <p:nvPr>
            <p:ph type="sldNum" sz="quarter" idx="12"/>
          </p:nvPr>
        </p:nvSpPr>
        <p:spPr/>
        <p:txBody>
          <a:bodyPr/>
          <a:lstStyle/>
          <a:p>
            <a:fld id="{FC84A2A6-0B42-4D65-91B7-F957DE630E51}" type="slidenum">
              <a:rPr lang="en-US" smtClean="0"/>
              <a:pPr/>
              <a:t>19</a:t>
            </a:fld>
            <a:endParaRPr lang="en-US"/>
          </a:p>
        </p:txBody>
      </p:sp>
    </p:spTree>
    <p:extLst>
      <p:ext uri="{BB962C8B-B14F-4D97-AF65-F5344CB8AC3E}">
        <p14:creationId xmlns:p14="http://schemas.microsoft.com/office/powerpoint/2010/main" val="671144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sz="4000" b="1" dirty="0" smtClean="0"/>
              <a:t>Importance of evaluation and testing</a:t>
            </a:r>
          </a:p>
        </p:txBody>
      </p:sp>
      <p:sp>
        <p:nvSpPr>
          <p:cNvPr id="18435" name="Rectangle 3"/>
          <p:cNvSpPr>
            <a:spLocks noGrp="1" noChangeArrowheads="1"/>
          </p:cNvSpPr>
          <p:nvPr>
            <p:ph type="body" idx="1"/>
          </p:nvPr>
        </p:nvSpPr>
        <p:spPr/>
        <p:txBody>
          <a:bodyPr/>
          <a:lstStyle/>
          <a:p>
            <a:pPr eaLnBrk="1" hangingPunct="1"/>
            <a:r>
              <a:rPr lang="en-US" dirty="0" smtClean="0"/>
              <a:t>The primary purpose of test, measurement and evaluation is to improve student learning.  </a:t>
            </a:r>
          </a:p>
          <a:p>
            <a:pPr eaLnBrk="1" hangingPunct="1"/>
            <a:r>
              <a:rPr lang="en-US" dirty="0" smtClean="0"/>
              <a:t>Determines students strengths and weakness in achieving learning expectations.</a:t>
            </a:r>
          </a:p>
          <a:p>
            <a:r>
              <a:rPr lang="en-US" dirty="0"/>
              <a:t>Guides teachers in adapting curriculum and instructional approaches to students’ needs.</a:t>
            </a:r>
          </a:p>
          <a:p>
            <a:r>
              <a:rPr lang="en-US" dirty="0"/>
              <a:t>Assesses the overall effectiveness of programs and classroom practices. </a:t>
            </a:r>
          </a:p>
          <a:p>
            <a:pPr eaLnBrk="1" hangingPunct="1"/>
            <a:endParaRPr lang="en-US" dirty="0" smtClean="0"/>
          </a:p>
          <a:p>
            <a:pPr eaLnBrk="1" hangingPunct="1"/>
            <a:endParaRPr lang="en-US" dirty="0" smtClean="0"/>
          </a:p>
        </p:txBody>
      </p:sp>
    </p:spTree>
    <p:extLst>
      <p:ext uri="{BB962C8B-B14F-4D97-AF65-F5344CB8AC3E}">
        <p14:creationId xmlns:p14="http://schemas.microsoft.com/office/powerpoint/2010/main" val="245707422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b="1" dirty="0"/>
              <a:t>Effective Criteria</a:t>
            </a:r>
          </a:p>
          <a:p>
            <a:pPr lvl="1"/>
            <a:r>
              <a:rPr lang="en-US" dirty="0"/>
              <a:t>Good assessment criteria should always:</a:t>
            </a:r>
          </a:p>
          <a:p>
            <a:pPr lvl="1"/>
            <a:r>
              <a:rPr lang="en-US" dirty="0"/>
              <a:t>describe which</a:t>
            </a:r>
            <a:r>
              <a:rPr lang="en-US" b="1" dirty="0"/>
              <a:t> aspects of the learning outcomes will be assessed</a:t>
            </a:r>
            <a:endParaRPr lang="en-US" dirty="0"/>
          </a:p>
          <a:p>
            <a:pPr lvl="1"/>
            <a:r>
              <a:rPr lang="en-US" dirty="0"/>
              <a:t>indicate </a:t>
            </a:r>
            <a:r>
              <a:rPr lang="en-US" b="1" dirty="0"/>
              <a:t>what is needed for a pass using positive languag</a:t>
            </a:r>
            <a:r>
              <a:rPr lang="en-US" dirty="0"/>
              <a:t>e</a:t>
            </a:r>
          </a:p>
          <a:p>
            <a:pPr lvl="1"/>
            <a:r>
              <a:rPr lang="en-US" dirty="0"/>
              <a:t>state clearly what is </a:t>
            </a:r>
            <a:r>
              <a:rPr lang="en-US" b="1" dirty="0"/>
              <a:t>expected to reach different levels</a:t>
            </a:r>
            <a:r>
              <a:rPr lang="en-US" dirty="0"/>
              <a:t> of achievement</a:t>
            </a:r>
          </a:p>
          <a:p>
            <a:pPr lvl="1"/>
            <a:r>
              <a:rPr lang="en-US" dirty="0"/>
              <a:t>cover all aspects the module but </a:t>
            </a:r>
            <a:r>
              <a:rPr lang="en-US" b="1" dirty="0"/>
              <a:t>not too many to be unmanageable</a:t>
            </a:r>
            <a:r>
              <a:rPr lang="en-US" dirty="0"/>
              <a:t> for students or teacher</a:t>
            </a:r>
          </a:p>
          <a:p>
            <a:endParaRPr lang="en-US" dirty="0"/>
          </a:p>
        </p:txBody>
      </p:sp>
      <p:sp>
        <p:nvSpPr>
          <p:cNvPr id="4" name="Slide Number Placeholder 3"/>
          <p:cNvSpPr>
            <a:spLocks noGrp="1"/>
          </p:cNvSpPr>
          <p:nvPr>
            <p:ph type="sldNum" sz="quarter" idx="12"/>
          </p:nvPr>
        </p:nvSpPr>
        <p:spPr/>
        <p:txBody>
          <a:bodyPr/>
          <a:lstStyle/>
          <a:p>
            <a:fld id="{FC84A2A6-0B42-4D65-91B7-F957DE630E51}" type="slidenum">
              <a:rPr lang="en-US" smtClean="0"/>
              <a:pPr/>
              <a:t>20</a:t>
            </a:fld>
            <a:endParaRPr lang="en-US"/>
          </a:p>
        </p:txBody>
      </p:sp>
    </p:spTree>
    <p:extLst>
      <p:ext uri="{BB962C8B-B14F-4D97-AF65-F5344CB8AC3E}">
        <p14:creationId xmlns:p14="http://schemas.microsoft.com/office/powerpoint/2010/main" val="401916982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C84A2A6-0B42-4D65-91B7-F957DE630E51}" type="slidenum">
              <a:rPr lang="en-US" smtClean="0"/>
              <a:pPr/>
              <a:t>21</a:t>
            </a:fld>
            <a:endParaRPr lang="en-US"/>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066800" y="533400"/>
            <a:ext cx="7010400" cy="54157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1199654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9598" name="Group 1230"/>
          <p:cNvGraphicFramePr>
            <a:graphicFrameLocks noGrp="1"/>
          </p:cNvGraphicFramePr>
          <p:nvPr/>
        </p:nvGraphicFramePr>
        <p:xfrm>
          <a:off x="76200" y="960438"/>
          <a:ext cx="8915400" cy="4758375"/>
        </p:xfrm>
        <a:graphic>
          <a:graphicData uri="http://schemas.openxmlformats.org/drawingml/2006/table">
            <a:tbl>
              <a:tblPr/>
              <a:tblGrid>
                <a:gridCol w="1131888"/>
                <a:gridCol w="1624012"/>
                <a:gridCol w="2046288"/>
                <a:gridCol w="280987"/>
                <a:gridCol w="2058988"/>
                <a:gridCol w="1773237"/>
              </a:tblGrid>
              <a:tr h="285750">
                <a:tc gridSpan="6">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Comic Sans MS" pitchFamily="66" charset="0"/>
                          <a:cs typeface="Arial" charset="0"/>
                        </a:rPr>
                        <a:t>K-6 Student Assessment</a:t>
                      </a:r>
                      <a:endParaRPr kumimoji="0" lang="en-US" sz="1800" b="0"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cap="flat">
                      <a:noFill/>
                    </a:lnR>
                    <a:lnT w="12700" cap="flat" cmpd="sng" algn="ctr">
                      <a:solidFill>
                        <a:srgbClr val="000000"/>
                      </a:solidFill>
                      <a:prstDash val="solid"/>
                      <a:round/>
                      <a:headEnd type="none" w="med" len="med"/>
                      <a:tailEnd type="none" w="med" len="med"/>
                    </a:lnT>
                    <a:lnB>
                      <a:noFill/>
                    </a:lnB>
                    <a:lnTlToBr>
                      <a:noFill/>
                    </a:lnTlToBr>
                    <a:lnBlToTr>
                      <a:noFill/>
                    </a:lnBlToTr>
                    <a:solidFill>
                      <a:srgbClr val="FFFF99"/>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23850">
                <a:tc gridSpan="6">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Comic Sans MS" pitchFamily="66" charset="0"/>
                          <a:cs typeface="Arial" charset="0"/>
                        </a:rPr>
                        <a:t>2005-2006</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cap="flat">
                      <a:noFill/>
                    </a:lnR>
                    <a:lnT>
                      <a:noFill/>
                    </a:lnT>
                    <a:lnB>
                      <a:noFill/>
                    </a:lnB>
                    <a:lnTlToBr>
                      <a:noFill/>
                    </a:lnTlToBr>
                    <a:lnBlToTr>
                      <a:noFill/>
                    </a:lnBlToTr>
                    <a:solidFill>
                      <a:srgbClr val="FFFF99"/>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04800">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sng" strike="noStrike" cap="none" normalizeH="0" baseline="0" smtClean="0">
                          <a:ln>
                            <a:noFill/>
                          </a:ln>
                          <a:solidFill>
                            <a:schemeClr val="tx1"/>
                          </a:solidFill>
                          <a:effectLst/>
                          <a:latin typeface="Comic Sans MS" pitchFamily="66" charset="0"/>
                          <a:cs typeface="Arial" charset="0"/>
                        </a:rPr>
                        <a:t>Grade</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FF99"/>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sng" strike="noStrike" cap="none" normalizeH="0" baseline="0" smtClean="0">
                          <a:ln>
                            <a:noFill/>
                          </a:ln>
                          <a:solidFill>
                            <a:schemeClr val="tx1"/>
                          </a:solidFill>
                          <a:effectLst/>
                          <a:latin typeface="Comic Sans MS" pitchFamily="66" charset="0"/>
                          <a:cs typeface="Arial" charset="0"/>
                        </a:rPr>
                        <a:t>Assessment</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rgbClr val="FFFF99"/>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sng" strike="noStrike" cap="none" normalizeH="0" baseline="0" smtClean="0">
                          <a:ln>
                            <a:noFill/>
                          </a:ln>
                          <a:solidFill>
                            <a:schemeClr val="tx1"/>
                          </a:solidFill>
                          <a:effectLst/>
                          <a:latin typeface="Comic Sans MS" pitchFamily="66" charset="0"/>
                          <a:cs typeface="Arial" charset="0"/>
                        </a:rPr>
                        <a:t>Type of </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rgbClr val="FFFF99"/>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Comic Sans MS" pitchFamily="66" charset="0"/>
                          <a:cs typeface="Arial" charset="0"/>
                        </a:rPr>
                        <a:t> </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rgbClr val="FFFF99"/>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sng" strike="noStrike" cap="none" normalizeH="0" baseline="0" smtClean="0">
                          <a:ln>
                            <a:noFill/>
                          </a:ln>
                          <a:solidFill>
                            <a:schemeClr val="tx1"/>
                          </a:solidFill>
                          <a:effectLst/>
                          <a:latin typeface="Comic Sans MS" pitchFamily="66" charset="0"/>
                          <a:cs typeface="Arial" charset="0"/>
                        </a:rPr>
                        <a:t>Timeframe</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rgbClr val="FFFF99"/>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sng" strike="noStrike" cap="none" normalizeH="0" baseline="0" smtClean="0">
                          <a:ln>
                            <a:noFill/>
                          </a:ln>
                          <a:solidFill>
                            <a:schemeClr val="tx1"/>
                          </a:solidFill>
                          <a:effectLst/>
                          <a:latin typeface="Comic Sans MS" pitchFamily="66" charset="0"/>
                          <a:cs typeface="Arial" charset="0"/>
                        </a:rPr>
                        <a:t>Other</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r>
              <a:tr h="304800">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sng" strike="noStrike" cap="none" normalizeH="0" baseline="0" smtClean="0">
                          <a:ln>
                            <a:noFill/>
                          </a:ln>
                          <a:solidFill>
                            <a:schemeClr val="tx1"/>
                          </a:solidFill>
                          <a:effectLst/>
                          <a:latin typeface="Comic Sans MS" pitchFamily="66" charset="0"/>
                          <a:cs typeface="Arial" charset="0"/>
                        </a:rPr>
                        <a:t> Level(s)</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FF99"/>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sng" strike="noStrike" cap="none" normalizeH="0" baseline="0" smtClean="0">
                          <a:ln>
                            <a:noFill/>
                          </a:ln>
                          <a:solidFill>
                            <a:schemeClr val="tx1"/>
                          </a:solidFill>
                          <a:effectLst/>
                          <a:latin typeface="Comic Sans MS" pitchFamily="66" charset="0"/>
                          <a:cs typeface="Arial" charset="0"/>
                        </a:rPr>
                        <a:t>Tool</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rgbClr val="FFFF99"/>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sng" strike="noStrike" cap="none" normalizeH="0" baseline="0" smtClean="0">
                          <a:ln>
                            <a:noFill/>
                          </a:ln>
                          <a:solidFill>
                            <a:schemeClr val="tx1"/>
                          </a:solidFill>
                          <a:effectLst/>
                          <a:latin typeface="Comic Sans MS" pitchFamily="66" charset="0"/>
                          <a:cs typeface="Arial" charset="0"/>
                        </a:rPr>
                        <a:t>Assessment</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rgbClr val="FFFF99"/>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Comic Sans MS" pitchFamily="66" charset="0"/>
                          <a:cs typeface="Arial" charset="0"/>
                        </a:rPr>
                        <a:t> </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0" lang="en-US" sz="2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0" lang="en-US" sz="2800" b="0" i="0" u="none" strike="noStrike" cap="none" normalizeH="0" baseline="0" smtClean="0">
                        <a:ln>
                          <a:noFill/>
                        </a:ln>
                        <a:solidFill>
                          <a:schemeClr val="tx1"/>
                        </a:solidFill>
                        <a:effectLst/>
                        <a:latin typeface="Arial" charset="0"/>
                      </a:endParaRPr>
                    </a:p>
                  </a:txBody>
                  <a:tcPr anchor="b"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r>
              <a:tr h="484188">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Comic Sans MS" pitchFamily="66" charset="0"/>
                          <a:cs typeface="Arial" charset="0"/>
                        </a:rPr>
                        <a:t>Kindergarten</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CC99F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Comic Sans MS" pitchFamily="66" charset="0"/>
                          <a:cs typeface="Arial" charset="0"/>
                        </a:rPr>
                        <a:t>*Observational Survey</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rgbClr val="CC99F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Comic Sans MS" pitchFamily="66" charset="0"/>
                          <a:cs typeface="Arial" charset="0"/>
                        </a:rPr>
                        <a:t>Summative</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rgbClr val="CC99F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Comic Sans MS" pitchFamily="66" charset="0"/>
                          <a:cs typeface="Arial" charset="0"/>
                        </a:rPr>
                        <a:t> </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rgbClr val="CC99F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Comic Sans MS" pitchFamily="66" charset="0"/>
                          <a:cs typeface="Arial" charset="0"/>
                        </a:rPr>
                        <a:t>End of Kindergarten Year</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rgbClr val="CC99F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Comic Sans MS" pitchFamily="66" charset="0"/>
                          <a:cs typeface="Arial" charset="0"/>
                        </a:rPr>
                        <a:t>Results given to principals</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CC99FF"/>
                    </a:solidFill>
                  </a:tcPr>
                </a:tc>
              </a:tr>
              <a:tr h="484188">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Comic Sans MS" pitchFamily="66" charset="0"/>
                          <a:cs typeface="Arial" charset="0"/>
                        </a:rPr>
                        <a:t>K- 4</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CCFFCC"/>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Comic Sans MS" pitchFamily="66" charset="0"/>
                          <a:cs typeface="Arial" charset="0"/>
                        </a:rPr>
                        <a:t>*Guided Reading Levels</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rgbClr val="CCFFCC"/>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Comic Sans MS" pitchFamily="66" charset="0"/>
                          <a:cs typeface="Arial" charset="0"/>
                        </a:rPr>
                        <a:t>Formative</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rgbClr val="CCFFCC"/>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Comic Sans MS" pitchFamily="66" charset="0"/>
                          <a:cs typeface="Arial" charset="0"/>
                        </a:rPr>
                        <a:t> </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rgbClr val="CCFFCC"/>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Comic Sans MS" pitchFamily="66" charset="0"/>
                          <a:cs typeface="Arial" charset="0"/>
                        </a:rPr>
                        <a:t>Dec./Jan, March, May/June</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rgbClr val="CCFFCC"/>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Comic Sans MS" pitchFamily="66" charset="0"/>
                          <a:cs typeface="Arial" charset="0"/>
                        </a:rPr>
                        <a:t>Results given to principals</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CCFFCC"/>
                    </a:solidFill>
                  </a:tcPr>
                </a:tc>
              </a:tr>
              <a:tr h="274638">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Comic Sans MS" pitchFamily="66" charset="0"/>
                          <a:cs typeface="Arial" charset="0"/>
                        </a:rPr>
                        <a:t>K- 6</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CC99"/>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Comic Sans MS" pitchFamily="66" charset="0"/>
                          <a:cs typeface="Arial" charset="0"/>
                        </a:rPr>
                        <a:t>*Writing Sample</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rgbClr val="FFCC99"/>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Comic Sans MS" pitchFamily="66" charset="0"/>
                          <a:cs typeface="Arial" charset="0"/>
                        </a:rPr>
                        <a:t>Summative</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rgbClr val="FFCC99"/>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Comic Sans MS" pitchFamily="66" charset="0"/>
                          <a:cs typeface="Arial" charset="0"/>
                        </a:rPr>
                        <a:t> </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rgbClr val="FFCC99"/>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Comic Sans MS" pitchFamily="66" charset="0"/>
                          <a:cs typeface="Arial" charset="0"/>
                        </a:rPr>
                        <a:t>April - June</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rgbClr val="FFCC99"/>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Comic Sans MS" pitchFamily="66" charset="0"/>
                          <a:cs typeface="Arial" charset="0"/>
                        </a:rPr>
                        <a:t>*</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CC99"/>
                    </a:solidFill>
                  </a:tcPr>
                </a:tc>
              </a:tr>
              <a:tr h="27463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Comic Sans MS" pitchFamily="66" charset="0"/>
                          <a:cs typeface="Arial" charset="0"/>
                        </a:rPr>
                        <a:t> </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CC99"/>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Comic Sans MS" pitchFamily="66" charset="0"/>
                          <a:cs typeface="Arial" charset="0"/>
                        </a:rPr>
                        <a:t>*Pre Tests</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rgbClr val="FFCC99"/>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Comic Sans MS" pitchFamily="66" charset="0"/>
                          <a:cs typeface="Arial" charset="0"/>
                        </a:rPr>
                        <a:t>Formative</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rgbClr val="FFCC99"/>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Comic Sans MS" pitchFamily="66" charset="0"/>
                          <a:cs typeface="Arial" charset="0"/>
                        </a:rPr>
                        <a:t> </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rgbClr val="FFCC99"/>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Comic Sans MS" pitchFamily="66" charset="0"/>
                          <a:cs typeface="Arial" charset="0"/>
                        </a:rPr>
                        <a:t>Throughout Year</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rgbClr val="FFCC99"/>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Comic Sans MS" pitchFamily="66" charset="0"/>
                          <a:cs typeface="Arial" charset="0"/>
                        </a:rPr>
                        <a:t>*</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CC99"/>
                    </a:solidFill>
                  </a:tcPr>
                </a:tc>
              </a:tr>
              <a:tr h="2762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Comic Sans MS" pitchFamily="66" charset="0"/>
                          <a:cs typeface="Arial" charset="0"/>
                        </a:rPr>
                        <a:t> </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CC99"/>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Comic Sans MS" pitchFamily="66" charset="0"/>
                          <a:cs typeface="Arial" charset="0"/>
                        </a:rPr>
                        <a:t>*Post Tests</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rgbClr val="FFCC99"/>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Comic Sans MS" pitchFamily="66" charset="0"/>
                          <a:cs typeface="Arial" charset="0"/>
                        </a:rPr>
                        <a:t>Summative</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rgbClr val="FFCC99"/>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Comic Sans MS" pitchFamily="66" charset="0"/>
                          <a:cs typeface="Arial" charset="0"/>
                        </a:rPr>
                        <a:t> </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rgbClr val="FFCC99"/>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Comic Sans MS" pitchFamily="66" charset="0"/>
                          <a:cs typeface="Arial" charset="0"/>
                        </a:rPr>
                        <a:t>Throughout Year</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rgbClr val="FFCC99"/>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Comic Sans MS" pitchFamily="66" charset="0"/>
                          <a:cs typeface="Arial" charset="0"/>
                        </a:rPr>
                        <a:t>*</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CC99"/>
                    </a:solidFill>
                  </a:tcPr>
                </a:tc>
              </a:tr>
              <a:tr h="49530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Comic Sans MS" pitchFamily="66" charset="0"/>
                          <a:cs typeface="Arial" charset="0"/>
                        </a:rPr>
                        <a:t> </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CC99"/>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Comic Sans MS" pitchFamily="66" charset="0"/>
                          <a:cs typeface="Arial" charset="0"/>
                        </a:rPr>
                        <a:t>*District Wide Math Assessment</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rgbClr val="FFCC99"/>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Comic Sans MS" pitchFamily="66" charset="0"/>
                          <a:cs typeface="Arial" charset="0"/>
                        </a:rPr>
                        <a:t>To be determined</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rgbClr val="FFCC99"/>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Comic Sans MS" pitchFamily="66" charset="0"/>
                          <a:cs typeface="Arial" charset="0"/>
                        </a:rPr>
                        <a:t> </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rgbClr val="FFCC99"/>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Comic Sans MS" pitchFamily="66" charset="0"/>
                          <a:cs typeface="Arial" charset="0"/>
                        </a:rPr>
                        <a:t>To be determined</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rgbClr val="FFCC99"/>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Comic Sans MS" pitchFamily="66" charset="0"/>
                          <a:cs typeface="Arial" charset="0"/>
                        </a:rPr>
                        <a:t>To be determined</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CC99"/>
                    </a:solidFill>
                  </a:tcPr>
                </a:tc>
              </a:tr>
              <a:tr h="742950">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Comic Sans MS" pitchFamily="66" charset="0"/>
                          <a:cs typeface="Arial" charset="0"/>
                        </a:rPr>
                        <a:t>1st - 6th</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CC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Comic Sans MS" pitchFamily="66" charset="0"/>
                          <a:cs typeface="Arial" charset="0"/>
                        </a:rPr>
                        <a:t>*Benchmarks</a:t>
                      </a:r>
                      <a:endParaRPr kumimoji="0" lang="en-US" sz="1800" b="0" i="0" u="none" strike="noStrike" cap="none" normalizeH="0" baseline="0" dirty="0" smtClean="0">
                        <a:ln>
                          <a:noFill/>
                        </a:ln>
                        <a:solidFill>
                          <a:schemeClr val="tx1"/>
                        </a:solidFill>
                        <a:effectLst/>
                        <a:latin typeface="Arial" charset="0"/>
                      </a:endParaRPr>
                    </a:p>
                  </a:txBody>
                  <a:tcPr anchor="ctr" horzOverflow="overflow">
                    <a:lnL>
                      <a:noFill/>
                    </a:lnL>
                    <a:lnR>
                      <a:noFill/>
                    </a:lnR>
                    <a:lnT>
                      <a:noFill/>
                    </a:lnT>
                    <a:lnB>
                      <a:noFill/>
                    </a:lnB>
                    <a:lnTlToBr>
                      <a:noFill/>
                    </a:lnTlToBr>
                    <a:lnBlToTr>
                      <a:noFill/>
                    </a:lnBlToTr>
                    <a:solidFill>
                      <a:srgbClr val="CC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Comic Sans MS" pitchFamily="66" charset="0"/>
                          <a:cs typeface="Arial" charset="0"/>
                        </a:rPr>
                        <a:t>Formative</a:t>
                      </a:r>
                      <a:endParaRPr kumimoji="0" lang="en-US" sz="1800" b="0" i="0" u="none" strike="noStrike" cap="none" normalizeH="0" baseline="0" smtClean="0">
                        <a:ln>
                          <a:noFill/>
                        </a:ln>
                        <a:solidFill>
                          <a:schemeClr val="tx1"/>
                        </a:solidFill>
                        <a:effectLst/>
                        <a:latin typeface="Arial" charset="0"/>
                      </a:endParaRPr>
                    </a:p>
                  </a:txBody>
                  <a:tcPr anchor="ctr" horzOverflow="overflow">
                    <a:lnL>
                      <a:noFill/>
                    </a:lnL>
                    <a:lnR>
                      <a:noFill/>
                    </a:lnR>
                    <a:lnT>
                      <a:noFill/>
                    </a:lnT>
                    <a:lnB>
                      <a:noFill/>
                    </a:lnB>
                    <a:lnTlToBr>
                      <a:noFill/>
                    </a:lnTlToBr>
                    <a:lnBlToTr>
                      <a:noFill/>
                    </a:lnBlToTr>
                    <a:solidFill>
                      <a:srgbClr val="CC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Comic Sans MS" pitchFamily="66" charset="0"/>
                          <a:cs typeface="Arial" charset="0"/>
                        </a:rPr>
                        <a:t> </a:t>
                      </a:r>
                      <a:endParaRPr kumimoji="0" lang="en-US" sz="1800" b="0" i="0" u="none" strike="noStrike" cap="none" normalizeH="0" baseline="0" smtClean="0">
                        <a:ln>
                          <a:noFill/>
                        </a:ln>
                        <a:solidFill>
                          <a:schemeClr val="tx1"/>
                        </a:solidFill>
                        <a:effectLst/>
                        <a:latin typeface="Arial" charset="0"/>
                      </a:endParaRPr>
                    </a:p>
                  </a:txBody>
                  <a:tcPr anchor="ctr" horzOverflow="overflow">
                    <a:lnL>
                      <a:noFill/>
                    </a:lnL>
                    <a:lnR>
                      <a:noFill/>
                    </a:lnR>
                    <a:lnT>
                      <a:noFill/>
                    </a:lnT>
                    <a:lnB>
                      <a:noFill/>
                    </a:lnB>
                    <a:lnTlToBr>
                      <a:noFill/>
                    </a:lnTlToBr>
                    <a:lnBlToTr>
                      <a:noFill/>
                    </a:lnBlToTr>
                    <a:solidFill>
                      <a:srgbClr val="CC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Comic Sans MS" pitchFamily="66" charset="0"/>
                          <a:cs typeface="Arial" charset="0"/>
                        </a:rPr>
                        <a:t>Throughout Year</a:t>
                      </a:r>
                      <a:endParaRPr kumimoji="0" lang="en-US" sz="1800" b="0" i="0" u="none" strike="noStrike" cap="none" normalizeH="0" baseline="0" smtClean="0">
                        <a:ln>
                          <a:noFill/>
                        </a:ln>
                        <a:solidFill>
                          <a:schemeClr val="tx1"/>
                        </a:solidFill>
                        <a:effectLst/>
                        <a:latin typeface="Arial" charset="0"/>
                      </a:endParaRPr>
                    </a:p>
                  </a:txBody>
                  <a:tcPr anchor="ctr" horzOverflow="overflow">
                    <a:lnL>
                      <a:noFill/>
                    </a:lnL>
                    <a:lnR>
                      <a:noFill/>
                    </a:lnR>
                    <a:lnT>
                      <a:noFill/>
                    </a:lnT>
                    <a:lnB>
                      <a:noFill/>
                    </a:lnB>
                    <a:lnTlToBr>
                      <a:noFill/>
                    </a:lnTlToBr>
                    <a:lnBlToTr>
                      <a:noFill/>
                    </a:lnBlToTr>
                    <a:solidFill>
                      <a:srgbClr val="CCFFF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Comic Sans MS" pitchFamily="66" charset="0"/>
                          <a:cs typeface="Arial" charset="0"/>
                        </a:rPr>
                        <a:t>Administered to new and/or low achieving students</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CCFFFF"/>
                    </a:solidFill>
                  </a:tcPr>
                </a:tc>
              </a:tr>
              <a:tr h="27463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Comic Sans MS" pitchFamily="66" charset="0"/>
                          <a:cs typeface="Arial" charset="0"/>
                        </a:rPr>
                        <a:t> </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Comic Sans MS" pitchFamily="66" charset="0"/>
                          <a:cs typeface="Arial" charset="0"/>
                        </a:rPr>
                        <a:t>*Writing Prompt</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Comic Sans MS" pitchFamily="66" charset="0"/>
                          <a:cs typeface="Arial" charset="0"/>
                        </a:rPr>
                        <a:t>Summative</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Comic Sans MS" pitchFamily="66" charset="0"/>
                          <a:cs typeface="Arial" charset="0"/>
                        </a:rPr>
                        <a:t> </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Comic Sans MS" pitchFamily="66" charset="0"/>
                          <a:cs typeface="Arial" charset="0"/>
                        </a:rPr>
                        <a:t>January - March (TBD)</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Comic Sans MS" pitchFamily="66" charset="0"/>
                          <a:cs typeface="Arial" charset="0"/>
                        </a:rPr>
                        <a:t>*</a:t>
                      </a:r>
                      <a:endParaRPr kumimoji="0" lang="en-US" sz="1800" b="0" i="0" u="none" strike="noStrike" cap="none" normalizeH="0" baseline="0" dirty="0" smtClean="0">
                        <a:ln>
                          <a:noFill/>
                        </a:ln>
                        <a:solidFill>
                          <a:schemeClr val="tx1"/>
                        </a:solidFill>
                        <a:effectLst/>
                        <a:latin typeface="Arial" charset="0"/>
                      </a:endParaRPr>
                    </a:p>
                  </a:txBody>
                  <a:tcPr anchor="b" horzOverflow="overflow">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tr>
            </a:tbl>
          </a:graphicData>
        </a:graphic>
      </p:graphicFrame>
      <p:sp>
        <p:nvSpPr>
          <p:cNvPr id="3" name="Slide Number Placeholder 2"/>
          <p:cNvSpPr>
            <a:spLocks noGrp="1"/>
          </p:cNvSpPr>
          <p:nvPr>
            <p:ph type="sldNum" sz="quarter" idx="12"/>
          </p:nvPr>
        </p:nvSpPr>
        <p:spPr/>
        <p:txBody>
          <a:bodyPr/>
          <a:lstStyle/>
          <a:p>
            <a:fld id="{FC84A2A6-0B42-4D65-91B7-F957DE630E51}" type="slidenum">
              <a:rPr lang="en-US" smtClean="0"/>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dirty="0" smtClean="0"/>
              <a:t>TEST</a:t>
            </a:r>
          </a:p>
        </p:txBody>
      </p:sp>
      <p:sp>
        <p:nvSpPr>
          <p:cNvPr id="5123" name="Rectangle 3"/>
          <p:cNvSpPr>
            <a:spLocks noGrp="1" noChangeArrowheads="1"/>
          </p:cNvSpPr>
          <p:nvPr>
            <p:ph type="body" idx="1"/>
          </p:nvPr>
        </p:nvSpPr>
        <p:spPr/>
        <p:txBody>
          <a:bodyPr>
            <a:normAutofit fontScale="92500" lnSpcReduction="10000"/>
          </a:bodyPr>
          <a:lstStyle/>
          <a:p>
            <a:pPr eaLnBrk="1" hangingPunct="1"/>
            <a:r>
              <a:rPr lang="en-US" sz="2800" dirty="0" smtClean="0"/>
              <a:t>Is an instrument or systematic procedure for measuring a sample behavior  </a:t>
            </a:r>
          </a:p>
          <a:p>
            <a:pPr eaLnBrk="1" hangingPunct="1"/>
            <a:r>
              <a:rPr lang="en-US" sz="2800" dirty="0" smtClean="0"/>
              <a:t>OR </a:t>
            </a:r>
          </a:p>
          <a:p>
            <a:pPr eaLnBrk="1" hangingPunct="1"/>
            <a:r>
              <a:rPr lang="en-US" sz="2800" dirty="0" smtClean="0"/>
              <a:t>Tests are systematic procedures for observing persons and describing them with either a numerical scale or a category system. </a:t>
            </a:r>
          </a:p>
          <a:p>
            <a:r>
              <a:rPr lang="en-US" sz="2800" dirty="0"/>
              <a:t>Thus tests may give either qualitative or quantitative information (</a:t>
            </a:r>
            <a:r>
              <a:rPr lang="en-US" sz="2800" dirty="0" err="1"/>
              <a:t>Nitko</a:t>
            </a:r>
            <a:r>
              <a:rPr lang="en-US" sz="2800" dirty="0"/>
              <a:t>, 1983). </a:t>
            </a:r>
          </a:p>
          <a:p>
            <a:r>
              <a:rPr lang="en-US" sz="2800" dirty="0"/>
              <a:t>Usually test answers the question of “HOW MUCH THE INDIVIDUAL PERFORM”, either in comparison with others or in comparison with a domain of performance tasks.</a:t>
            </a:r>
          </a:p>
          <a:p>
            <a:pPr eaLnBrk="1" hangingPunct="1"/>
            <a:endParaRPr lang="en-US" sz="2800" dirty="0" smtClean="0"/>
          </a:p>
          <a:p>
            <a:pPr eaLnBrk="1" hangingPunct="1"/>
            <a:endParaRPr lang="en-US" sz="2800" dirty="0" smtClean="0"/>
          </a:p>
        </p:txBody>
      </p:sp>
    </p:spTree>
    <p:extLst>
      <p:ext uri="{BB962C8B-B14F-4D97-AF65-F5344CB8AC3E}">
        <p14:creationId xmlns:p14="http://schemas.microsoft.com/office/powerpoint/2010/main" val="232453543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normAutofit/>
          </a:bodyPr>
          <a:lstStyle/>
          <a:p>
            <a:pPr eaLnBrk="1" hangingPunct="1"/>
            <a:r>
              <a:rPr lang="en-US" dirty="0" smtClean="0"/>
              <a:t>Type of tests</a:t>
            </a:r>
          </a:p>
        </p:txBody>
      </p:sp>
      <p:sp>
        <p:nvSpPr>
          <p:cNvPr id="7171" name="Rectangle 3"/>
          <p:cNvSpPr>
            <a:spLocks noGrp="1" noChangeArrowheads="1"/>
          </p:cNvSpPr>
          <p:nvPr>
            <p:ph type="body" idx="1"/>
          </p:nvPr>
        </p:nvSpPr>
        <p:spPr/>
        <p:txBody>
          <a:bodyPr/>
          <a:lstStyle/>
          <a:p>
            <a:pPr marL="812800" indent="-812800" eaLnBrk="1" hangingPunct="1">
              <a:buFontTx/>
              <a:buNone/>
            </a:pPr>
            <a:r>
              <a:rPr lang="en-US" b="1" dirty="0" smtClean="0"/>
              <a:t>Teacher made tests</a:t>
            </a:r>
            <a:r>
              <a:rPr lang="en-US" dirty="0" smtClean="0"/>
              <a:t>: constructed by teachers for use within their own classroom.</a:t>
            </a:r>
          </a:p>
          <a:p>
            <a:pPr marL="812800" indent="-812800" eaLnBrk="1" hangingPunct="1">
              <a:buFontTx/>
              <a:buNone/>
            </a:pPr>
            <a:r>
              <a:rPr lang="en-US" b="1" dirty="0" smtClean="0"/>
              <a:t>Standardized tests</a:t>
            </a:r>
            <a:r>
              <a:rPr lang="en-US" dirty="0" smtClean="0"/>
              <a:t>: Constructed by test specialists working with curriculum experts and teachers.</a:t>
            </a:r>
          </a:p>
        </p:txBody>
      </p:sp>
    </p:spTree>
    <p:extLst>
      <p:ext uri="{BB962C8B-B14F-4D97-AF65-F5344CB8AC3E}">
        <p14:creationId xmlns:p14="http://schemas.microsoft.com/office/powerpoint/2010/main" val="238102078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dirty="0"/>
              <a:t>Type of tests</a:t>
            </a:r>
            <a:endParaRPr lang="en-US" dirty="0" smtClean="0"/>
          </a:p>
        </p:txBody>
      </p:sp>
      <p:sp>
        <p:nvSpPr>
          <p:cNvPr id="8195" name="Rectangle 3"/>
          <p:cNvSpPr>
            <a:spLocks noGrp="1" noChangeArrowheads="1"/>
          </p:cNvSpPr>
          <p:nvPr>
            <p:ph type="body" idx="1"/>
          </p:nvPr>
        </p:nvSpPr>
        <p:spPr/>
        <p:txBody>
          <a:bodyPr/>
          <a:lstStyle/>
          <a:p>
            <a:pPr eaLnBrk="1" hangingPunct="1">
              <a:lnSpc>
                <a:spcPct val="90000"/>
              </a:lnSpc>
              <a:buFontTx/>
              <a:buNone/>
            </a:pPr>
            <a:r>
              <a:rPr lang="en-US" b="1" smtClean="0"/>
              <a:t>Criterion-referenced tests (CRTs): </a:t>
            </a:r>
          </a:p>
          <a:p>
            <a:pPr eaLnBrk="1" hangingPunct="1">
              <a:lnSpc>
                <a:spcPct val="90000"/>
              </a:lnSpc>
            </a:pPr>
            <a:r>
              <a:rPr lang="en-US" smtClean="0"/>
              <a:t>relate a student’s score on an achievement</a:t>
            </a:r>
          </a:p>
          <a:p>
            <a:pPr eaLnBrk="1" hangingPunct="1">
              <a:lnSpc>
                <a:spcPct val="90000"/>
              </a:lnSpc>
            </a:pPr>
            <a:r>
              <a:rPr lang="en-US" smtClean="0"/>
              <a:t>Test to a domain of knowledge rather than to another student’s score.</a:t>
            </a:r>
          </a:p>
          <a:p>
            <a:pPr eaLnBrk="1" hangingPunct="1">
              <a:lnSpc>
                <a:spcPct val="90000"/>
              </a:lnSpc>
              <a:buFontTx/>
              <a:buNone/>
            </a:pPr>
            <a:r>
              <a:rPr lang="en-US" b="1" smtClean="0"/>
              <a:t>Norm-referenced tests (NRTs):</a:t>
            </a:r>
            <a:r>
              <a:rPr lang="en-US" smtClean="0"/>
              <a:t> designed  to measure individuals differences in achievement, intelligence, interests, attitudes, or personality. </a:t>
            </a:r>
          </a:p>
        </p:txBody>
      </p:sp>
    </p:spTree>
    <p:extLst>
      <p:ext uri="{BB962C8B-B14F-4D97-AF65-F5344CB8AC3E}">
        <p14:creationId xmlns:p14="http://schemas.microsoft.com/office/powerpoint/2010/main" val="282767051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dirty="0"/>
              <a:t>Type of tests</a:t>
            </a:r>
            <a:endParaRPr lang="en-US" dirty="0" smtClean="0"/>
          </a:p>
        </p:txBody>
      </p:sp>
      <p:sp>
        <p:nvSpPr>
          <p:cNvPr id="9219" name="Rectangle 3"/>
          <p:cNvSpPr>
            <a:spLocks noGrp="1" noChangeArrowheads="1"/>
          </p:cNvSpPr>
          <p:nvPr>
            <p:ph type="body" idx="1"/>
          </p:nvPr>
        </p:nvSpPr>
        <p:spPr/>
        <p:txBody>
          <a:bodyPr/>
          <a:lstStyle/>
          <a:p>
            <a:pPr eaLnBrk="1" hangingPunct="1">
              <a:buFontTx/>
              <a:buNone/>
            </a:pPr>
            <a:r>
              <a:rPr lang="en-US" b="1" smtClean="0"/>
              <a:t>Individuals tests:</a:t>
            </a:r>
            <a:endParaRPr lang="en-US" smtClean="0"/>
          </a:p>
          <a:p>
            <a:pPr eaLnBrk="1" hangingPunct="1"/>
            <a:r>
              <a:rPr lang="en-US" smtClean="0"/>
              <a:t>Designed to administer one parson at a time</a:t>
            </a:r>
          </a:p>
          <a:p>
            <a:pPr eaLnBrk="1" hangingPunct="1"/>
            <a:r>
              <a:rPr lang="en-US" smtClean="0"/>
              <a:t>These tests are normally given orally and require examiner’s constant attention</a:t>
            </a:r>
          </a:p>
          <a:p>
            <a:pPr eaLnBrk="1" hangingPunct="1">
              <a:buFontTx/>
              <a:buNone/>
            </a:pPr>
            <a:r>
              <a:rPr lang="en-US" b="1" smtClean="0"/>
              <a:t>Group tests: </a:t>
            </a:r>
          </a:p>
          <a:p>
            <a:pPr eaLnBrk="1" hangingPunct="1"/>
            <a:r>
              <a:rPr lang="en-US" smtClean="0"/>
              <a:t>Can</a:t>
            </a:r>
            <a:r>
              <a:rPr lang="en-US" b="1" smtClean="0"/>
              <a:t> </a:t>
            </a:r>
            <a:r>
              <a:rPr lang="en-US" smtClean="0"/>
              <a:t>be given to many persons at a time</a:t>
            </a:r>
          </a:p>
          <a:p>
            <a:pPr eaLnBrk="1" hangingPunct="1"/>
            <a:r>
              <a:rPr lang="en-US" smtClean="0"/>
              <a:t>Less complicated than individual tests</a:t>
            </a:r>
            <a:endParaRPr lang="en-US" b="1" smtClean="0"/>
          </a:p>
        </p:txBody>
      </p:sp>
    </p:spTree>
    <p:extLst>
      <p:ext uri="{BB962C8B-B14F-4D97-AF65-F5344CB8AC3E}">
        <p14:creationId xmlns:p14="http://schemas.microsoft.com/office/powerpoint/2010/main" val="130370137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dirty="0"/>
              <a:t>Type of tests</a:t>
            </a:r>
            <a:endParaRPr lang="en-US" dirty="0" smtClean="0"/>
          </a:p>
        </p:txBody>
      </p:sp>
      <p:sp>
        <p:nvSpPr>
          <p:cNvPr id="10243" name="Rectangle 3"/>
          <p:cNvSpPr>
            <a:spLocks noGrp="1" noChangeArrowheads="1"/>
          </p:cNvSpPr>
          <p:nvPr>
            <p:ph type="body" idx="1"/>
          </p:nvPr>
        </p:nvSpPr>
        <p:spPr/>
        <p:txBody>
          <a:bodyPr/>
          <a:lstStyle/>
          <a:p>
            <a:pPr eaLnBrk="1" hangingPunct="1"/>
            <a:r>
              <a:rPr lang="en-US" smtClean="0"/>
              <a:t>“paper- and -pencil” tests are almost always given to groups</a:t>
            </a:r>
          </a:p>
          <a:p>
            <a:pPr eaLnBrk="1" hangingPunct="1">
              <a:buFontTx/>
              <a:buNone/>
            </a:pPr>
            <a:r>
              <a:rPr lang="en-US" b="1" smtClean="0"/>
              <a:t>Objective tests: </a:t>
            </a:r>
            <a:r>
              <a:rPr lang="en-US" smtClean="0"/>
              <a:t>those tests that have clear and unambiguous scoring</a:t>
            </a:r>
            <a:r>
              <a:rPr lang="en-US" b="1" smtClean="0"/>
              <a:t> </a:t>
            </a:r>
            <a:r>
              <a:rPr lang="en-US" smtClean="0"/>
              <a:t>criteria, that is, independent scores can agree on the number of points answers should receive.</a:t>
            </a:r>
          </a:p>
          <a:p>
            <a:pPr eaLnBrk="1" hangingPunct="1">
              <a:buFontTx/>
              <a:buNone/>
            </a:pPr>
            <a:r>
              <a:rPr lang="en-US" b="1" smtClean="0"/>
              <a:t>Subjective tests: </a:t>
            </a:r>
            <a:r>
              <a:rPr lang="en-US" smtClean="0"/>
              <a:t>have vague scoring criteria</a:t>
            </a:r>
            <a:endParaRPr lang="en-US" b="1" smtClean="0"/>
          </a:p>
        </p:txBody>
      </p:sp>
    </p:spTree>
    <p:extLst>
      <p:ext uri="{BB962C8B-B14F-4D97-AF65-F5344CB8AC3E}">
        <p14:creationId xmlns:p14="http://schemas.microsoft.com/office/powerpoint/2010/main" val="330261285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dirty="0"/>
              <a:t>Type of tests</a:t>
            </a:r>
            <a:endParaRPr lang="en-US" dirty="0" smtClean="0"/>
          </a:p>
        </p:txBody>
      </p:sp>
      <p:sp>
        <p:nvSpPr>
          <p:cNvPr id="11267" name="Rectangle 3"/>
          <p:cNvSpPr>
            <a:spLocks noGrp="1" noChangeArrowheads="1"/>
          </p:cNvSpPr>
          <p:nvPr>
            <p:ph type="body" idx="1"/>
          </p:nvPr>
        </p:nvSpPr>
        <p:spPr/>
        <p:txBody>
          <a:bodyPr/>
          <a:lstStyle/>
          <a:p>
            <a:pPr eaLnBrk="1" hangingPunct="1">
              <a:buFontTx/>
              <a:buNone/>
            </a:pPr>
            <a:r>
              <a:rPr lang="en-US" b="1" smtClean="0"/>
              <a:t>Power tests:</a:t>
            </a:r>
          </a:p>
          <a:p>
            <a:pPr eaLnBrk="1" hangingPunct="1"/>
            <a:r>
              <a:rPr lang="en-US" smtClean="0"/>
              <a:t>Have generous time limits so that most students will be able to attempt every item</a:t>
            </a:r>
          </a:p>
          <a:p>
            <a:pPr eaLnBrk="1" hangingPunct="1"/>
            <a:r>
              <a:rPr lang="en-US" smtClean="0"/>
              <a:t>Items are arranged from easiest to most difficult; last few items are normally so difficulty that no one is expected to get perfect score. </a:t>
            </a:r>
          </a:p>
        </p:txBody>
      </p:sp>
    </p:spTree>
    <p:extLst>
      <p:ext uri="{BB962C8B-B14F-4D97-AF65-F5344CB8AC3E}">
        <p14:creationId xmlns:p14="http://schemas.microsoft.com/office/powerpoint/2010/main" val="293134616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dirty="0"/>
              <a:t>Type of tests</a:t>
            </a:r>
            <a:endParaRPr lang="en-US" dirty="0" smtClean="0"/>
          </a:p>
        </p:txBody>
      </p:sp>
      <p:sp>
        <p:nvSpPr>
          <p:cNvPr id="12291" name="Rectangle 3"/>
          <p:cNvSpPr>
            <a:spLocks noGrp="1" noChangeArrowheads="1"/>
          </p:cNvSpPr>
          <p:nvPr>
            <p:ph type="body" idx="1"/>
          </p:nvPr>
        </p:nvSpPr>
        <p:spPr/>
        <p:txBody>
          <a:bodyPr/>
          <a:lstStyle/>
          <a:p>
            <a:pPr eaLnBrk="1" hangingPunct="1">
              <a:buFontTx/>
              <a:buNone/>
            </a:pPr>
            <a:r>
              <a:rPr lang="en-US" b="1" smtClean="0"/>
              <a:t>Speed tests:</a:t>
            </a:r>
          </a:p>
          <a:p>
            <a:pPr eaLnBrk="1" hangingPunct="1"/>
            <a:r>
              <a:rPr lang="en-US" smtClean="0"/>
              <a:t>Have severe time limits, but the items are so easy that few students are expected to make errors. </a:t>
            </a:r>
          </a:p>
          <a:p>
            <a:pPr eaLnBrk="1" hangingPunct="1"/>
            <a:r>
              <a:rPr lang="en-US" smtClean="0"/>
              <a:t>The severity of time limits make it almost improbable for any students to finish all items.</a:t>
            </a:r>
          </a:p>
        </p:txBody>
      </p:sp>
    </p:spTree>
    <p:extLst>
      <p:ext uri="{BB962C8B-B14F-4D97-AF65-F5344CB8AC3E}">
        <p14:creationId xmlns:p14="http://schemas.microsoft.com/office/powerpoint/2010/main" val="21314382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normAutofit fontScale="90000"/>
          </a:bodyPr>
          <a:lstStyle/>
          <a:p>
            <a:pPr eaLnBrk="1" hangingPunct="1"/>
            <a:r>
              <a:rPr lang="en-US" sz="3600" b="1" dirty="0" smtClean="0"/>
              <a:t>EDUCATIONAL MEASUREMENT AND EVALUATION</a:t>
            </a:r>
          </a:p>
        </p:txBody>
      </p:sp>
      <p:sp>
        <p:nvSpPr>
          <p:cNvPr id="2051" name="Rectangle 3"/>
          <p:cNvSpPr>
            <a:spLocks noGrp="1" noChangeArrowheads="1"/>
          </p:cNvSpPr>
          <p:nvPr>
            <p:ph type="body" idx="1"/>
          </p:nvPr>
        </p:nvSpPr>
        <p:spPr/>
        <p:txBody>
          <a:bodyPr>
            <a:normAutofit fontScale="92500" lnSpcReduction="10000"/>
          </a:bodyPr>
          <a:lstStyle/>
          <a:p>
            <a:pPr eaLnBrk="1" hangingPunct="1">
              <a:buFontTx/>
              <a:buNone/>
            </a:pPr>
            <a:r>
              <a:rPr lang="en-US" b="1" dirty="0" smtClean="0"/>
              <a:t>MEASRUMENT:</a:t>
            </a:r>
          </a:p>
          <a:p>
            <a:pPr eaLnBrk="1" hangingPunct="1"/>
            <a:r>
              <a:rPr lang="en-US" dirty="0" smtClean="0"/>
              <a:t>Its</a:t>
            </a:r>
            <a:r>
              <a:rPr lang="en-US" b="1" dirty="0" smtClean="0"/>
              <a:t> </a:t>
            </a:r>
            <a:r>
              <a:rPr lang="en-US" dirty="0" smtClean="0"/>
              <a:t>refer to the process used to assign numbers to attributes  or characteristics of persons, objects or events  according to explicit formulations or rules. </a:t>
            </a:r>
          </a:p>
          <a:p>
            <a:pPr eaLnBrk="1" hangingPunct="1"/>
            <a:r>
              <a:rPr lang="en-US" dirty="0" smtClean="0"/>
              <a:t>Is </a:t>
            </a:r>
            <a:r>
              <a:rPr lang="en-US" dirty="0"/>
              <a:t>the process of obtaining numerical description on the degree to which an individual possesses a particular characteristics</a:t>
            </a:r>
          </a:p>
          <a:p>
            <a:r>
              <a:rPr lang="en-US" dirty="0"/>
              <a:t>In general measurement answers the question on “HOW MUCH”  </a:t>
            </a:r>
          </a:p>
          <a:p>
            <a:pPr eaLnBrk="1" hangingPunct="1"/>
            <a:endParaRPr lang="en-US" dirty="0" smtClean="0"/>
          </a:p>
        </p:txBody>
      </p:sp>
    </p:spTree>
    <p:extLst>
      <p:ext uri="{BB962C8B-B14F-4D97-AF65-F5344CB8AC3E}">
        <p14:creationId xmlns:p14="http://schemas.microsoft.com/office/powerpoint/2010/main" val="24387072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dirty="0" smtClean="0"/>
              <a:t>Types </a:t>
            </a:r>
            <a:r>
              <a:rPr lang="en-US" dirty="0"/>
              <a:t>of </a:t>
            </a:r>
            <a:r>
              <a:rPr lang="en-US" dirty="0" smtClean="0"/>
              <a:t>test</a:t>
            </a:r>
            <a:endParaRPr lang="en-US" b="1" dirty="0" smtClean="0"/>
          </a:p>
        </p:txBody>
      </p:sp>
      <p:sp>
        <p:nvSpPr>
          <p:cNvPr id="13315" name="Rectangle 3"/>
          <p:cNvSpPr>
            <a:spLocks noGrp="1" noChangeArrowheads="1"/>
          </p:cNvSpPr>
          <p:nvPr>
            <p:ph type="body" idx="1"/>
          </p:nvPr>
        </p:nvSpPr>
        <p:spPr/>
        <p:txBody>
          <a:bodyPr/>
          <a:lstStyle/>
          <a:p>
            <a:pPr eaLnBrk="1" hangingPunct="1">
              <a:buFontTx/>
              <a:buNone/>
            </a:pPr>
            <a:r>
              <a:rPr lang="en-US" b="1" smtClean="0"/>
              <a:t>Intelligence test: </a:t>
            </a:r>
            <a:r>
              <a:rPr lang="en-US" smtClean="0"/>
              <a:t>commonly refers to a person’s general potential to solve problems, adapt to changing circumstances, think abstractly, and profit from experience, independent of prior learning</a:t>
            </a:r>
            <a:endParaRPr lang="en-US" b="1" smtClean="0"/>
          </a:p>
          <a:p>
            <a:pPr eaLnBrk="1" hangingPunct="1"/>
            <a:endParaRPr lang="en-US" b="1" smtClean="0"/>
          </a:p>
        </p:txBody>
      </p:sp>
    </p:spTree>
    <p:extLst>
      <p:ext uri="{BB962C8B-B14F-4D97-AF65-F5344CB8AC3E}">
        <p14:creationId xmlns:p14="http://schemas.microsoft.com/office/powerpoint/2010/main" val="214482268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Writing Test Items</a:t>
            </a:r>
          </a:p>
        </p:txBody>
      </p:sp>
      <p:sp>
        <p:nvSpPr>
          <p:cNvPr id="3" name="Content Placeholder 2"/>
          <p:cNvSpPr>
            <a:spLocks noGrp="1"/>
          </p:cNvSpPr>
          <p:nvPr>
            <p:ph idx="1"/>
          </p:nvPr>
        </p:nvSpPr>
        <p:spPr/>
        <p:txBody>
          <a:bodyPr>
            <a:noAutofit/>
          </a:bodyPr>
          <a:lstStyle/>
          <a:p>
            <a:r>
              <a:rPr lang="en-US" dirty="0"/>
              <a:t>Multiple </a:t>
            </a:r>
            <a:r>
              <a:rPr lang="en-US" dirty="0" smtClean="0"/>
              <a:t>Choice</a:t>
            </a:r>
          </a:p>
          <a:p>
            <a:r>
              <a:rPr lang="en-US" dirty="0" smtClean="0"/>
              <a:t>True </a:t>
            </a:r>
            <a:r>
              <a:rPr lang="en-US" dirty="0"/>
              <a:t>or </a:t>
            </a:r>
            <a:r>
              <a:rPr lang="en-US" dirty="0" smtClean="0"/>
              <a:t>False</a:t>
            </a:r>
          </a:p>
          <a:p>
            <a:r>
              <a:rPr lang="en-US" dirty="0" smtClean="0"/>
              <a:t>Matching Type</a:t>
            </a:r>
          </a:p>
          <a:p>
            <a:r>
              <a:rPr lang="en-US" dirty="0" smtClean="0"/>
              <a:t>Restricted </a:t>
            </a:r>
            <a:r>
              <a:rPr lang="en-US" dirty="0"/>
              <a:t>response Item or completion </a:t>
            </a:r>
            <a:r>
              <a:rPr lang="en-US" dirty="0" smtClean="0"/>
              <a:t>Test</a:t>
            </a:r>
          </a:p>
          <a:p>
            <a:r>
              <a:rPr lang="en-US" dirty="0" smtClean="0"/>
              <a:t>Essay</a:t>
            </a:r>
            <a:endParaRPr lang="en-US" dirty="0"/>
          </a:p>
          <a:p>
            <a:r>
              <a:rPr lang="en-US" dirty="0"/>
              <a:t>Problem Solving Item</a:t>
            </a:r>
          </a:p>
          <a:p>
            <a:r>
              <a:rPr lang="en-US" dirty="0"/>
              <a:t>Interpreting Item</a:t>
            </a:r>
          </a:p>
          <a:p>
            <a:pPr>
              <a:buAutoNum type="arabicPeriod"/>
            </a:pPr>
            <a:endParaRPr lang="en-US" sz="3600" dirty="0">
              <a:latin typeface="+mj-lt"/>
              <a:ea typeface="+mj-ea"/>
              <a:cs typeface="+mj-cs"/>
            </a:endParaRPr>
          </a:p>
        </p:txBody>
      </p:sp>
      <p:sp>
        <p:nvSpPr>
          <p:cNvPr id="4" name="Slide Number Placeholder 3"/>
          <p:cNvSpPr>
            <a:spLocks noGrp="1"/>
          </p:cNvSpPr>
          <p:nvPr>
            <p:ph type="sldNum" sz="quarter" idx="12"/>
          </p:nvPr>
        </p:nvSpPr>
        <p:spPr/>
        <p:txBody>
          <a:bodyPr/>
          <a:lstStyle/>
          <a:p>
            <a:fld id="{FC84A2A6-0B42-4D65-91B7-F957DE630E51}" type="slidenum">
              <a:rPr lang="en-US" smtClean="0"/>
              <a:pPr/>
              <a:t>31</a:t>
            </a:fld>
            <a:endParaRPr lang="en-US"/>
          </a:p>
        </p:txBody>
      </p:sp>
    </p:spTree>
    <p:extLst>
      <p:ext uri="{BB962C8B-B14F-4D97-AF65-F5344CB8AC3E}">
        <p14:creationId xmlns:p14="http://schemas.microsoft.com/office/powerpoint/2010/main" val="411162370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Characteristics Of A Good Test</a:t>
            </a:r>
          </a:p>
        </p:txBody>
      </p:sp>
      <p:sp>
        <p:nvSpPr>
          <p:cNvPr id="3" name="Content Placeholder 2"/>
          <p:cNvSpPr>
            <a:spLocks noGrp="1"/>
          </p:cNvSpPr>
          <p:nvPr>
            <p:ph idx="1"/>
          </p:nvPr>
        </p:nvSpPr>
        <p:spPr/>
        <p:txBody>
          <a:bodyPr/>
          <a:lstStyle/>
          <a:p>
            <a:r>
              <a:rPr lang="en-US" dirty="0" smtClean="0"/>
              <a:t>Reliable</a:t>
            </a:r>
          </a:p>
          <a:p>
            <a:r>
              <a:rPr lang="en-US" dirty="0" smtClean="0"/>
              <a:t>Valid</a:t>
            </a:r>
          </a:p>
          <a:p>
            <a:r>
              <a:rPr lang="en-US" dirty="0" smtClean="0"/>
              <a:t>Usable</a:t>
            </a:r>
          </a:p>
          <a:p>
            <a:r>
              <a:rPr lang="en-US" dirty="0"/>
              <a:t>Objectivity</a:t>
            </a:r>
          </a:p>
        </p:txBody>
      </p:sp>
      <p:sp>
        <p:nvSpPr>
          <p:cNvPr id="4" name="Slide Number Placeholder 3"/>
          <p:cNvSpPr>
            <a:spLocks noGrp="1"/>
          </p:cNvSpPr>
          <p:nvPr>
            <p:ph type="sldNum" sz="quarter" idx="12"/>
          </p:nvPr>
        </p:nvSpPr>
        <p:spPr/>
        <p:txBody>
          <a:bodyPr/>
          <a:lstStyle/>
          <a:p>
            <a:fld id="{FC84A2A6-0B42-4D65-91B7-F957DE630E51}" type="slidenum">
              <a:rPr lang="en-US" smtClean="0"/>
              <a:pPr/>
              <a:t>32</a:t>
            </a:fld>
            <a:endParaRPr lang="en-US"/>
          </a:p>
        </p:txBody>
      </p:sp>
    </p:spTree>
    <p:extLst>
      <p:ext uri="{BB962C8B-B14F-4D97-AF65-F5344CB8AC3E}">
        <p14:creationId xmlns:p14="http://schemas.microsoft.com/office/powerpoint/2010/main" val="12531390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Moderation</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lnSpcReduction="20000"/>
          </a:bodyPr>
          <a:lstStyle/>
          <a:p>
            <a:r>
              <a:rPr lang="en-US"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What is moderation? </a:t>
            </a:r>
          </a:p>
          <a:p>
            <a:r>
              <a:rPr lang="en-US" dirty="0" smtClean="0">
                <a:latin typeface="Times New Roman" pitchFamily="18" charset="0"/>
                <a:cs typeface="Times New Roman" pitchFamily="18" charset="0"/>
              </a:rPr>
              <a:t>Moderation is a quality assurance process that ensures appropriate standards. </a:t>
            </a:r>
          </a:p>
          <a:p>
            <a:r>
              <a:rPr lang="en-US" dirty="0" smtClean="0">
                <a:latin typeface="Times New Roman" pitchFamily="18" charset="0"/>
                <a:cs typeface="Times New Roman" pitchFamily="18" charset="0"/>
              </a:rPr>
              <a:t>It is a process for ensuring that marks or grades are awarded appropriately and consistently. </a:t>
            </a:r>
          </a:p>
          <a:p>
            <a:r>
              <a:rPr lang="en-US" dirty="0" smtClean="0">
                <a:latin typeface="Times New Roman" pitchFamily="18" charset="0"/>
                <a:cs typeface="Times New Roman" pitchFamily="18" charset="0"/>
              </a:rPr>
              <a:t>Moderation involves checking and reviewing assessment schemes, items and assessor judgments. </a:t>
            </a:r>
          </a:p>
          <a:p>
            <a:r>
              <a:rPr lang="en-US" dirty="0" smtClean="0">
                <a:latin typeface="Times New Roman" pitchFamily="18" charset="0"/>
                <a:cs typeface="Times New Roman" pitchFamily="18" charset="0"/>
              </a:rPr>
              <a:t>is essentially a form of feedback to markers to help them align their marking standards with those of other markers. </a:t>
            </a:r>
          </a:p>
          <a:p>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FC84A2A6-0B42-4D65-91B7-F957DE630E51}" type="slidenum">
              <a:rPr lang="en-US" smtClean="0"/>
              <a:pPr/>
              <a:t>33</a:t>
            </a:fld>
            <a:endParaRPr 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fontScale="90000"/>
          </a:bodyPr>
          <a:lstStyle/>
          <a:p>
            <a:r>
              <a:rPr lang="en-US"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What influences successful moderation of grades? </a:t>
            </a:r>
            <a:br>
              <a:rPr lang="en-US" b="1"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85000" lnSpcReduction="10000"/>
          </a:bodyPr>
          <a:lstStyle/>
          <a:p>
            <a:r>
              <a:rPr lang="en-US" dirty="0" smtClean="0">
                <a:latin typeface="Times New Roman" pitchFamily="18" charset="0"/>
                <a:cs typeface="Times New Roman" pitchFamily="18" charset="0"/>
              </a:rPr>
              <a:t>The amount of effort required depends on factors, such as the degree of subjectivity, variability in student work, the amount of inconsistency that can be tolerated, marker numbers, past experience of markers, and the time and cost that can be afforded. </a:t>
            </a:r>
          </a:p>
          <a:p>
            <a:r>
              <a:rPr lang="en-US" dirty="0" smtClean="0">
                <a:latin typeface="Times New Roman" pitchFamily="18" charset="0"/>
                <a:cs typeface="Times New Roman" pitchFamily="18" charset="0"/>
              </a:rPr>
              <a:t>Moderation of grades is most successful when: </a:t>
            </a:r>
          </a:p>
          <a:p>
            <a:pPr lvl="1"/>
            <a:r>
              <a:rPr lang="en-US" dirty="0" smtClean="0">
                <a:latin typeface="Times New Roman" pitchFamily="18" charset="0"/>
                <a:cs typeface="Times New Roman" pitchFamily="18" charset="0"/>
              </a:rPr>
              <a:t>it is collaborative; </a:t>
            </a:r>
          </a:p>
          <a:p>
            <a:pPr lvl="1"/>
            <a:r>
              <a:rPr lang="en-US" dirty="0" smtClean="0">
                <a:latin typeface="Times New Roman" pitchFamily="18" charset="0"/>
                <a:cs typeface="Times New Roman" pitchFamily="18" charset="0"/>
              </a:rPr>
              <a:t> involves open and transparent communication among assessors; </a:t>
            </a:r>
          </a:p>
          <a:p>
            <a:pPr lvl="1"/>
            <a:r>
              <a:rPr lang="en-US" dirty="0" smtClean="0">
                <a:latin typeface="Times New Roman" pitchFamily="18" charset="0"/>
                <a:cs typeface="Times New Roman" pitchFamily="18" charset="0"/>
              </a:rPr>
              <a:t>provides constructive feedback and professional support. </a:t>
            </a:r>
          </a:p>
          <a:p>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FC84A2A6-0B42-4D65-91B7-F957DE630E51}" type="slidenum">
              <a:rPr lang="en-US" smtClean="0"/>
              <a:pPr/>
              <a:t>34</a:t>
            </a:fld>
            <a:endParaRPr 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Standardization </a:t>
            </a:r>
            <a:r>
              <a:rPr lang="en-US" dirty="0" smtClean="0"/>
              <a:t>of Exam </a:t>
            </a:r>
            <a:r>
              <a:rPr lang="en-US" dirty="0"/>
              <a:t>Marks</a:t>
            </a:r>
          </a:p>
        </p:txBody>
      </p:sp>
      <p:sp>
        <p:nvSpPr>
          <p:cNvPr id="3" name="Content Placeholder 2"/>
          <p:cNvSpPr>
            <a:spLocks noGrp="1"/>
          </p:cNvSpPr>
          <p:nvPr>
            <p:ph idx="1"/>
          </p:nvPr>
        </p:nvSpPr>
        <p:spPr/>
        <p:txBody>
          <a:bodyPr>
            <a:normAutofit fontScale="92500"/>
          </a:bodyPr>
          <a:lstStyle/>
          <a:p>
            <a:r>
              <a:rPr lang="en-US" dirty="0"/>
              <a:t>Standardization is a procedure whereby the raw scores of a single examination are transformed to have a desired mean and standard deviation</a:t>
            </a:r>
            <a:endParaRPr lang="en-US" dirty="0" smtClean="0"/>
          </a:p>
          <a:p>
            <a:r>
              <a:rPr lang="en-US" dirty="0" smtClean="0"/>
              <a:t>In </a:t>
            </a:r>
            <a:r>
              <a:rPr lang="en-US" dirty="0"/>
              <a:t>some courses the marks for assessment items </a:t>
            </a:r>
            <a:r>
              <a:rPr lang="en-US" dirty="0" smtClean="0"/>
              <a:t>may be standardized </a:t>
            </a:r>
            <a:r>
              <a:rPr lang="en-US" dirty="0"/>
              <a:t>to ensure a fair </a:t>
            </a:r>
            <a:r>
              <a:rPr lang="en-US" dirty="0" smtClean="0"/>
              <a:t> translation </a:t>
            </a:r>
            <a:r>
              <a:rPr lang="en-US" dirty="0"/>
              <a:t>between marks and grades. </a:t>
            </a:r>
            <a:endParaRPr lang="en-US" dirty="0" smtClean="0"/>
          </a:p>
          <a:p>
            <a:r>
              <a:rPr lang="en-US" dirty="0" smtClean="0"/>
              <a:t>In </a:t>
            </a:r>
            <a:r>
              <a:rPr lang="en-US" dirty="0"/>
              <a:t>these </a:t>
            </a:r>
            <a:r>
              <a:rPr lang="en-US" dirty="0" smtClean="0"/>
              <a:t>subjects</a:t>
            </a:r>
            <a:r>
              <a:rPr lang="en-US" dirty="0"/>
              <a:t>, for each assessment </a:t>
            </a:r>
            <a:r>
              <a:rPr lang="en-US" dirty="0" smtClean="0"/>
              <a:t>the raw mark are standardized </a:t>
            </a:r>
            <a:r>
              <a:rPr lang="en-US" dirty="0"/>
              <a:t>to a given mean and standard deviation.</a:t>
            </a:r>
          </a:p>
          <a:p>
            <a:endParaRPr lang="en-US" dirty="0"/>
          </a:p>
        </p:txBody>
      </p:sp>
      <p:sp>
        <p:nvSpPr>
          <p:cNvPr id="4" name="Slide Number Placeholder 3"/>
          <p:cNvSpPr>
            <a:spLocks noGrp="1"/>
          </p:cNvSpPr>
          <p:nvPr>
            <p:ph type="sldNum" sz="quarter" idx="12"/>
          </p:nvPr>
        </p:nvSpPr>
        <p:spPr/>
        <p:txBody>
          <a:bodyPr/>
          <a:lstStyle/>
          <a:p>
            <a:fld id="{FC84A2A6-0B42-4D65-91B7-F957DE630E51}" type="slidenum">
              <a:rPr lang="en-US" smtClean="0"/>
              <a:pPr/>
              <a:t>35</a:t>
            </a:fld>
            <a:endParaRPr lang="en-US"/>
          </a:p>
        </p:txBody>
      </p:sp>
    </p:spTree>
    <p:extLst>
      <p:ext uri="{BB962C8B-B14F-4D97-AF65-F5344CB8AC3E}">
        <p14:creationId xmlns:p14="http://schemas.microsoft.com/office/powerpoint/2010/main" val="354568066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Standardize Formula</a:t>
            </a:r>
            <a:endParaRPr lang="en-US" dirty="0"/>
          </a:p>
        </p:txBody>
      </p:sp>
      <p:sp>
        <p:nvSpPr>
          <p:cNvPr id="3" name="Content Placeholder 2"/>
          <p:cNvSpPr>
            <a:spLocks noGrp="1"/>
          </p:cNvSpPr>
          <p:nvPr>
            <p:ph idx="1"/>
          </p:nvPr>
        </p:nvSpPr>
        <p:spPr/>
        <p:txBody>
          <a:bodyPr/>
          <a:lstStyle/>
          <a:p>
            <a:r>
              <a:rPr lang="en-US" dirty="0" smtClean="0"/>
              <a:t>Z score = mark – mean/SD</a:t>
            </a:r>
          </a:p>
          <a:p>
            <a:r>
              <a:rPr lang="en-US" dirty="0" smtClean="0"/>
              <a:t>T score = 10Z+50</a:t>
            </a:r>
            <a:endParaRPr lang="en-US" dirty="0"/>
          </a:p>
        </p:txBody>
      </p:sp>
      <p:sp>
        <p:nvSpPr>
          <p:cNvPr id="4" name="Slide Number Placeholder 3"/>
          <p:cNvSpPr>
            <a:spLocks noGrp="1"/>
          </p:cNvSpPr>
          <p:nvPr>
            <p:ph type="sldNum" sz="quarter" idx="12"/>
          </p:nvPr>
        </p:nvSpPr>
        <p:spPr/>
        <p:txBody>
          <a:bodyPr/>
          <a:lstStyle/>
          <a:p>
            <a:fld id="{FC84A2A6-0B42-4D65-91B7-F957DE630E51}" type="slidenum">
              <a:rPr lang="en-US" smtClean="0"/>
              <a:pPr/>
              <a:t>36</a:t>
            </a:fld>
            <a:endParaRPr lang="en-US"/>
          </a:p>
        </p:txBody>
      </p:sp>
    </p:spTree>
    <p:extLst>
      <p:ext uri="{BB962C8B-B14F-4D97-AF65-F5344CB8AC3E}">
        <p14:creationId xmlns:p14="http://schemas.microsoft.com/office/powerpoint/2010/main" val="37570916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dirty="0" smtClean="0"/>
              <a:t>Measurement</a:t>
            </a:r>
          </a:p>
        </p:txBody>
      </p:sp>
      <p:sp>
        <p:nvSpPr>
          <p:cNvPr id="4099" name="Rectangle 3"/>
          <p:cNvSpPr>
            <a:spLocks noGrp="1" noChangeArrowheads="1"/>
          </p:cNvSpPr>
          <p:nvPr>
            <p:ph type="body" idx="1"/>
          </p:nvPr>
        </p:nvSpPr>
        <p:spPr/>
        <p:txBody>
          <a:bodyPr/>
          <a:lstStyle/>
          <a:p>
            <a:pPr eaLnBrk="1" hangingPunct="1">
              <a:lnSpc>
                <a:spcPct val="90000"/>
              </a:lnSpc>
            </a:pPr>
            <a:r>
              <a:rPr lang="en-US" sz="2800" dirty="0" smtClean="0"/>
              <a:t>Teachers can measure attributes such as the heights of the students, the intelligence of the special class students, or </a:t>
            </a:r>
          </a:p>
          <a:p>
            <a:pPr eaLnBrk="1" hangingPunct="1">
              <a:lnSpc>
                <a:spcPct val="90000"/>
              </a:lnSpc>
            </a:pPr>
            <a:r>
              <a:rPr lang="en-US" sz="2800" dirty="0" smtClean="0"/>
              <a:t>The achievement of the pupils in different curricula. These examples are the characteristics of students that are being  measured.</a:t>
            </a:r>
          </a:p>
          <a:p>
            <a:pPr eaLnBrk="1" hangingPunct="1">
              <a:lnSpc>
                <a:spcPct val="90000"/>
              </a:lnSpc>
            </a:pPr>
            <a:endParaRPr lang="en-US" sz="2800" dirty="0" smtClean="0"/>
          </a:p>
        </p:txBody>
      </p:sp>
    </p:spTree>
    <p:extLst>
      <p:ext uri="{BB962C8B-B14F-4D97-AF65-F5344CB8AC3E}">
        <p14:creationId xmlns:p14="http://schemas.microsoft.com/office/powerpoint/2010/main" val="10813985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868362"/>
          </a:xfrm>
        </p:spPr>
        <p:txBody>
          <a:bodyPr>
            <a:normAutofit fontScale="90000"/>
          </a:bodyPr>
          <a:lstStyle/>
          <a:p>
            <a:r>
              <a:rPr lang="en-US" sz="2800" b="1" dirty="0" smtClean="0">
                <a:latin typeface="Times New Roman" pitchFamily="18" charset="0"/>
                <a:cs typeface="Times New Roman" pitchFamily="18" charset="0"/>
              </a:rPr>
              <a:t>Assessment</a:t>
            </a:r>
            <a:br>
              <a:rPr lang="en-US" sz="2800" b="1" dirty="0" smtClean="0">
                <a:latin typeface="Times New Roman" pitchFamily="18" charset="0"/>
                <a:cs typeface="Times New Roman" pitchFamily="18" charset="0"/>
              </a:rPr>
            </a:br>
            <a:endParaRPr lang="en-US" sz="28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457200"/>
            <a:ext cx="8229600" cy="4830763"/>
          </a:xfrm>
        </p:spPr>
        <p:txBody>
          <a:bodyPr>
            <a:noAutofit/>
          </a:bodyPr>
          <a:lstStyle/>
          <a:p>
            <a:r>
              <a:rPr lang="en-US" sz="2400" b="1" dirty="0" smtClean="0">
                <a:latin typeface="Times New Roman" pitchFamily="18" charset="0"/>
                <a:cs typeface="Times New Roman" pitchFamily="18" charset="0"/>
              </a:rPr>
              <a:t>ASSESSMENT:</a:t>
            </a:r>
            <a:r>
              <a:rPr lang="en-US" sz="2400" dirty="0" smtClean="0">
                <a:latin typeface="Times New Roman" pitchFamily="18" charset="0"/>
                <a:cs typeface="Times New Roman" pitchFamily="18" charset="0"/>
              </a:rPr>
              <a:t> is the systematic collection of data to monitor the success of a program or course in achieving intended learning outcomes (ILOs) for students. </a:t>
            </a:r>
          </a:p>
          <a:p>
            <a:pPr lvl="1"/>
            <a:r>
              <a:rPr lang="en-US" sz="2400" dirty="0" smtClean="0">
                <a:latin typeface="Times New Roman" pitchFamily="18" charset="0"/>
                <a:cs typeface="Times New Roman" pitchFamily="18" charset="0"/>
              </a:rPr>
              <a:t>OR</a:t>
            </a:r>
          </a:p>
          <a:p>
            <a:r>
              <a:rPr lang="en-US" sz="2400" dirty="0" smtClean="0">
                <a:latin typeface="Times New Roman" pitchFamily="18" charset="0"/>
                <a:cs typeface="Times New Roman" pitchFamily="18" charset="0"/>
              </a:rPr>
              <a:t>Assessment in education is the process of </a:t>
            </a:r>
            <a:r>
              <a:rPr lang="en-US" sz="2400" i="1" dirty="0" smtClean="0">
                <a:latin typeface="Times New Roman" pitchFamily="18" charset="0"/>
                <a:cs typeface="Times New Roman" pitchFamily="18" charset="0"/>
              </a:rPr>
              <a:t>gathering</a:t>
            </a:r>
            <a:r>
              <a:rPr lang="en-US" sz="2400" dirty="0" smtClean="0">
                <a:latin typeface="Times New Roman" pitchFamily="18" charset="0"/>
                <a:cs typeface="Times New Roman" pitchFamily="18" charset="0"/>
              </a:rPr>
              <a:t>, </a:t>
            </a:r>
            <a:r>
              <a:rPr lang="en-US" sz="2400" i="1" dirty="0" smtClean="0">
                <a:latin typeface="Times New Roman" pitchFamily="18" charset="0"/>
                <a:cs typeface="Times New Roman" pitchFamily="18" charset="0"/>
              </a:rPr>
              <a:t>interpreting</a:t>
            </a:r>
            <a:r>
              <a:rPr lang="en-US" sz="2400" dirty="0" smtClean="0">
                <a:latin typeface="Times New Roman" pitchFamily="18" charset="0"/>
                <a:cs typeface="Times New Roman" pitchFamily="18" charset="0"/>
              </a:rPr>
              <a:t>, </a:t>
            </a:r>
            <a:r>
              <a:rPr lang="en-US" sz="2400" i="1" dirty="0" smtClean="0">
                <a:latin typeface="Times New Roman" pitchFamily="18" charset="0"/>
                <a:cs typeface="Times New Roman" pitchFamily="18" charset="0"/>
              </a:rPr>
              <a:t>recording</a:t>
            </a:r>
            <a:r>
              <a:rPr lang="en-US" sz="2400" dirty="0" smtClean="0">
                <a:latin typeface="Times New Roman" pitchFamily="18" charset="0"/>
                <a:cs typeface="Times New Roman" pitchFamily="18" charset="0"/>
              </a:rPr>
              <a:t>, and </a:t>
            </a:r>
            <a:r>
              <a:rPr lang="en-US" sz="2400" i="1" dirty="0" smtClean="0">
                <a:latin typeface="Times New Roman" pitchFamily="18" charset="0"/>
                <a:cs typeface="Times New Roman" pitchFamily="18" charset="0"/>
              </a:rPr>
              <a:t>using</a:t>
            </a:r>
            <a:r>
              <a:rPr lang="en-US" sz="2400" dirty="0" smtClean="0">
                <a:latin typeface="Times New Roman" pitchFamily="18" charset="0"/>
                <a:cs typeface="Times New Roman" pitchFamily="18" charset="0"/>
              </a:rPr>
              <a:t> information about pupils’ responses to an educational task. (</a:t>
            </a:r>
            <a:r>
              <a:rPr lang="en-US" sz="2400" dirty="0" err="1" smtClean="0">
                <a:latin typeface="Times New Roman" pitchFamily="18" charset="0"/>
                <a:cs typeface="Times New Roman" pitchFamily="18" charset="0"/>
              </a:rPr>
              <a:t>Harlen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Gipps</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Broadfoot</a:t>
            </a:r>
            <a:r>
              <a:rPr lang="en-US" sz="2400" dirty="0" smtClean="0">
                <a:latin typeface="Times New Roman" pitchFamily="18" charset="0"/>
                <a:cs typeface="Times New Roman" pitchFamily="18" charset="0"/>
              </a:rPr>
              <a:t>, Nuttal,1992)</a:t>
            </a:r>
          </a:p>
          <a:p>
            <a:r>
              <a:rPr lang="en-US" sz="2400" dirty="0" smtClean="0">
                <a:latin typeface="Times New Roman" pitchFamily="18" charset="0"/>
                <a:cs typeface="Times New Roman" pitchFamily="18" charset="0"/>
              </a:rPr>
              <a:t> Assessment is used to determine:</a:t>
            </a:r>
          </a:p>
          <a:p>
            <a:pPr lvl="1"/>
            <a:r>
              <a:rPr lang="en-US" sz="1800" dirty="0" smtClean="0">
                <a:latin typeface="Times New Roman" pitchFamily="18" charset="0"/>
                <a:cs typeface="Times New Roman" pitchFamily="18" charset="0"/>
              </a:rPr>
              <a:t>What students have learned (outcome)</a:t>
            </a:r>
          </a:p>
          <a:p>
            <a:pPr lvl="1"/>
            <a:r>
              <a:rPr lang="en-US" sz="1800" dirty="0" smtClean="0">
                <a:latin typeface="Times New Roman" pitchFamily="18" charset="0"/>
                <a:cs typeface="Times New Roman" pitchFamily="18" charset="0"/>
              </a:rPr>
              <a:t>The way they learned the material (process)</a:t>
            </a:r>
          </a:p>
          <a:p>
            <a:pPr lvl="1"/>
            <a:r>
              <a:rPr lang="en-US" sz="1800" dirty="0" smtClean="0">
                <a:latin typeface="Times New Roman" pitchFamily="18" charset="0"/>
                <a:cs typeface="Times New Roman" pitchFamily="18" charset="0"/>
              </a:rPr>
              <a:t>Their approach to learning before, during, or after the program or course</a:t>
            </a:r>
          </a:p>
        </p:txBody>
      </p:sp>
      <p:sp>
        <p:nvSpPr>
          <p:cNvPr id="4" name="Slide Number Placeholder 3"/>
          <p:cNvSpPr>
            <a:spLocks noGrp="1"/>
          </p:cNvSpPr>
          <p:nvPr>
            <p:ph type="sldNum" sz="quarter" idx="12"/>
          </p:nvPr>
        </p:nvSpPr>
        <p:spPr/>
        <p:txBody>
          <a:bodyPr/>
          <a:lstStyle/>
          <a:p>
            <a:fld id="{FC84A2A6-0B42-4D65-91B7-F957DE630E51}" type="slidenum">
              <a:rPr lang="en-US" smtClean="0"/>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868362"/>
          </a:xfrm>
        </p:spPr>
        <p:txBody>
          <a:bodyPr>
            <a:normAutofit fontScale="90000"/>
          </a:bodyPr>
          <a:lstStyle/>
          <a:p>
            <a:r>
              <a:rPr lang="en-US" sz="2800" b="1" dirty="0" smtClean="0">
                <a:latin typeface="Times New Roman" pitchFamily="18" charset="0"/>
                <a:cs typeface="Times New Roman" pitchFamily="18" charset="0"/>
              </a:rPr>
              <a:t>Assessment</a:t>
            </a:r>
            <a:br>
              <a:rPr lang="en-US" sz="2800" b="1" dirty="0" smtClean="0">
                <a:latin typeface="Times New Roman" pitchFamily="18" charset="0"/>
                <a:cs typeface="Times New Roman" pitchFamily="18" charset="0"/>
              </a:rPr>
            </a:br>
            <a:endParaRPr lang="en-US" sz="28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457200"/>
            <a:ext cx="8229600" cy="4830763"/>
          </a:xfrm>
        </p:spPr>
        <p:txBody>
          <a:bodyPr>
            <a:noAutofit/>
          </a:bodyPr>
          <a:lstStyle/>
          <a:p>
            <a:r>
              <a:rPr lang="en-US" sz="2000" dirty="0" smtClean="0">
                <a:latin typeface="Times New Roman" pitchFamily="18" charset="0"/>
                <a:cs typeface="Times New Roman" pitchFamily="18" charset="0"/>
              </a:rPr>
              <a:t>You can assess students:</a:t>
            </a:r>
          </a:p>
          <a:p>
            <a:pPr lvl="1"/>
            <a:r>
              <a:rPr lang="en-US" sz="2000" dirty="0">
                <a:latin typeface="Times New Roman" pitchFamily="18" charset="0"/>
                <a:cs typeface="Times New Roman" pitchFamily="18" charset="0"/>
              </a:rPr>
              <a:t>B</a:t>
            </a:r>
            <a:r>
              <a:rPr lang="en-US" sz="2000" dirty="0" smtClean="0">
                <a:latin typeface="Times New Roman" pitchFamily="18" charset="0"/>
                <a:cs typeface="Times New Roman" pitchFamily="18" charset="0"/>
              </a:rPr>
              <a:t>efore instruction to get a baseline of what students know (for example, by administering a pretest).  </a:t>
            </a:r>
          </a:p>
          <a:p>
            <a:pPr lvl="1"/>
            <a:r>
              <a:rPr lang="en-US" sz="2000" dirty="0" smtClean="0">
                <a:latin typeface="Times New Roman" pitchFamily="18" charset="0"/>
                <a:cs typeface="Times New Roman" pitchFamily="18" charset="0"/>
              </a:rPr>
              <a:t>During instruction, assessment can be used to determine what students are learning so you can adjust your teaching, if needed.  </a:t>
            </a:r>
          </a:p>
          <a:p>
            <a:pPr lvl="2"/>
            <a:r>
              <a:rPr lang="en-US" sz="1600" dirty="0" smtClean="0">
                <a:latin typeface="Times New Roman" pitchFamily="18" charset="0"/>
                <a:cs typeface="Times New Roman" pitchFamily="18" charset="0"/>
              </a:rPr>
              <a:t>Quizzes or mud cards, which ask students to identify the “muddiest point” that remains for them after the class, are two methods of this kind of “formative assessment.”  </a:t>
            </a:r>
          </a:p>
          <a:p>
            <a:pPr lvl="1"/>
            <a:r>
              <a:rPr lang="en-US" sz="2000" dirty="0" smtClean="0">
                <a:latin typeface="Times New Roman" pitchFamily="18" charset="0"/>
                <a:cs typeface="Times New Roman" pitchFamily="18" charset="0"/>
              </a:rPr>
              <a:t>After instruction, you can use assessment for two purposes:  </a:t>
            </a:r>
          </a:p>
          <a:p>
            <a:pPr lvl="1"/>
            <a:r>
              <a:rPr lang="en-US" sz="2000" dirty="0" smtClean="0">
                <a:latin typeface="Times New Roman" pitchFamily="18" charset="0"/>
                <a:cs typeface="Times New Roman" pitchFamily="18" charset="0"/>
              </a:rPr>
              <a:t>(1) to determine if there has been a change in knowledge (final exams can be used for “summative assessment”);  and </a:t>
            </a:r>
          </a:p>
          <a:p>
            <a:pPr lvl="1"/>
            <a:r>
              <a:rPr lang="en-US" sz="2000" dirty="0" smtClean="0">
                <a:latin typeface="Times New Roman" pitchFamily="18" charset="0"/>
                <a:cs typeface="Times New Roman" pitchFamily="18" charset="0"/>
              </a:rPr>
              <a:t>(2) to provide you with information to revise the class or program.</a:t>
            </a:r>
          </a:p>
          <a:p>
            <a:pPr lvl="1"/>
            <a:endParaRPr lang="en-US" sz="2000" dirty="0" smtClean="0">
              <a:latin typeface="Times New Roman" pitchFamily="18" charset="0"/>
              <a:cs typeface="Times New Roman" pitchFamily="18" charset="0"/>
            </a:endParaRPr>
          </a:p>
          <a:p>
            <a:endParaRPr lang="en-US" sz="20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FC84A2A6-0B42-4D65-91B7-F957DE630E51}" type="slidenum">
              <a:rPr lang="en-US" smtClean="0"/>
              <a:pPr/>
              <a:t>6</a:t>
            </a:fld>
            <a:endParaRPr lang="en-US"/>
          </a:p>
        </p:txBody>
      </p:sp>
    </p:spTree>
    <p:extLst>
      <p:ext uri="{BB962C8B-B14F-4D97-AF65-F5344CB8AC3E}">
        <p14:creationId xmlns:p14="http://schemas.microsoft.com/office/powerpoint/2010/main" val="3939814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pitchFamily="18" charset="0"/>
                <a:cs typeface="Times New Roman" pitchFamily="18" charset="0"/>
              </a:rPr>
              <a:t>Types of Assessment </a:t>
            </a:r>
            <a:br>
              <a:rPr lang="en-US" b="1"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381000" y="1219200"/>
            <a:ext cx="8229600" cy="4525963"/>
          </a:xfrm>
        </p:spPr>
        <p:txBody>
          <a:bodyPr>
            <a:normAutofit/>
          </a:bodyPr>
          <a:lstStyle/>
          <a:p>
            <a:r>
              <a:rPr lang="en-US" b="1" dirty="0" smtClean="0">
                <a:latin typeface="Times New Roman" pitchFamily="18" charset="0"/>
                <a:cs typeface="Times New Roman" pitchFamily="18" charset="0"/>
              </a:rPr>
              <a:t>Formative Assessment</a:t>
            </a:r>
          </a:p>
          <a:p>
            <a:r>
              <a:rPr lang="en-US" b="1" dirty="0" smtClean="0">
                <a:latin typeface="Times New Roman" pitchFamily="18" charset="0"/>
                <a:cs typeface="Times New Roman" pitchFamily="18" charset="0"/>
              </a:rPr>
              <a:t>Summative Assessment</a:t>
            </a:r>
            <a:endParaRPr lang="en-US" dirty="0">
              <a:latin typeface="Times New Roman" pitchFamily="18" charset="0"/>
              <a:cs typeface="Times New Roman" pitchFamily="18" charset="0"/>
            </a:endParaRPr>
          </a:p>
          <a:p>
            <a:r>
              <a:rPr lang="en-US" b="1" dirty="0" smtClean="0">
                <a:latin typeface="Times New Roman" pitchFamily="18" charset="0"/>
                <a:cs typeface="Times New Roman" pitchFamily="18" charset="0"/>
              </a:rPr>
              <a:t>Placement Assessment</a:t>
            </a:r>
          </a:p>
          <a:p>
            <a:r>
              <a:rPr lang="en-US" b="1" dirty="0" smtClean="0">
                <a:latin typeface="Times New Roman" pitchFamily="18" charset="0"/>
                <a:cs typeface="Times New Roman" pitchFamily="18" charset="0"/>
              </a:rPr>
              <a:t>Diagnostic Assessment</a:t>
            </a:r>
          </a:p>
        </p:txBody>
      </p:sp>
      <p:sp>
        <p:nvSpPr>
          <p:cNvPr id="4" name="Slide Number Placeholder 3"/>
          <p:cNvSpPr>
            <a:spLocks noGrp="1"/>
          </p:cNvSpPr>
          <p:nvPr>
            <p:ph type="sldNum" sz="quarter" idx="12"/>
          </p:nvPr>
        </p:nvSpPr>
        <p:spPr/>
        <p:txBody>
          <a:bodyPr/>
          <a:lstStyle/>
          <a:p>
            <a:fld id="{FC84A2A6-0B42-4D65-91B7-F957DE630E51}" type="slidenum">
              <a:rPr lang="en-US" smtClean="0"/>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pitchFamily="18" charset="0"/>
                <a:cs typeface="Times New Roman" pitchFamily="18" charset="0"/>
              </a:rPr>
              <a:t>Types of Assessment </a:t>
            </a:r>
            <a:br>
              <a:rPr lang="en-US" b="1"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381000" y="1219200"/>
            <a:ext cx="8229600" cy="4525963"/>
          </a:xfrm>
        </p:spPr>
        <p:txBody>
          <a:bodyPr>
            <a:normAutofit fontScale="85000" lnSpcReduction="10000"/>
          </a:bodyPr>
          <a:lstStyle/>
          <a:p>
            <a:r>
              <a:rPr lang="en-US" b="1" dirty="0" smtClean="0">
                <a:latin typeface="Times New Roman" pitchFamily="18" charset="0"/>
                <a:cs typeface="Times New Roman" pitchFamily="18" charset="0"/>
              </a:rPr>
              <a:t>Formative Assessment</a:t>
            </a:r>
          </a:p>
          <a:p>
            <a:pPr lvl="1"/>
            <a:r>
              <a:rPr lang="en-US" dirty="0" smtClean="0">
                <a:latin typeface="Times New Roman" pitchFamily="18" charset="0"/>
                <a:cs typeface="Times New Roman" pitchFamily="18" charset="0"/>
              </a:rPr>
              <a:t>Formative assessment: implies that the results will be used in the formation and revision process of an educational effort.  Formative assessments are used in the improvement of educational programs.</a:t>
            </a:r>
          </a:p>
          <a:p>
            <a:r>
              <a:rPr lang="en-US" b="1" dirty="0" smtClean="0">
                <a:latin typeface="Times New Roman" pitchFamily="18" charset="0"/>
                <a:cs typeface="Times New Roman" pitchFamily="18" charset="0"/>
              </a:rPr>
              <a:t>Summative Assessment</a:t>
            </a:r>
          </a:p>
          <a:p>
            <a:pPr lvl="1"/>
            <a:r>
              <a:rPr lang="en-US" dirty="0" smtClean="0">
                <a:latin typeface="Times New Roman" pitchFamily="18" charset="0"/>
                <a:cs typeface="Times New Roman" pitchFamily="18" charset="0"/>
              </a:rPr>
              <a:t>Summative assessment is used for the purpose of documenting outcomes and judging value.  </a:t>
            </a:r>
          </a:p>
          <a:p>
            <a:pPr lvl="1"/>
            <a:r>
              <a:rPr lang="en-US" dirty="0" smtClean="0">
                <a:latin typeface="Times New Roman" pitchFamily="18" charset="0"/>
                <a:cs typeface="Times New Roman" pitchFamily="18" charset="0"/>
              </a:rPr>
              <a:t>It is used for providing feedback to instructors about the quality of a subject or program, reporting to stakeholders and granting agencies, producing reports for accreditation, and marketing the attributes of a subject or program </a:t>
            </a:r>
          </a:p>
          <a:p>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FC84A2A6-0B42-4D65-91B7-F957DE630E51}" type="slidenum">
              <a:rPr lang="en-US" smtClean="0"/>
              <a:pPr/>
              <a:t>8</a:t>
            </a:fld>
            <a:endParaRPr lang="en-US"/>
          </a:p>
        </p:txBody>
      </p:sp>
    </p:spTree>
    <p:extLst>
      <p:ext uri="{BB962C8B-B14F-4D97-AF65-F5344CB8AC3E}">
        <p14:creationId xmlns:p14="http://schemas.microsoft.com/office/powerpoint/2010/main" val="28838427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pitchFamily="18" charset="0"/>
                <a:cs typeface="Times New Roman" pitchFamily="18" charset="0"/>
              </a:rPr>
              <a:t>Types of Assessment </a:t>
            </a:r>
            <a:br>
              <a:rPr lang="en-US" b="1"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381000" y="1219200"/>
            <a:ext cx="8229600" cy="4525963"/>
          </a:xfrm>
        </p:spPr>
        <p:txBody>
          <a:bodyPr>
            <a:normAutofit fontScale="85000" lnSpcReduction="10000"/>
          </a:bodyPr>
          <a:lstStyle/>
          <a:p>
            <a:r>
              <a:rPr lang="en-US" b="1" dirty="0">
                <a:latin typeface="Times New Roman" pitchFamily="18" charset="0"/>
                <a:cs typeface="Times New Roman" pitchFamily="18" charset="0"/>
              </a:rPr>
              <a:t>Placement </a:t>
            </a:r>
            <a:r>
              <a:rPr lang="en-US" b="1" dirty="0" smtClean="0">
                <a:latin typeface="Times New Roman" pitchFamily="18" charset="0"/>
                <a:cs typeface="Times New Roman" pitchFamily="18" charset="0"/>
              </a:rPr>
              <a:t>Assessment</a:t>
            </a:r>
          </a:p>
          <a:p>
            <a:pPr lvl="1"/>
            <a:r>
              <a:rPr lang="en-US" dirty="0" smtClean="0">
                <a:latin typeface="Times New Roman" pitchFamily="18" charset="0"/>
                <a:cs typeface="Times New Roman" pitchFamily="18" charset="0"/>
              </a:rPr>
              <a:t>Usually done at the beginning of the class/course/ program</a:t>
            </a:r>
          </a:p>
          <a:p>
            <a:pPr lvl="1"/>
            <a:r>
              <a:rPr lang="en-US" dirty="0" err="1" smtClean="0">
                <a:latin typeface="Times New Roman" pitchFamily="18" charset="0"/>
                <a:cs typeface="Times New Roman" pitchFamily="18" charset="0"/>
              </a:rPr>
              <a:t>Eg</a:t>
            </a:r>
            <a:r>
              <a:rPr lang="en-US" dirty="0" smtClean="0">
                <a:latin typeface="Times New Roman" pitchFamily="18" charset="0"/>
                <a:cs typeface="Times New Roman" pitchFamily="18" charset="0"/>
              </a:rPr>
              <a:t>. Pre-test, Matriculation, Streaming</a:t>
            </a:r>
            <a:endParaRPr lang="en-US" dirty="0">
              <a:latin typeface="Times New Roman" pitchFamily="18" charset="0"/>
              <a:cs typeface="Times New Roman" pitchFamily="18" charset="0"/>
            </a:endParaRPr>
          </a:p>
          <a:p>
            <a:r>
              <a:rPr lang="en-US" b="1" dirty="0">
                <a:latin typeface="Times New Roman" pitchFamily="18" charset="0"/>
                <a:cs typeface="Times New Roman" pitchFamily="18" charset="0"/>
              </a:rPr>
              <a:t>Diagnostic </a:t>
            </a:r>
            <a:r>
              <a:rPr lang="en-US" b="1" dirty="0" smtClean="0">
                <a:latin typeface="Times New Roman" pitchFamily="18" charset="0"/>
                <a:cs typeface="Times New Roman" pitchFamily="18" charset="0"/>
              </a:rPr>
              <a:t>Assessment</a:t>
            </a:r>
          </a:p>
          <a:p>
            <a:pPr lvl="1"/>
            <a:r>
              <a:rPr lang="en-US" dirty="0" smtClean="0">
                <a:latin typeface="Times New Roman" pitchFamily="18" charset="0"/>
                <a:cs typeface="Times New Roman" pitchFamily="18" charset="0"/>
              </a:rPr>
              <a:t>Can be performed any time when there is persisting difficulties</a:t>
            </a:r>
          </a:p>
          <a:p>
            <a:pPr lvl="1"/>
            <a:r>
              <a:rPr lang="en-US" dirty="0" smtClean="0">
                <a:latin typeface="Times New Roman" pitchFamily="18" charset="0"/>
                <a:cs typeface="Times New Roman" pitchFamily="18" charset="0"/>
              </a:rPr>
              <a:t>It is done for special learner when you found there is a problem</a:t>
            </a:r>
          </a:p>
          <a:p>
            <a:pPr lvl="1"/>
            <a:r>
              <a:rPr lang="en-US" dirty="0" smtClean="0">
                <a:latin typeface="Times New Roman" pitchFamily="18" charset="0"/>
                <a:cs typeface="Times New Roman" pitchFamily="18" charset="0"/>
              </a:rPr>
              <a:t>Most of the time interview used to identify problems of the learner</a:t>
            </a:r>
          </a:p>
          <a:p>
            <a:pPr lvl="1"/>
            <a:r>
              <a:rPr lang="en-US" dirty="0" smtClean="0">
                <a:latin typeface="Times New Roman" pitchFamily="18" charset="0"/>
                <a:cs typeface="Times New Roman" pitchFamily="18" charset="0"/>
              </a:rPr>
              <a:t>Teacher should use guidance and </a:t>
            </a:r>
            <a:r>
              <a:rPr lang="en-US" dirty="0" err="1" smtClean="0">
                <a:latin typeface="Times New Roman" pitchFamily="18" charset="0"/>
                <a:cs typeface="Times New Roman" pitchFamily="18" charset="0"/>
              </a:rPr>
              <a:t>concelling</a:t>
            </a:r>
            <a:r>
              <a:rPr lang="en-US" dirty="0" smtClean="0">
                <a:latin typeface="Times New Roman" pitchFamily="18" charset="0"/>
                <a:cs typeface="Times New Roman" pitchFamily="18" charset="0"/>
              </a:rPr>
              <a:t> </a:t>
            </a:r>
            <a:endParaRPr lang="en-US" dirty="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FC84A2A6-0B42-4D65-91B7-F957DE630E51}" type="slidenum">
              <a:rPr lang="en-US" smtClean="0"/>
              <a:pPr/>
              <a:t>9</a:t>
            </a:fld>
            <a:endParaRPr lang="en-US"/>
          </a:p>
        </p:txBody>
      </p:sp>
    </p:spTree>
    <p:extLst>
      <p:ext uri="{BB962C8B-B14F-4D97-AF65-F5344CB8AC3E}">
        <p14:creationId xmlns:p14="http://schemas.microsoft.com/office/powerpoint/2010/main" val="1057870306"/>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13"/>
  <p:tag name="MMPROD_UIDATA" val="&lt;database version=&quot;7.0&quot;&gt;&lt;object type=&quot;1&quot; unique_id=&quot;10001&quot;&gt;&lt;object type=&quot;2&quot; unique_id=&quot;10388&quot;&gt;&lt;object type=&quot;3&quot; unique_id=&quot;10389&quot;&gt;&lt;property id=&quot;20148&quot; value=&quot;5&quot;/&gt;&lt;property id=&quot;20300&quot; value=&quot;Slide 1 - &amp;quot;Assessment and Evaluation&amp;quot;&quot;/&gt;&lt;property id=&quot;20307&quot; value=&quot;256&quot;/&gt;&lt;/object&gt;&lt;object type=&quot;3&quot; unique_id=&quot;10390&quot;&gt;&lt;property id=&quot;20148&quot; value=&quot;5&quot;/&gt;&lt;property id=&quot;20300&quot; value=&quot;Slide 3 - &amp;quot;Assessment and Evaluation&amp;#x0D;&amp;#x0A;&amp;quot;&quot;/&gt;&lt;property id=&quot;20307&quot; value=&quot;257&quot;/&gt;&lt;/object&gt;&lt;object type=&quot;3&quot; unique_id=&quot;10391&quot;&gt;&lt;property id=&quot;20148&quot; value=&quot;5&quot;/&gt;&lt;property id=&quot;20300&quot; value=&quot;Slide 13 - &amp;quot;Evaluation&amp;quot;&quot;/&gt;&lt;property id=&quot;20307&quot; value=&quot;258&quot;/&gt;&lt;/object&gt;&lt;object type=&quot;3&quot; unique_id=&quot;10554&quot;&gt;&lt;property id=&quot;20148&quot; value=&quot;5&quot;/&gt;&lt;property id=&quot;20300&quot; value=&quot;Slide 5 - &amp;quot;Formative and summative&amp;quot;&quot;/&gt;&lt;property id=&quot;20307&quot; value=&quot;262&quot;/&gt;&lt;/object&gt;&lt;object type=&quot;3&quot; unique_id=&quot;10555&quot;&gt;&lt;property id=&quot;20148&quot; value=&quot;5&quot;/&gt;&lt;property id=&quot;20300&quot; value=&quot;Slide 6 - &amp;quot;Formative assessment&amp;#x0D;&amp;#x0A;&amp;quot;&quot;/&gt;&lt;property id=&quot;20307&quot; value=&quot;263&quot;/&gt;&lt;/object&gt;&lt;object type=&quot;3&quot; unique_id=&quot;10556&quot;&gt;&lt;property id=&quot;20148&quot; value=&quot;5&quot;/&gt;&lt;property id=&quot;20300&quot; value=&quot;Slide 7 - &amp;quot;Key Elements of Formative Assessment&amp;quot;&quot;/&gt;&lt;property id=&quot;20307&quot; value=&quot;264&quot;/&gt;&lt;/object&gt;&lt;object type=&quot;3&quot; unique_id=&quot;10557&quot;&gt;&lt;property id=&quot;20148&quot; value=&quot;5&quot;/&gt;&lt;property id=&quot;20300&quot; value=&quot;Slide 8 - &amp;quot;Summative Assessment&amp;quot;&quot;/&gt;&lt;property id=&quot;20307&quot; value=&quot;265&quot;/&gt;&lt;/object&gt;&lt;object type=&quot;3&quot; unique_id=&quot;10558&quot;&gt;&lt;property id=&quot;20148&quot; value=&quot;5&quot;/&gt;&lt;property id=&quot;20300&quot; value=&quot;Slide 9&quot;/&gt;&lt;property id=&quot;20307&quot; value=&quot;266&quot;/&gt;&lt;/object&gt;&lt;object type=&quot;3&quot; unique_id=&quot;10559&quot;&gt;&lt;property id=&quot;20148&quot; value=&quot;5&quot;/&gt;&lt;property id=&quot;20300&quot; value=&quot;Slide 10 - &amp;quot;Factors Inhibiting (Hinder) Assessment&amp;quot;&quot;/&gt;&lt;property id=&quot;20307&quot; value=&quot;267&quot;/&gt;&lt;/object&gt;&lt;object type=&quot;3&quot; unique_id=&quot;10560&quot;&gt;&lt;property id=&quot;20148&quot; value=&quot;5&quot;/&gt;&lt;property id=&quot;20300&quot; value=&quot;Slide 11 - &amp;quot;Assessment tools&amp;quot;&quot;/&gt;&lt;property id=&quot;20307&quot; value=&quot;268&quot;/&gt;&lt;/object&gt;&lt;object type=&quot;3&quot; unique_id=&quot;10561&quot;&gt;&lt;property id=&quot;20148&quot; value=&quot;5&quot;/&gt;&lt;property id=&quot;20300&quot; value=&quot;Slide 12&quot;/&gt;&lt;property id=&quot;20307&quot; value=&quot;270&quot;/&gt;&lt;/object&gt;&lt;object type=&quot;3&quot; unique_id=&quot;10706&quot;&gt;&lt;property id=&quot;20148&quot; value=&quot;5&quot;/&gt;&lt;property id=&quot;20300&quot; value=&quot;Slide 14 - &amp;quot;Moderation&amp;quot;&quot;/&gt;&lt;property id=&quot;20307&quot; value=&quot;271&quot;/&gt;&lt;/object&gt;&lt;object type=&quot;3&quot; unique_id=&quot;10708&quot;&gt;&lt;property id=&quot;20148&quot; value=&quot;5&quot;/&gt;&lt;property id=&quot;20300&quot; value=&quot;Slide 15 - &amp;quot; What influences successful moderation of grades? &amp;#x0D;&amp;#x0A;&amp;quot;&quot;/&gt;&lt;property id=&quot;20307&quot; value=&quot;273&quot;/&gt;&lt;/object&gt;&lt;object type=&quot;3&quot; unique_id=&quot;10911&quot;&gt;&lt;property id=&quot;20148&quot; value=&quot;5&quot;/&gt;&lt;property id=&quot;20300&quot; value=&quot;Slide 2 - &amp;quot;Assessment and Evaluation&amp;quot;&quot;/&gt;&lt;property id=&quot;20307&quot; value=&quot;274&quot;/&gt;&lt;/object&gt;&lt;object type=&quot;3&quot; unique_id=&quot;10912&quot;&gt;&lt;property id=&quot;20148&quot; value=&quot;5&quot;/&gt;&lt;property id=&quot;20300&quot; value=&quot;Slide 4 - &amp;quot;Types of Assessment &amp;#x0D;&amp;#x0A;&amp;quot;&quot;/&gt;&lt;property id=&quot;20307&quot; value=&quot;275&quot;/&gt;&lt;/object&gt;&lt;/object&gt;&lt;object type=&quot;8&quot; unique_id=&quot;10400&quot;&gt;&lt;/object&gt;&lt;/object&gt;&lt;/database&gt;"/>
  <p:tag name="SECTOMILLISECCONVERT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2900</TotalTime>
  <Words>1621</Words>
  <Application>Microsoft Office PowerPoint</Application>
  <PresentationFormat>On-screen Show (4:3)</PresentationFormat>
  <Paragraphs>258</Paragraphs>
  <Slides>36</Slides>
  <Notes>0</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Office Theme</vt:lpstr>
      <vt:lpstr>Assessment/Evaluation</vt:lpstr>
      <vt:lpstr>Importance of evaluation and testing</vt:lpstr>
      <vt:lpstr>EDUCATIONAL MEASUREMENT AND EVALUATION</vt:lpstr>
      <vt:lpstr>Measurement</vt:lpstr>
      <vt:lpstr>Assessment </vt:lpstr>
      <vt:lpstr>Assessment </vt:lpstr>
      <vt:lpstr>Types of Assessment  </vt:lpstr>
      <vt:lpstr>Types of Assessment  </vt:lpstr>
      <vt:lpstr>Types of Assessment  </vt:lpstr>
      <vt:lpstr>Formative</vt:lpstr>
      <vt:lpstr>Formative assessment </vt:lpstr>
      <vt:lpstr>Key Elements of Formative Assessment</vt:lpstr>
      <vt:lpstr>Summative Assessment</vt:lpstr>
      <vt:lpstr>Placement evaluation </vt:lpstr>
      <vt:lpstr>Placement</vt:lpstr>
      <vt:lpstr>Diagnostic evaluation</vt:lpstr>
      <vt:lpstr>Factors Inhibiting (Hinder) Assessment</vt:lpstr>
      <vt:lpstr>Assessment tools</vt:lpstr>
      <vt:lpstr>Assessment criteria</vt:lpstr>
      <vt:lpstr>PowerPoint Presentation</vt:lpstr>
      <vt:lpstr>PowerPoint Presentation</vt:lpstr>
      <vt:lpstr>PowerPoint Presentation</vt:lpstr>
      <vt:lpstr>TEST</vt:lpstr>
      <vt:lpstr>Type of tests</vt:lpstr>
      <vt:lpstr>Type of tests</vt:lpstr>
      <vt:lpstr>Type of tests</vt:lpstr>
      <vt:lpstr>Type of tests</vt:lpstr>
      <vt:lpstr>Type of tests</vt:lpstr>
      <vt:lpstr>Type of tests</vt:lpstr>
      <vt:lpstr>Types of test</vt:lpstr>
      <vt:lpstr>Writing Test Items</vt:lpstr>
      <vt:lpstr>Characteristics Of A Good Test</vt:lpstr>
      <vt:lpstr>Moderation</vt:lpstr>
      <vt:lpstr> What influences successful moderation of grades?  </vt:lpstr>
      <vt:lpstr>Standardization of Exam Marks</vt:lpstr>
      <vt:lpstr>Standardize Formula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Mwanajuma</dc:creator>
  <cp:lastModifiedBy>cs</cp:lastModifiedBy>
  <cp:revision>40</cp:revision>
  <dcterms:created xsi:type="dcterms:W3CDTF">2016-06-12T08:10:23Z</dcterms:created>
  <dcterms:modified xsi:type="dcterms:W3CDTF">2018-10-06T09:12:34Z</dcterms:modified>
</cp:coreProperties>
</file>