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kumimoji="0" lang="en-US">
              <a:solidFill>
                <a:schemeClr val="accent1">
                  <a:tint val="20000"/>
                </a:schemeClr>
              </a:solidFill>
            </a:endParaRPr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44213AF-26F6-41FA-8D85-E2C5388D6E58}" type="datetimeFigureOut">
              <a:rPr lang="en-US" smtClean="0"/>
              <a:pPr/>
              <a:t>10/6/2018</a:t>
            </a:fld>
            <a:endParaRPr lang="en-US" sz="1000" dirty="0">
              <a:solidFill>
                <a:schemeClr val="tx1"/>
              </a:solidFill>
            </a:endParaRPr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 algn="r" eaLnBrk="1" latinLnBrk="0" hangingPunct="1"/>
            <a:endParaRPr kumimoji="0" lang="en-US" sz="1000" dirty="0">
              <a:solidFill>
                <a:schemeClr val="tx1"/>
              </a:solidFill>
            </a:endParaRPr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D5BBC35B-A44B-4119-B8DA-DE9E3DFADA20}" type="slidenum">
              <a:rPr kumimoji="0" lang="en-US" smtClean="0"/>
              <a:pPr/>
              <a:t>‹#›</a:t>
            </a:fld>
            <a:endParaRPr kumimoji="0" lang="en-US" sz="1000" b="0">
              <a:solidFill>
                <a:schemeClr val="tx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if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Lecture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pPr lvl="1"/>
            <a:r>
              <a:rPr lang="en-GB" dirty="0" smtClean="0"/>
              <a:t>Moderating ICT examinations</a:t>
            </a:r>
            <a:endParaRPr lang="en-US" sz="2400" dirty="0" smtClean="0"/>
          </a:p>
          <a:p>
            <a:pPr lvl="1"/>
            <a:r>
              <a:rPr lang="en-GB" dirty="0" smtClean="0"/>
              <a:t>Marking and Marking Scheme and rubrics </a:t>
            </a:r>
            <a:endParaRPr lang="en-US" sz="2400" dirty="0" smtClean="0"/>
          </a:p>
          <a:p>
            <a:pPr lvl="1"/>
            <a:r>
              <a:rPr lang="en-GB" dirty="0" smtClean="0"/>
              <a:t>Giving Feedback </a:t>
            </a:r>
            <a:endParaRPr lang="en-US" sz="2400" dirty="0" smtClean="0"/>
          </a:p>
          <a:p>
            <a:pPr marL="571500" indent="-571500">
              <a:buFont typeface="+mj-lt"/>
              <a:buAutoNum type="romanLcPeriod"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rgbClr val="E2751D"/>
                </a:solidFill>
              </a:rPr>
              <a:t>Important tips in Assessment </a:t>
            </a:r>
            <a:endParaRPr lang="en-US" sz="5400" b="1" dirty="0">
              <a:solidFill>
                <a:srgbClr val="E2751D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6777" y="1600200"/>
            <a:ext cx="8685428" cy="4927600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en-US" sz="3000" dirty="0" smtClean="0"/>
              <a:t>Match your assessment to your class and students</a:t>
            </a:r>
          </a:p>
          <a:p>
            <a:pPr>
              <a:lnSpc>
                <a:spcPct val="130000"/>
              </a:lnSpc>
            </a:pPr>
            <a:r>
              <a:rPr lang="en-US" sz="3000" dirty="0" smtClean="0"/>
              <a:t>Help your students learn from their assessments</a:t>
            </a:r>
          </a:p>
          <a:p>
            <a:pPr>
              <a:lnSpc>
                <a:spcPct val="130000"/>
              </a:lnSpc>
            </a:pPr>
            <a:r>
              <a:rPr lang="en-US" sz="3000" dirty="0" smtClean="0"/>
              <a:t>Use other types of assessments in addition to multiple choice quizzes/tests</a:t>
            </a:r>
          </a:p>
          <a:p>
            <a:pPr>
              <a:lnSpc>
                <a:spcPct val="130000"/>
              </a:lnSpc>
            </a:pPr>
            <a:r>
              <a:rPr lang="en-US" sz="3000" dirty="0" smtClean="0"/>
              <a:t>Use assessment to motivate students!</a:t>
            </a:r>
            <a:endParaRPr lang="en-US" sz="3000" dirty="0"/>
          </a:p>
        </p:txBody>
      </p:sp>
    </p:spTree>
    <p:extLst>
      <p:ext uri="{BB962C8B-B14F-4D97-AF65-F5344CB8AC3E}">
        <p14:creationId xmlns:p14="http://schemas.microsoft.com/office/powerpoint/2010/main" val="2070138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736600"/>
            <a:ext cx="8229600" cy="56896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20000"/>
              </a:lnSpc>
            </a:pPr>
            <a:r>
              <a:rPr lang="en-US" sz="2800" dirty="0" err="1" smtClean="0"/>
              <a:t>Fenying</a:t>
            </a:r>
            <a:r>
              <a:rPr lang="en-US" sz="2800" dirty="0" smtClean="0"/>
              <a:t>, M. (2003). </a:t>
            </a:r>
            <a:r>
              <a:rPr lang="en-US" sz="2800" dirty="0"/>
              <a:t>Motivating Students by Modifying Evaluation </a:t>
            </a:r>
            <a:r>
              <a:rPr lang="en-US" sz="2800" dirty="0" smtClean="0"/>
              <a:t>Methods. English Teaching Forum, 41(1), 38-41. http</a:t>
            </a:r>
            <a:r>
              <a:rPr lang="en-US" sz="2800" dirty="0"/>
              <a:t>://</a:t>
            </a:r>
            <a:r>
              <a:rPr lang="en-US" sz="2800" dirty="0" err="1"/>
              <a:t>americanenglish.state.gov</a:t>
            </a:r>
            <a:r>
              <a:rPr lang="en-US" sz="2800" dirty="0" smtClean="0"/>
              <a:t>/</a:t>
            </a:r>
          </a:p>
          <a:p>
            <a:pPr>
              <a:lnSpc>
                <a:spcPct val="120000"/>
              </a:lnSpc>
            </a:pPr>
            <a:r>
              <a:rPr lang="en-US" sz="2800" dirty="0" err="1" smtClean="0"/>
              <a:t>Hamayan</a:t>
            </a:r>
            <a:r>
              <a:rPr lang="en-US" sz="2800" dirty="0"/>
              <a:t>, E.V. (1995). Approaches to alternative assessment. </a:t>
            </a:r>
            <a:r>
              <a:rPr lang="en-US" sz="2800" i="1" dirty="0"/>
              <a:t>Annual Review of Applied Linguistics, 15</a:t>
            </a:r>
            <a:r>
              <a:rPr lang="en-US" sz="2800" dirty="0"/>
              <a:t>, 212-226.</a:t>
            </a:r>
          </a:p>
          <a:p>
            <a:pPr>
              <a:lnSpc>
                <a:spcPct val="120000"/>
              </a:lnSpc>
            </a:pPr>
            <a:r>
              <a:rPr lang="en-US" sz="2800" dirty="0"/>
              <a:t>Huerta-Macias, A. (1995). Alternative assessment: Responses to commonly asked questions. </a:t>
            </a:r>
            <a:r>
              <a:rPr lang="en-US" sz="2800" i="1" dirty="0"/>
              <a:t>TESOL Journal, 5</a:t>
            </a:r>
            <a:r>
              <a:rPr lang="en-US" sz="2800" dirty="0"/>
              <a:t>, 8-10</a:t>
            </a:r>
            <a:r>
              <a:rPr lang="en-US" sz="2800" dirty="0" smtClean="0"/>
              <a:t>.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Norris, J</a:t>
            </a:r>
            <a:r>
              <a:rPr lang="en-US" sz="2800" dirty="0"/>
              <a:t>. </a:t>
            </a:r>
            <a:r>
              <a:rPr lang="en-US" sz="2800" dirty="0" smtClean="0"/>
              <a:t>(2012). Purposeful language assessment</a:t>
            </a:r>
            <a:r>
              <a:rPr lang="en-US" sz="2800" dirty="0"/>
              <a:t>: Selecting the </a:t>
            </a:r>
            <a:r>
              <a:rPr lang="en-US" sz="2800" dirty="0" smtClean="0"/>
              <a:t>right alternative </a:t>
            </a:r>
            <a:r>
              <a:rPr lang="en-US" sz="2800" dirty="0"/>
              <a:t>t</a:t>
            </a:r>
            <a:r>
              <a:rPr lang="en-US" sz="2800" dirty="0" smtClean="0"/>
              <a:t>est.  </a:t>
            </a:r>
            <a:r>
              <a:rPr lang="en-US" sz="2800" i="1" dirty="0"/>
              <a:t>English Teaching Forum</a:t>
            </a:r>
            <a:r>
              <a:rPr lang="en-US" sz="2800" dirty="0"/>
              <a:t>, </a:t>
            </a:r>
            <a:r>
              <a:rPr lang="en-US" sz="2800" dirty="0" smtClean="0"/>
              <a:t>50(3), 41-45</a:t>
            </a:r>
            <a:r>
              <a:rPr lang="en-US" sz="2800" dirty="0"/>
              <a:t>. http://</a:t>
            </a:r>
            <a:r>
              <a:rPr lang="en-US" sz="2800" dirty="0" err="1"/>
              <a:t>americanenglish.state.gov</a:t>
            </a:r>
            <a:r>
              <a:rPr lang="en-US" sz="2800" dirty="0"/>
              <a:t>/</a:t>
            </a:r>
            <a:endParaRPr lang="en-US" sz="2800" dirty="0" smtClean="0"/>
          </a:p>
          <a:p>
            <a:pPr>
              <a:lnSpc>
                <a:spcPct val="120000"/>
              </a:lnSpc>
            </a:pPr>
            <a:r>
              <a:rPr lang="en-US" sz="2800" dirty="0" smtClean="0"/>
              <a:t>Shaping the Way we Teach English: </a:t>
            </a:r>
            <a:br>
              <a:rPr lang="en-US" sz="2800" dirty="0" smtClean="0"/>
            </a:br>
            <a:r>
              <a:rPr lang="en-US" sz="2800" dirty="0" smtClean="0"/>
              <a:t>http</a:t>
            </a:r>
            <a:r>
              <a:rPr lang="en-US" sz="2800" dirty="0"/>
              <a:t>://</a:t>
            </a:r>
            <a:r>
              <a:rPr lang="en-US" sz="2800" dirty="0" err="1"/>
              <a:t>www.americanenglish.state.gov</a:t>
            </a:r>
            <a:r>
              <a:rPr lang="en-US" sz="2800" dirty="0"/>
              <a:t>/resources/shaping-way-we-teach-</a:t>
            </a:r>
            <a:r>
              <a:rPr lang="en-US" sz="2800" dirty="0" err="1"/>
              <a:t>english</a:t>
            </a: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  <a:p>
            <a:pPr>
              <a:lnSpc>
                <a:spcPct val="120000"/>
              </a:lnSpc>
            </a:pP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273957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14"/>
          <p:cNvSpPr txBox="1"/>
          <p:nvPr/>
        </p:nvSpPr>
        <p:spPr>
          <a:xfrm>
            <a:off x="466974" y="391228"/>
            <a:ext cx="8177804" cy="6282664"/>
          </a:xfrm>
          <a:prstGeom prst="rect">
            <a:avLst/>
          </a:prstGeom>
        </p:spPr>
        <p:txBody>
          <a:bodyPr wrap="square" lIns="0" tIns="6815" rIns="0" bIns="0" rtlCol="0">
            <a:noAutofit/>
          </a:bodyPr>
          <a:lstStyle/>
          <a:p>
            <a:pPr marL="11128" marR="9985">
              <a:lnSpc>
                <a:spcPts val="1073"/>
              </a:lnSpc>
            </a:pPr>
            <a:endParaRPr lang="en-US" sz="2800" b="1" dirty="0" smtClean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  <a:buFont typeface="Wingdings" pitchFamily="2" charset="2"/>
              <a:buChar char="§"/>
            </a:pPr>
            <a:r>
              <a:rPr lang="en-US" sz="2800" dirty="0" smtClean="0">
                <a:latin typeface="Bookman Old Style" pitchFamily="18" charset="0"/>
                <a:cs typeface="Arial"/>
              </a:rPr>
              <a:t>M</a:t>
            </a:r>
            <a:r>
              <a:rPr sz="2800" dirty="0" smtClean="0">
                <a:latin typeface="Bookman Old Style" pitchFamily="18" charset="0"/>
                <a:cs typeface="Arial"/>
              </a:rPr>
              <a:t>ark</a:t>
            </a:r>
            <a:r>
              <a:rPr lang="en-US" sz="2800" dirty="0" smtClean="0">
                <a:latin typeface="Bookman Old Style" pitchFamily="18" charset="0"/>
                <a:cs typeface="Arial"/>
              </a:rPr>
              <a:t>ing</a:t>
            </a:r>
            <a:r>
              <a:rPr sz="2800" dirty="0" smtClean="0">
                <a:latin typeface="Bookman Old Style" pitchFamily="18" charset="0"/>
                <a:cs typeface="Arial"/>
              </a:rPr>
              <a:t> schemes ensure</a:t>
            </a:r>
            <a:r>
              <a:rPr lang="en-US" sz="2800" dirty="0" smtClean="0">
                <a:latin typeface="Bookman Old Style" pitchFamily="18" charset="0"/>
                <a:cs typeface="Arial"/>
              </a:rPr>
              <a:t>s</a:t>
            </a:r>
            <a:r>
              <a:rPr sz="2800" dirty="0" smtClean="0">
                <a:latin typeface="Bookman Old Style" pitchFamily="18" charset="0"/>
                <a:cs typeface="Arial"/>
              </a:rPr>
              <a:t> that the examinations are marked consistently and fairl</a:t>
            </a:r>
            <a:r>
              <a:rPr sz="2800" spc="-69" dirty="0" smtClean="0">
                <a:latin typeface="Bookman Old Style" pitchFamily="18" charset="0"/>
                <a:cs typeface="Arial"/>
              </a:rPr>
              <a:t>y</a:t>
            </a:r>
            <a:r>
              <a:rPr sz="2800" dirty="0" smtClean="0">
                <a:latin typeface="Bookman Old Style" pitchFamily="18" charset="0"/>
                <a:cs typeface="Arial"/>
              </a:rPr>
              <a:t>. </a:t>
            </a:r>
            <a:endParaRPr lang="en-US" sz="2800" dirty="0" smtClean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endParaRPr lang="en-US" sz="2800" dirty="0" smtClean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r>
              <a:rPr lang="en-US" sz="2800" dirty="0" smtClean="0">
                <a:latin typeface="Bookman Old Style" pitchFamily="18" charset="0"/>
                <a:cs typeface="Arial"/>
              </a:rPr>
              <a:t>P</a:t>
            </a:r>
            <a:r>
              <a:rPr sz="2800" dirty="0" smtClean="0">
                <a:latin typeface="Bookman Old Style" pitchFamily="18" charset="0"/>
                <a:cs typeface="Arial"/>
              </a:rPr>
              <a:t>rovide markers with an indication of the nature and range of candidates’</a:t>
            </a:r>
            <a:r>
              <a:rPr sz="2800" spc="-30" dirty="0" smtClean="0">
                <a:latin typeface="Bookman Old Style" pitchFamily="18" charset="0"/>
                <a:cs typeface="Arial"/>
              </a:rPr>
              <a:t> </a:t>
            </a:r>
            <a:r>
              <a:rPr sz="2800" dirty="0" smtClean="0">
                <a:latin typeface="Bookman Old Style" pitchFamily="18" charset="0"/>
                <a:cs typeface="Arial"/>
              </a:rPr>
              <a:t>responses likely to be worthy of credit.</a:t>
            </a:r>
            <a:r>
              <a:rPr sz="2800" spc="-17" dirty="0" smtClean="0">
                <a:latin typeface="Bookman Old Style" pitchFamily="18" charset="0"/>
                <a:cs typeface="Arial"/>
              </a:rPr>
              <a:t> </a:t>
            </a:r>
            <a:endParaRPr lang="en-US" sz="2800" spc="-17" dirty="0" smtClean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endParaRPr lang="en-US" sz="2800" spc="-17" dirty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r>
              <a:rPr lang="en-US" sz="2800" dirty="0" smtClean="0">
                <a:latin typeface="Bookman Old Style" pitchFamily="18" charset="0"/>
                <a:cs typeface="Arial"/>
              </a:rPr>
              <a:t>Set </a:t>
            </a:r>
            <a:r>
              <a:rPr sz="2800" dirty="0" smtClean="0">
                <a:latin typeface="Bookman Old Style" pitchFamily="18" charset="0"/>
                <a:cs typeface="Arial"/>
              </a:rPr>
              <a:t>out criteria which they should apply in allocating marks to candidates’</a:t>
            </a:r>
            <a:r>
              <a:rPr sz="2800" spc="-34" dirty="0" smtClean="0">
                <a:latin typeface="Bookman Old Style" pitchFamily="18" charset="0"/>
                <a:cs typeface="Arial"/>
              </a:rPr>
              <a:t> </a:t>
            </a:r>
            <a:r>
              <a:rPr sz="2800" dirty="0" smtClean="0">
                <a:latin typeface="Bookman Old Style" pitchFamily="18" charset="0"/>
                <a:cs typeface="Arial"/>
              </a:rPr>
              <a:t>responses.</a:t>
            </a:r>
            <a:r>
              <a:rPr sz="2800" spc="-17" dirty="0" smtClean="0">
                <a:latin typeface="Bookman Old Style" pitchFamily="18" charset="0"/>
                <a:cs typeface="Arial"/>
              </a:rPr>
              <a:t> </a:t>
            </a:r>
            <a:endParaRPr lang="en-US" sz="2800" spc="-17" dirty="0" smtClean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endParaRPr lang="en-US" sz="2800" spc="-17" dirty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r>
              <a:rPr sz="2800" dirty="0" smtClean="0">
                <a:latin typeface="Bookman Old Style" pitchFamily="18" charset="0"/>
                <a:cs typeface="Arial"/>
              </a:rPr>
              <a:t>The mark schemes should be read in conjunction with these general marking instructions.</a:t>
            </a:r>
            <a:endParaRPr sz="2800" dirty="0">
              <a:latin typeface="Bookman Old Style" pitchFamily="18" charset="0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451" y="667390"/>
            <a:ext cx="7884257" cy="6190845"/>
          </a:xfrm>
          <a:prstGeom prst="rect">
            <a:avLst/>
          </a:prstGeom>
        </p:spPr>
        <p:txBody>
          <a:bodyPr wrap="square" lIns="80120" tIns="40060" rIns="80120" bIns="40060">
            <a:spAutoFit/>
          </a:bodyPr>
          <a:lstStyle/>
          <a:p>
            <a:pPr marL="11128" marR="9985" algn="just">
              <a:lnSpc>
                <a:spcPts val="1073"/>
              </a:lnSpc>
            </a:pPr>
            <a:endParaRPr lang="en-US" sz="2800" b="1" i="1" spc="-1" dirty="0" smtClean="0">
              <a:latin typeface="Bookman Old Style" pitchFamily="18" charset="0"/>
              <a:cs typeface="Arial"/>
            </a:endParaRPr>
          </a:p>
          <a:p>
            <a:pPr marL="11128" marR="9985" algn="just">
              <a:lnSpc>
                <a:spcPts val="1073"/>
              </a:lnSpc>
            </a:pPr>
            <a:endParaRPr lang="en-US" sz="2800" b="1" i="1" spc="-1" dirty="0">
              <a:latin typeface="Bookman Old Style" pitchFamily="18" charset="0"/>
              <a:cs typeface="Arial"/>
            </a:endParaRPr>
          </a:p>
          <a:p>
            <a:pPr marL="11128" marR="9985" algn="just">
              <a:lnSpc>
                <a:spcPts val="1073"/>
              </a:lnSpc>
            </a:pPr>
            <a:r>
              <a:rPr lang="en-US" sz="2800" b="1" spc="-1" dirty="0" smtClean="0">
                <a:latin typeface="Bookman Old Style" pitchFamily="18" charset="0"/>
                <a:cs typeface="Arial"/>
              </a:rPr>
              <a:t>Quality of candidates’ responses</a:t>
            </a:r>
            <a:endParaRPr lang="en-US" sz="2800" dirty="0" smtClean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endParaRPr lang="en-US" sz="2800" dirty="0" smtClean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</a:pPr>
            <a:r>
              <a:rPr lang="en-US" sz="2800" dirty="0" smtClean="0">
                <a:solidFill>
                  <a:srgbClr val="FFFF00"/>
                </a:solidFill>
                <a:latin typeface="Bookman Old Style" pitchFamily="18" charset="0"/>
                <a:cs typeface="Arial"/>
              </a:rPr>
              <a:t>In marking the examination papers, </a:t>
            </a:r>
          </a:p>
          <a:p>
            <a:pPr marL="11128" algn="just">
              <a:lnSpc>
                <a:spcPct val="98508"/>
              </a:lnSpc>
            </a:pPr>
            <a:endParaRPr lang="en-US" sz="2800" dirty="0">
              <a:latin typeface="Bookman Old Style" pitchFamily="18" charset="0"/>
              <a:cs typeface="Arial"/>
            </a:endParaRPr>
          </a:p>
          <a:p>
            <a:pPr marL="11128" algn="just">
              <a:lnSpc>
                <a:spcPct val="98508"/>
              </a:lnSpc>
              <a:buFont typeface="Wingdings" pitchFamily="2" charset="2"/>
              <a:buChar char="Ø"/>
            </a:pPr>
            <a:r>
              <a:rPr lang="en-US" sz="2800" dirty="0" smtClean="0">
                <a:latin typeface="Bookman Old Style" pitchFamily="18" charset="0"/>
                <a:cs typeface="Arial"/>
              </a:rPr>
              <a:t> Emphasis is on looking for a quality of response reflecting the level of competence expected to be exhibited by a students.</a:t>
            </a:r>
          </a:p>
          <a:p>
            <a:pPr marL="11128" algn="just">
              <a:lnSpc>
                <a:spcPct val="98508"/>
              </a:lnSpc>
              <a:buFont typeface="Wingdings" pitchFamily="2" charset="2"/>
              <a:buChar char="Ø"/>
            </a:pPr>
            <a:endParaRPr lang="en-US" sz="2800" dirty="0" smtClean="0">
              <a:latin typeface="Bookman Old Style" pitchFamily="18" charset="0"/>
              <a:cs typeface="Arial"/>
            </a:endParaRPr>
          </a:p>
          <a:p>
            <a:pPr marL="11128" marR="9985">
              <a:lnSpc>
                <a:spcPts val="1073"/>
              </a:lnSpc>
            </a:pPr>
            <a:r>
              <a:rPr lang="en-US" sz="2800" b="1" dirty="0" smtClean="0">
                <a:latin typeface="Bookman Old Style" pitchFamily="18" charset="0"/>
                <a:cs typeface="Arial"/>
              </a:rPr>
              <a:t>Flexibility in marking</a:t>
            </a:r>
            <a:endParaRPr lang="en-US" sz="2800" dirty="0" smtClean="0">
              <a:latin typeface="Bookman Old Style" pitchFamily="18" charset="0"/>
              <a:cs typeface="Arial"/>
            </a:endParaRPr>
          </a:p>
          <a:p>
            <a:pPr marL="11128">
              <a:lnSpc>
                <a:spcPct val="98508"/>
              </a:lnSpc>
            </a:pPr>
            <a:endParaRPr lang="en-US" sz="2800" dirty="0" smtClean="0">
              <a:latin typeface="Bookman Old Style" pitchFamily="18" charset="0"/>
              <a:cs typeface="Arial"/>
            </a:endParaRPr>
          </a:p>
          <a:p>
            <a:pPr marL="11128">
              <a:lnSpc>
                <a:spcPct val="98508"/>
              </a:lnSpc>
            </a:pPr>
            <a:r>
              <a:rPr lang="en-US" sz="2800" dirty="0" smtClean="0">
                <a:latin typeface="Bookman Old Style" pitchFamily="18" charset="0"/>
                <a:cs typeface="Arial"/>
              </a:rPr>
              <a:t>Mark schemes are not intended to be totally prescriptive. However, comprehensive </a:t>
            </a:r>
          </a:p>
          <a:p>
            <a:pPr marL="11128">
              <a:lnSpc>
                <a:spcPct val="98508"/>
              </a:lnSpc>
            </a:pPr>
            <a:endParaRPr lang="en-US" sz="2800" dirty="0">
              <a:latin typeface="Bookman Old Style" pitchFamily="18" charset="0"/>
              <a:cs typeface="Arial"/>
            </a:endParaRPr>
          </a:p>
          <a:p>
            <a:pPr marL="11128">
              <a:lnSpc>
                <a:spcPct val="98508"/>
              </a:lnSpc>
            </a:pPr>
            <a:r>
              <a:rPr lang="en-US" sz="2800" dirty="0" smtClean="0">
                <a:latin typeface="Bookman Old Style" pitchFamily="18" charset="0"/>
                <a:cs typeface="Arial"/>
              </a:rPr>
              <a:t>No mark scheme can cover all the responses which candidates may produce.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62451" y="598350"/>
            <a:ext cx="7884257" cy="4255187"/>
          </a:xfrm>
          <a:prstGeom prst="rect">
            <a:avLst/>
          </a:prstGeom>
        </p:spPr>
        <p:txBody>
          <a:bodyPr wrap="square" lIns="80120" tIns="40060" rIns="80120" bIns="40060">
            <a:spAutoFit/>
          </a:bodyPr>
          <a:lstStyle/>
          <a:p>
            <a:pPr marL="11128" algn="just">
              <a:lnSpc>
                <a:spcPct val="98508"/>
              </a:lnSpc>
            </a:pPr>
            <a:r>
              <a:rPr lang="en-US" sz="3200" dirty="0" smtClean="0">
                <a:latin typeface="Arial"/>
                <a:cs typeface="Arial"/>
              </a:rPr>
              <a:t>-	When confronted with unanticipated answers, professional judgment should highly be exercised to assess the validity of answers. </a:t>
            </a:r>
          </a:p>
          <a:p>
            <a:pPr marL="11128" algn="just">
              <a:lnSpc>
                <a:spcPct val="98508"/>
              </a:lnSpc>
            </a:pPr>
            <a:endParaRPr lang="en-US" sz="3200" dirty="0">
              <a:latin typeface="Arial"/>
              <a:cs typeface="Arial"/>
            </a:endParaRPr>
          </a:p>
          <a:p>
            <a:pPr marL="11128" algn="just">
              <a:lnSpc>
                <a:spcPct val="98508"/>
              </a:lnSpc>
            </a:pPr>
            <a:r>
              <a:rPr lang="en-US" sz="3200" dirty="0" smtClean="0">
                <a:latin typeface="Arial"/>
                <a:cs typeface="Arial"/>
              </a:rPr>
              <a:t>-	If an answer is particularly problematic, then examiners should seek the guidance of the Supervising Examine</a:t>
            </a:r>
            <a:r>
              <a:rPr lang="en-US" sz="3200" spc="-47" dirty="0" smtClean="0">
                <a:latin typeface="Arial"/>
                <a:cs typeface="Arial"/>
              </a:rPr>
              <a:t>r</a:t>
            </a:r>
            <a:r>
              <a:rPr lang="en-US" sz="3200" dirty="0" smtClean="0">
                <a:latin typeface="Arial"/>
                <a:cs typeface="Arial"/>
              </a:rPr>
              <a:t>.</a:t>
            </a:r>
          </a:p>
          <a:p>
            <a:pPr marL="11128" algn="just">
              <a:lnSpc>
                <a:spcPct val="98508"/>
              </a:lnSpc>
              <a:buFont typeface="Wingdings" pitchFamily="2" charset="2"/>
              <a:buChar char="Ø"/>
            </a:pPr>
            <a:endParaRPr lang="en-US" dirty="0" smtClean="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533400" y="381000"/>
            <a:ext cx="8305800" cy="48199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2700" marR="11396">
              <a:lnSpc>
                <a:spcPts val="1225"/>
              </a:lnSpc>
            </a:pPr>
            <a:endParaRPr lang="en-US" sz="2800" b="1" dirty="0" smtClean="0">
              <a:latin typeface="Bookman Old Style" pitchFamily="18" charset="0"/>
              <a:cs typeface="Arial"/>
            </a:endParaRPr>
          </a:p>
          <a:p>
            <a:pPr marL="12700" marR="11396">
              <a:lnSpc>
                <a:spcPts val="1225"/>
              </a:lnSpc>
            </a:pPr>
            <a:endParaRPr lang="en-US" sz="3600" b="1" dirty="0" smtClean="0">
              <a:latin typeface="Bookman Old Style" pitchFamily="18" charset="0"/>
              <a:cs typeface="Arial"/>
            </a:endParaRPr>
          </a:p>
          <a:p>
            <a:pPr marL="12700" marR="11396">
              <a:lnSpc>
                <a:spcPts val="1225"/>
              </a:lnSpc>
            </a:pPr>
            <a:r>
              <a:rPr lang="en-US" sz="3600" b="1" dirty="0" smtClean="0">
                <a:latin typeface="Bookman Old Style" pitchFamily="18" charset="0"/>
                <a:cs typeface="Arial"/>
              </a:rPr>
              <a:t>Positive Marking</a:t>
            </a:r>
            <a:endParaRPr lang="en-US" sz="3600" dirty="0" smtClean="0">
              <a:latin typeface="Bookman Old Style" pitchFamily="18" charset="0"/>
              <a:cs typeface="Arial"/>
            </a:endParaRPr>
          </a:p>
          <a:p>
            <a:pPr marL="12700" algn="just">
              <a:lnSpc>
                <a:spcPct val="98508"/>
              </a:lnSpc>
            </a:pPr>
            <a:endParaRPr lang="en-US" sz="3600" dirty="0" smtClean="0">
              <a:latin typeface="Bookman Old Style" pitchFamily="18" charset="0"/>
              <a:cs typeface="Arial"/>
            </a:endParaRPr>
          </a:p>
          <a:p>
            <a:pPr marL="12700" algn="just">
              <a:lnSpc>
                <a:spcPct val="98508"/>
              </a:lnSpc>
              <a:buFontTx/>
              <a:buChar char="-"/>
            </a:pPr>
            <a:r>
              <a:rPr lang="en-US" sz="3600" dirty="0" smtClean="0">
                <a:latin typeface="Bookman Old Style" pitchFamily="18" charset="0"/>
                <a:cs typeface="Arial"/>
              </a:rPr>
              <a:t> Encourage positive marking </a:t>
            </a:r>
          </a:p>
          <a:p>
            <a:pPr marL="12700" algn="just">
              <a:lnSpc>
                <a:spcPct val="98508"/>
              </a:lnSpc>
              <a:buFontTx/>
              <a:buChar char="-"/>
            </a:pPr>
            <a:r>
              <a:rPr lang="en-US" sz="3600" dirty="0" smtClean="0">
                <a:latin typeface="Bookman Old Style" pitchFamily="18" charset="0"/>
                <a:cs typeface="Arial"/>
              </a:rPr>
              <a:t> Giving appropriate credit for what</a:t>
            </a:r>
          </a:p>
          <a:p>
            <a:pPr marL="12700" algn="just">
              <a:lnSpc>
                <a:spcPct val="98508"/>
              </a:lnSpc>
            </a:pPr>
            <a:r>
              <a:rPr lang="en-US" sz="3600" dirty="0" smtClean="0">
                <a:latin typeface="Bookman Old Style" pitchFamily="18" charset="0"/>
                <a:cs typeface="Arial"/>
              </a:rPr>
              <a:t>  candidates kno</a:t>
            </a:r>
            <a:r>
              <a:rPr lang="en-US" sz="3600" spc="-59" dirty="0" smtClean="0">
                <a:latin typeface="Bookman Old Style" pitchFamily="18" charset="0"/>
                <a:cs typeface="Arial"/>
              </a:rPr>
              <a:t>w</a:t>
            </a:r>
            <a:r>
              <a:rPr lang="en-US" sz="3600" dirty="0" smtClean="0">
                <a:latin typeface="Bookman Old Style" pitchFamily="18" charset="0"/>
                <a:cs typeface="Arial"/>
              </a:rPr>
              <a:t> or can do.</a:t>
            </a:r>
          </a:p>
          <a:p>
            <a:pPr marL="12700" algn="just">
              <a:lnSpc>
                <a:spcPct val="98508"/>
              </a:lnSpc>
            </a:pPr>
            <a:r>
              <a:rPr lang="en-US" sz="3600" dirty="0" smtClean="0">
                <a:latin typeface="Bookman Old Style" pitchFamily="18" charset="0"/>
                <a:cs typeface="Arial"/>
              </a:rPr>
              <a:t>- Penalizing candidates for </a:t>
            </a:r>
          </a:p>
          <a:p>
            <a:pPr marL="12700" algn="just">
              <a:lnSpc>
                <a:spcPct val="98508"/>
              </a:lnSpc>
            </a:pPr>
            <a:r>
              <a:rPr lang="en-US" sz="3600" dirty="0" smtClean="0">
                <a:latin typeface="Bookman Old Style" pitchFamily="18" charset="0"/>
                <a:cs typeface="Arial"/>
              </a:rPr>
              <a:t>  errors or omissions should highly</a:t>
            </a:r>
          </a:p>
          <a:p>
            <a:pPr marL="12700" algn="just">
              <a:lnSpc>
                <a:spcPct val="98508"/>
              </a:lnSpc>
            </a:pPr>
            <a:r>
              <a:rPr lang="en-US" sz="3600" dirty="0" smtClean="0">
                <a:latin typeface="Bookman Old Style" pitchFamily="18" charset="0"/>
                <a:cs typeface="Arial"/>
              </a:rPr>
              <a:t>  be discouraged  </a:t>
            </a:r>
          </a:p>
          <a:p>
            <a:pPr marL="12700" algn="just">
              <a:lnSpc>
                <a:spcPct val="98508"/>
              </a:lnSpc>
            </a:pPr>
            <a:endParaRPr lang="en-US" sz="2800" dirty="0" smtClean="0">
              <a:latin typeface="Bookman Old Style" pitchFamily="18" charset="0"/>
              <a:cs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228600" y="1069419"/>
            <a:ext cx="8382000" cy="36625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Awarding zero marks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6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Marks should only be awarded for valid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responses.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32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For a complete incorrect responses no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marks should be awarded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738664"/>
            <a:ext cx="9144000" cy="45243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Types of mark schemes</a:t>
            </a:r>
          </a:p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3200" b="1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Marking</a:t>
            </a:r>
            <a:r>
              <a:rPr kumimoji="0" lang="en-US" sz="32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schemes for tasks or questions which require candidates to respond in extended written form </a:t>
            </a:r>
          </a:p>
          <a:p>
            <a:pPr lvl="1">
              <a:buFontTx/>
              <a:buChar char="-"/>
            </a:pPr>
            <a:r>
              <a:rPr lang="en-US" sz="32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These are </a:t>
            </a: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marked on the basis of levels of </a:t>
            </a:r>
          </a:p>
          <a:p>
            <a:pPr lvl="1"/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response which take account of the quality of</a:t>
            </a:r>
          </a:p>
          <a:p>
            <a:pPr lvl="1"/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 written communication.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.</a:t>
            </a: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457200"/>
            <a:ext cx="86106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600" dirty="0" smtClean="0">
                <a:solidFill>
                  <a:srgbClr val="FFFF00"/>
                </a:solidFill>
                <a:latin typeface="Arial" pitchFamily="34" charset="0"/>
                <a:ea typeface="Arial" pitchFamily="34" charset="0"/>
                <a:cs typeface="Arial" pitchFamily="34" charset="0"/>
              </a:rPr>
              <a:t>Marking Scheme </a:t>
            </a:r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for other questions which require only short answers.</a:t>
            </a:r>
          </a:p>
          <a:p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-	These are marked on a point for 	point basis with marks awarded for 	each valid piece of information provided</a:t>
            </a:r>
            <a:endParaRPr lang="en-US" sz="36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Rectangle 1"/>
          <p:cNvSpPr>
            <a:spLocks noChangeArrowheads="1"/>
          </p:cNvSpPr>
          <p:nvPr/>
        </p:nvSpPr>
        <p:spPr bwMode="auto">
          <a:xfrm>
            <a:off x="0" y="-707260"/>
            <a:ext cx="8991600" cy="76198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39580" tIns="499905" rIns="561798" bIns="20631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>
              <a:tabLst>
                <a:tab pos="285750" algn="l"/>
              </a:tabLst>
            </a:pPr>
            <a:r>
              <a:rPr lang="en-US" sz="3200" b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Levels of response</a:t>
            </a:r>
            <a:endParaRPr lang="en-US" sz="3200" dirty="0" smtClean="0"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lang="en-US" sz="3200" dirty="0" smtClean="0"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857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Tasks and questions requiring   	candidates to respond in extended 	writing are marked in terms of levels of 	response.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85750" algn="l"/>
              </a:tabLst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Arial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857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In deciding which level of response to award.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857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examiners should look for the ‘best fit’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>
                <a:tab pos="285750" algn="l"/>
              </a:tabLst>
            </a:pPr>
            <a:r>
              <a:rPr kumimoji="0" lang="en-US" sz="3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 weakness in one area may be 	compensated for by strength in another.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/>
            </a:r>
            <a:br>
              <a:rPr kumimoji="0" lang="en-US" sz="11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</a:b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0" algn="l"/>
              </a:tabLst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 smtClean="0"/>
              <a:t>MARKING, MARKING SCHEME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Introduction </a:t>
            </a:r>
          </a:p>
          <a:p>
            <a:r>
              <a:rPr lang="en-US" dirty="0" smtClean="0"/>
              <a:t>Mark schemes are used to ensure consistence and fairness </a:t>
            </a:r>
          </a:p>
          <a:p>
            <a:r>
              <a:rPr lang="en-US" dirty="0" smtClean="0"/>
              <a:t> Provide indication of the nature and range of candidates’ responses worthy of credit. </a:t>
            </a:r>
          </a:p>
          <a:p>
            <a:r>
              <a:rPr lang="en-US" dirty="0" smtClean="0"/>
              <a:t>Set criteria for allocating marks to candidates’ responses.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04800" y="335846"/>
            <a:ext cx="8382000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buFontTx/>
              <a:buChar char="•"/>
              <a:tabLst>
                <a:tab pos="285750" algn="l"/>
              </a:tabLst>
            </a:pPr>
            <a:r>
              <a:rPr lang="en-US" sz="3600" b="1" i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Threshold performance</a:t>
            </a:r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: </a:t>
            </a:r>
          </a:p>
          <a:p>
            <a:pPr lvl="0" algn="just">
              <a:tabLst>
                <a:tab pos="285750" algn="l"/>
              </a:tabLst>
            </a:pPr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-	Response which just merits inclusion  	in the level and should be awarded</a:t>
            </a:r>
            <a:r>
              <a:rPr lang="en-US" sz="3600" b="1" i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a 	mark at or near the bottom of the 	range.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  <a:p>
            <a:pPr lvl="0" algn="just">
              <a:buFontTx/>
              <a:buChar char="•"/>
              <a:tabLst>
                <a:tab pos="285750" algn="l"/>
              </a:tabLst>
            </a:pPr>
            <a:r>
              <a:rPr lang="en-US" sz="3600" b="1" i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Intermediate performance</a:t>
            </a:r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: </a:t>
            </a:r>
          </a:p>
          <a:p>
            <a:pPr lvl="0" algn="just">
              <a:tabLst>
                <a:tab pos="285750" algn="l"/>
              </a:tabLst>
            </a:pPr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-	Response which clearly merits 	inclusion in the level and should be</a:t>
            </a:r>
            <a:r>
              <a:rPr lang="en-US" sz="3600" b="1" i="1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 	</a:t>
            </a:r>
            <a:r>
              <a:rPr lang="en-US" sz="3600" dirty="0" smtClean="0">
                <a:latin typeface="Arial" pitchFamily="34" charset="0"/>
                <a:ea typeface="Arial" pitchFamily="34" charset="0"/>
                <a:cs typeface="Arial" pitchFamily="34" charset="0"/>
              </a:rPr>
              <a:t>awarded a mark at or near the middle 	of the range.</a:t>
            </a:r>
            <a:endParaRPr lang="en-US" sz="3600" dirty="0" smtClean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81000" y="228600"/>
            <a:ext cx="8382000" cy="67403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buFontTx/>
              <a:buChar char="•"/>
              <a:tabLst>
                <a:tab pos="285750" algn="l"/>
              </a:tabLst>
            </a:pPr>
            <a:r>
              <a:rPr lang="en-US" sz="3600" b="1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High performance</a:t>
            </a:r>
            <a:r>
              <a:rPr lang="en-US" sz="3600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: </a:t>
            </a:r>
          </a:p>
          <a:p>
            <a:pPr lvl="0">
              <a:tabLst>
                <a:tab pos="285750" algn="l"/>
              </a:tabLst>
            </a:pPr>
            <a:r>
              <a:rPr lang="en-US" sz="3600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-	Response which fully satisfies the  	level description and should be 	awarded a</a:t>
            </a:r>
            <a:r>
              <a:rPr lang="en-US" sz="3600" b="1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 </a:t>
            </a:r>
            <a:r>
              <a:rPr lang="en-US" sz="3600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mark at or near the top 	of the range.</a:t>
            </a:r>
            <a:endParaRPr lang="en-US" sz="3600" dirty="0" smtClean="0">
              <a:latin typeface="Bookman Old Style" pitchFamily="18" charset="0"/>
              <a:cs typeface="Arial" pitchFamily="34" charset="0"/>
            </a:endParaRPr>
          </a:p>
          <a:p>
            <a:pPr lvl="0">
              <a:tabLst>
                <a:tab pos="285750" algn="l"/>
              </a:tabLst>
            </a:pPr>
            <a:r>
              <a:rPr lang="en-US" sz="3600" b="1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Marking calculations</a:t>
            </a:r>
            <a:endParaRPr lang="en-US" sz="3600" dirty="0" smtClean="0">
              <a:latin typeface="Bookman Old Style" pitchFamily="18" charset="0"/>
              <a:cs typeface="Arial" pitchFamily="34" charset="0"/>
            </a:endParaRPr>
          </a:p>
          <a:p>
            <a:pPr lvl="0" algn="just">
              <a:tabLst>
                <a:tab pos="285750" algn="l"/>
              </a:tabLst>
            </a:pPr>
            <a:r>
              <a:rPr lang="en-US" sz="3600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-	For answers involving  	calculations, examiners should 	apply the ‘own figure rule’ so that 	candidates are not </a:t>
            </a:r>
            <a:r>
              <a:rPr lang="en-US" sz="3600" dirty="0" err="1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penalised</a:t>
            </a:r>
            <a:r>
              <a:rPr lang="en-US" sz="3600" dirty="0" smtClean="0">
                <a:latin typeface="Bookman Old Style" pitchFamily="18" charset="0"/>
                <a:ea typeface="Arial" pitchFamily="34" charset="0"/>
                <a:cs typeface="Arial" pitchFamily="34" charset="0"/>
              </a:rPr>
              <a:t> more 	than once for a computational error.</a:t>
            </a:r>
            <a:endParaRPr lang="en-US" sz="3600" dirty="0" smtClean="0">
              <a:latin typeface="Bookman Old Style" pitchFamily="18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Rectangle 1"/>
          <p:cNvSpPr>
            <a:spLocks noChangeArrowheads="1"/>
          </p:cNvSpPr>
          <p:nvPr/>
        </p:nvSpPr>
        <p:spPr bwMode="auto">
          <a:xfrm>
            <a:off x="0" y="452090"/>
            <a:ext cx="8991600" cy="52680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228528" rIns="0" bIns="50784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3600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FEEDBACK </a:t>
            </a:r>
            <a:endParaRPr kumimoji="0" lang="en-US" sz="3600" b="1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Cambria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Feedback is any dialogue (written or oral)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6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between the student and the teacher, or the student and a peer.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36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The aim is to:-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Provides information which will structure </a:t>
            </a:r>
            <a:endParaRPr lang="en-US" sz="3600" dirty="0" smtClean="0">
              <a:latin typeface="Times New Roman" pitchFamily="18" charset="0"/>
              <a:ea typeface="Cambria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sz="3600" b="0" i="0" u="none" strike="noStrike" cap="none" normalizeH="0" dirty="0" smtClean="0">
                <a:ln>
                  <a:noFill/>
                </a:ln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  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their learning.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lang="en-US" sz="3600" dirty="0" smtClean="0">
                <a:latin typeface="Times New Roman" pitchFamily="18" charset="0"/>
                <a:ea typeface="Cambria" pitchFamily="18" charset="0"/>
                <a:cs typeface="Times New Roman" pitchFamily="18" charset="0"/>
              </a:rPr>
              <a:t> H</a:t>
            </a: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elp them to close the gap between their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-"/>
              <a:tabLst/>
            </a:pPr>
            <a:r>
              <a:rPr kumimoji="0" lang="en-US" sz="3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mbria" pitchFamily="18" charset="0"/>
                <a:cs typeface="Times New Roman" pitchFamily="18" charset="0"/>
              </a:rPr>
              <a:t>current and targeted levels of achievement </a:t>
            </a:r>
            <a:endParaRPr kumimoji="0" lang="en-US" sz="3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304800" y="152400"/>
            <a:ext cx="8458200" cy="60385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b="1" dirty="0" smtClean="0"/>
              <a:t>Activity: Consider these Examples of oral feedback, which Examples are good and effective, </a:t>
            </a:r>
            <a:r>
              <a:rPr lang="en-US" sz="2800" b="1" smtClean="0"/>
              <a:t>and Which </a:t>
            </a:r>
            <a:r>
              <a:rPr lang="en-US" sz="2800" b="1" dirty="0" smtClean="0"/>
              <a:t>One Needs Improvement.</a:t>
            </a:r>
          </a:p>
          <a:p>
            <a:pPr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Well done 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Good 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Try better next time 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Your work was poor, work hard 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Your work was a disaster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I’m impressed with your work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30% ah!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Incorrect </a:t>
            </a:r>
            <a:endParaRPr lang="en-US" sz="2800" dirty="0" smtClean="0">
              <a:latin typeface="Times New Roman"/>
              <a:ea typeface="Cambria"/>
              <a:cs typeface="Cambria"/>
            </a:endParaRPr>
          </a:p>
          <a:p>
            <a:pPr marL="0" marR="0" algn="just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2800" i="1" dirty="0" smtClean="0">
                <a:latin typeface="Times New Roman"/>
                <a:ea typeface="Book Antiqua"/>
                <a:cs typeface="Times New Roman"/>
              </a:rPr>
              <a:t>Check your work properly. Lots of inaccuracies</a:t>
            </a:r>
            <a:endParaRPr lang="en-US" sz="2800" dirty="0">
              <a:latin typeface="Times New Roman"/>
              <a:ea typeface="Cambria"/>
              <a:cs typeface="Cambri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The mark schemes’ instructions.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Assessment Objectives:</a:t>
            </a:r>
          </a:p>
          <a:p>
            <a:r>
              <a:rPr lang="en-US" dirty="0" smtClean="0"/>
              <a:t>Marking scheme must be tailored under objective of the test or examination.</a:t>
            </a:r>
          </a:p>
          <a:p>
            <a:r>
              <a:rPr lang="en-US" dirty="0" smtClean="0"/>
              <a:t> the objective of the test will guide on what to be examined and at what depth </a:t>
            </a:r>
          </a:p>
          <a:p>
            <a:r>
              <a:rPr lang="en-US" dirty="0" smtClean="0"/>
              <a:t>Again the objective will ensure that the test and test answer measure the what is supposed to measure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498474" y="484094"/>
            <a:ext cx="7556313" cy="1116106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6000" b="1" dirty="0" smtClean="0">
                <a:solidFill>
                  <a:srgbClr val="E2751D"/>
                </a:solidFill>
              </a:rPr>
              <a:t>Rubrics</a:t>
            </a:r>
            <a:endParaRPr lang="en-US" sz="60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E2751D"/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4"/>
          <p:cNvSpPr txBox="1">
            <a:spLocks/>
          </p:cNvSpPr>
          <p:nvPr/>
        </p:nvSpPr>
        <p:spPr>
          <a:xfrm>
            <a:off x="498474" y="1600200"/>
            <a:ext cx="8493126" cy="4978400"/>
          </a:xfrm>
          <a:prstGeom prst="rect">
            <a:avLst/>
          </a:prstGeom>
        </p:spPr>
        <p:txBody>
          <a:bodyPr/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514350" indent="-514350">
              <a:buFont typeface="+mj-lt"/>
              <a:buAutoNum type="arabicPeriod"/>
            </a:pPr>
            <a:r>
              <a:rPr lang="en-US" dirty="0">
                <a:solidFill>
                  <a:srgbClr val="E2751D"/>
                </a:solidFill>
              </a:rPr>
              <a:t>How to create</a:t>
            </a:r>
          </a:p>
          <a:p>
            <a:pPr lvl="1"/>
            <a:r>
              <a:rPr lang="en-US" sz="2400" dirty="0"/>
              <a:t>Customized but similar rubrics for each assignment</a:t>
            </a:r>
          </a:p>
          <a:p>
            <a:pPr lvl="1"/>
            <a:r>
              <a:rPr lang="en-US" sz="2400" dirty="0"/>
              <a:t>Rubrics should be simple and </a:t>
            </a:r>
            <a:r>
              <a:rPr lang="en-US" sz="2400" dirty="0" smtClean="0"/>
              <a:t>clear</a:t>
            </a:r>
            <a:endParaRPr lang="en-US" sz="2800" dirty="0" smtClean="0"/>
          </a:p>
          <a:p>
            <a:pPr marL="514350" indent="-514350">
              <a:spcBef>
                <a:spcPts val="1968"/>
              </a:spcBef>
              <a:buFont typeface="+mj-lt"/>
              <a:buAutoNum type="arabicPeriod"/>
            </a:pPr>
            <a:r>
              <a:rPr lang="en-US" dirty="0" smtClean="0">
                <a:solidFill>
                  <a:srgbClr val="E2751D"/>
                </a:solidFill>
              </a:rPr>
              <a:t>When to use</a:t>
            </a:r>
          </a:p>
          <a:p>
            <a:pPr lvl="1"/>
            <a:r>
              <a:rPr lang="en-US" sz="2400" dirty="0" smtClean="0"/>
              <a:t>Use for assignments that are graded</a:t>
            </a:r>
          </a:p>
          <a:p>
            <a:pPr lvl="1"/>
            <a:r>
              <a:rPr lang="en-US" sz="2400" dirty="0"/>
              <a:t>Give rubrics to students before </a:t>
            </a:r>
            <a:r>
              <a:rPr lang="en-US" sz="2400" dirty="0" smtClean="0"/>
              <a:t>starting assignment</a:t>
            </a:r>
          </a:p>
          <a:p>
            <a:pPr lvl="1"/>
            <a:r>
              <a:rPr lang="en-US" sz="2400" dirty="0"/>
              <a:t>Have students grade own work with rubrics before </a:t>
            </a:r>
            <a:r>
              <a:rPr lang="en-US" sz="2400" dirty="0" smtClean="0"/>
              <a:t>submitting</a:t>
            </a:r>
            <a:endParaRPr lang="en-US" sz="2400" dirty="0"/>
          </a:p>
          <a:p>
            <a:pPr lvl="1"/>
            <a:r>
              <a:rPr lang="en-US" sz="2400" dirty="0"/>
              <a:t>G</a:t>
            </a:r>
            <a:r>
              <a:rPr lang="en-US" sz="2400" dirty="0" smtClean="0"/>
              <a:t>ive </a:t>
            </a:r>
            <a:r>
              <a:rPr lang="en-US" sz="2400" dirty="0"/>
              <a:t>rubrics to students </a:t>
            </a:r>
            <a:r>
              <a:rPr lang="en-US" sz="2400" dirty="0" smtClean="0"/>
              <a:t>with graded and returned assignments, including comments</a:t>
            </a:r>
          </a:p>
        </p:txBody>
      </p:sp>
    </p:spTree>
    <p:extLst>
      <p:ext uri="{BB962C8B-B14F-4D97-AF65-F5344CB8AC3E}">
        <p14:creationId xmlns:p14="http://schemas.microsoft.com/office/powerpoint/2010/main" val="327517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rgbClr val="E2751D"/>
                </a:solidFill>
              </a:rPr>
              <a:t>Rubrics</a:t>
            </a:r>
            <a:endParaRPr lang="en-US" sz="5400" b="1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55800"/>
            <a:ext cx="8229600" cy="4170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solidFill>
                  <a:srgbClr val="E2751D"/>
                </a:solidFill>
              </a:rPr>
              <a:t>Before </a:t>
            </a:r>
            <a:r>
              <a:rPr lang="en-US" sz="3600" dirty="0">
                <a:solidFill>
                  <a:srgbClr val="E2751D"/>
                </a:solidFill>
              </a:rPr>
              <a:t>you can create a </a:t>
            </a:r>
            <a:r>
              <a:rPr lang="en-US" sz="3600" dirty="0" smtClean="0">
                <a:solidFill>
                  <a:srgbClr val="E2751D"/>
                </a:solidFill>
              </a:rPr>
              <a:t>rubric, know:</a:t>
            </a:r>
          </a:p>
          <a:p>
            <a:r>
              <a:rPr lang="en-US" sz="3600" dirty="0"/>
              <a:t>Y</a:t>
            </a:r>
            <a:r>
              <a:rPr lang="en-US" sz="3600" dirty="0" smtClean="0"/>
              <a:t>our objectives</a:t>
            </a:r>
          </a:p>
          <a:p>
            <a:r>
              <a:rPr lang="en-US" sz="3600" dirty="0" smtClean="0"/>
              <a:t>Your criteria</a:t>
            </a:r>
          </a:p>
          <a:p>
            <a:r>
              <a:rPr lang="en-US" sz="3600" dirty="0" smtClean="0"/>
              <a:t>Scales/weighting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95176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5400" b="1" dirty="0" smtClean="0">
                <a:solidFill>
                  <a:schemeClr val="accent3"/>
                </a:solidFill>
              </a:rPr>
              <a:t>Free online rubric-maker</a:t>
            </a:r>
            <a:endParaRPr lang="en-US" sz="5400" b="1" dirty="0">
              <a:solidFill>
                <a:schemeClr val="accent3"/>
              </a:solidFill>
            </a:endParaRPr>
          </a:p>
        </p:txBody>
      </p:sp>
      <p:pic>
        <p:nvPicPr>
          <p:cNvPr id="4" name="Content Placeholder 3" descr="rubistar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4380" r="-34380"/>
          <a:stretch>
            <a:fillRect/>
          </a:stretch>
        </p:blipFill>
        <p:spPr/>
      </p:pic>
      <p:sp>
        <p:nvSpPr>
          <p:cNvPr id="5" name="TextBox 4"/>
          <p:cNvSpPr txBox="1"/>
          <p:nvPr/>
        </p:nvSpPr>
        <p:spPr>
          <a:xfrm>
            <a:off x="139700" y="6154340"/>
            <a:ext cx="8102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1" indent="0">
              <a:buNone/>
            </a:pPr>
            <a:r>
              <a:rPr lang="en-US" sz="2400" dirty="0" err="1" smtClean="0"/>
              <a:t>RubiStar</a:t>
            </a:r>
            <a:r>
              <a:rPr lang="en-US" sz="2400" dirty="0" smtClean="0"/>
              <a:t> http://rubistar.4teachers.org/</a:t>
            </a:r>
          </a:p>
        </p:txBody>
      </p:sp>
    </p:spTree>
    <p:extLst>
      <p:ext uri="{BB962C8B-B14F-4D97-AF65-F5344CB8AC3E}">
        <p14:creationId xmlns:p14="http://schemas.microsoft.com/office/powerpoint/2010/main" val="239756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ubistar2.tiff"/>
          <p:cNvPicPr>
            <a:picLocks noGrp="1" noChangeAspect="1"/>
          </p:cNvPicPr>
          <p:nvPr>
            <p:ph idx="1"/>
          </p:nvPr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049" r="-4"/>
          <a:stretch/>
        </p:blipFill>
        <p:spPr>
          <a:xfrm>
            <a:off x="468948" y="570523"/>
            <a:ext cx="7659052" cy="5880100"/>
          </a:xfrm>
        </p:spPr>
      </p:pic>
      <p:sp>
        <p:nvSpPr>
          <p:cNvPr id="3" name="Rectangle 2"/>
          <p:cNvSpPr/>
          <p:nvPr/>
        </p:nvSpPr>
        <p:spPr>
          <a:xfrm>
            <a:off x="736601" y="977898"/>
            <a:ext cx="1549399" cy="1567360"/>
          </a:xfrm>
          <a:prstGeom prst="rect">
            <a:avLst/>
          </a:prstGeom>
          <a:noFill/>
          <a:ln w="38100" cmpd="sng">
            <a:solidFill>
              <a:schemeClr val="accent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3721100" y="3100504"/>
            <a:ext cx="2535482" cy="369332"/>
          </a:xfrm>
          <a:prstGeom prst="rect">
            <a:avLst/>
          </a:prstGeom>
          <a:solidFill>
            <a:srgbClr val="FFF0CC"/>
          </a:solidFill>
          <a:ln>
            <a:solidFill>
              <a:srgbClr val="00000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0000"/>
                </a:solidFill>
              </a:rPr>
              <a:t>Choose score descriptors</a:t>
            </a:r>
            <a:endParaRPr lang="en-US" dirty="0">
              <a:solidFill>
                <a:srgbClr val="000000"/>
              </a:solidFill>
            </a:endParaRPr>
          </a:p>
        </p:txBody>
      </p:sp>
      <p:cxnSp>
        <p:nvCxnSpPr>
          <p:cNvPr id="6" name="Straight Arrow Connector 5"/>
          <p:cNvCxnSpPr>
            <a:stCxn id="7" idx="1"/>
          </p:cNvCxnSpPr>
          <p:nvPr/>
        </p:nvCxnSpPr>
        <p:spPr>
          <a:xfrm flipH="1">
            <a:off x="2171701" y="881727"/>
            <a:ext cx="1727198" cy="73117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3898899" y="681672"/>
            <a:ext cx="2006600" cy="40011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bg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00"/>
                </a:solidFill>
              </a:rPr>
              <a:t>Choose Criteria</a:t>
            </a:r>
            <a:endParaRPr lang="en-US" sz="2000" dirty="0">
              <a:solidFill>
                <a:srgbClr val="000000"/>
              </a:solidFill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041900" y="2545258"/>
            <a:ext cx="355600" cy="55524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6"/>
          </a:lnRef>
          <a:fillRef idx="0">
            <a:schemeClr val="accent6"/>
          </a:fillRef>
          <a:effectRef idx="1">
            <a:schemeClr val="accent6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94565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rubistrar3.tif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25216" r="-25216"/>
          <a:stretch>
            <a:fillRect/>
          </a:stretch>
        </p:blipFill>
        <p:spPr>
          <a:xfrm>
            <a:off x="-376510" y="596900"/>
            <a:ext cx="10053910" cy="5529263"/>
          </a:xfrm>
        </p:spPr>
      </p:pic>
    </p:spTree>
    <p:extLst>
      <p:ext uri="{BB962C8B-B14F-4D97-AF65-F5344CB8AC3E}">
        <p14:creationId xmlns:p14="http://schemas.microsoft.com/office/powerpoint/2010/main" val="1633857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2278"/>
          </a:xfrm>
        </p:spPr>
        <p:txBody>
          <a:bodyPr/>
          <a:lstStyle/>
          <a:p>
            <a:r>
              <a:rPr lang="en-US" dirty="0" smtClean="0">
                <a:solidFill>
                  <a:schemeClr val="accent3"/>
                </a:solidFill>
              </a:rPr>
              <a:t>Students’ Roles in Assessment </a:t>
            </a:r>
            <a:endParaRPr lang="en-US" dirty="0">
              <a:solidFill>
                <a:schemeClr val="accent3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4000" y="1140618"/>
            <a:ext cx="8229600" cy="5412582"/>
          </a:xfrm>
        </p:spPr>
        <p:txBody>
          <a:bodyPr>
            <a:normAutofit/>
          </a:bodyPr>
          <a:lstStyle/>
          <a:p>
            <a:pPr>
              <a:lnSpc>
                <a:spcPct val="120000"/>
              </a:lnSpc>
            </a:pPr>
            <a:r>
              <a:rPr lang="en-US" sz="2800" dirty="0"/>
              <a:t>Do their work diligently and not disruptively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Work courteously if with partners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Follow teacher’s guidelines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Ask for help </a:t>
            </a:r>
            <a:r>
              <a:rPr lang="en-US" sz="2800" dirty="0"/>
              <a:t>a</a:t>
            </a:r>
            <a:r>
              <a:rPr lang="en-US" sz="2800" dirty="0" smtClean="0"/>
              <a:t>s needed</a:t>
            </a:r>
          </a:p>
          <a:p>
            <a:pPr>
              <a:lnSpc>
                <a:spcPct val="120000"/>
              </a:lnSpc>
            </a:pPr>
            <a:r>
              <a:rPr lang="en-US" sz="2800" dirty="0" smtClean="0"/>
              <a:t>You can use alternative assessments to</a:t>
            </a:r>
            <a:r>
              <a:rPr lang="en-US" sz="2800" dirty="0"/>
              <a:t> </a:t>
            </a:r>
            <a:r>
              <a:rPr lang="en-US" sz="2800" dirty="0" smtClean="0"/>
              <a:t>prepare for formal </a:t>
            </a:r>
            <a:br>
              <a:rPr lang="en-US" sz="2800" dirty="0" smtClean="0"/>
            </a:br>
            <a:r>
              <a:rPr lang="en-US" sz="2800" dirty="0" smtClean="0"/>
              <a:t>assessments</a:t>
            </a:r>
          </a:p>
        </p:txBody>
      </p:sp>
    </p:spTree>
    <p:extLst>
      <p:ext uri="{BB962C8B-B14F-4D97-AF65-F5344CB8AC3E}">
        <p14:creationId xmlns:p14="http://schemas.microsoft.com/office/powerpoint/2010/main" val="2382122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efault Them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1330</TotalTime>
  <Words>737</Words>
  <Application>Microsoft Office PowerPoint</Application>
  <PresentationFormat>On-screen Show (4:3)</PresentationFormat>
  <Paragraphs>134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Default Theme</vt:lpstr>
      <vt:lpstr>Lecture two</vt:lpstr>
      <vt:lpstr>MARKING, MARKING SCHEME</vt:lpstr>
      <vt:lpstr>The mark schemes’ instructions. </vt:lpstr>
      <vt:lpstr>PowerPoint Presentation</vt:lpstr>
      <vt:lpstr>Rubrics</vt:lpstr>
      <vt:lpstr>Free online rubric-maker</vt:lpstr>
      <vt:lpstr>PowerPoint Presentation</vt:lpstr>
      <vt:lpstr>PowerPoint Presentation</vt:lpstr>
      <vt:lpstr>Students’ Roles in Assessment </vt:lpstr>
      <vt:lpstr>Important tips in Assessment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USER1</dc:creator>
  <cp:lastModifiedBy>cs</cp:lastModifiedBy>
  <cp:revision>3</cp:revision>
  <dcterms:created xsi:type="dcterms:W3CDTF">2018-09-13T09:36:28Z</dcterms:created>
  <dcterms:modified xsi:type="dcterms:W3CDTF">2018-10-06T09:16:18Z</dcterms:modified>
</cp:coreProperties>
</file>