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8"/>
  </p:notesMasterIdLst>
  <p:handoutMasterIdLst>
    <p:handoutMasterId r:id="rId79"/>
  </p:handoutMasterIdLst>
  <p:sldIdLst>
    <p:sldId id="256" r:id="rId2"/>
    <p:sldId id="257" r:id="rId3"/>
    <p:sldId id="280" r:id="rId4"/>
    <p:sldId id="258" r:id="rId5"/>
    <p:sldId id="264" r:id="rId6"/>
    <p:sldId id="319" r:id="rId7"/>
    <p:sldId id="259" r:id="rId8"/>
    <p:sldId id="260" r:id="rId9"/>
    <p:sldId id="261" r:id="rId10"/>
    <p:sldId id="262" r:id="rId11"/>
    <p:sldId id="263" r:id="rId12"/>
    <p:sldId id="265" r:id="rId13"/>
    <p:sldId id="266" r:id="rId14"/>
    <p:sldId id="267" r:id="rId15"/>
    <p:sldId id="281" r:id="rId16"/>
    <p:sldId id="282" r:id="rId17"/>
    <p:sldId id="283" r:id="rId18"/>
    <p:sldId id="284" r:id="rId19"/>
    <p:sldId id="268" r:id="rId20"/>
    <p:sldId id="285" r:id="rId21"/>
    <p:sldId id="286" r:id="rId22"/>
    <p:sldId id="287" r:id="rId23"/>
    <p:sldId id="288" r:id="rId24"/>
    <p:sldId id="289" r:id="rId25"/>
    <p:sldId id="277" r:id="rId26"/>
    <p:sldId id="278" r:id="rId27"/>
    <p:sldId id="293" r:id="rId28"/>
    <p:sldId id="273" r:id="rId29"/>
    <p:sldId id="275" r:id="rId30"/>
    <p:sldId id="274" r:id="rId31"/>
    <p:sldId id="320" r:id="rId32"/>
    <p:sldId id="294" r:id="rId33"/>
    <p:sldId id="295" r:id="rId34"/>
    <p:sldId id="296" r:id="rId35"/>
    <p:sldId id="297" r:id="rId36"/>
    <p:sldId id="298" r:id="rId37"/>
    <p:sldId id="299" r:id="rId38"/>
    <p:sldId id="300" r:id="rId39"/>
    <p:sldId id="301" r:id="rId40"/>
    <p:sldId id="302" r:id="rId41"/>
    <p:sldId id="303" r:id="rId42"/>
    <p:sldId id="321" r:id="rId43"/>
    <p:sldId id="322" r:id="rId44"/>
    <p:sldId id="304" r:id="rId45"/>
    <p:sldId id="305" r:id="rId46"/>
    <p:sldId id="306" r:id="rId47"/>
    <p:sldId id="307" r:id="rId48"/>
    <p:sldId id="323" r:id="rId49"/>
    <p:sldId id="308" r:id="rId50"/>
    <p:sldId id="309" r:id="rId51"/>
    <p:sldId id="310" r:id="rId52"/>
    <p:sldId id="311" r:id="rId53"/>
    <p:sldId id="312" r:id="rId54"/>
    <p:sldId id="324" r:id="rId55"/>
    <p:sldId id="313" r:id="rId56"/>
    <p:sldId id="314" r:id="rId57"/>
    <p:sldId id="315" r:id="rId58"/>
    <p:sldId id="316" r:id="rId59"/>
    <p:sldId id="317" r:id="rId60"/>
    <p:sldId id="325" r:id="rId61"/>
    <p:sldId id="341" r:id="rId62"/>
    <p:sldId id="342" r:id="rId63"/>
    <p:sldId id="343" r:id="rId64"/>
    <p:sldId id="326" r:id="rId65"/>
    <p:sldId id="327" r:id="rId66"/>
    <p:sldId id="329" r:id="rId67"/>
    <p:sldId id="330" r:id="rId68"/>
    <p:sldId id="331" r:id="rId69"/>
    <p:sldId id="335" r:id="rId70"/>
    <p:sldId id="337" r:id="rId71"/>
    <p:sldId id="340" r:id="rId72"/>
    <p:sldId id="344" r:id="rId73"/>
    <p:sldId id="345" r:id="rId74"/>
    <p:sldId id="346" r:id="rId75"/>
    <p:sldId id="347" r:id="rId76"/>
    <p:sldId id="348" r:id="rId7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48" autoAdjust="0"/>
  </p:normalViewPr>
  <p:slideViewPr>
    <p:cSldViewPr>
      <p:cViewPr>
        <p:scale>
          <a:sx n="73" d="100"/>
          <a:sy n="73" d="100"/>
        </p:scale>
        <p:origin x="-129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A58E58-5DA1-4232-A313-29A1E379CF23}" type="datetimeFigureOut">
              <a:rPr lang="en-US" smtClean="0"/>
              <a:pPr/>
              <a:t>10/6/2018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30DDDA-CB3C-48B3-80F1-A3CBE58D890C}" type="slidenum">
              <a:rPr lang="en-US" smtClean="0"/>
              <a:pPr/>
              <a:t>‹#›</a:t>
            </a:fld>
            <a:endParaRPr lang="en-US"/>
          </a:p>
        </p:txBody>
      </p:sp>
    </p:spTree>
    <p:extLst>
      <p:ext uri="{BB962C8B-B14F-4D97-AF65-F5344CB8AC3E}">
        <p14:creationId xmlns:p14="http://schemas.microsoft.com/office/powerpoint/2010/main" val="4123866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F921B7-616D-4993-8975-617B3313D83D}" type="datetimeFigureOut">
              <a:rPr lang="en-US" smtClean="0"/>
              <a:pPr/>
              <a:t>10/6/2018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8A22F5-F850-44F1-96C5-29F224BBBED1}" type="slidenum">
              <a:rPr lang="en-US" smtClean="0"/>
              <a:pPr/>
              <a:t>‹#›</a:t>
            </a:fld>
            <a:endParaRPr lang="en-US"/>
          </a:p>
        </p:txBody>
      </p:sp>
    </p:spTree>
    <p:extLst>
      <p:ext uri="{BB962C8B-B14F-4D97-AF65-F5344CB8AC3E}">
        <p14:creationId xmlns:p14="http://schemas.microsoft.com/office/powerpoint/2010/main" val="381004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70C2B1-8842-46C0-9FE5-C9B37DFB4BBB}" type="slidenum">
              <a:rPr lang="en-US"/>
              <a:pPr/>
              <a:t>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B8A107F8-FD42-4AA7-BE4B-20DD98AF2A6B}"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7B02B76-370C-4AE5-99D9-7E379FF38EB3}"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B3D29D5-1A14-4461-BA88-B11FE7E38ED3}"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51575"/>
            <a:ext cx="2133600" cy="47625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76250"/>
          </a:xfrm>
        </p:spPr>
        <p:txBody>
          <a:bodyPr/>
          <a:lstStyle>
            <a:lvl1pPr>
              <a:defRPr/>
            </a:lvl1pPr>
          </a:lstStyle>
          <a:p>
            <a:fld id="{06B057D4-7EEE-4B25-8404-0A4C8D9E786C}" type="slidenum">
              <a:rPr lang="en-US"/>
              <a:pPr/>
              <a:t>‹#›</a:t>
            </a:fld>
            <a:endParaRPr lang="en-US"/>
          </a:p>
        </p:txBody>
      </p:sp>
      <p:sp>
        <p:nvSpPr>
          <p:cNvPr id="6" name="Footer Placeholder 5"/>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AED6107-5116-4BAF-A9B7-0D8ED589EE5C}"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7C66068-16BB-469E-A41F-E583A94E7F67}"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4F1B281-2900-4257-A880-A21080C5E221}"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4B602315-90CE-465F-A674-9E64D9F60DB8}"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2B67D849-18EB-4DF9-9E11-48682A1E7B21}"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309A6BF5-755D-4113-8EFD-E7D0BA5D5059}"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2972CDC-471D-42F5-BE9F-D55F09A48685}"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47A0CA9-C552-4AFC-A554-48F7B1784F77}"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6C5C10A-A52E-4841-89CF-53421FF6906A}" type="slidenum">
              <a:rPr lang="en-US"/>
              <a:pPr/>
              <a:t>‹#›</a:t>
            </a:fld>
            <a:endParaRPr lang="en-US"/>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09600"/>
            <a:ext cx="7772400" cy="2819400"/>
          </a:xfrm>
        </p:spPr>
        <p:txBody>
          <a:bodyPr/>
          <a:lstStyle/>
          <a:p>
            <a:r>
              <a:rPr lang="en-US" dirty="0"/>
              <a:t>Introduction to </a:t>
            </a:r>
            <a:r>
              <a:rPr lang="en-GB" dirty="0" smtClean="0"/>
              <a:t>Assessment and evaluation in ICT</a:t>
            </a:r>
            <a:endParaRPr lang="en-US" dirty="0"/>
          </a:p>
        </p:txBody>
      </p:sp>
      <p:sp>
        <p:nvSpPr>
          <p:cNvPr id="2051"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n-US">
                <a:solidFill>
                  <a:schemeClr val="hlink"/>
                </a:solidFill>
              </a:rPr>
              <a:t>Assessment Instruments</a:t>
            </a:r>
          </a:p>
        </p:txBody>
      </p:sp>
      <p:graphicFrame>
        <p:nvGraphicFramePr>
          <p:cNvPr id="11328" name="Group 64"/>
          <p:cNvGraphicFramePr>
            <a:graphicFrameLocks noGrp="1"/>
          </p:cNvGraphicFramePr>
          <p:nvPr>
            <p:ph idx="1"/>
          </p:nvPr>
        </p:nvGraphicFramePr>
        <p:xfrm>
          <a:off x="457200" y="1295400"/>
          <a:ext cx="8229600" cy="4907280"/>
        </p:xfrm>
        <a:graphic>
          <a:graphicData uri="http://schemas.openxmlformats.org/drawingml/2006/table">
            <a:tbl>
              <a:tblPr/>
              <a:tblGrid>
                <a:gridCol w="2743200"/>
                <a:gridCol w="2743200"/>
                <a:gridCol w="2743200"/>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Pre-assessment (diagnostic)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Formative (ongoing)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Summative (final)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Pretests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Quizzes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Teacher-made test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Observations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Discussions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Portfolios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Journals/logs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Assignments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Projects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Discussions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Projects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Standardized tests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Questionnaires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Observations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Interviews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Portfolios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Journal logs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Standardized tests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en-US"/>
              <a:t>Discussion</a:t>
            </a:r>
          </a:p>
        </p:txBody>
      </p:sp>
      <p:sp>
        <p:nvSpPr>
          <p:cNvPr id="13315" name="Rectangle 3"/>
          <p:cNvSpPr>
            <a:spLocks noGrp="1" noChangeArrowheads="1"/>
          </p:cNvSpPr>
          <p:nvPr>
            <p:ph type="body" idx="1"/>
          </p:nvPr>
        </p:nvSpPr>
        <p:spPr/>
        <p:txBody>
          <a:bodyPr/>
          <a:lstStyle/>
          <a:p>
            <a:r>
              <a:rPr lang="en-US" dirty="0"/>
              <a:t>How would you document a student performance during a discussion?</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sz="4000" dirty="0"/>
              <a:t>Principles of </a:t>
            </a:r>
            <a:r>
              <a:rPr lang="en-US" sz="4000" dirty="0" smtClean="0"/>
              <a:t>ICT Assessment</a:t>
            </a:r>
            <a:endParaRPr lang="en-US" sz="4000" dirty="0"/>
          </a:p>
        </p:txBody>
      </p:sp>
      <p:sp>
        <p:nvSpPr>
          <p:cNvPr id="15363" name="Rectangle 3"/>
          <p:cNvSpPr>
            <a:spLocks noGrp="1" noChangeArrowheads="1"/>
          </p:cNvSpPr>
          <p:nvPr>
            <p:ph type="body" idx="1"/>
          </p:nvPr>
        </p:nvSpPr>
        <p:spPr/>
        <p:txBody>
          <a:bodyPr/>
          <a:lstStyle/>
          <a:p>
            <a:r>
              <a:rPr lang="en-US"/>
              <a:t>Practicality</a:t>
            </a:r>
          </a:p>
          <a:p>
            <a:r>
              <a:rPr lang="en-US"/>
              <a:t>Reliability</a:t>
            </a:r>
          </a:p>
          <a:p>
            <a:r>
              <a:rPr lang="en-US"/>
              <a:t>Validity</a:t>
            </a:r>
          </a:p>
          <a:p>
            <a:r>
              <a:rPr lang="en-US"/>
              <a:t>Authenticity</a:t>
            </a:r>
          </a:p>
          <a:p>
            <a:r>
              <a:rPr lang="en-US"/>
              <a:t>Washback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a:t>Practicality</a:t>
            </a:r>
          </a:p>
        </p:txBody>
      </p:sp>
      <p:sp>
        <p:nvSpPr>
          <p:cNvPr id="16387" name="Rectangle 3"/>
          <p:cNvSpPr>
            <a:spLocks noGrp="1" noChangeArrowheads="1"/>
          </p:cNvSpPr>
          <p:nvPr>
            <p:ph type="body" idx="1"/>
          </p:nvPr>
        </p:nvSpPr>
        <p:spPr/>
        <p:txBody>
          <a:bodyPr/>
          <a:lstStyle/>
          <a:p>
            <a:r>
              <a:rPr lang="en-US"/>
              <a:t>An effective test is practical</a:t>
            </a:r>
          </a:p>
          <a:p>
            <a:pPr lvl="1"/>
            <a:r>
              <a:rPr lang="en-US"/>
              <a:t>Is not excessively expensive</a:t>
            </a:r>
          </a:p>
          <a:p>
            <a:pPr lvl="1"/>
            <a:r>
              <a:rPr lang="en-US"/>
              <a:t>Stays within appropriate time constraints</a:t>
            </a:r>
          </a:p>
          <a:p>
            <a:pPr lvl="1"/>
            <a:r>
              <a:rPr lang="en-US"/>
              <a:t>Is relatively easy to administer</a:t>
            </a:r>
          </a:p>
          <a:p>
            <a:pPr lvl="1"/>
            <a:r>
              <a:rPr lang="en-US"/>
              <a:t>Has a scoring/evaluation procedure that is specific and time-efficient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en-US"/>
              <a:t>Reliability</a:t>
            </a:r>
          </a:p>
        </p:txBody>
      </p:sp>
      <p:sp>
        <p:nvSpPr>
          <p:cNvPr id="17411" name="Rectangle 3"/>
          <p:cNvSpPr>
            <a:spLocks noGrp="1" noChangeArrowheads="1"/>
          </p:cNvSpPr>
          <p:nvPr>
            <p:ph type="body" idx="1"/>
          </p:nvPr>
        </p:nvSpPr>
        <p:spPr/>
        <p:txBody>
          <a:bodyPr/>
          <a:lstStyle/>
          <a:p>
            <a:r>
              <a:rPr lang="en-US"/>
              <a:t>A reliable test is consistent and dependable. If you give the same test to the same students in two  different occasions, the test should yield similar results.</a:t>
            </a:r>
          </a:p>
          <a:p>
            <a:pPr lvl="1"/>
            <a:r>
              <a:rPr lang="en-US"/>
              <a:t>Student-related reliability</a:t>
            </a:r>
          </a:p>
          <a:p>
            <a:pPr lvl="1"/>
            <a:r>
              <a:rPr lang="en-US"/>
              <a:t>Rater reliability</a:t>
            </a:r>
          </a:p>
          <a:p>
            <a:pPr lvl="1"/>
            <a:r>
              <a:rPr lang="en-US"/>
              <a:t>Test administration reliability</a:t>
            </a:r>
          </a:p>
          <a:p>
            <a:pPr lvl="1"/>
            <a:r>
              <a:rPr lang="en-US"/>
              <a:t>Test reliability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r>
              <a:rPr lang="en-US"/>
              <a:t>Student Related Reliability</a:t>
            </a:r>
          </a:p>
        </p:txBody>
      </p:sp>
      <p:sp>
        <p:nvSpPr>
          <p:cNvPr id="31747" name="Rectangle 3"/>
          <p:cNvSpPr>
            <a:spLocks noGrp="1" noChangeArrowheads="1"/>
          </p:cNvSpPr>
          <p:nvPr>
            <p:ph type="body" idx="1"/>
          </p:nvPr>
        </p:nvSpPr>
        <p:spPr/>
        <p:txBody>
          <a:bodyPr/>
          <a:lstStyle/>
          <a:p>
            <a:r>
              <a:rPr lang="en-US"/>
              <a:t>The most common issue in student related reliability is caused by temporary illness, fatigue, a bad day, anxiety, and other physical and psychological factors which may make an “observed” score deviate from a “true” score.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r>
              <a:rPr lang="en-US"/>
              <a:t>Rater Reliability</a:t>
            </a:r>
          </a:p>
        </p:txBody>
      </p:sp>
      <p:sp>
        <p:nvSpPr>
          <p:cNvPr id="32771" name="Rectangle 3"/>
          <p:cNvSpPr>
            <a:spLocks noGrp="1" noChangeArrowheads="1"/>
          </p:cNvSpPr>
          <p:nvPr>
            <p:ph type="body" idx="1"/>
          </p:nvPr>
        </p:nvSpPr>
        <p:spPr/>
        <p:txBody>
          <a:bodyPr/>
          <a:lstStyle/>
          <a:p>
            <a:pPr>
              <a:lnSpc>
                <a:spcPct val="90000"/>
              </a:lnSpc>
            </a:pPr>
            <a:r>
              <a:rPr lang="en-US"/>
              <a:t>Human error, subjectivity, and bias may enter into the scoring process.</a:t>
            </a:r>
          </a:p>
          <a:p>
            <a:pPr>
              <a:lnSpc>
                <a:spcPct val="90000"/>
              </a:lnSpc>
            </a:pPr>
            <a:r>
              <a:rPr lang="en-US"/>
              <a:t>Inter-rater reliability occurs when two or more scorers yield inconsistent scores of the same test, possibly for  lack of attention to scoring criteria, inexperience, inattention, or even preconceived bias toward a particular “good” and “bad” student.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r>
              <a:rPr lang="en-US"/>
              <a:t>Test Administration Reliability</a:t>
            </a:r>
          </a:p>
        </p:txBody>
      </p:sp>
      <p:sp>
        <p:nvSpPr>
          <p:cNvPr id="33795" name="Rectangle 3"/>
          <p:cNvSpPr>
            <a:spLocks noGrp="1" noChangeArrowheads="1"/>
          </p:cNvSpPr>
          <p:nvPr>
            <p:ph type="body" idx="1"/>
          </p:nvPr>
        </p:nvSpPr>
        <p:spPr/>
        <p:txBody>
          <a:bodyPr/>
          <a:lstStyle/>
          <a:p>
            <a:r>
              <a:rPr lang="en-US"/>
              <a:t>Test administration reliability deals with the conditions in which the test is administered.</a:t>
            </a:r>
          </a:p>
          <a:p>
            <a:pPr lvl="1"/>
            <a:r>
              <a:rPr lang="en-US"/>
              <a:t>Street noise outside the building </a:t>
            </a:r>
          </a:p>
          <a:p>
            <a:pPr lvl="1"/>
            <a:r>
              <a:rPr lang="en-US"/>
              <a:t>bad equipment </a:t>
            </a:r>
          </a:p>
          <a:p>
            <a:pPr lvl="1"/>
            <a:r>
              <a:rPr lang="en-US"/>
              <a:t>room temperature </a:t>
            </a:r>
          </a:p>
          <a:p>
            <a:pPr lvl="1"/>
            <a:r>
              <a:rPr lang="en-US"/>
              <a:t>the conditions of chairs and tables, photocopying variation</a:t>
            </a:r>
          </a:p>
          <a:p>
            <a:pPr lvl="1"/>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r>
              <a:rPr lang="en-US"/>
              <a:t>Test Reliability </a:t>
            </a:r>
          </a:p>
        </p:txBody>
      </p:sp>
      <p:sp>
        <p:nvSpPr>
          <p:cNvPr id="34819" name="Rectangle 3"/>
          <p:cNvSpPr>
            <a:spLocks noGrp="1" noChangeArrowheads="1"/>
          </p:cNvSpPr>
          <p:nvPr>
            <p:ph type="body" idx="1"/>
          </p:nvPr>
        </p:nvSpPr>
        <p:spPr/>
        <p:txBody>
          <a:bodyPr/>
          <a:lstStyle/>
          <a:p>
            <a:r>
              <a:rPr lang="en-US"/>
              <a:t>The test is too long</a:t>
            </a:r>
          </a:p>
          <a:p>
            <a:r>
              <a:rPr lang="en-US"/>
              <a:t>Poorly written or ambiguous test items</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en-US"/>
              <a:t>Validity</a:t>
            </a:r>
          </a:p>
        </p:txBody>
      </p:sp>
      <p:sp>
        <p:nvSpPr>
          <p:cNvPr id="18435" name="Rectangle 3"/>
          <p:cNvSpPr>
            <a:spLocks noGrp="1" noChangeArrowheads="1"/>
          </p:cNvSpPr>
          <p:nvPr>
            <p:ph type="body" idx="1"/>
          </p:nvPr>
        </p:nvSpPr>
        <p:spPr/>
        <p:txBody>
          <a:bodyPr/>
          <a:lstStyle/>
          <a:p>
            <a:r>
              <a:rPr lang="en-US"/>
              <a:t>A test is valid if it actually assess the objectives and what has been taught.</a:t>
            </a:r>
          </a:p>
          <a:p>
            <a:pPr lvl="1"/>
            <a:r>
              <a:rPr lang="en-US"/>
              <a:t>Content validity</a:t>
            </a:r>
          </a:p>
          <a:p>
            <a:pPr lvl="1"/>
            <a:r>
              <a:rPr lang="en-US"/>
              <a:t>Criterion validity (tests objectives)</a:t>
            </a:r>
          </a:p>
          <a:p>
            <a:pPr lvl="1"/>
            <a:r>
              <a:rPr lang="en-US"/>
              <a:t>Construct validity</a:t>
            </a:r>
          </a:p>
          <a:p>
            <a:pPr lvl="1"/>
            <a:r>
              <a:rPr lang="en-US"/>
              <a:t>Consequential validity </a:t>
            </a:r>
          </a:p>
          <a:p>
            <a:pPr lvl="1"/>
            <a:r>
              <a:rPr lang="en-US"/>
              <a:t>Face validity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a:t>What is assessment?</a:t>
            </a:r>
          </a:p>
        </p:txBody>
      </p:sp>
      <p:sp>
        <p:nvSpPr>
          <p:cNvPr id="6147" name="Rectangle 3"/>
          <p:cNvSpPr>
            <a:spLocks noGrp="1" noChangeArrowheads="1"/>
          </p:cNvSpPr>
          <p:nvPr>
            <p:ph type="body" idx="1"/>
          </p:nvPr>
        </p:nvSpPr>
        <p:spPr/>
        <p:txBody>
          <a:bodyPr/>
          <a:lstStyle/>
          <a:p>
            <a:r>
              <a:rPr lang="en-US" dirty="0"/>
              <a:t>Not the same as testing!</a:t>
            </a:r>
          </a:p>
          <a:p>
            <a:r>
              <a:rPr lang="en-US" dirty="0"/>
              <a:t>An ongoing process to ensure that the course/class objectives and goals are met. </a:t>
            </a:r>
          </a:p>
          <a:p>
            <a:r>
              <a:rPr lang="en-US" dirty="0"/>
              <a:t>A process, not a product.</a:t>
            </a:r>
          </a:p>
          <a:p>
            <a:r>
              <a:rPr lang="en-US" dirty="0"/>
              <a:t>A test is a form of assessment. (Brown, 2004,   p. 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r>
              <a:rPr lang="en-US"/>
              <a:t>Content Validity</a:t>
            </a:r>
          </a:p>
        </p:txBody>
      </p:sp>
      <p:sp>
        <p:nvSpPr>
          <p:cNvPr id="35843" name="Rectangle 3"/>
          <p:cNvSpPr>
            <a:spLocks noGrp="1" noChangeArrowheads="1"/>
          </p:cNvSpPr>
          <p:nvPr>
            <p:ph type="body" idx="1"/>
          </p:nvPr>
        </p:nvSpPr>
        <p:spPr/>
        <p:txBody>
          <a:bodyPr/>
          <a:lstStyle/>
          <a:p>
            <a:r>
              <a:rPr lang="en-US"/>
              <a:t>A test is valid if the teacher can clearly define the achievement that he or she is measuring</a:t>
            </a:r>
          </a:p>
          <a:p>
            <a:r>
              <a:rPr lang="en-US"/>
              <a:t>A test of tennis competency that asks someone to run a 100-yard dash lacks content validity</a:t>
            </a:r>
          </a:p>
          <a:p>
            <a:r>
              <a:rPr lang="en-US"/>
              <a:t>If a teacher uses the communicative approach to teach speaking and then uses the audiolingual method to design test items, it is going to lack content validity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en-US"/>
              <a:t>Criterion-related Validity</a:t>
            </a:r>
          </a:p>
        </p:txBody>
      </p:sp>
      <p:sp>
        <p:nvSpPr>
          <p:cNvPr id="36867" name="Rectangle 3"/>
          <p:cNvSpPr>
            <a:spLocks noGrp="1" noChangeArrowheads="1"/>
          </p:cNvSpPr>
          <p:nvPr>
            <p:ph type="body" idx="1"/>
          </p:nvPr>
        </p:nvSpPr>
        <p:spPr/>
        <p:txBody>
          <a:bodyPr/>
          <a:lstStyle/>
          <a:p>
            <a:r>
              <a:rPr lang="en-US" sz="2800"/>
              <a:t>The extent to which the objectives of the test have been measured or assessed. For instance, if you are assessing reading skills such as scanning and skimming information, how are the exercises designed to test these objectives? </a:t>
            </a:r>
          </a:p>
          <a:p>
            <a:r>
              <a:rPr lang="en-US" sz="2800"/>
              <a:t>In other words, the test is valid if the objectives taught are the objectives tested and the items are actually testing this objectives.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r>
              <a:rPr lang="en-US"/>
              <a:t>Construct Validity </a:t>
            </a:r>
          </a:p>
        </p:txBody>
      </p:sp>
      <p:sp>
        <p:nvSpPr>
          <p:cNvPr id="37891" name="Rectangle 3"/>
          <p:cNvSpPr>
            <a:spLocks noGrp="1" noChangeArrowheads="1"/>
          </p:cNvSpPr>
          <p:nvPr>
            <p:ph type="body" idx="1"/>
          </p:nvPr>
        </p:nvSpPr>
        <p:spPr/>
        <p:txBody>
          <a:bodyPr/>
          <a:lstStyle/>
          <a:p>
            <a:r>
              <a:rPr lang="en-US"/>
              <a:t>A construct is an explanation or theory that attempts to explain observed phenomena</a:t>
            </a:r>
          </a:p>
          <a:p>
            <a:r>
              <a:rPr lang="en-US"/>
              <a:t>If you are testing vocabulary and the lexical objective is to use the lexical items for communication, writing the definitions of the test will not match with the construct of communicative language use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r>
              <a:rPr lang="en-US"/>
              <a:t>Consequential Validity </a:t>
            </a:r>
          </a:p>
        </p:txBody>
      </p:sp>
      <p:sp>
        <p:nvSpPr>
          <p:cNvPr id="38915" name="Rectangle 3"/>
          <p:cNvSpPr>
            <a:spLocks noGrp="1" noChangeArrowheads="1"/>
          </p:cNvSpPr>
          <p:nvPr>
            <p:ph type="body" idx="1"/>
          </p:nvPr>
        </p:nvSpPr>
        <p:spPr/>
        <p:txBody>
          <a:bodyPr/>
          <a:lstStyle/>
          <a:p>
            <a:r>
              <a:rPr lang="en-US"/>
              <a:t>Accuracy in measuring intended criteria</a:t>
            </a:r>
          </a:p>
          <a:p>
            <a:r>
              <a:rPr lang="en-US"/>
              <a:t>Its impact on the preparation of test-takers</a:t>
            </a:r>
          </a:p>
          <a:p>
            <a:r>
              <a:rPr lang="en-US"/>
              <a:t>Its effect on the learner</a:t>
            </a:r>
          </a:p>
          <a:p>
            <a:r>
              <a:rPr lang="en-US"/>
              <a:t>Social consequences of a test interpretation (exit exam for pre-basic students at El Colegio, the College Board)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r>
              <a:rPr lang="en-US"/>
              <a:t>Face Validity</a:t>
            </a:r>
          </a:p>
        </p:txBody>
      </p:sp>
      <p:sp>
        <p:nvSpPr>
          <p:cNvPr id="39939" name="Rectangle 3"/>
          <p:cNvSpPr>
            <a:spLocks noGrp="1" noChangeArrowheads="1"/>
          </p:cNvSpPr>
          <p:nvPr>
            <p:ph type="body" idx="1"/>
          </p:nvPr>
        </p:nvSpPr>
        <p:spPr>
          <a:xfrm>
            <a:off x="457200" y="1371600"/>
            <a:ext cx="8229600" cy="4525963"/>
          </a:xfrm>
        </p:spPr>
        <p:txBody>
          <a:bodyPr/>
          <a:lstStyle/>
          <a:p>
            <a:r>
              <a:rPr lang="en-US" sz="2800"/>
              <a:t>Face validity refers to the degree to which a test looks right, and appears to measure the knowledge or ability it claims to measure</a:t>
            </a:r>
          </a:p>
          <a:p>
            <a:pPr lvl="1"/>
            <a:r>
              <a:rPr lang="en-US" sz="2400"/>
              <a:t>A well-constructed, expected format with familiar tasks</a:t>
            </a:r>
          </a:p>
          <a:p>
            <a:pPr lvl="1"/>
            <a:r>
              <a:rPr lang="en-US" sz="2400"/>
              <a:t>A test that is clearly doable within the allotted time limit</a:t>
            </a:r>
          </a:p>
          <a:p>
            <a:pPr lvl="1"/>
            <a:r>
              <a:rPr lang="en-US" sz="2400"/>
              <a:t>Directions are crystal clear</a:t>
            </a:r>
          </a:p>
          <a:p>
            <a:pPr lvl="1"/>
            <a:r>
              <a:rPr lang="en-US" sz="2400"/>
              <a:t>Tasks that relate to the course (content validity)</a:t>
            </a:r>
          </a:p>
          <a:p>
            <a:pPr lvl="1"/>
            <a:r>
              <a:rPr lang="en-US" sz="2400"/>
              <a:t>A difficulty level that presents a reasonable challenge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r>
              <a:rPr lang="en-US"/>
              <a:t>Authenticity</a:t>
            </a:r>
          </a:p>
        </p:txBody>
      </p:sp>
      <p:sp>
        <p:nvSpPr>
          <p:cNvPr id="27651" name="Rectangle 3"/>
          <p:cNvSpPr>
            <a:spLocks noGrp="1" noChangeArrowheads="1"/>
          </p:cNvSpPr>
          <p:nvPr>
            <p:ph type="body" idx="1"/>
          </p:nvPr>
        </p:nvSpPr>
        <p:spPr/>
        <p:txBody>
          <a:bodyPr/>
          <a:lstStyle/>
          <a:p>
            <a:r>
              <a:rPr lang="en-US"/>
              <a:t>The language in the test is as natural as possible</a:t>
            </a:r>
          </a:p>
          <a:p>
            <a:r>
              <a:rPr lang="en-US"/>
              <a:t>Items are contextualized rather than isolated</a:t>
            </a:r>
          </a:p>
          <a:p>
            <a:r>
              <a:rPr lang="en-US"/>
              <a:t>Topics are relevant and meaningful for learners</a:t>
            </a:r>
          </a:p>
          <a:p>
            <a:r>
              <a:rPr lang="en-US"/>
              <a:t>Some thematic organization to items is provided</a:t>
            </a:r>
          </a:p>
          <a:p>
            <a:r>
              <a:rPr lang="en-US"/>
              <a:t>Tasks represent, or closely approximate, real-world tasks</a:t>
            </a:r>
          </a:p>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en-US"/>
              <a:t>Washback</a:t>
            </a:r>
          </a:p>
        </p:txBody>
      </p:sp>
      <p:sp>
        <p:nvSpPr>
          <p:cNvPr id="28675" name="Rectangle 3"/>
          <p:cNvSpPr>
            <a:spLocks noGrp="1" noChangeArrowheads="1"/>
          </p:cNvSpPr>
          <p:nvPr>
            <p:ph type="body" idx="1"/>
          </p:nvPr>
        </p:nvSpPr>
        <p:spPr/>
        <p:txBody>
          <a:bodyPr/>
          <a:lstStyle/>
          <a:p>
            <a:r>
              <a:rPr lang="en-US"/>
              <a:t>Washback refers to the effects the tests have on instruction in terms of how students prepare for the test “Cram” courses and “teaching to the test” are examples of such washback</a:t>
            </a:r>
          </a:p>
          <a:p>
            <a:r>
              <a:rPr lang="en-US"/>
              <a:t>In some cases the student may learn when working on  a test or assessment</a:t>
            </a:r>
          </a:p>
          <a:p>
            <a:r>
              <a:rPr lang="en-US"/>
              <a:t>Washback can be positive or negative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r>
              <a:rPr lang="en-US"/>
              <a:t>Alternative Assessment Options</a:t>
            </a:r>
          </a:p>
        </p:txBody>
      </p:sp>
      <p:sp>
        <p:nvSpPr>
          <p:cNvPr id="44035" name="Rectangle 3"/>
          <p:cNvSpPr>
            <a:spLocks noGrp="1" noChangeArrowheads="1"/>
          </p:cNvSpPr>
          <p:nvPr>
            <p:ph type="body" idx="1"/>
          </p:nvPr>
        </p:nvSpPr>
        <p:spPr/>
        <p:txBody>
          <a:bodyPr/>
          <a:lstStyle/>
          <a:p>
            <a:r>
              <a:rPr lang="en-US" sz="2800"/>
              <a:t>Self and peer-assessments</a:t>
            </a:r>
          </a:p>
          <a:p>
            <a:pPr lvl="1"/>
            <a:r>
              <a:rPr lang="en-US" sz="2400"/>
              <a:t>Oral production-student self-checklist, peer checklist, offering and receiving holistic rating of an oral presentation </a:t>
            </a:r>
          </a:p>
          <a:p>
            <a:pPr lvl="1"/>
            <a:r>
              <a:rPr lang="en-US" sz="2400"/>
              <a:t>Listening comprehension- listening to TV or radio broadcasts and checking comprehension with a partner</a:t>
            </a:r>
          </a:p>
          <a:p>
            <a:pPr lvl="1"/>
            <a:r>
              <a:rPr lang="en-US" sz="2400"/>
              <a:t>Writing-revising work on your own, peer-editing</a:t>
            </a:r>
          </a:p>
          <a:p>
            <a:pPr lvl="1"/>
            <a:r>
              <a:rPr lang="en-US" sz="2400"/>
              <a:t>Reading- reading textbook passages followed by self-check comprehension questions, self-assessment of reading habits</a:t>
            </a:r>
          </a:p>
          <a:p>
            <a:pPr lvl="1">
              <a:buFont typeface="Wingdings" pitchFamily="2" charset="2"/>
              <a:buNone/>
            </a:pPr>
            <a:r>
              <a:rPr lang="en-US" sz="2400"/>
              <a:t>(page 416, Brown, 2001)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n-US"/>
              <a:t>Authentic Assessment</a:t>
            </a:r>
          </a:p>
        </p:txBody>
      </p:sp>
      <p:sp>
        <p:nvSpPr>
          <p:cNvPr id="23555" name="Rectangle 3"/>
          <p:cNvSpPr>
            <a:spLocks noGrp="1" noChangeArrowheads="1"/>
          </p:cNvSpPr>
          <p:nvPr>
            <p:ph type="body" idx="1"/>
          </p:nvPr>
        </p:nvSpPr>
        <p:spPr/>
        <p:txBody>
          <a:bodyPr/>
          <a:lstStyle/>
          <a:p>
            <a:r>
              <a:rPr lang="en-US" dirty="0"/>
              <a:t>Performance assessment- any form of assessment in which the student constructs a response orally or in writing. It requires the learner to accomplish a complex and significant task, while bringing to bear prior knowledge, recent learning, and relevant skills to solve realistic or authentic problems (O’Malley &amp; Valdez, 1996; Herman, et. al., 1992).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n-US" sz="4000"/>
              <a:t>Examples of Authentic Assessment</a:t>
            </a:r>
          </a:p>
        </p:txBody>
      </p:sp>
      <p:sp>
        <p:nvSpPr>
          <p:cNvPr id="25603" name="Rectangle 3"/>
          <p:cNvSpPr>
            <a:spLocks noGrp="1" noChangeArrowheads="1"/>
          </p:cNvSpPr>
          <p:nvPr>
            <p:ph type="body" idx="1"/>
          </p:nvPr>
        </p:nvSpPr>
        <p:spPr/>
        <p:txBody>
          <a:bodyPr/>
          <a:lstStyle/>
          <a:p>
            <a:pPr>
              <a:lnSpc>
                <a:spcPct val="90000"/>
              </a:lnSpc>
            </a:pPr>
            <a:r>
              <a:rPr lang="en-US"/>
              <a:t>Portfolio assessment</a:t>
            </a:r>
          </a:p>
          <a:p>
            <a:pPr>
              <a:lnSpc>
                <a:spcPct val="90000"/>
              </a:lnSpc>
            </a:pPr>
            <a:r>
              <a:rPr lang="en-US"/>
              <a:t>Student self-assessment</a:t>
            </a:r>
          </a:p>
          <a:p>
            <a:pPr>
              <a:lnSpc>
                <a:spcPct val="90000"/>
              </a:lnSpc>
            </a:pPr>
            <a:r>
              <a:rPr lang="en-US"/>
              <a:t>Peer assessment</a:t>
            </a:r>
          </a:p>
          <a:p>
            <a:pPr>
              <a:lnSpc>
                <a:spcPct val="90000"/>
              </a:lnSpc>
            </a:pPr>
            <a:r>
              <a:rPr lang="en-US"/>
              <a:t>Student-teacher conferences</a:t>
            </a:r>
          </a:p>
          <a:p>
            <a:pPr>
              <a:lnSpc>
                <a:spcPct val="90000"/>
              </a:lnSpc>
            </a:pPr>
            <a:r>
              <a:rPr lang="en-US"/>
              <a:t>Oral interviews</a:t>
            </a:r>
          </a:p>
          <a:p>
            <a:pPr>
              <a:lnSpc>
                <a:spcPct val="90000"/>
              </a:lnSpc>
            </a:pPr>
            <a:r>
              <a:rPr lang="en-US"/>
              <a:t>Writing samples</a:t>
            </a:r>
          </a:p>
          <a:p>
            <a:pPr>
              <a:lnSpc>
                <a:spcPct val="90000"/>
              </a:lnSpc>
            </a:pPr>
            <a:r>
              <a:rPr lang="en-US"/>
              <a:t>Projects or exhibitions</a:t>
            </a:r>
          </a:p>
          <a:p>
            <a:pPr>
              <a:lnSpc>
                <a:spcPct val="90000"/>
              </a:lnSpc>
            </a:pPr>
            <a:r>
              <a:rPr lang="en-US"/>
              <a:t>Experiments or demonstrations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r>
              <a:rPr lang="en-US"/>
              <a:t>Informal and Formal Assessment</a:t>
            </a:r>
          </a:p>
        </p:txBody>
      </p:sp>
      <p:sp>
        <p:nvSpPr>
          <p:cNvPr id="30723" name="Rectangle 3"/>
          <p:cNvSpPr>
            <a:spLocks noGrp="1" noChangeArrowheads="1"/>
          </p:cNvSpPr>
          <p:nvPr>
            <p:ph type="body" idx="1"/>
          </p:nvPr>
        </p:nvSpPr>
        <p:spPr/>
        <p:txBody>
          <a:bodyPr/>
          <a:lstStyle/>
          <a:p>
            <a:pPr>
              <a:lnSpc>
                <a:spcPct val="90000"/>
              </a:lnSpc>
            </a:pPr>
            <a:r>
              <a:rPr lang="en-US"/>
              <a:t>Informal assessment can take a number of forms:</a:t>
            </a:r>
          </a:p>
          <a:p>
            <a:pPr lvl="1">
              <a:lnSpc>
                <a:spcPct val="90000"/>
              </a:lnSpc>
            </a:pPr>
            <a:r>
              <a:rPr lang="en-US"/>
              <a:t>unplanned comments, verbal feedback to students, observing students perform a task or work in small groups, and so on.</a:t>
            </a:r>
          </a:p>
          <a:p>
            <a:pPr>
              <a:lnSpc>
                <a:spcPct val="90000"/>
              </a:lnSpc>
            </a:pPr>
            <a:r>
              <a:rPr lang="en-US"/>
              <a:t>Formal assessment are exercises or procedures which are:</a:t>
            </a:r>
          </a:p>
          <a:p>
            <a:pPr lvl="1">
              <a:lnSpc>
                <a:spcPct val="90000"/>
              </a:lnSpc>
            </a:pPr>
            <a:r>
              <a:rPr lang="en-US">
                <a:solidFill>
                  <a:schemeClr val="hlink"/>
                </a:solidFill>
              </a:rPr>
              <a:t>systematic</a:t>
            </a:r>
            <a:r>
              <a:rPr lang="en-US"/>
              <a:t> </a:t>
            </a:r>
          </a:p>
          <a:p>
            <a:pPr lvl="1">
              <a:lnSpc>
                <a:spcPct val="90000"/>
              </a:lnSpc>
            </a:pPr>
            <a:r>
              <a:rPr lang="en-US"/>
              <a:t>give students and teachers an </a:t>
            </a:r>
            <a:r>
              <a:rPr lang="en-US">
                <a:solidFill>
                  <a:schemeClr val="hlink"/>
                </a:solidFill>
              </a:rPr>
              <a:t>appraisal</a:t>
            </a:r>
            <a:r>
              <a:rPr lang="en-US"/>
              <a:t> of students’ achievement such as tests.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n-US" sz="4000"/>
              <a:t>Characteristics of performance assessment</a:t>
            </a:r>
          </a:p>
        </p:txBody>
      </p:sp>
      <p:sp>
        <p:nvSpPr>
          <p:cNvPr id="24579" name="Rectangle 3"/>
          <p:cNvSpPr>
            <a:spLocks noGrp="1" noChangeArrowheads="1"/>
          </p:cNvSpPr>
          <p:nvPr>
            <p:ph type="body" idx="1"/>
          </p:nvPr>
        </p:nvSpPr>
        <p:spPr/>
        <p:txBody>
          <a:bodyPr/>
          <a:lstStyle/>
          <a:p>
            <a:r>
              <a:rPr lang="en-US"/>
              <a:t>Constructed response</a:t>
            </a:r>
          </a:p>
          <a:p>
            <a:r>
              <a:rPr lang="en-US"/>
              <a:t>Higher-order thinking</a:t>
            </a:r>
          </a:p>
          <a:p>
            <a:r>
              <a:rPr lang="en-US"/>
              <a:t>Authenticity</a:t>
            </a:r>
          </a:p>
          <a:p>
            <a:r>
              <a:rPr lang="en-US"/>
              <a:t>Integrative</a:t>
            </a:r>
          </a:p>
          <a:p>
            <a:r>
              <a:rPr lang="en-US"/>
              <a:t>Process and product</a:t>
            </a:r>
          </a:p>
          <a:p>
            <a:r>
              <a:rPr lang="en-US"/>
              <a:t>Depth versus breadth</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lvl="1" algn="ctr"/>
            <a:r>
              <a:rPr lang="en-GB" sz="4000" dirty="0" smtClean="0"/>
              <a:t>Constructing ICT test/examination</a:t>
            </a:r>
            <a:endParaRPr lang="en-US" sz="4000"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r>
              <a:rPr lang="en-US"/>
              <a:t>Journals </a:t>
            </a:r>
          </a:p>
        </p:txBody>
      </p:sp>
      <p:sp>
        <p:nvSpPr>
          <p:cNvPr id="45059" name="Rectangle 3"/>
          <p:cNvSpPr>
            <a:spLocks noGrp="1" noChangeArrowheads="1"/>
          </p:cNvSpPr>
          <p:nvPr>
            <p:ph type="body" idx="1"/>
          </p:nvPr>
        </p:nvSpPr>
        <p:spPr/>
        <p:txBody>
          <a:bodyPr/>
          <a:lstStyle/>
          <a:p>
            <a:r>
              <a:rPr lang="en-US" sz="2800"/>
              <a:t>Specify to students the purpose of the journal</a:t>
            </a:r>
          </a:p>
          <a:p>
            <a:r>
              <a:rPr lang="en-US" sz="2800"/>
              <a:t>Give clear directions to students on how to get started (prompts for instance “I was very happy when…)</a:t>
            </a:r>
          </a:p>
          <a:p>
            <a:r>
              <a:rPr lang="en-US" sz="2800"/>
              <a:t>Give guidelines on length of each entry</a:t>
            </a:r>
          </a:p>
          <a:p>
            <a:r>
              <a:rPr lang="en-US" sz="2800"/>
              <a:t>Be clear yourself on the principal purpose of the journal</a:t>
            </a:r>
          </a:p>
          <a:p>
            <a:r>
              <a:rPr lang="en-US" sz="2800"/>
              <a:t>Help students to process your feedback, and show them how to respond to your responses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en-US"/>
              <a:t>Conferences</a:t>
            </a:r>
          </a:p>
        </p:txBody>
      </p:sp>
      <p:sp>
        <p:nvSpPr>
          <p:cNvPr id="46083" name="Rectangle 3"/>
          <p:cNvSpPr>
            <a:spLocks noGrp="1" noChangeArrowheads="1"/>
          </p:cNvSpPr>
          <p:nvPr>
            <p:ph type="body" idx="1"/>
          </p:nvPr>
        </p:nvSpPr>
        <p:spPr/>
        <p:txBody>
          <a:bodyPr/>
          <a:lstStyle/>
          <a:p>
            <a:r>
              <a:rPr lang="en-US"/>
              <a:t>Commonly used when teaching writing</a:t>
            </a:r>
          </a:p>
          <a:p>
            <a:r>
              <a:rPr lang="en-US"/>
              <a:t>One-on-one interaction between teacher and student</a:t>
            </a:r>
          </a:p>
          <a:p>
            <a:r>
              <a:rPr lang="en-US"/>
              <a:t>Conferences are formative assessment as opposed to offering a final grade or a summative assessment. In other words, they are meant to provide guidance and feedback.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r>
              <a:rPr lang="en-US"/>
              <a:t>Portfolios</a:t>
            </a:r>
          </a:p>
        </p:txBody>
      </p:sp>
      <p:sp>
        <p:nvSpPr>
          <p:cNvPr id="47107" name="Rectangle 3"/>
          <p:cNvSpPr>
            <a:spLocks noGrp="1" noChangeArrowheads="1"/>
          </p:cNvSpPr>
          <p:nvPr>
            <p:ph type="body" idx="1"/>
          </p:nvPr>
        </p:nvSpPr>
        <p:spPr/>
        <p:txBody>
          <a:bodyPr/>
          <a:lstStyle/>
          <a:p>
            <a:r>
              <a:rPr lang="en-US" sz="2800"/>
              <a:t>Commonly used with the communicative language teaching approach (CLT)</a:t>
            </a:r>
          </a:p>
          <a:p>
            <a:r>
              <a:rPr lang="en-US" sz="2800"/>
              <a:t>It is a collection of students’ work that demonstrates to students and others the efforts, progress and achievements in a given area. You can have a reading portfolio or a writing portfolio, for instance</a:t>
            </a:r>
          </a:p>
          <a:p>
            <a:r>
              <a:rPr lang="en-US" sz="2800"/>
              <a:t>You can also have a reflective or assessment portfolio as opposed to collecting every piece of evidence for each objective achieved in the course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r>
              <a:rPr lang="en-US"/>
              <a:t>Portfolio Guidelines</a:t>
            </a:r>
          </a:p>
        </p:txBody>
      </p:sp>
      <p:sp>
        <p:nvSpPr>
          <p:cNvPr id="48131" name="Rectangle 3"/>
          <p:cNvSpPr>
            <a:spLocks noGrp="1" noChangeArrowheads="1"/>
          </p:cNvSpPr>
          <p:nvPr>
            <p:ph type="body" idx="1"/>
          </p:nvPr>
        </p:nvSpPr>
        <p:spPr/>
        <p:txBody>
          <a:bodyPr/>
          <a:lstStyle/>
          <a:p>
            <a:r>
              <a:rPr lang="en-US" sz="2800" dirty="0"/>
              <a:t>Specify the purpose of the portfolio</a:t>
            </a:r>
          </a:p>
          <a:p>
            <a:r>
              <a:rPr lang="en-US" sz="2800" dirty="0"/>
              <a:t>Give clear directions to students on how to get started</a:t>
            </a:r>
          </a:p>
          <a:p>
            <a:r>
              <a:rPr lang="en-US" sz="2800" dirty="0"/>
              <a:t>Give guidelines of acceptable materials or artifacts</a:t>
            </a:r>
          </a:p>
          <a:p>
            <a:r>
              <a:rPr lang="en-US" sz="2800" dirty="0"/>
              <a:t>Collect portfolios on a pre-announced dates and return promptly</a:t>
            </a:r>
          </a:p>
          <a:p>
            <a:r>
              <a:rPr lang="en-US" sz="2800" dirty="0"/>
              <a:t>Help students to process your feedback</a:t>
            </a:r>
          </a:p>
          <a:p>
            <a:r>
              <a:rPr lang="en-US" sz="2800" dirty="0"/>
              <a:t>Establish a rubric to evaluate the portfolio and discuss it with your students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r>
              <a:rPr lang="en-US"/>
              <a:t>Cooperative Test Construction</a:t>
            </a:r>
          </a:p>
        </p:txBody>
      </p:sp>
      <p:sp>
        <p:nvSpPr>
          <p:cNvPr id="49155" name="Rectangle 3"/>
          <p:cNvSpPr>
            <a:spLocks noGrp="1" noChangeArrowheads="1"/>
          </p:cNvSpPr>
          <p:nvPr>
            <p:ph type="body" idx="1"/>
          </p:nvPr>
        </p:nvSpPr>
        <p:spPr/>
        <p:txBody>
          <a:bodyPr/>
          <a:lstStyle/>
          <a:p>
            <a:r>
              <a:rPr lang="en-US" dirty="0"/>
              <a:t>Cooperative test construction involves the students contribution to the design of test items</a:t>
            </a:r>
            <a:r>
              <a:rPr lang="en-US" dirty="0" smtClean="0"/>
              <a:t>.</a:t>
            </a:r>
          </a:p>
          <a:p>
            <a:endParaRPr lang="en-US" dirty="0" smtClean="0"/>
          </a:p>
          <a:p>
            <a:r>
              <a:rPr lang="en-US" dirty="0" smtClean="0"/>
              <a:t> </a:t>
            </a:r>
            <a:r>
              <a:rPr lang="en-US" dirty="0"/>
              <a:t>It is based on the concept of collaborative and cooperative learning in which students are involved in the </a:t>
            </a:r>
            <a:r>
              <a:rPr lang="en-US" dirty="0" smtClean="0"/>
              <a:t>process. (Brown</a:t>
            </a:r>
            <a:r>
              <a:rPr lang="en-US" dirty="0"/>
              <a:t>, 2001, p. 420)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pPr eaLnBrk="1" hangingPunct="1"/>
            <a:r>
              <a:rPr lang="en-US" b="1" smtClean="0">
                <a:solidFill>
                  <a:schemeClr val="folHlink"/>
                </a:solidFill>
              </a:rPr>
              <a:t>TYPES OF TEST ITEMS (QUESTIONS)</a:t>
            </a:r>
          </a:p>
        </p:txBody>
      </p:sp>
      <p:sp>
        <p:nvSpPr>
          <p:cNvPr id="23555" name="Rectangle 3"/>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ctrTitle"/>
          </p:nvPr>
        </p:nvSpPr>
        <p:spPr/>
        <p:txBody>
          <a:bodyPr/>
          <a:lstStyle/>
          <a:p>
            <a:pPr eaLnBrk="1" hangingPunct="1"/>
            <a:r>
              <a:rPr lang="en-US" b="1" dirty="0" smtClean="0">
                <a:solidFill>
                  <a:schemeClr val="folHlink"/>
                </a:solidFill>
              </a:rPr>
              <a:t>TRUE-FALSE QUESTIONS</a:t>
            </a:r>
          </a:p>
        </p:txBody>
      </p:sp>
      <p:sp>
        <p:nvSpPr>
          <p:cNvPr id="24579" name="Rectangle 1027"/>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295400"/>
          </a:xfrm>
        </p:spPr>
        <p:txBody>
          <a:bodyPr/>
          <a:lstStyle/>
          <a:p>
            <a:pPr eaLnBrk="1" hangingPunct="1"/>
            <a:r>
              <a:rPr lang="en-US" sz="3200" b="1" smtClean="0">
                <a:solidFill>
                  <a:schemeClr val="folHlink"/>
                </a:solidFill>
              </a:rPr>
              <a:t>ADVANTAGES</a:t>
            </a:r>
          </a:p>
        </p:txBody>
      </p:sp>
      <p:sp>
        <p:nvSpPr>
          <p:cNvPr id="12291" name="Rectangle 3"/>
          <p:cNvSpPr>
            <a:spLocks noGrp="1" noChangeArrowheads="1"/>
          </p:cNvSpPr>
          <p:nvPr>
            <p:ph type="body" idx="1"/>
          </p:nvPr>
        </p:nvSpPr>
        <p:spPr>
          <a:xfrm>
            <a:off x="304800" y="1295400"/>
            <a:ext cx="8534400" cy="5562600"/>
          </a:xfrm>
        </p:spPr>
        <p:txBody>
          <a:bodyPr/>
          <a:lstStyle/>
          <a:p>
            <a:pPr eaLnBrk="1" hangingPunct="1"/>
            <a:r>
              <a:rPr lang="en-US" dirty="0" smtClean="0">
                <a:solidFill>
                  <a:schemeClr val="folHlink"/>
                </a:solidFill>
                <a:latin typeface="+mj-lt"/>
              </a:rPr>
              <a:t>Allow many test items As They Can Be Answered Quickly</a:t>
            </a:r>
          </a:p>
          <a:p>
            <a:pPr eaLnBrk="1" hangingPunct="1"/>
            <a:r>
              <a:rPr lang="en-US" dirty="0" smtClean="0">
                <a:solidFill>
                  <a:schemeClr val="folHlink"/>
                </a:solidFill>
                <a:latin typeface="+mj-lt"/>
              </a:rPr>
              <a:t>Easy And Quick To Write</a:t>
            </a:r>
          </a:p>
          <a:p>
            <a:pPr eaLnBrk="1" hangingPunct="1"/>
            <a:r>
              <a:rPr lang="en-US" dirty="0" smtClean="0">
                <a:solidFill>
                  <a:schemeClr val="folHlink"/>
                </a:solidFill>
                <a:latin typeface="+mj-lt"/>
              </a:rPr>
              <a:t>Quick To Score</a:t>
            </a:r>
          </a:p>
          <a:p>
            <a:pPr eaLnBrk="1" hangingPunct="1"/>
            <a:r>
              <a:rPr lang="en-US" dirty="0" smtClean="0">
                <a:solidFill>
                  <a:schemeClr val="folHlink"/>
                </a:solidFill>
                <a:latin typeface="+mj-lt"/>
              </a:rPr>
              <a:t>Factual Information Is Easily Tested</a:t>
            </a:r>
          </a:p>
          <a:p>
            <a:pPr eaLnBrk="1" hangingPunct="1"/>
            <a:r>
              <a:rPr lang="en-US" dirty="0" smtClean="0">
                <a:solidFill>
                  <a:schemeClr val="folHlink"/>
                </a:solidFill>
                <a:latin typeface="+mj-lt"/>
              </a:rPr>
              <a:t>Standardized Answer Sheets Can Be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91">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en-US"/>
              <a:t>Traditional Assessment</a:t>
            </a:r>
          </a:p>
        </p:txBody>
      </p:sp>
      <p:sp>
        <p:nvSpPr>
          <p:cNvPr id="7171" name="Rectangle 3"/>
          <p:cNvSpPr>
            <a:spLocks noGrp="1" noChangeArrowheads="1"/>
          </p:cNvSpPr>
          <p:nvPr>
            <p:ph type="body" idx="1"/>
          </p:nvPr>
        </p:nvSpPr>
        <p:spPr/>
        <p:txBody>
          <a:bodyPr/>
          <a:lstStyle/>
          <a:p>
            <a:r>
              <a:rPr lang="en-US"/>
              <a:t>Multiple-choice</a:t>
            </a:r>
          </a:p>
          <a:p>
            <a:r>
              <a:rPr lang="en-US"/>
              <a:t>True-false</a:t>
            </a:r>
          </a:p>
          <a:p>
            <a:r>
              <a:rPr lang="en-US"/>
              <a:t>Matching</a:t>
            </a:r>
          </a:p>
          <a:p>
            <a:r>
              <a:rPr lang="en-US"/>
              <a:t>Norm-referenced and criterion referenced tests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295400"/>
          </a:xfrm>
        </p:spPr>
        <p:txBody>
          <a:bodyPr/>
          <a:lstStyle/>
          <a:p>
            <a:pPr eaLnBrk="1" hangingPunct="1"/>
            <a:r>
              <a:rPr lang="en-US" sz="3200" b="1" smtClean="0">
                <a:solidFill>
                  <a:schemeClr val="folHlink"/>
                </a:solidFill>
              </a:rPr>
              <a:t>DISADVANTAGES</a:t>
            </a:r>
          </a:p>
        </p:txBody>
      </p:sp>
      <p:sp>
        <p:nvSpPr>
          <p:cNvPr id="13315" name="Rectangle 3"/>
          <p:cNvSpPr>
            <a:spLocks noGrp="1" noChangeArrowheads="1"/>
          </p:cNvSpPr>
          <p:nvPr>
            <p:ph type="body" idx="1"/>
          </p:nvPr>
        </p:nvSpPr>
        <p:spPr>
          <a:xfrm>
            <a:off x="304800" y="990600"/>
            <a:ext cx="8534400" cy="5867400"/>
          </a:xfrm>
        </p:spPr>
        <p:txBody>
          <a:bodyPr/>
          <a:lstStyle/>
          <a:p>
            <a:r>
              <a:rPr lang="en-US" dirty="0" smtClean="0">
                <a:solidFill>
                  <a:schemeClr val="folHlink"/>
                </a:solidFill>
                <a:latin typeface="+mj-lt"/>
              </a:rPr>
              <a:t>Only First Level of Bloom’s Taxonomy, Basic Knowledge, can be Tested</a:t>
            </a:r>
          </a:p>
          <a:p>
            <a:r>
              <a:rPr lang="en-US" dirty="0" smtClean="0">
                <a:solidFill>
                  <a:schemeClr val="folHlink"/>
                </a:solidFill>
                <a:latin typeface="+mj-lt"/>
              </a:rPr>
              <a:t>50% Chance of Guessing Answer</a:t>
            </a:r>
          </a:p>
          <a:p>
            <a:r>
              <a:rPr lang="en-US" dirty="0" smtClean="0">
                <a:solidFill>
                  <a:schemeClr val="folHlink"/>
                </a:solidFill>
                <a:latin typeface="+mj-lt"/>
              </a:rPr>
              <a:t>Easy For a Person to Cheat</a:t>
            </a:r>
          </a:p>
          <a:p>
            <a:r>
              <a:rPr lang="en-US" dirty="0" smtClean="0">
                <a:solidFill>
                  <a:schemeClr val="folHlink"/>
                </a:solidFill>
                <a:latin typeface="+mj-lt"/>
              </a:rPr>
              <a:t>Encourages Memorization Rather than Understanding Of Facts</a:t>
            </a:r>
          </a:p>
          <a:p>
            <a:r>
              <a:rPr lang="en-US" dirty="0" smtClean="0">
                <a:solidFill>
                  <a:schemeClr val="folHlink"/>
                </a:solidFill>
                <a:latin typeface="+mj-lt"/>
              </a:rPr>
              <a:t>Can be Ambiguous</a:t>
            </a:r>
          </a:p>
          <a:p>
            <a:r>
              <a:rPr lang="en-US" dirty="0" smtClean="0">
                <a:solidFill>
                  <a:schemeClr val="folHlink"/>
                </a:solidFill>
                <a:latin typeface="+mj-lt"/>
              </a:rPr>
              <a:t>Requires More Questions to Ensure Reliability</a:t>
            </a:r>
          </a:p>
          <a:p>
            <a:endParaRPr lang="en-US" b="1" dirty="0" smtClean="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5">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5">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15">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15">
                                            <p:txEl>
                                              <p:pRg st="5" end="5"/>
                                            </p:txEl>
                                          </p:spTgt>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914400"/>
          </a:xfrm>
        </p:spPr>
        <p:txBody>
          <a:bodyPr/>
          <a:lstStyle/>
          <a:p>
            <a:pPr eaLnBrk="1" hangingPunct="1"/>
            <a:r>
              <a:rPr lang="en-US" sz="3200" b="1" smtClean="0">
                <a:solidFill>
                  <a:schemeClr val="folHlink"/>
                </a:solidFill>
              </a:rPr>
              <a:t>CONSTRUCTION PROCEDURES</a:t>
            </a:r>
          </a:p>
        </p:txBody>
      </p:sp>
      <p:sp>
        <p:nvSpPr>
          <p:cNvPr id="14339" name="Rectangle 3"/>
          <p:cNvSpPr>
            <a:spLocks noGrp="1" noChangeArrowheads="1"/>
          </p:cNvSpPr>
          <p:nvPr>
            <p:ph type="body" idx="1"/>
          </p:nvPr>
        </p:nvSpPr>
        <p:spPr>
          <a:xfrm>
            <a:off x="304800" y="990600"/>
            <a:ext cx="8534400" cy="5867400"/>
          </a:xfrm>
        </p:spPr>
        <p:txBody>
          <a:bodyPr/>
          <a:lstStyle/>
          <a:p>
            <a:pPr eaLnBrk="1" hangingPunct="1"/>
            <a:r>
              <a:rPr lang="en-US" dirty="0" smtClean="0">
                <a:solidFill>
                  <a:schemeClr val="folHlink"/>
                </a:solidFill>
              </a:rPr>
              <a:t>Keep Question Short</a:t>
            </a:r>
          </a:p>
          <a:p>
            <a:pPr eaLnBrk="1" hangingPunct="1"/>
            <a:r>
              <a:rPr lang="en-US" dirty="0" smtClean="0">
                <a:solidFill>
                  <a:schemeClr val="folHlink"/>
                </a:solidFill>
              </a:rPr>
              <a:t>Use Only a Single Concept in Each Question</a:t>
            </a:r>
          </a:p>
          <a:p>
            <a:pPr eaLnBrk="1" hangingPunct="1"/>
            <a:r>
              <a:rPr lang="en-US" dirty="0" smtClean="0">
                <a:solidFill>
                  <a:schemeClr val="folHlink"/>
                </a:solidFill>
              </a:rPr>
              <a:t>Keep Vocabulary Simple</a:t>
            </a:r>
          </a:p>
          <a:p>
            <a:pPr eaLnBrk="1" hangingPunct="1"/>
            <a:r>
              <a:rPr lang="en-US" dirty="0" smtClean="0">
                <a:solidFill>
                  <a:schemeClr val="folHlink"/>
                </a:solidFill>
              </a:rPr>
              <a:t>Do not Copy Statements Directly From the Text</a:t>
            </a:r>
          </a:p>
          <a:p>
            <a:pPr eaLnBrk="1" hangingPunct="1"/>
            <a:r>
              <a:rPr lang="en-US" dirty="0" smtClean="0">
                <a:solidFill>
                  <a:schemeClr val="folHlink"/>
                </a:solidFill>
              </a:rPr>
              <a:t>When Possible State the Items Positively Rather than Negatively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39">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39">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339">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339">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eaLnBrk="1" hangingPunct="1"/>
            <a:r>
              <a:rPr lang="en-US" sz="2800" dirty="0" smtClean="0">
                <a:solidFill>
                  <a:schemeClr val="folHlink"/>
                </a:solidFill>
              </a:rPr>
              <a:t>Avoid Words Like Always, All, Never, Or None</a:t>
            </a:r>
          </a:p>
          <a:p>
            <a:pPr eaLnBrk="1" hangingPunct="1"/>
            <a:endParaRPr lang="en-US" sz="2800" dirty="0" smtClean="0">
              <a:solidFill>
                <a:schemeClr val="folHlink"/>
              </a:solidFill>
            </a:endParaRPr>
          </a:p>
          <a:p>
            <a:pPr eaLnBrk="1" hangingPunct="1"/>
            <a:r>
              <a:rPr lang="en-US" sz="2800" dirty="0" smtClean="0">
                <a:solidFill>
                  <a:schemeClr val="folHlink"/>
                </a:solidFill>
              </a:rPr>
              <a:t>Do Not Allow More Than 60% Of The Items to have the Same Answer</a:t>
            </a:r>
          </a:p>
          <a:p>
            <a:pPr eaLnBrk="1" hangingPunct="1"/>
            <a:endParaRPr lang="en-US" sz="2800" dirty="0" smtClean="0">
              <a:solidFill>
                <a:schemeClr val="folHlink"/>
              </a:solidFill>
            </a:endParaRPr>
          </a:p>
          <a:p>
            <a:pPr eaLnBrk="1" hangingPunct="1"/>
            <a:r>
              <a:rPr lang="en-US" sz="2800" dirty="0" smtClean="0">
                <a:solidFill>
                  <a:schemeClr val="folHlink"/>
                </a:solidFill>
              </a:rPr>
              <a:t>Avoid Long Strings of Items to have the same Answer</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eaLnBrk="1" hangingPunct="1"/>
            <a:r>
              <a:rPr lang="en-US" dirty="0" smtClean="0">
                <a:solidFill>
                  <a:schemeClr val="folHlink"/>
                </a:solidFill>
              </a:rPr>
              <a:t>Avoid Patterns in the Answers</a:t>
            </a:r>
          </a:p>
          <a:p>
            <a:pPr eaLnBrk="1" hangingPunct="1"/>
            <a:endParaRPr lang="en-US" dirty="0" smtClean="0">
              <a:solidFill>
                <a:schemeClr val="folHlink"/>
              </a:solidFill>
            </a:endParaRPr>
          </a:p>
          <a:p>
            <a:pPr eaLnBrk="1" hangingPunct="1"/>
            <a:r>
              <a:rPr lang="en-US" dirty="0" smtClean="0">
                <a:solidFill>
                  <a:schemeClr val="folHlink"/>
                </a:solidFill>
              </a:rPr>
              <a:t>Do Not Give Clues in one item to Another Item</a:t>
            </a:r>
          </a:p>
          <a:p>
            <a:pPr eaLnBrk="1" hangingPunct="1"/>
            <a:endParaRPr lang="en-US" dirty="0" smtClean="0">
              <a:solidFill>
                <a:schemeClr val="folHlink"/>
              </a:solidFill>
            </a:endParaRPr>
          </a:p>
          <a:p>
            <a:pPr eaLnBrk="1" hangingPunct="1"/>
            <a:r>
              <a:rPr lang="en-US" dirty="0" smtClean="0">
                <a:solidFill>
                  <a:schemeClr val="folHlink"/>
                </a:solidFill>
              </a:rPr>
              <a:t>Avoid Interdependent terms in items</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ctrTitle"/>
          </p:nvPr>
        </p:nvSpPr>
        <p:spPr/>
        <p:txBody>
          <a:bodyPr/>
          <a:lstStyle/>
          <a:p>
            <a:pPr eaLnBrk="1" hangingPunct="1"/>
            <a:r>
              <a:rPr lang="en-US" b="1" smtClean="0">
                <a:solidFill>
                  <a:schemeClr val="folHlink"/>
                </a:solidFill>
              </a:rPr>
              <a:t>MULTIPLE-CHOICE ITEMS (QUESTIONS)</a:t>
            </a:r>
          </a:p>
        </p:txBody>
      </p:sp>
      <p:sp>
        <p:nvSpPr>
          <p:cNvPr id="28675" name="Rectangle 1027"/>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295400"/>
          </a:xfrm>
        </p:spPr>
        <p:txBody>
          <a:bodyPr/>
          <a:lstStyle/>
          <a:p>
            <a:pPr eaLnBrk="1" hangingPunct="1"/>
            <a:r>
              <a:rPr lang="en-US" sz="3200" b="1" smtClean="0">
                <a:solidFill>
                  <a:schemeClr val="folHlink"/>
                </a:solidFill>
              </a:rPr>
              <a:t>ADVANTAGES</a:t>
            </a:r>
          </a:p>
        </p:txBody>
      </p:sp>
      <p:sp>
        <p:nvSpPr>
          <p:cNvPr id="15363" name="Rectangle 3"/>
          <p:cNvSpPr>
            <a:spLocks noGrp="1" noChangeArrowheads="1"/>
          </p:cNvSpPr>
          <p:nvPr>
            <p:ph type="body" idx="1"/>
          </p:nvPr>
        </p:nvSpPr>
        <p:spPr>
          <a:xfrm>
            <a:off x="304800" y="1295400"/>
            <a:ext cx="8534400" cy="5562600"/>
          </a:xfrm>
        </p:spPr>
        <p:txBody>
          <a:bodyPr/>
          <a:lstStyle/>
          <a:p>
            <a:pPr eaLnBrk="1" hangingPunct="1"/>
            <a:r>
              <a:rPr lang="en-US" sz="3600" dirty="0" smtClean="0">
                <a:solidFill>
                  <a:schemeClr val="folHlink"/>
                </a:solidFill>
              </a:rPr>
              <a:t>Wide coverage as they can be answered Quickly</a:t>
            </a:r>
          </a:p>
          <a:p>
            <a:pPr eaLnBrk="1" hangingPunct="1"/>
            <a:r>
              <a:rPr lang="en-US" sz="3600" dirty="0" smtClean="0">
                <a:solidFill>
                  <a:schemeClr val="folHlink"/>
                </a:solidFill>
              </a:rPr>
              <a:t>Quickly Scored</a:t>
            </a:r>
          </a:p>
          <a:p>
            <a:pPr eaLnBrk="1" hangingPunct="1"/>
            <a:r>
              <a:rPr lang="en-US" sz="3600" dirty="0" smtClean="0">
                <a:solidFill>
                  <a:schemeClr val="folHlink"/>
                </a:solidFill>
              </a:rPr>
              <a:t>All Levels Of Bloom’s Taxonomy (Knowledge, Comprehension, Application, Etc) can Be Tested</a:t>
            </a:r>
          </a:p>
          <a:p>
            <a:pPr eaLnBrk="1" hangingPunct="1"/>
            <a:r>
              <a:rPr lang="en-US" sz="3600" dirty="0" smtClean="0">
                <a:solidFill>
                  <a:schemeClr val="folHlink"/>
                </a:solidFill>
              </a:rPr>
              <a:t>Decreases Chance of Guessing Correctly</a:t>
            </a:r>
          </a:p>
          <a:p>
            <a:pPr eaLnBrk="1" hangingPunct="1"/>
            <a:r>
              <a:rPr lang="en-US" sz="3600" dirty="0" smtClean="0">
                <a:solidFill>
                  <a:schemeClr val="folHlink"/>
                </a:solidFill>
              </a:rPr>
              <a:t>Standardized Answer Sheets can be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3">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363">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363">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990600"/>
          </a:xfrm>
        </p:spPr>
        <p:txBody>
          <a:bodyPr/>
          <a:lstStyle/>
          <a:p>
            <a:pPr eaLnBrk="1" hangingPunct="1"/>
            <a:r>
              <a:rPr lang="en-US" sz="3200" b="1" smtClean="0">
                <a:solidFill>
                  <a:schemeClr val="folHlink"/>
                </a:solidFill>
              </a:rPr>
              <a:t>DISADVANTAGES</a:t>
            </a:r>
          </a:p>
        </p:txBody>
      </p:sp>
      <p:sp>
        <p:nvSpPr>
          <p:cNvPr id="16387" name="Rectangle 3"/>
          <p:cNvSpPr>
            <a:spLocks noGrp="1" noChangeArrowheads="1"/>
          </p:cNvSpPr>
          <p:nvPr>
            <p:ph type="body" idx="1"/>
          </p:nvPr>
        </p:nvSpPr>
        <p:spPr>
          <a:xfrm>
            <a:off x="304800" y="914400"/>
            <a:ext cx="8534400" cy="5943600"/>
          </a:xfrm>
        </p:spPr>
        <p:txBody>
          <a:bodyPr/>
          <a:lstStyle/>
          <a:p>
            <a:pPr eaLnBrk="1" hangingPunct="1">
              <a:lnSpc>
                <a:spcPct val="90000"/>
              </a:lnSpc>
            </a:pPr>
            <a:r>
              <a:rPr lang="en-US" sz="3600" dirty="0" smtClean="0">
                <a:solidFill>
                  <a:schemeClr val="folHlink"/>
                </a:solidFill>
              </a:rPr>
              <a:t>Fewer Items can be Asked Than With True-false</a:t>
            </a:r>
          </a:p>
          <a:p>
            <a:pPr eaLnBrk="1" hangingPunct="1">
              <a:lnSpc>
                <a:spcPct val="90000"/>
              </a:lnSpc>
            </a:pPr>
            <a:r>
              <a:rPr lang="en-US" sz="3600" dirty="0" smtClean="0">
                <a:solidFill>
                  <a:schemeClr val="folHlink"/>
                </a:solidFill>
              </a:rPr>
              <a:t>Takes Time to think of Good </a:t>
            </a:r>
            <a:r>
              <a:rPr lang="en-US" sz="3600" dirty="0" err="1" smtClean="0">
                <a:solidFill>
                  <a:schemeClr val="folHlink"/>
                </a:solidFill>
              </a:rPr>
              <a:t>Distractor</a:t>
            </a:r>
            <a:r>
              <a:rPr lang="en-US" sz="3600" dirty="0" smtClean="0">
                <a:solidFill>
                  <a:schemeClr val="folHlink"/>
                </a:solidFill>
              </a:rPr>
              <a:t> Responses</a:t>
            </a:r>
          </a:p>
          <a:p>
            <a:pPr eaLnBrk="1" hangingPunct="1">
              <a:lnSpc>
                <a:spcPct val="90000"/>
              </a:lnSpc>
            </a:pPr>
            <a:r>
              <a:rPr lang="en-US" sz="3600" dirty="0" smtClean="0">
                <a:solidFill>
                  <a:schemeClr val="folHlink"/>
                </a:solidFill>
              </a:rPr>
              <a:t>Some Danger to Cheating</a:t>
            </a:r>
          </a:p>
          <a:p>
            <a:pPr eaLnBrk="1" hangingPunct="1">
              <a:lnSpc>
                <a:spcPct val="90000"/>
              </a:lnSpc>
            </a:pPr>
            <a:r>
              <a:rPr lang="en-US" sz="3600" dirty="0" smtClean="0">
                <a:solidFill>
                  <a:schemeClr val="folHlink"/>
                </a:solidFill>
              </a:rPr>
              <a:t>To Some Extent, Encourages Memorization Without Understanding Implications</a:t>
            </a:r>
          </a:p>
          <a:p>
            <a:pPr eaLnBrk="1" hangingPunct="1">
              <a:lnSpc>
                <a:spcPct val="90000"/>
              </a:lnSpc>
            </a:pPr>
            <a:r>
              <a:rPr lang="en-US" sz="3600" dirty="0" smtClean="0">
                <a:solidFill>
                  <a:schemeClr val="folHlink"/>
                </a:solidFill>
              </a:rPr>
              <a:t>People are unable to Demonstrate the Extent of their Knowledge as they can only respond to the items written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7">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7">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387">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914400"/>
          </a:xfrm>
        </p:spPr>
        <p:txBody>
          <a:bodyPr/>
          <a:lstStyle/>
          <a:p>
            <a:pPr eaLnBrk="1" hangingPunct="1"/>
            <a:r>
              <a:rPr lang="en-US" sz="3200" b="1" smtClean="0">
                <a:solidFill>
                  <a:schemeClr val="folHlink"/>
                </a:solidFill>
              </a:rPr>
              <a:t>CONSTRUCTION</a:t>
            </a:r>
          </a:p>
        </p:txBody>
      </p:sp>
      <p:sp>
        <p:nvSpPr>
          <p:cNvPr id="17411" name="Rectangle 3"/>
          <p:cNvSpPr>
            <a:spLocks noGrp="1" noChangeArrowheads="1"/>
          </p:cNvSpPr>
          <p:nvPr>
            <p:ph type="body" idx="1"/>
          </p:nvPr>
        </p:nvSpPr>
        <p:spPr>
          <a:xfrm>
            <a:off x="304800" y="914400"/>
            <a:ext cx="8534400" cy="5943600"/>
          </a:xfrm>
        </p:spPr>
        <p:txBody>
          <a:bodyPr/>
          <a:lstStyle/>
          <a:p>
            <a:pPr eaLnBrk="1" hangingPunct="1">
              <a:lnSpc>
                <a:spcPct val="90000"/>
              </a:lnSpc>
            </a:pPr>
            <a:r>
              <a:rPr lang="en-US" sz="4800" dirty="0" smtClean="0">
                <a:solidFill>
                  <a:schemeClr val="folHlink"/>
                </a:solidFill>
              </a:rPr>
              <a:t>Keep stems &amp; responses short</a:t>
            </a:r>
          </a:p>
          <a:p>
            <a:pPr eaLnBrk="1" hangingPunct="1">
              <a:lnSpc>
                <a:spcPct val="90000"/>
              </a:lnSpc>
            </a:pPr>
            <a:r>
              <a:rPr lang="en-US" sz="4800" dirty="0" smtClean="0">
                <a:solidFill>
                  <a:schemeClr val="folHlink"/>
                </a:solidFill>
              </a:rPr>
              <a:t>Make all responses approximately the same length</a:t>
            </a:r>
          </a:p>
          <a:p>
            <a:pPr eaLnBrk="1" hangingPunct="1">
              <a:lnSpc>
                <a:spcPct val="90000"/>
              </a:lnSpc>
            </a:pPr>
            <a:r>
              <a:rPr lang="en-US" sz="4800" dirty="0" smtClean="0">
                <a:solidFill>
                  <a:schemeClr val="folHlink"/>
                </a:solidFill>
              </a:rPr>
              <a:t>Use apparently acceptable answers for all responses</a:t>
            </a:r>
          </a:p>
          <a:p>
            <a:pPr eaLnBrk="1" hangingPunct="1">
              <a:lnSpc>
                <a:spcPct val="90000"/>
              </a:lnSpc>
            </a:pPr>
            <a:r>
              <a:rPr lang="en-US" sz="4800" dirty="0" smtClean="0">
                <a:solidFill>
                  <a:schemeClr val="folHlink"/>
                </a:solidFill>
              </a:rPr>
              <a:t>Use 3-5 responses for each stem</a:t>
            </a:r>
          </a:p>
          <a:p>
            <a:pPr eaLnBrk="1" hangingPunct="1">
              <a:lnSpc>
                <a:spcPct val="90000"/>
              </a:lnSpc>
            </a:pPr>
            <a:endParaRPr lang="en-US" sz="2800" b="1" dirty="0" smtClean="0">
              <a:solidFill>
                <a:schemeClr val="folHlink"/>
              </a:solidFill>
            </a:endParaRPr>
          </a:p>
          <a:p>
            <a:pPr eaLnBrk="1" hangingPunct="1">
              <a:lnSpc>
                <a:spcPct val="90000"/>
              </a:lnSpc>
            </a:pPr>
            <a:endParaRPr lang="en-US" sz="2800" b="1" dirty="0" smtClean="0">
              <a:solidFill>
                <a:schemeClr val="folHlink"/>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eaLnBrk="1" hangingPunct="1">
              <a:lnSpc>
                <a:spcPct val="90000"/>
              </a:lnSpc>
            </a:pPr>
            <a:r>
              <a:rPr lang="en-US" sz="4000" dirty="0" smtClean="0">
                <a:solidFill>
                  <a:schemeClr val="folHlink"/>
                </a:solidFill>
              </a:rPr>
              <a:t>If stem is incomplete sentence, response should complete sentence</a:t>
            </a:r>
          </a:p>
          <a:p>
            <a:pPr eaLnBrk="1" hangingPunct="1">
              <a:lnSpc>
                <a:spcPct val="90000"/>
              </a:lnSpc>
            </a:pPr>
            <a:r>
              <a:rPr lang="en-US" sz="4000" dirty="0" smtClean="0">
                <a:solidFill>
                  <a:schemeClr val="folHlink"/>
                </a:solidFill>
              </a:rPr>
              <a:t>Do not give away the answer with </a:t>
            </a:r>
            <a:r>
              <a:rPr lang="en-US" sz="4000" dirty="0" err="1" smtClean="0">
                <a:solidFill>
                  <a:schemeClr val="folHlink"/>
                </a:solidFill>
              </a:rPr>
              <a:t>english</a:t>
            </a:r>
            <a:r>
              <a:rPr lang="en-US" sz="4000" dirty="0" smtClean="0">
                <a:solidFill>
                  <a:schemeClr val="folHlink"/>
                </a:solidFill>
              </a:rPr>
              <a:t> usage</a:t>
            </a:r>
          </a:p>
          <a:p>
            <a:pPr eaLnBrk="1" hangingPunct="1">
              <a:lnSpc>
                <a:spcPct val="90000"/>
              </a:lnSpc>
            </a:pPr>
            <a:r>
              <a:rPr lang="en-US" sz="4000" dirty="0" smtClean="0">
                <a:solidFill>
                  <a:schemeClr val="folHlink"/>
                </a:solidFill>
              </a:rPr>
              <a:t>Do not give away the answer to one item in the content of another item</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914400"/>
          </a:xfrm>
        </p:spPr>
        <p:txBody>
          <a:bodyPr/>
          <a:lstStyle/>
          <a:p>
            <a:pPr eaLnBrk="1" hangingPunct="1"/>
            <a:r>
              <a:rPr lang="en-US" sz="3200" b="1" smtClean="0">
                <a:solidFill>
                  <a:schemeClr val="folHlink"/>
                </a:solidFill>
              </a:rPr>
              <a:t>CONSTRUCTION</a:t>
            </a:r>
          </a:p>
        </p:txBody>
      </p:sp>
      <p:sp>
        <p:nvSpPr>
          <p:cNvPr id="18435" name="Rectangle 3"/>
          <p:cNvSpPr>
            <a:spLocks noGrp="1" noChangeArrowheads="1"/>
          </p:cNvSpPr>
          <p:nvPr>
            <p:ph type="body" idx="1"/>
          </p:nvPr>
        </p:nvSpPr>
        <p:spPr>
          <a:xfrm>
            <a:off x="304800" y="762000"/>
            <a:ext cx="8534400" cy="6096000"/>
          </a:xfrm>
        </p:spPr>
        <p:txBody>
          <a:bodyPr/>
          <a:lstStyle/>
          <a:p>
            <a:pPr eaLnBrk="1" hangingPunct="1"/>
            <a:r>
              <a:rPr lang="en-US" dirty="0" smtClean="0">
                <a:solidFill>
                  <a:schemeClr val="folHlink"/>
                </a:solidFill>
              </a:rPr>
              <a:t>Do not allow the answer of one item to depend on the answer to another item</a:t>
            </a:r>
          </a:p>
          <a:p>
            <a:pPr eaLnBrk="1" hangingPunct="1"/>
            <a:r>
              <a:rPr lang="en-US" dirty="0" smtClean="0">
                <a:solidFill>
                  <a:schemeClr val="folHlink"/>
                </a:solidFill>
              </a:rPr>
              <a:t>Do not construct a stem that solicits a person’s opinion</a:t>
            </a:r>
          </a:p>
          <a:p>
            <a:pPr eaLnBrk="1" hangingPunct="1"/>
            <a:r>
              <a:rPr lang="en-US" dirty="0" smtClean="0">
                <a:solidFill>
                  <a:schemeClr val="folHlink"/>
                </a:solidFill>
              </a:rPr>
              <a:t>Use letters (a, b, c, etc) to enumerate responses to numbered questions</a:t>
            </a:r>
          </a:p>
          <a:p>
            <a:pPr eaLnBrk="1" hangingPunct="1"/>
            <a:r>
              <a:rPr lang="en-US" dirty="0" smtClean="0">
                <a:solidFill>
                  <a:schemeClr val="folHlink"/>
                </a:solidFill>
              </a:rPr>
              <a:t>Try to equally use each letter as the correct response</a:t>
            </a:r>
          </a:p>
          <a:p>
            <a:pPr eaLnBrk="1" hangingPunct="1"/>
            <a:r>
              <a:rPr lang="en-US" dirty="0" smtClean="0">
                <a:solidFill>
                  <a:schemeClr val="folHlink"/>
                </a:solidFill>
              </a:rPr>
              <a:t>When possible, state the stem positively rather than negatively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5">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435">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5">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en-US" sz="4000"/>
              <a:t>Norm and Criterion-referenced tests</a:t>
            </a:r>
          </a:p>
        </p:txBody>
      </p:sp>
      <p:sp>
        <p:nvSpPr>
          <p:cNvPr id="14339" name="Rectangle 3"/>
          <p:cNvSpPr>
            <a:spLocks noGrp="1" noChangeArrowheads="1"/>
          </p:cNvSpPr>
          <p:nvPr>
            <p:ph type="body" idx="1"/>
          </p:nvPr>
        </p:nvSpPr>
        <p:spPr>
          <a:xfrm>
            <a:off x="457200" y="1600200"/>
            <a:ext cx="8229600" cy="4953000"/>
          </a:xfrm>
        </p:spPr>
        <p:txBody>
          <a:bodyPr/>
          <a:lstStyle/>
          <a:p>
            <a:pPr>
              <a:lnSpc>
                <a:spcPct val="90000"/>
              </a:lnSpc>
            </a:pPr>
            <a:r>
              <a:rPr lang="en-US"/>
              <a:t>Norm-referenced test</a:t>
            </a:r>
          </a:p>
          <a:p>
            <a:pPr lvl="1">
              <a:lnSpc>
                <a:spcPct val="90000"/>
              </a:lnSpc>
            </a:pPr>
            <a:r>
              <a:rPr lang="en-US"/>
              <a:t>standardized tests (college board, TOEFL, GRE)</a:t>
            </a:r>
          </a:p>
          <a:p>
            <a:pPr lvl="1">
              <a:lnSpc>
                <a:spcPct val="90000"/>
              </a:lnSpc>
            </a:pPr>
            <a:r>
              <a:rPr lang="en-US"/>
              <a:t>Place test-takers on a mathematical continuum in rank order</a:t>
            </a:r>
          </a:p>
          <a:p>
            <a:pPr>
              <a:lnSpc>
                <a:spcPct val="90000"/>
              </a:lnSpc>
            </a:pPr>
            <a:r>
              <a:rPr lang="en-US"/>
              <a:t>Criterion-referenced tests</a:t>
            </a:r>
          </a:p>
          <a:p>
            <a:pPr lvl="1">
              <a:lnSpc>
                <a:spcPct val="90000"/>
              </a:lnSpc>
            </a:pPr>
            <a:r>
              <a:rPr lang="en-US"/>
              <a:t>give test-takers feedback on specific objectives (“criterea”)</a:t>
            </a:r>
          </a:p>
          <a:p>
            <a:pPr lvl="1">
              <a:lnSpc>
                <a:spcPct val="90000"/>
              </a:lnSpc>
            </a:pPr>
            <a:r>
              <a:rPr lang="en-US"/>
              <a:t>test objectives of a course </a:t>
            </a:r>
          </a:p>
          <a:p>
            <a:pPr lvl="1">
              <a:lnSpc>
                <a:spcPct val="90000"/>
              </a:lnSpc>
            </a:pPr>
            <a:r>
              <a:rPr lang="en-US"/>
              <a:t>known as “instructional value”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pPr eaLnBrk="1" hangingPunct="1"/>
            <a:r>
              <a:rPr lang="en-US" b="1" smtClean="0">
                <a:solidFill>
                  <a:schemeClr val="folHlink"/>
                </a:solidFill>
              </a:rPr>
              <a:t>MATCHING ITEMS (QUESTIONS)</a:t>
            </a:r>
          </a:p>
        </p:txBody>
      </p:sp>
      <p:sp>
        <p:nvSpPr>
          <p:cNvPr id="33795" name="Rectangle 3"/>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1295400"/>
          </a:xfrm>
        </p:spPr>
        <p:txBody>
          <a:bodyPr/>
          <a:lstStyle/>
          <a:p>
            <a:pPr eaLnBrk="1" hangingPunct="1"/>
            <a:r>
              <a:rPr lang="en-US" sz="3200" b="1" smtClean="0">
                <a:solidFill>
                  <a:schemeClr val="folHlink"/>
                </a:solidFill>
              </a:rPr>
              <a:t>ADVANTAGES</a:t>
            </a:r>
          </a:p>
        </p:txBody>
      </p:sp>
      <p:sp>
        <p:nvSpPr>
          <p:cNvPr id="19459" name="Rectangle 3"/>
          <p:cNvSpPr>
            <a:spLocks noGrp="1" noChangeArrowheads="1"/>
          </p:cNvSpPr>
          <p:nvPr>
            <p:ph type="body" idx="1"/>
          </p:nvPr>
        </p:nvSpPr>
        <p:spPr>
          <a:xfrm>
            <a:off x="304800" y="1295400"/>
            <a:ext cx="8534400" cy="5562600"/>
          </a:xfrm>
        </p:spPr>
        <p:txBody>
          <a:bodyPr/>
          <a:lstStyle/>
          <a:p>
            <a:pPr eaLnBrk="1" hangingPunct="1"/>
            <a:r>
              <a:rPr lang="en-US" sz="4000" dirty="0" smtClean="0">
                <a:solidFill>
                  <a:schemeClr val="folHlink"/>
                </a:solidFill>
              </a:rPr>
              <a:t>Saves space (and trees) by giving the same potential answers for several items</a:t>
            </a:r>
          </a:p>
          <a:p>
            <a:pPr eaLnBrk="1" hangingPunct="1"/>
            <a:r>
              <a:rPr lang="en-US" sz="4000" dirty="0" smtClean="0">
                <a:solidFill>
                  <a:schemeClr val="folHlink"/>
                </a:solidFill>
              </a:rPr>
              <a:t>Lowers the odds of guessing correctly</a:t>
            </a:r>
          </a:p>
          <a:p>
            <a:pPr eaLnBrk="1" hangingPunct="1"/>
            <a:r>
              <a:rPr lang="en-US" sz="4000" dirty="0" smtClean="0">
                <a:solidFill>
                  <a:schemeClr val="folHlink"/>
                </a:solidFill>
              </a:rPr>
              <a:t>Quicker to construct than multiple choice items</a:t>
            </a:r>
          </a:p>
          <a:p>
            <a:pPr eaLnBrk="1" hangingPunct="1"/>
            <a:r>
              <a:rPr lang="en-US" sz="4000" dirty="0" smtClean="0">
                <a:solidFill>
                  <a:schemeClr val="folHlink"/>
                </a:solidFill>
              </a:rPr>
              <a:t>Standardized answer sheets can be used if there are 5 or less responses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59">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59">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1066800"/>
          </a:xfrm>
        </p:spPr>
        <p:txBody>
          <a:bodyPr/>
          <a:lstStyle/>
          <a:p>
            <a:pPr eaLnBrk="1" hangingPunct="1"/>
            <a:r>
              <a:rPr lang="en-US" sz="3200" b="1" smtClean="0">
                <a:solidFill>
                  <a:schemeClr val="folHlink"/>
                </a:solidFill>
              </a:rPr>
              <a:t>DISADVANTAGES</a:t>
            </a:r>
          </a:p>
        </p:txBody>
      </p:sp>
      <p:sp>
        <p:nvSpPr>
          <p:cNvPr id="20483" name="Rectangle 3"/>
          <p:cNvSpPr>
            <a:spLocks noGrp="1" noChangeArrowheads="1"/>
          </p:cNvSpPr>
          <p:nvPr>
            <p:ph type="body" idx="1"/>
          </p:nvPr>
        </p:nvSpPr>
        <p:spPr>
          <a:xfrm>
            <a:off x="304800" y="1295400"/>
            <a:ext cx="8534400" cy="5562600"/>
          </a:xfrm>
        </p:spPr>
        <p:txBody>
          <a:bodyPr/>
          <a:lstStyle/>
          <a:p>
            <a:pPr eaLnBrk="1" hangingPunct="1"/>
            <a:r>
              <a:rPr lang="en-US" sz="4000" dirty="0" smtClean="0">
                <a:solidFill>
                  <a:schemeClr val="folHlink"/>
                </a:solidFill>
              </a:rPr>
              <a:t>Similar to true-false items, usually only tests factual information (lowest level of bloom’s taxonomy)</a:t>
            </a:r>
          </a:p>
          <a:p>
            <a:pPr eaLnBrk="1" hangingPunct="1"/>
            <a:r>
              <a:rPr lang="en-US" sz="4000" dirty="0" smtClean="0">
                <a:solidFill>
                  <a:schemeClr val="folHlink"/>
                </a:solidFill>
              </a:rPr>
              <a:t>Standardized answer sheets can not be used if there are more than five responses</a:t>
            </a:r>
          </a:p>
          <a:p>
            <a:pPr eaLnBrk="1" hangingPunct="1"/>
            <a:endParaRPr lang="en-US" b="1" dirty="0" smtClean="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7772400" cy="685800"/>
          </a:xfrm>
        </p:spPr>
        <p:txBody>
          <a:bodyPr/>
          <a:lstStyle/>
          <a:p>
            <a:pPr eaLnBrk="1" hangingPunct="1"/>
            <a:r>
              <a:rPr lang="en-US" sz="3200" b="1" smtClean="0">
                <a:solidFill>
                  <a:schemeClr val="folHlink"/>
                </a:solidFill>
              </a:rPr>
              <a:t>CONSTRUCTION</a:t>
            </a:r>
          </a:p>
        </p:txBody>
      </p:sp>
      <p:sp>
        <p:nvSpPr>
          <p:cNvPr id="21507" name="Rectangle 3"/>
          <p:cNvSpPr>
            <a:spLocks noGrp="1" noChangeArrowheads="1"/>
          </p:cNvSpPr>
          <p:nvPr>
            <p:ph type="body" idx="1"/>
          </p:nvPr>
        </p:nvSpPr>
        <p:spPr>
          <a:xfrm>
            <a:off x="304800" y="609600"/>
            <a:ext cx="8534400" cy="6248400"/>
          </a:xfrm>
        </p:spPr>
        <p:txBody>
          <a:bodyPr/>
          <a:lstStyle/>
          <a:p>
            <a:pPr algn="just" eaLnBrk="1" hangingPunct="1">
              <a:lnSpc>
                <a:spcPct val="90000"/>
              </a:lnSpc>
            </a:pPr>
            <a:r>
              <a:rPr lang="en-US" sz="4000" dirty="0" smtClean="0">
                <a:solidFill>
                  <a:schemeClr val="folHlink"/>
                </a:solidFill>
              </a:rPr>
              <a:t>State the items and potential answers clearly and succinctly</a:t>
            </a:r>
          </a:p>
          <a:p>
            <a:pPr algn="just" eaLnBrk="1" hangingPunct="1">
              <a:lnSpc>
                <a:spcPct val="90000"/>
              </a:lnSpc>
            </a:pPr>
            <a:r>
              <a:rPr lang="en-US" sz="4000" dirty="0" smtClean="0">
                <a:solidFill>
                  <a:schemeClr val="folHlink"/>
                </a:solidFill>
              </a:rPr>
              <a:t>Number items and letter potential answers</a:t>
            </a:r>
          </a:p>
          <a:p>
            <a:pPr algn="just" eaLnBrk="1" hangingPunct="1">
              <a:lnSpc>
                <a:spcPct val="90000"/>
              </a:lnSpc>
            </a:pPr>
            <a:r>
              <a:rPr lang="en-US" sz="4000" dirty="0" smtClean="0">
                <a:solidFill>
                  <a:schemeClr val="folHlink"/>
                </a:solidFill>
              </a:rPr>
              <a:t>Keep all answers and items on the same page</a:t>
            </a:r>
          </a:p>
          <a:p>
            <a:pPr algn="just" eaLnBrk="1" hangingPunct="1">
              <a:lnSpc>
                <a:spcPct val="90000"/>
              </a:lnSpc>
            </a:pPr>
            <a:r>
              <a:rPr lang="en-US" sz="4000" dirty="0" smtClean="0">
                <a:solidFill>
                  <a:schemeClr val="folHlink"/>
                </a:solidFill>
              </a:rPr>
              <a:t>Make all items similar in content</a:t>
            </a:r>
          </a:p>
          <a:p>
            <a:pPr algn="just" eaLnBrk="1" hangingPunct="1">
              <a:lnSpc>
                <a:spcPct val="90000"/>
              </a:lnSpc>
            </a:pPr>
            <a:r>
              <a:rPr lang="en-US" sz="4000" dirty="0" smtClean="0">
                <a:solidFill>
                  <a:schemeClr val="folHlink"/>
                </a:solidFill>
              </a:rPr>
              <a:t>Provide more answers than items to prevent people from deducing answers by elimination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7">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507">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507">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eaLnBrk="1" hangingPunct="1">
              <a:lnSpc>
                <a:spcPct val="90000"/>
              </a:lnSpc>
            </a:pPr>
            <a:r>
              <a:rPr lang="en-US" dirty="0" smtClean="0">
                <a:solidFill>
                  <a:schemeClr val="folHlink"/>
                </a:solidFill>
              </a:rPr>
              <a:t>In directions, indicate whether or not the answer can be used more than once</a:t>
            </a:r>
          </a:p>
          <a:p>
            <a:pPr eaLnBrk="1" hangingPunct="1">
              <a:lnSpc>
                <a:spcPct val="90000"/>
              </a:lnSpc>
            </a:pPr>
            <a:r>
              <a:rPr lang="en-US" dirty="0" smtClean="0">
                <a:solidFill>
                  <a:schemeClr val="folHlink"/>
                </a:solidFill>
              </a:rPr>
              <a:t>Have several potential answers for each item</a:t>
            </a:r>
          </a:p>
          <a:p>
            <a:pPr eaLnBrk="1" hangingPunct="1">
              <a:lnSpc>
                <a:spcPct val="90000"/>
              </a:lnSpc>
            </a:pPr>
            <a:r>
              <a:rPr lang="en-US" dirty="0" smtClean="0">
                <a:solidFill>
                  <a:schemeClr val="folHlink"/>
                </a:solidFill>
              </a:rPr>
              <a:t>If more than 5 responses exist, arrange potential answers in logical groupings (e.g., numerical answers together, dates together, etc)</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pPr eaLnBrk="1" hangingPunct="1"/>
            <a:r>
              <a:rPr lang="en-US" b="1" smtClean="0">
                <a:solidFill>
                  <a:schemeClr val="folHlink"/>
                </a:solidFill>
              </a:rPr>
              <a:t>SHORT-ANSWER AND ESSAY ITEMS (QUESTIONS)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0"/>
            <a:ext cx="7772400" cy="990600"/>
          </a:xfrm>
        </p:spPr>
        <p:txBody>
          <a:bodyPr/>
          <a:lstStyle/>
          <a:p>
            <a:pPr eaLnBrk="1" hangingPunct="1"/>
            <a:r>
              <a:rPr lang="en-US" sz="3200" b="1" smtClean="0">
                <a:solidFill>
                  <a:schemeClr val="folHlink"/>
                </a:solidFill>
              </a:rPr>
              <a:t>ADVANTAGES</a:t>
            </a:r>
          </a:p>
        </p:txBody>
      </p:sp>
      <p:sp>
        <p:nvSpPr>
          <p:cNvPr id="22531" name="Rectangle 3"/>
          <p:cNvSpPr>
            <a:spLocks noGrp="1" noChangeArrowheads="1"/>
          </p:cNvSpPr>
          <p:nvPr>
            <p:ph type="body" idx="1"/>
          </p:nvPr>
        </p:nvSpPr>
        <p:spPr>
          <a:xfrm>
            <a:off x="304800" y="914400"/>
            <a:ext cx="8534400" cy="5943600"/>
          </a:xfrm>
        </p:spPr>
        <p:txBody>
          <a:bodyPr/>
          <a:lstStyle/>
          <a:p>
            <a:pPr eaLnBrk="1" hangingPunct="1"/>
            <a:r>
              <a:rPr lang="en-US" sz="2800" b="1" smtClean="0">
                <a:solidFill>
                  <a:schemeClr val="folHlink"/>
                </a:solidFill>
              </a:rPr>
              <a:t>STUDENTS ARE FREE TO ANSWER ESSAY ITEMS IN THE WAY THAT SEEMS BEST TO THEM</a:t>
            </a:r>
          </a:p>
          <a:p>
            <a:pPr eaLnBrk="1" hangingPunct="1"/>
            <a:r>
              <a:rPr lang="en-US" sz="2800" b="1" smtClean="0">
                <a:solidFill>
                  <a:schemeClr val="folHlink"/>
                </a:solidFill>
              </a:rPr>
              <a:t>STUDENTS CAN DEMONSTRATE THE DEPTH OF THEIR KNOWLEDGE</a:t>
            </a:r>
          </a:p>
          <a:p>
            <a:pPr eaLnBrk="1" hangingPunct="1"/>
            <a:r>
              <a:rPr lang="en-US" sz="2800" b="1" smtClean="0">
                <a:solidFill>
                  <a:schemeClr val="folHlink"/>
                </a:solidFill>
              </a:rPr>
              <a:t>ENCOURAGES STUDENTS TO RELATE ALL THE MATERIAL TO A TOTAL CONCEPT RATHER THAN JUST LEARN THE FACTS</a:t>
            </a:r>
          </a:p>
          <a:p>
            <a:pPr eaLnBrk="1" hangingPunct="1"/>
            <a:r>
              <a:rPr lang="en-US" sz="2800" b="1" smtClean="0">
                <a:solidFill>
                  <a:schemeClr val="folHlink"/>
                </a:solidFill>
              </a:rPr>
              <a:t>ITEMS ARE EASY AND QUICK TO CONSTRUCT</a:t>
            </a:r>
          </a:p>
          <a:p>
            <a:pPr eaLnBrk="1" hangingPunct="1"/>
            <a:r>
              <a:rPr lang="en-US" sz="2800" b="1" smtClean="0">
                <a:solidFill>
                  <a:schemeClr val="folHlink"/>
                </a:solidFill>
              </a:rPr>
              <a:t>ALL LEVELS OF BLOOM’S TAXONOMY CAN BE TESTED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1">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1">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531">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0"/>
            <a:ext cx="7772400" cy="990600"/>
          </a:xfrm>
        </p:spPr>
        <p:txBody>
          <a:bodyPr/>
          <a:lstStyle/>
          <a:p>
            <a:pPr eaLnBrk="1" hangingPunct="1"/>
            <a:r>
              <a:rPr lang="en-US" sz="3200" b="1" smtClean="0">
                <a:solidFill>
                  <a:schemeClr val="folHlink"/>
                </a:solidFill>
              </a:rPr>
              <a:t>DISADVANTAGES</a:t>
            </a:r>
          </a:p>
        </p:txBody>
      </p:sp>
      <p:sp>
        <p:nvSpPr>
          <p:cNvPr id="23555" name="Rectangle 3"/>
          <p:cNvSpPr>
            <a:spLocks noGrp="1" noChangeArrowheads="1"/>
          </p:cNvSpPr>
          <p:nvPr>
            <p:ph type="body" idx="1"/>
          </p:nvPr>
        </p:nvSpPr>
        <p:spPr>
          <a:xfrm>
            <a:off x="304800" y="914400"/>
            <a:ext cx="8534400" cy="5943600"/>
          </a:xfrm>
        </p:spPr>
        <p:txBody>
          <a:bodyPr/>
          <a:lstStyle/>
          <a:p>
            <a:pPr eaLnBrk="1" hangingPunct="1">
              <a:lnSpc>
                <a:spcPct val="90000"/>
              </a:lnSpc>
            </a:pPr>
            <a:r>
              <a:rPr lang="en-US" dirty="0" smtClean="0">
                <a:solidFill>
                  <a:schemeClr val="folHlink"/>
                </a:solidFill>
              </a:rPr>
              <a:t>Time-consuming to grade</a:t>
            </a:r>
          </a:p>
          <a:p>
            <a:pPr eaLnBrk="1" hangingPunct="1">
              <a:lnSpc>
                <a:spcPct val="90000"/>
              </a:lnSpc>
            </a:pPr>
            <a:r>
              <a:rPr lang="en-US" dirty="0" smtClean="0">
                <a:solidFill>
                  <a:schemeClr val="folHlink"/>
                </a:solidFill>
              </a:rPr>
              <a:t>Objectivity of test scores are often low</a:t>
            </a:r>
          </a:p>
          <a:p>
            <a:pPr eaLnBrk="1" hangingPunct="1">
              <a:lnSpc>
                <a:spcPct val="90000"/>
              </a:lnSpc>
            </a:pPr>
            <a:r>
              <a:rPr lang="en-US" dirty="0" smtClean="0">
                <a:solidFill>
                  <a:schemeClr val="folHlink"/>
                </a:solidFill>
              </a:rPr>
              <a:t>Reliability and hence validity of test score are often low</a:t>
            </a:r>
          </a:p>
          <a:p>
            <a:pPr eaLnBrk="1" hangingPunct="1">
              <a:lnSpc>
                <a:spcPct val="90000"/>
              </a:lnSpc>
            </a:pPr>
            <a:r>
              <a:rPr lang="en-US" dirty="0" smtClean="0">
                <a:solidFill>
                  <a:schemeClr val="folHlink"/>
                </a:solidFill>
              </a:rPr>
              <a:t>Essay items require some skill in self expression, which if it is not an instructional objective, validity may be further lowered due to lack of relevancy</a:t>
            </a:r>
          </a:p>
          <a:p>
            <a:pPr eaLnBrk="1" hangingPunct="1">
              <a:lnSpc>
                <a:spcPct val="90000"/>
              </a:lnSpc>
            </a:pPr>
            <a:r>
              <a:rPr lang="en-US" dirty="0" smtClean="0">
                <a:solidFill>
                  <a:schemeClr val="folHlink"/>
                </a:solidFill>
              </a:rPr>
              <a:t>Penmanship and neatness affect grades, which again lowers the validity</a:t>
            </a:r>
          </a:p>
          <a:p>
            <a:pPr eaLnBrk="1" hangingPunct="1">
              <a:lnSpc>
                <a:spcPct val="90000"/>
              </a:lnSpc>
            </a:pPr>
            <a:r>
              <a:rPr lang="en-US" dirty="0" smtClean="0">
                <a:solidFill>
                  <a:schemeClr val="folHlink"/>
                </a:solidFill>
              </a:rPr>
              <a:t>The halo affect is present</a:t>
            </a:r>
          </a:p>
          <a:p>
            <a:pPr eaLnBrk="1" hangingPunct="1">
              <a:lnSpc>
                <a:spcPct val="90000"/>
              </a:lnSpc>
            </a:pPr>
            <a:endParaRPr lang="en-US" sz="2800" b="1" dirty="0" smtClean="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5">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555">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riter"/>
                                        </p:tgtEl>
                                      </p:cMediaNode>
                                    </p:audio>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555">
                                            <p:txEl>
                                              <p:pRg st="5" end="5"/>
                                            </p:txEl>
                                          </p:spTgt>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0"/>
            <a:ext cx="7772400" cy="1295400"/>
          </a:xfrm>
        </p:spPr>
        <p:txBody>
          <a:bodyPr/>
          <a:lstStyle/>
          <a:p>
            <a:pPr eaLnBrk="1" hangingPunct="1"/>
            <a:r>
              <a:rPr lang="en-US" sz="3200" b="1" smtClean="0">
                <a:solidFill>
                  <a:schemeClr val="folHlink"/>
                </a:solidFill>
              </a:rPr>
              <a:t>CONSTRUCTION</a:t>
            </a:r>
          </a:p>
        </p:txBody>
      </p:sp>
      <p:sp>
        <p:nvSpPr>
          <p:cNvPr id="24579" name="Rectangle 3"/>
          <p:cNvSpPr>
            <a:spLocks noGrp="1" noChangeArrowheads="1"/>
          </p:cNvSpPr>
          <p:nvPr>
            <p:ph type="body" idx="1"/>
          </p:nvPr>
        </p:nvSpPr>
        <p:spPr>
          <a:xfrm>
            <a:off x="304800" y="1295400"/>
            <a:ext cx="8534400" cy="5562600"/>
          </a:xfrm>
        </p:spPr>
        <p:txBody>
          <a:bodyPr/>
          <a:lstStyle/>
          <a:p>
            <a:pPr algn="just" eaLnBrk="1" hangingPunct="1">
              <a:lnSpc>
                <a:spcPct val="90000"/>
              </a:lnSpc>
            </a:pPr>
            <a:r>
              <a:rPr lang="en-US" sz="3600" dirty="0" smtClean="0">
                <a:solidFill>
                  <a:schemeClr val="folHlink"/>
                </a:solidFill>
              </a:rPr>
              <a:t>State the item as clearly and concisely as possible</a:t>
            </a:r>
          </a:p>
          <a:p>
            <a:pPr algn="just" eaLnBrk="1" hangingPunct="1">
              <a:lnSpc>
                <a:spcPct val="90000"/>
              </a:lnSpc>
            </a:pPr>
            <a:r>
              <a:rPr lang="en-US" sz="3600" dirty="0" smtClean="0">
                <a:solidFill>
                  <a:schemeClr val="folHlink"/>
                </a:solidFill>
              </a:rPr>
              <a:t>Note on the test the approximate time students should spend on each item</a:t>
            </a:r>
          </a:p>
          <a:p>
            <a:pPr algn="just" eaLnBrk="1" hangingPunct="1">
              <a:lnSpc>
                <a:spcPct val="90000"/>
              </a:lnSpc>
            </a:pPr>
            <a:r>
              <a:rPr lang="en-US" sz="3600" dirty="0" smtClean="0">
                <a:solidFill>
                  <a:schemeClr val="folHlink"/>
                </a:solidFill>
              </a:rPr>
              <a:t>Note on the test the point value for each item</a:t>
            </a:r>
          </a:p>
          <a:p>
            <a:pPr algn="just" eaLnBrk="1" hangingPunct="1">
              <a:lnSpc>
                <a:spcPct val="90000"/>
              </a:lnSpc>
            </a:pPr>
            <a:r>
              <a:rPr lang="en-US" sz="3600" dirty="0" smtClean="0">
                <a:solidFill>
                  <a:schemeClr val="folHlink"/>
                </a:solidFill>
              </a:rPr>
              <a:t>Carefully key the test before administration which will help identify ambiguous items and improve objectivity (and hence reliability and validity) in the grading</a:t>
            </a:r>
          </a:p>
          <a:p>
            <a:pPr eaLnBrk="1" hangingPunct="1">
              <a:lnSpc>
                <a:spcPct val="90000"/>
              </a:lnSpc>
            </a:pPr>
            <a:endParaRPr lang="en-US" sz="2800" b="1" dirty="0" smtClean="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9">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579">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0"/>
            <a:ext cx="7772400" cy="990600"/>
          </a:xfrm>
        </p:spPr>
        <p:txBody>
          <a:bodyPr/>
          <a:lstStyle/>
          <a:p>
            <a:pPr eaLnBrk="1" hangingPunct="1"/>
            <a:r>
              <a:rPr lang="en-US" sz="3200" b="1" smtClean="0">
                <a:solidFill>
                  <a:schemeClr val="folHlink"/>
                </a:solidFill>
              </a:rPr>
              <a:t>ADMINISTRATION OF TEST</a:t>
            </a:r>
          </a:p>
        </p:txBody>
      </p:sp>
      <p:sp>
        <p:nvSpPr>
          <p:cNvPr id="25603" name="Rectangle 3"/>
          <p:cNvSpPr>
            <a:spLocks noGrp="1" noChangeArrowheads="1"/>
          </p:cNvSpPr>
          <p:nvPr>
            <p:ph type="body" idx="1"/>
          </p:nvPr>
        </p:nvSpPr>
        <p:spPr>
          <a:xfrm>
            <a:off x="304800" y="990600"/>
            <a:ext cx="8534400" cy="5867400"/>
          </a:xfrm>
        </p:spPr>
        <p:txBody>
          <a:bodyPr/>
          <a:lstStyle/>
          <a:p>
            <a:pPr algn="just" eaLnBrk="1" hangingPunct="1">
              <a:lnSpc>
                <a:spcPct val="90000"/>
              </a:lnSpc>
            </a:pPr>
            <a:r>
              <a:rPr lang="en-US" sz="4000" dirty="0" smtClean="0">
                <a:solidFill>
                  <a:schemeClr val="folHlink"/>
                </a:solidFill>
              </a:rPr>
              <a:t>Test setting should be quiet, well lighted, properly heated, odor-free, spacious, and comfortable</a:t>
            </a:r>
          </a:p>
          <a:p>
            <a:pPr algn="just" eaLnBrk="1" hangingPunct="1">
              <a:lnSpc>
                <a:spcPct val="90000"/>
              </a:lnSpc>
            </a:pPr>
            <a:r>
              <a:rPr lang="en-US" sz="4000" dirty="0" smtClean="0">
                <a:solidFill>
                  <a:schemeClr val="folHlink"/>
                </a:solidFill>
              </a:rPr>
              <a:t>Students should face the same direction and be spaced out</a:t>
            </a:r>
          </a:p>
          <a:p>
            <a:pPr algn="just" eaLnBrk="1" hangingPunct="1">
              <a:lnSpc>
                <a:spcPct val="90000"/>
              </a:lnSpc>
            </a:pPr>
            <a:r>
              <a:rPr lang="en-US" sz="4000" dirty="0" smtClean="0">
                <a:solidFill>
                  <a:schemeClr val="folHlink"/>
                </a:solidFill>
              </a:rPr>
              <a:t>May want to consider parallel tests if testing more than one class; difficult and time consuming to construct similar exams that test the same content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riter"/>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riter"/>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Evaluation Types</a:t>
            </a:r>
          </a:p>
        </p:txBody>
      </p:sp>
      <p:sp>
        <p:nvSpPr>
          <p:cNvPr id="5123" name="Rectangle 3"/>
          <p:cNvSpPr>
            <a:spLocks noGrp="1" noChangeArrowheads="1"/>
          </p:cNvSpPr>
          <p:nvPr>
            <p:ph type="body" idx="1"/>
          </p:nvPr>
        </p:nvSpPr>
        <p:spPr/>
        <p:txBody>
          <a:bodyPr/>
          <a:lstStyle/>
          <a:p>
            <a:r>
              <a:rPr lang="en-US" dirty="0">
                <a:solidFill>
                  <a:srgbClr val="FFFF00"/>
                </a:solidFill>
              </a:rPr>
              <a:t>Criterion-referenced evaluation</a:t>
            </a:r>
            <a:r>
              <a:rPr lang="en-US" dirty="0"/>
              <a:t> -- student performance is assessed against a set of predetermined standards</a:t>
            </a:r>
          </a:p>
          <a:p>
            <a:r>
              <a:rPr lang="en-US" dirty="0">
                <a:solidFill>
                  <a:srgbClr val="FFFF00"/>
                </a:solidFill>
              </a:rPr>
              <a:t>Norm-referenced evaluation</a:t>
            </a:r>
            <a:r>
              <a:rPr lang="en-US" dirty="0"/>
              <a:t> -- student performance is assessed relative to the other </a:t>
            </a:r>
            <a:r>
              <a:rPr lang="en-US" dirty="0" smtClean="0"/>
              <a:t>students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MARKING, MARKING SCHEME</a:t>
            </a:r>
            <a:endParaRPr lang="en-US" sz="4000" dirty="0"/>
          </a:p>
        </p:txBody>
      </p:sp>
      <p:sp>
        <p:nvSpPr>
          <p:cNvPr id="3" name="Content Placeholder 2"/>
          <p:cNvSpPr>
            <a:spLocks noGrp="1"/>
          </p:cNvSpPr>
          <p:nvPr>
            <p:ph idx="1"/>
          </p:nvPr>
        </p:nvSpPr>
        <p:spPr/>
        <p:txBody>
          <a:bodyPr/>
          <a:lstStyle/>
          <a:p>
            <a:r>
              <a:rPr lang="en-US" b="1" dirty="0" smtClean="0"/>
              <a:t>Introduction </a:t>
            </a:r>
          </a:p>
          <a:p>
            <a:r>
              <a:rPr lang="en-US" dirty="0" smtClean="0"/>
              <a:t>Mark schemes are used to ensure consistence and fairness </a:t>
            </a:r>
          </a:p>
          <a:p>
            <a:r>
              <a:rPr lang="en-US" dirty="0" smtClean="0"/>
              <a:t> Provide indication of the nature and range of candidates’ responses worthy of credit. </a:t>
            </a:r>
          </a:p>
          <a:p>
            <a:r>
              <a:rPr lang="en-US" dirty="0" smtClean="0"/>
              <a:t>Set criteria for allocating marks to candidates’ responses.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mark schemes’ instructions.</a:t>
            </a:r>
            <a:br>
              <a:rPr lang="en-US" dirty="0" smtClean="0"/>
            </a:br>
            <a:endParaRPr lang="en-US" dirty="0"/>
          </a:p>
        </p:txBody>
      </p:sp>
      <p:sp>
        <p:nvSpPr>
          <p:cNvPr id="3" name="Content Placeholder 2"/>
          <p:cNvSpPr>
            <a:spLocks noGrp="1"/>
          </p:cNvSpPr>
          <p:nvPr>
            <p:ph idx="1"/>
          </p:nvPr>
        </p:nvSpPr>
        <p:spPr/>
        <p:txBody>
          <a:bodyPr/>
          <a:lstStyle/>
          <a:p>
            <a:r>
              <a:rPr lang="en-US" dirty="0" smtClean="0"/>
              <a:t>Assessment Objectives:</a:t>
            </a:r>
          </a:p>
          <a:p>
            <a:r>
              <a:rPr lang="en-US" dirty="0" smtClean="0"/>
              <a:t>Marking scheme must be tailored under objective of the test or examination.</a:t>
            </a:r>
          </a:p>
          <a:p>
            <a:r>
              <a:rPr lang="en-US" dirty="0" smtClean="0"/>
              <a:t> the objective of the test will guide on what to be examined and at what depth </a:t>
            </a:r>
          </a:p>
          <a:p>
            <a:r>
              <a:rPr lang="en-US" dirty="0" smtClean="0"/>
              <a:t>Again the objective will ensure that the test and test answer measure the what is supposed to measure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98474" y="484094"/>
            <a:ext cx="7556313" cy="1116106"/>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000" b="1" dirty="0" smtClean="0">
                <a:solidFill>
                  <a:srgbClr val="E2751D"/>
                </a:solidFill>
              </a:rPr>
              <a:t>Rubrics</a:t>
            </a:r>
            <a:endParaRPr lang="en-US" sz="6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E2751D"/>
              </a:solidFill>
              <a:effectLst>
                <a:outerShdw blurRad="50800" dist="40000" dir="5400000" algn="tl" rotWithShape="0">
                  <a:srgbClr val="000000">
                    <a:shade val="5000"/>
                    <a:satMod val="120000"/>
                    <a:alpha val="33000"/>
                  </a:srgbClr>
                </a:outerShdw>
              </a:effectLst>
            </a:endParaRPr>
          </a:p>
        </p:txBody>
      </p:sp>
      <p:sp>
        <p:nvSpPr>
          <p:cNvPr id="3" name="Content Placeholder 4"/>
          <p:cNvSpPr txBox="1">
            <a:spLocks/>
          </p:cNvSpPr>
          <p:nvPr/>
        </p:nvSpPr>
        <p:spPr>
          <a:xfrm>
            <a:off x="498474" y="1600200"/>
            <a:ext cx="8493126" cy="49784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n-US" dirty="0">
                <a:solidFill>
                  <a:srgbClr val="E2751D"/>
                </a:solidFill>
              </a:rPr>
              <a:t>How to create</a:t>
            </a:r>
          </a:p>
          <a:p>
            <a:pPr lvl="1"/>
            <a:r>
              <a:rPr lang="en-US" sz="2400" dirty="0"/>
              <a:t>Customized but similar rubrics for each assignment</a:t>
            </a:r>
          </a:p>
          <a:p>
            <a:pPr lvl="1"/>
            <a:r>
              <a:rPr lang="en-US" sz="2400" dirty="0"/>
              <a:t>Rubrics should be simple and </a:t>
            </a:r>
            <a:r>
              <a:rPr lang="en-US" sz="2400" dirty="0" smtClean="0"/>
              <a:t>clear</a:t>
            </a:r>
            <a:endParaRPr lang="en-US" sz="2800" dirty="0" smtClean="0"/>
          </a:p>
          <a:p>
            <a:pPr marL="514350" indent="-514350">
              <a:spcBef>
                <a:spcPts val="1968"/>
              </a:spcBef>
              <a:buFont typeface="+mj-lt"/>
              <a:buAutoNum type="arabicPeriod"/>
            </a:pPr>
            <a:r>
              <a:rPr lang="en-US" dirty="0" smtClean="0">
                <a:solidFill>
                  <a:srgbClr val="E2751D"/>
                </a:solidFill>
              </a:rPr>
              <a:t>When to use</a:t>
            </a:r>
          </a:p>
          <a:p>
            <a:pPr lvl="1"/>
            <a:r>
              <a:rPr lang="en-US" sz="2400" dirty="0" smtClean="0"/>
              <a:t>Use for assignments that are graded</a:t>
            </a:r>
          </a:p>
          <a:p>
            <a:pPr lvl="1"/>
            <a:r>
              <a:rPr lang="en-US" sz="2400" dirty="0"/>
              <a:t>Give rubrics to students before </a:t>
            </a:r>
            <a:r>
              <a:rPr lang="en-US" sz="2400" dirty="0" smtClean="0"/>
              <a:t>starting assignment</a:t>
            </a:r>
          </a:p>
          <a:p>
            <a:pPr lvl="1"/>
            <a:r>
              <a:rPr lang="en-US" sz="2400" dirty="0"/>
              <a:t>Have students grade own work with rubrics before </a:t>
            </a:r>
            <a:r>
              <a:rPr lang="en-US" sz="2400" dirty="0" smtClean="0"/>
              <a:t>submitting</a:t>
            </a:r>
            <a:endParaRPr lang="en-US" sz="2400" dirty="0"/>
          </a:p>
          <a:p>
            <a:pPr lvl="1"/>
            <a:r>
              <a:rPr lang="en-US" sz="2400" dirty="0"/>
              <a:t>G</a:t>
            </a:r>
            <a:r>
              <a:rPr lang="en-US" sz="2400" dirty="0" smtClean="0"/>
              <a:t>ive </a:t>
            </a:r>
            <a:r>
              <a:rPr lang="en-US" sz="2400" dirty="0"/>
              <a:t>rubrics to students </a:t>
            </a:r>
            <a:r>
              <a:rPr lang="en-US" sz="2400" dirty="0" smtClean="0"/>
              <a:t>with graded and returned assignments, including comments</a:t>
            </a:r>
          </a:p>
        </p:txBody>
      </p:sp>
    </p:spTree>
    <p:extLst>
      <p:ext uri="{BB962C8B-B14F-4D97-AF65-F5344CB8AC3E}">
        <p14:creationId xmlns:p14="http://schemas.microsoft.com/office/powerpoint/2010/main" val="327517904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E2751D"/>
                </a:solidFill>
              </a:rPr>
              <a:t>Rubrics</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idx="1"/>
          </p:nvPr>
        </p:nvSpPr>
        <p:spPr>
          <a:xfrm>
            <a:off x="457200" y="1955800"/>
            <a:ext cx="8229600" cy="4170363"/>
          </a:xfrm>
        </p:spPr>
        <p:txBody>
          <a:bodyPr>
            <a:normAutofit/>
          </a:bodyPr>
          <a:lstStyle/>
          <a:p>
            <a:pPr marL="0" indent="0">
              <a:buNone/>
            </a:pPr>
            <a:r>
              <a:rPr lang="en-US" sz="3600" dirty="0" smtClean="0">
                <a:solidFill>
                  <a:srgbClr val="E2751D"/>
                </a:solidFill>
              </a:rPr>
              <a:t>Before </a:t>
            </a:r>
            <a:r>
              <a:rPr lang="en-US" sz="3600" dirty="0">
                <a:solidFill>
                  <a:srgbClr val="E2751D"/>
                </a:solidFill>
              </a:rPr>
              <a:t>you can create a </a:t>
            </a:r>
            <a:r>
              <a:rPr lang="en-US" sz="3600" dirty="0" smtClean="0">
                <a:solidFill>
                  <a:srgbClr val="E2751D"/>
                </a:solidFill>
              </a:rPr>
              <a:t>rubric, know:</a:t>
            </a:r>
          </a:p>
          <a:p>
            <a:r>
              <a:rPr lang="en-US" sz="3600" dirty="0"/>
              <a:t>Y</a:t>
            </a:r>
            <a:r>
              <a:rPr lang="en-US" sz="3600" dirty="0" smtClean="0"/>
              <a:t>our objectives</a:t>
            </a:r>
          </a:p>
          <a:p>
            <a:r>
              <a:rPr lang="en-US" sz="3600" dirty="0" smtClean="0"/>
              <a:t>Your criteria</a:t>
            </a:r>
          </a:p>
          <a:p>
            <a:r>
              <a:rPr lang="en-US" sz="3600" dirty="0" smtClean="0"/>
              <a:t>Scales/weighting</a:t>
            </a:r>
            <a:endParaRPr lang="en-US" sz="3600" dirty="0"/>
          </a:p>
        </p:txBody>
      </p:sp>
    </p:spTree>
    <p:extLst>
      <p:ext uri="{BB962C8B-B14F-4D97-AF65-F5344CB8AC3E}">
        <p14:creationId xmlns:p14="http://schemas.microsoft.com/office/powerpoint/2010/main" val="349517629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chemeClr val="accent3"/>
                </a:solidFill>
              </a:rPr>
              <a:t>Free online rubric-maker</a:t>
            </a:r>
            <a:endParaRPr lang="en-US" sz="5400" b="1" dirty="0">
              <a:solidFill>
                <a:schemeClr val="accent3"/>
              </a:solidFill>
            </a:endParaRPr>
          </a:p>
        </p:txBody>
      </p:sp>
      <p:pic>
        <p:nvPicPr>
          <p:cNvPr id="4" name="Content Placeholder 3" descr="rubistar.tiff"/>
          <p:cNvPicPr>
            <a:picLocks noGrp="1" noChangeAspect="1"/>
          </p:cNvPicPr>
          <p:nvPr>
            <p:ph idx="1"/>
          </p:nvPr>
        </p:nvPicPr>
        <p:blipFill>
          <a:blip r:embed="rId2" cstate="print">
            <a:extLst>
              <a:ext uri="{28A0092B-C50C-407E-A947-70E740481C1C}">
                <a14:useLocalDpi xmlns:a14="http://schemas.microsoft.com/office/drawing/2010/main" val="0"/>
              </a:ext>
            </a:extLst>
          </a:blip>
          <a:srcRect l="-34380" r="-34380"/>
          <a:stretch>
            <a:fillRect/>
          </a:stretch>
        </p:blipFill>
        <p:spPr/>
      </p:pic>
      <p:sp>
        <p:nvSpPr>
          <p:cNvPr id="5" name="TextBox 4"/>
          <p:cNvSpPr txBox="1"/>
          <p:nvPr/>
        </p:nvSpPr>
        <p:spPr>
          <a:xfrm>
            <a:off x="139700" y="6154340"/>
            <a:ext cx="8102600" cy="461665"/>
          </a:xfrm>
          <a:prstGeom prst="rect">
            <a:avLst/>
          </a:prstGeom>
          <a:noFill/>
        </p:spPr>
        <p:txBody>
          <a:bodyPr wrap="square" rtlCol="0">
            <a:spAutoFit/>
          </a:bodyPr>
          <a:lstStyle/>
          <a:p>
            <a:pPr marL="514350" lvl="1" indent="0">
              <a:buNone/>
            </a:pPr>
            <a:r>
              <a:rPr lang="en-US" sz="2400" dirty="0" err="1" smtClean="0"/>
              <a:t>RubiStar</a:t>
            </a:r>
            <a:r>
              <a:rPr lang="en-US" sz="2400" dirty="0" smtClean="0"/>
              <a:t> http://rubistar.4teachers.org/</a:t>
            </a:r>
          </a:p>
        </p:txBody>
      </p:sp>
    </p:spTree>
    <p:extLst>
      <p:ext uri="{BB962C8B-B14F-4D97-AF65-F5344CB8AC3E}">
        <p14:creationId xmlns:p14="http://schemas.microsoft.com/office/powerpoint/2010/main" val="2397567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ubistar2.tiff"/>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049" r="-4"/>
          <a:stretch/>
        </p:blipFill>
        <p:spPr>
          <a:xfrm>
            <a:off x="468948" y="570523"/>
            <a:ext cx="7659052" cy="5880100"/>
          </a:xfrm>
        </p:spPr>
      </p:pic>
      <p:sp>
        <p:nvSpPr>
          <p:cNvPr id="3" name="Rectangle 2"/>
          <p:cNvSpPr/>
          <p:nvPr/>
        </p:nvSpPr>
        <p:spPr>
          <a:xfrm>
            <a:off x="736601" y="977898"/>
            <a:ext cx="1549399" cy="1567360"/>
          </a:xfrm>
          <a:prstGeom prst="rect">
            <a:avLst/>
          </a:prstGeom>
          <a:noFill/>
          <a:ln w="3810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3721100" y="3100504"/>
            <a:ext cx="2535482" cy="369332"/>
          </a:xfrm>
          <a:prstGeom prst="rect">
            <a:avLst/>
          </a:prstGeom>
          <a:solidFill>
            <a:srgbClr val="FFF0CC"/>
          </a:solidFill>
          <a:ln>
            <a:solidFill>
              <a:srgbClr val="000000"/>
            </a:solidFill>
          </a:ln>
        </p:spPr>
        <p:txBody>
          <a:bodyPr wrap="none" rtlCol="0">
            <a:spAutoFit/>
          </a:bodyPr>
          <a:lstStyle/>
          <a:p>
            <a:r>
              <a:rPr lang="en-US" dirty="0" smtClean="0">
                <a:solidFill>
                  <a:srgbClr val="000000"/>
                </a:solidFill>
              </a:rPr>
              <a:t>Choose score descriptors</a:t>
            </a:r>
            <a:endParaRPr lang="en-US" dirty="0">
              <a:solidFill>
                <a:srgbClr val="000000"/>
              </a:solidFill>
            </a:endParaRPr>
          </a:p>
        </p:txBody>
      </p:sp>
      <p:cxnSp>
        <p:nvCxnSpPr>
          <p:cNvPr id="6" name="Straight Arrow Connector 5"/>
          <p:cNvCxnSpPr>
            <a:stCxn id="7" idx="1"/>
          </p:cNvCxnSpPr>
          <p:nvPr/>
        </p:nvCxnSpPr>
        <p:spPr>
          <a:xfrm flipH="1">
            <a:off x="2171701" y="881727"/>
            <a:ext cx="1727198" cy="731173"/>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7" name="TextBox 6"/>
          <p:cNvSpPr txBox="1"/>
          <p:nvPr/>
        </p:nvSpPr>
        <p:spPr>
          <a:xfrm>
            <a:off x="3898899" y="681672"/>
            <a:ext cx="2006600" cy="400110"/>
          </a:xfrm>
          <a:prstGeom prst="rect">
            <a:avLst/>
          </a:prstGeom>
          <a:solidFill>
            <a:schemeClr val="accent4">
              <a:lumMod val="20000"/>
              <a:lumOff val="80000"/>
            </a:schemeClr>
          </a:solidFill>
          <a:ln>
            <a:solidFill>
              <a:schemeClr val="bg1"/>
            </a:solidFill>
          </a:ln>
        </p:spPr>
        <p:txBody>
          <a:bodyPr wrap="square" rtlCol="0">
            <a:spAutoFit/>
          </a:bodyPr>
          <a:lstStyle/>
          <a:p>
            <a:r>
              <a:rPr lang="en-US" sz="2000" dirty="0" smtClean="0">
                <a:solidFill>
                  <a:srgbClr val="000000"/>
                </a:solidFill>
              </a:rPr>
              <a:t>Choose Criteria</a:t>
            </a:r>
            <a:endParaRPr lang="en-US" sz="2000" dirty="0">
              <a:solidFill>
                <a:srgbClr val="000000"/>
              </a:solidFill>
            </a:endParaRPr>
          </a:p>
        </p:txBody>
      </p:sp>
      <p:cxnSp>
        <p:nvCxnSpPr>
          <p:cNvPr id="8" name="Straight Arrow Connector 7"/>
          <p:cNvCxnSpPr/>
          <p:nvPr/>
        </p:nvCxnSpPr>
        <p:spPr>
          <a:xfrm flipV="1">
            <a:off x="5041900" y="2545258"/>
            <a:ext cx="355600" cy="55524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7945656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ubistrar3.tiff"/>
          <p:cNvPicPr>
            <a:picLocks noGrp="1" noChangeAspect="1"/>
          </p:cNvPicPr>
          <p:nvPr>
            <p:ph idx="1"/>
          </p:nvPr>
        </p:nvPicPr>
        <p:blipFill>
          <a:blip r:embed="rId2" cstate="print">
            <a:extLst>
              <a:ext uri="{28A0092B-C50C-407E-A947-70E740481C1C}">
                <a14:useLocalDpi xmlns:a14="http://schemas.microsoft.com/office/drawing/2010/main" val="0"/>
              </a:ext>
            </a:extLst>
          </a:blip>
          <a:srcRect l="-25216" r="-25216"/>
          <a:stretch>
            <a:fillRect/>
          </a:stretch>
        </p:blipFill>
        <p:spPr>
          <a:xfrm>
            <a:off x="-376510" y="596900"/>
            <a:ext cx="10053910" cy="5529263"/>
          </a:xfrm>
        </p:spPr>
      </p:pic>
    </p:spTree>
    <p:extLst>
      <p:ext uri="{BB962C8B-B14F-4D97-AF65-F5344CB8AC3E}">
        <p14:creationId xmlns:p14="http://schemas.microsoft.com/office/powerpoint/2010/main" val="163385795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2278"/>
          </a:xfrm>
        </p:spPr>
        <p:txBody>
          <a:bodyPr/>
          <a:lstStyle/>
          <a:p>
            <a:r>
              <a:rPr lang="en-US" dirty="0" smtClean="0">
                <a:solidFill>
                  <a:schemeClr val="accent3"/>
                </a:solidFill>
              </a:rPr>
              <a:t>Students’ Roles in Assessment </a:t>
            </a:r>
            <a:endParaRPr lang="en-US" dirty="0">
              <a:solidFill>
                <a:schemeClr val="accent3"/>
              </a:solidFill>
            </a:endParaRPr>
          </a:p>
        </p:txBody>
      </p:sp>
      <p:sp>
        <p:nvSpPr>
          <p:cNvPr id="3" name="Content Placeholder 2"/>
          <p:cNvSpPr>
            <a:spLocks noGrp="1"/>
          </p:cNvSpPr>
          <p:nvPr>
            <p:ph idx="1"/>
          </p:nvPr>
        </p:nvSpPr>
        <p:spPr>
          <a:xfrm>
            <a:off x="254000" y="1140618"/>
            <a:ext cx="8229600" cy="5412582"/>
          </a:xfrm>
        </p:spPr>
        <p:txBody>
          <a:bodyPr>
            <a:normAutofit/>
          </a:bodyPr>
          <a:lstStyle/>
          <a:p>
            <a:pPr>
              <a:lnSpc>
                <a:spcPct val="120000"/>
              </a:lnSpc>
            </a:pPr>
            <a:r>
              <a:rPr lang="en-US" sz="2800" dirty="0"/>
              <a:t>Do their work diligently and not disruptively</a:t>
            </a:r>
          </a:p>
          <a:p>
            <a:pPr>
              <a:lnSpc>
                <a:spcPct val="120000"/>
              </a:lnSpc>
            </a:pPr>
            <a:r>
              <a:rPr lang="en-US" sz="2800" dirty="0" smtClean="0"/>
              <a:t>Work courteously if with partners</a:t>
            </a:r>
          </a:p>
          <a:p>
            <a:pPr>
              <a:lnSpc>
                <a:spcPct val="120000"/>
              </a:lnSpc>
            </a:pPr>
            <a:r>
              <a:rPr lang="en-US" sz="2800" dirty="0" smtClean="0"/>
              <a:t>Follow teacher’s guidelines</a:t>
            </a:r>
          </a:p>
          <a:p>
            <a:pPr>
              <a:lnSpc>
                <a:spcPct val="120000"/>
              </a:lnSpc>
            </a:pPr>
            <a:r>
              <a:rPr lang="en-US" sz="2800" dirty="0" smtClean="0"/>
              <a:t>Ask for help </a:t>
            </a:r>
            <a:r>
              <a:rPr lang="en-US" sz="2800" dirty="0"/>
              <a:t>a</a:t>
            </a:r>
            <a:r>
              <a:rPr lang="en-US" sz="2800" dirty="0" smtClean="0"/>
              <a:t>s needed</a:t>
            </a:r>
          </a:p>
          <a:p>
            <a:pPr>
              <a:lnSpc>
                <a:spcPct val="120000"/>
              </a:lnSpc>
            </a:pPr>
            <a:r>
              <a:rPr lang="en-US" sz="2800" dirty="0" smtClean="0"/>
              <a:t>You can use alternative assessments to</a:t>
            </a:r>
            <a:r>
              <a:rPr lang="en-US" sz="2800" dirty="0"/>
              <a:t> </a:t>
            </a:r>
            <a:r>
              <a:rPr lang="en-US" sz="2800" dirty="0" smtClean="0"/>
              <a:t>prepare for formal </a:t>
            </a:r>
            <a:br>
              <a:rPr lang="en-US" sz="2800" dirty="0" smtClean="0"/>
            </a:br>
            <a:r>
              <a:rPr lang="en-US" sz="2800" dirty="0" smtClean="0"/>
              <a:t>assessments</a:t>
            </a:r>
          </a:p>
        </p:txBody>
      </p:sp>
    </p:spTree>
    <p:extLst>
      <p:ext uri="{BB962C8B-B14F-4D97-AF65-F5344CB8AC3E}">
        <p14:creationId xmlns:p14="http://schemas.microsoft.com/office/powerpoint/2010/main" val="2382122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a:t>Authentic Assessment</a:t>
            </a:r>
          </a:p>
        </p:txBody>
      </p:sp>
      <p:sp>
        <p:nvSpPr>
          <p:cNvPr id="8195" name="Rectangle 3"/>
          <p:cNvSpPr>
            <a:spLocks noGrp="1" noChangeArrowheads="1"/>
          </p:cNvSpPr>
          <p:nvPr>
            <p:ph type="body" idx="1"/>
          </p:nvPr>
        </p:nvSpPr>
        <p:spPr/>
        <p:txBody>
          <a:bodyPr/>
          <a:lstStyle/>
          <a:p>
            <a:r>
              <a:rPr lang="en-US" dirty="0"/>
              <a:t>Authentic assessment </a:t>
            </a:r>
          </a:p>
          <a:p>
            <a:pPr lvl="1"/>
            <a:r>
              <a:rPr lang="en-US" dirty="0"/>
              <a:t>reflects student learning, achievement, motivation,  and attitudes on instructionally relevant classroom activities (O’Malley &amp; Valdez, 1996).</a:t>
            </a:r>
          </a:p>
          <a:p>
            <a:r>
              <a:rPr lang="en-US" dirty="0"/>
              <a:t>Examples: </a:t>
            </a:r>
          </a:p>
          <a:p>
            <a:pPr lvl="1"/>
            <a:r>
              <a:rPr lang="en-US" dirty="0"/>
              <a:t>performance assessment</a:t>
            </a:r>
          </a:p>
          <a:p>
            <a:pPr lvl="1"/>
            <a:r>
              <a:rPr lang="en-US" dirty="0"/>
              <a:t>portfolios</a:t>
            </a:r>
          </a:p>
          <a:p>
            <a:pPr lvl="1"/>
            <a:r>
              <a:rPr lang="en-US" dirty="0"/>
              <a:t>self-assessment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solidFill>
                  <a:srgbClr val="E2751D"/>
                </a:solidFill>
              </a:rPr>
              <a:t>Important tips in Assessment </a:t>
            </a:r>
            <a:endParaRPr lang="en-US" sz="5400" b="1" dirty="0">
              <a:solidFill>
                <a:srgbClr val="E2751D"/>
              </a:solidFill>
            </a:endParaRPr>
          </a:p>
        </p:txBody>
      </p:sp>
      <p:sp>
        <p:nvSpPr>
          <p:cNvPr id="3" name="Content Placeholder 2"/>
          <p:cNvSpPr>
            <a:spLocks noGrp="1"/>
          </p:cNvSpPr>
          <p:nvPr>
            <p:ph idx="1"/>
          </p:nvPr>
        </p:nvSpPr>
        <p:spPr>
          <a:xfrm>
            <a:off x="156777" y="1600200"/>
            <a:ext cx="8685428" cy="4927600"/>
          </a:xfrm>
        </p:spPr>
        <p:txBody>
          <a:bodyPr>
            <a:normAutofit/>
          </a:bodyPr>
          <a:lstStyle/>
          <a:p>
            <a:pPr>
              <a:lnSpc>
                <a:spcPct val="130000"/>
              </a:lnSpc>
            </a:pPr>
            <a:r>
              <a:rPr lang="en-US" sz="3000" dirty="0" smtClean="0"/>
              <a:t>Match your assessment to your class and students</a:t>
            </a:r>
          </a:p>
          <a:p>
            <a:pPr>
              <a:lnSpc>
                <a:spcPct val="130000"/>
              </a:lnSpc>
            </a:pPr>
            <a:r>
              <a:rPr lang="en-US" sz="3000" dirty="0" smtClean="0"/>
              <a:t>Help your students learn from their assessments</a:t>
            </a:r>
          </a:p>
          <a:p>
            <a:pPr>
              <a:lnSpc>
                <a:spcPct val="130000"/>
              </a:lnSpc>
            </a:pPr>
            <a:r>
              <a:rPr lang="en-US" sz="3000" dirty="0" smtClean="0"/>
              <a:t>Use other types of assessments in addition to multiple choice quizzes/tests</a:t>
            </a:r>
          </a:p>
          <a:p>
            <a:pPr>
              <a:lnSpc>
                <a:spcPct val="130000"/>
              </a:lnSpc>
            </a:pPr>
            <a:r>
              <a:rPr lang="en-US" sz="3000" dirty="0" smtClean="0"/>
              <a:t>Use assessment to motivate students!</a:t>
            </a:r>
            <a:endParaRPr lang="en-US" sz="3000" dirty="0"/>
          </a:p>
        </p:txBody>
      </p:sp>
    </p:spTree>
    <p:extLst>
      <p:ext uri="{BB962C8B-B14F-4D97-AF65-F5344CB8AC3E}">
        <p14:creationId xmlns:p14="http://schemas.microsoft.com/office/powerpoint/2010/main" val="20701387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6600"/>
            <a:ext cx="8229600" cy="5689600"/>
          </a:xfrm>
        </p:spPr>
        <p:txBody>
          <a:bodyPr>
            <a:normAutofit fontScale="85000" lnSpcReduction="10000"/>
          </a:bodyPr>
          <a:lstStyle/>
          <a:p>
            <a:pPr>
              <a:lnSpc>
                <a:spcPct val="120000"/>
              </a:lnSpc>
            </a:pPr>
            <a:r>
              <a:rPr lang="en-US" sz="2800" dirty="0" err="1" smtClean="0"/>
              <a:t>Fenying</a:t>
            </a:r>
            <a:r>
              <a:rPr lang="en-US" sz="2800" dirty="0" smtClean="0"/>
              <a:t>, M. (2003). </a:t>
            </a:r>
            <a:r>
              <a:rPr lang="en-US" sz="2800" dirty="0"/>
              <a:t>Motivating Students by Modifying Evaluation </a:t>
            </a:r>
            <a:r>
              <a:rPr lang="en-US" sz="2800" dirty="0" smtClean="0"/>
              <a:t>Methods. English Teaching Forum, 41(1), 38-41. http</a:t>
            </a:r>
            <a:r>
              <a:rPr lang="en-US" sz="2800" dirty="0"/>
              <a:t>://</a:t>
            </a:r>
            <a:r>
              <a:rPr lang="en-US" sz="2800" dirty="0" err="1"/>
              <a:t>americanenglish.state.gov</a:t>
            </a:r>
            <a:r>
              <a:rPr lang="en-US" sz="2800" dirty="0" smtClean="0"/>
              <a:t>/</a:t>
            </a:r>
          </a:p>
          <a:p>
            <a:pPr>
              <a:lnSpc>
                <a:spcPct val="120000"/>
              </a:lnSpc>
            </a:pPr>
            <a:r>
              <a:rPr lang="en-US" sz="2800" dirty="0" err="1" smtClean="0"/>
              <a:t>Hamayan</a:t>
            </a:r>
            <a:r>
              <a:rPr lang="en-US" sz="2800" dirty="0"/>
              <a:t>, E.V. (1995). Approaches to alternative assessment. </a:t>
            </a:r>
            <a:r>
              <a:rPr lang="en-US" sz="2800" i="1" dirty="0"/>
              <a:t>Annual Review of Applied Linguistics, 15</a:t>
            </a:r>
            <a:r>
              <a:rPr lang="en-US" sz="2800" dirty="0"/>
              <a:t>, 212-226.</a:t>
            </a:r>
          </a:p>
          <a:p>
            <a:pPr>
              <a:lnSpc>
                <a:spcPct val="120000"/>
              </a:lnSpc>
            </a:pPr>
            <a:r>
              <a:rPr lang="en-US" sz="2800" dirty="0"/>
              <a:t>Huerta-Macias, A. (1995). Alternative assessment: Responses to commonly asked questions. </a:t>
            </a:r>
            <a:r>
              <a:rPr lang="en-US" sz="2800" i="1" dirty="0"/>
              <a:t>TESOL Journal, 5</a:t>
            </a:r>
            <a:r>
              <a:rPr lang="en-US" sz="2800" dirty="0"/>
              <a:t>, 8-10</a:t>
            </a:r>
            <a:r>
              <a:rPr lang="en-US" sz="2800" dirty="0" smtClean="0"/>
              <a:t>.</a:t>
            </a:r>
          </a:p>
          <a:p>
            <a:pPr>
              <a:lnSpc>
                <a:spcPct val="120000"/>
              </a:lnSpc>
            </a:pPr>
            <a:r>
              <a:rPr lang="en-US" sz="2800" dirty="0" smtClean="0"/>
              <a:t>Norris, J</a:t>
            </a:r>
            <a:r>
              <a:rPr lang="en-US" sz="2800" dirty="0"/>
              <a:t>. </a:t>
            </a:r>
            <a:r>
              <a:rPr lang="en-US" sz="2800" dirty="0" smtClean="0"/>
              <a:t>(2012). Purposeful language assessment</a:t>
            </a:r>
            <a:r>
              <a:rPr lang="en-US" sz="2800" dirty="0"/>
              <a:t>: Selecting the </a:t>
            </a:r>
            <a:r>
              <a:rPr lang="en-US" sz="2800" dirty="0" smtClean="0"/>
              <a:t>right alternative </a:t>
            </a:r>
            <a:r>
              <a:rPr lang="en-US" sz="2800" dirty="0"/>
              <a:t>t</a:t>
            </a:r>
            <a:r>
              <a:rPr lang="en-US" sz="2800" dirty="0" smtClean="0"/>
              <a:t>est.  </a:t>
            </a:r>
            <a:r>
              <a:rPr lang="en-US" sz="2800" i="1" dirty="0"/>
              <a:t>English Teaching Forum</a:t>
            </a:r>
            <a:r>
              <a:rPr lang="en-US" sz="2800" dirty="0"/>
              <a:t>, </a:t>
            </a:r>
            <a:r>
              <a:rPr lang="en-US" sz="2800" dirty="0" smtClean="0"/>
              <a:t>50(3), 41-45</a:t>
            </a:r>
            <a:r>
              <a:rPr lang="en-US" sz="2800" dirty="0"/>
              <a:t>. http://</a:t>
            </a:r>
            <a:r>
              <a:rPr lang="en-US" sz="2800" dirty="0" err="1"/>
              <a:t>americanenglish.state.gov</a:t>
            </a:r>
            <a:r>
              <a:rPr lang="en-US" sz="2800" dirty="0"/>
              <a:t>/</a:t>
            </a:r>
            <a:endParaRPr lang="en-US" sz="2800" dirty="0" smtClean="0"/>
          </a:p>
          <a:p>
            <a:pPr>
              <a:lnSpc>
                <a:spcPct val="120000"/>
              </a:lnSpc>
            </a:pPr>
            <a:r>
              <a:rPr lang="en-US" sz="2800" dirty="0" smtClean="0"/>
              <a:t>Shaping the Way we Teach English: </a:t>
            </a:r>
            <a:br>
              <a:rPr lang="en-US" sz="2800" dirty="0" smtClean="0"/>
            </a:br>
            <a:r>
              <a:rPr lang="en-US" sz="2800" dirty="0" smtClean="0"/>
              <a:t>http</a:t>
            </a:r>
            <a:r>
              <a:rPr lang="en-US" sz="2800" dirty="0"/>
              <a:t>://</a:t>
            </a:r>
            <a:r>
              <a:rPr lang="en-US" sz="2800" dirty="0" err="1"/>
              <a:t>www.americanenglish.state.gov</a:t>
            </a:r>
            <a:r>
              <a:rPr lang="en-US" sz="2800" dirty="0"/>
              <a:t>/resources/shaping-way-we-teach-</a:t>
            </a:r>
            <a:r>
              <a:rPr lang="en-US" sz="2800" dirty="0" err="1"/>
              <a:t>english</a:t>
            </a:r>
            <a:endParaRPr lang="en-US" sz="2800" dirty="0"/>
          </a:p>
          <a:p>
            <a:pPr>
              <a:lnSpc>
                <a:spcPct val="120000"/>
              </a:lnSpc>
            </a:pPr>
            <a:endParaRPr lang="en-US" sz="2800" dirty="0"/>
          </a:p>
          <a:p>
            <a:pPr>
              <a:lnSpc>
                <a:spcPct val="120000"/>
              </a:lnSpc>
            </a:pPr>
            <a:endParaRPr lang="en-US" sz="2800" dirty="0"/>
          </a:p>
        </p:txBody>
      </p:sp>
    </p:spTree>
    <p:extLst>
      <p:ext uri="{BB962C8B-B14F-4D97-AF65-F5344CB8AC3E}">
        <p14:creationId xmlns:p14="http://schemas.microsoft.com/office/powerpoint/2010/main" val="192739578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4"/>
          <p:cNvSpPr txBox="1"/>
          <p:nvPr/>
        </p:nvSpPr>
        <p:spPr>
          <a:xfrm>
            <a:off x="466974" y="391228"/>
            <a:ext cx="8177804" cy="6282664"/>
          </a:xfrm>
          <a:prstGeom prst="rect">
            <a:avLst/>
          </a:prstGeom>
        </p:spPr>
        <p:txBody>
          <a:bodyPr wrap="square" lIns="0" tIns="6815" rIns="0" bIns="0" rtlCol="0">
            <a:noAutofit/>
          </a:bodyPr>
          <a:lstStyle/>
          <a:p>
            <a:pPr marL="11128" marR="9985">
              <a:lnSpc>
                <a:spcPts val="1073"/>
              </a:lnSpc>
            </a:pPr>
            <a:endParaRPr lang="en-US" sz="2800" b="1" dirty="0" smtClean="0">
              <a:latin typeface="Bookman Old Style" pitchFamily="18" charset="0"/>
              <a:cs typeface="Arial"/>
            </a:endParaRPr>
          </a:p>
          <a:p>
            <a:pPr marL="11128" algn="just">
              <a:lnSpc>
                <a:spcPct val="98508"/>
              </a:lnSpc>
              <a:buFont typeface="Wingdings" pitchFamily="2" charset="2"/>
              <a:buChar char="§"/>
            </a:pPr>
            <a:r>
              <a:rPr lang="en-US" sz="2800" dirty="0" smtClean="0">
                <a:latin typeface="Bookman Old Style" pitchFamily="18" charset="0"/>
                <a:cs typeface="Arial"/>
              </a:rPr>
              <a:t>M</a:t>
            </a:r>
            <a:r>
              <a:rPr sz="2800" dirty="0" smtClean="0">
                <a:latin typeface="Bookman Old Style" pitchFamily="18" charset="0"/>
                <a:cs typeface="Arial"/>
              </a:rPr>
              <a:t>ark</a:t>
            </a:r>
            <a:r>
              <a:rPr lang="en-US" sz="2800" dirty="0" smtClean="0">
                <a:latin typeface="Bookman Old Style" pitchFamily="18" charset="0"/>
                <a:cs typeface="Arial"/>
              </a:rPr>
              <a:t>ing</a:t>
            </a:r>
            <a:r>
              <a:rPr sz="2800" dirty="0" smtClean="0">
                <a:latin typeface="Bookman Old Style" pitchFamily="18" charset="0"/>
                <a:cs typeface="Arial"/>
              </a:rPr>
              <a:t> schemes ensure</a:t>
            </a:r>
            <a:r>
              <a:rPr lang="en-US" sz="2800" dirty="0" smtClean="0">
                <a:latin typeface="Bookman Old Style" pitchFamily="18" charset="0"/>
                <a:cs typeface="Arial"/>
              </a:rPr>
              <a:t>s</a:t>
            </a:r>
            <a:r>
              <a:rPr sz="2800" dirty="0" smtClean="0">
                <a:latin typeface="Bookman Old Style" pitchFamily="18" charset="0"/>
                <a:cs typeface="Arial"/>
              </a:rPr>
              <a:t> that the examinations are marked consistently and fairl</a:t>
            </a:r>
            <a:r>
              <a:rPr sz="2800" spc="-69" dirty="0" smtClean="0">
                <a:latin typeface="Bookman Old Style" pitchFamily="18" charset="0"/>
                <a:cs typeface="Arial"/>
              </a:rPr>
              <a:t>y</a:t>
            </a:r>
            <a:r>
              <a:rPr sz="2800" dirty="0" smtClean="0">
                <a:latin typeface="Bookman Old Style" pitchFamily="18" charset="0"/>
                <a:cs typeface="Arial"/>
              </a:rPr>
              <a:t>. </a:t>
            </a:r>
            <a:endParaRPr lang="en-US" sz="2800" dirty="0" smtClean="0">
              <a:latin typeface="Bookman Old Style" pitchFamily="18" charset="0"/>
              <a:cs typeface="Arial"/>
            </a:endParaRPr>
          </a:p>
          <a:p>
            <a:pPr marL="11128" algn="just">
              <a:lnSpc>
                <a:spcPct val="98508"/>
              </a:lnSpc>
            </a:pPr>
            <a:endParaRPr lang="en-US" sz="2800" dirty="0" smtClean="0">
              <a:latin typeface="Bookman Old Style" pitchFamily="18" charset="0"/>
              <a:cs typeface="Arial"/>
            </a:endParaRPr>
          </a:p>
          <a:p>
            <a:pPr marL="11128" algn="just">
              <a:lnSpc>
                <a:spcPct val="98508"/>
              </a:lnSpc>
            </a:pPr>
            <a:r>
              <a:rPr lang="en-US" sz="2800" dirty="0" smtClean="0">
                <a:latin typeface="Bookman Old Style" pitchFamily="18" charset="0"/>
                <a:cs typeface="Arial"/>
              </a:rPr>
              <a:t>P</a:t>
            </a:r>
            <a:r>
              <a:rPr sz="2800" dirty="0" smtClean="0">
                <a:latin typeface="Bookman Old Style" pitchFamily="18" charset="0"/>
                <a:cs typeface="Arial"/>
              </a:rPr>
              <a:t>rovide markers with an indication of the nature and range of candidates’</a:t>
            </a:r>
            <a:r>
              <a:rPr sz="2800" spc="-30" dirty="0" smtClean="0">
                <a:latin typeface="Bookman Old Style" pitchFamily="18" charset="0"/>
                <a:cs typeface="Arial"/>
              </a:rPr>
              <a:t> </a:t>
            </a:r>
            <a:r>
              <a:rPr sz="2800" dirty="0" smtClean="0">
                <a:latin typeface="Bookman Old Style" pitchFamily="18" charset="0"/>
                <a:cs typeface="Arial"/>
              </a:rPr>
              <a:t>responses likely to be worthy of credit.</a:t>
            </a:r>
            <a:r>
              <a:rPr sz="2800" spc="-17" dirty="0" smtClean="0">
                <a:latin typeface="Bookman Old Style" pitchFamily="18" charset="0"/>
                <a:cs typeface="Arial"/>
              </a:rPr>
              <a:t> </a:t>
            </a:r>
            <a:endParaRPr lang="en-US" sz="2800" spc="-17" dirty="0" smtClean="0">
              <a:latin typeface="Bookman Old Style" pitchFamily="18" charset="0"/>
              <a:cs typeface="Arial"/>
            </a:endParaRPr>
          </a:p>
          <a:p>
            <a:pPr marL="11128" algn="just">
              <a:lnSpc>
                <a:spcPct val="98508"/>
              </a:lnSpc>
            </a:pPr>
            <a:endParaRPr lang="en-US" sz="2800" spc="-17" dirty="0">
              <a:latin typeface="Bookman Old Style" pitchFamily="18" charset="0"/>
              <a:cs typeface="Arial"/>
            </a:endParaRPr>
          </a:p>
          <a:p>
            <a:pPr marL="11128" algn="just">
              <a:lnSpc>
                <a:spcPct val="98508"/>
              </a:lnSpc>
            </a:pPr>
            <a:r>
              <a:rPr lang="en-US" sz="2800" dirty="0" smtClean="0">
                <a:latin typeface="Bookman Old Style" pitchFamily="18" charset="0"/>
                <a:cs typeface="Arial"/>
              </a:rPr>
              <a:t>Set </a:t>
            </a:r>
            <a:r>
              <a:rPr sz="2800" dirty="0" smtClean="0">
                <a:latin typeface="Bookman Old Style" pitchFamily="18" charset="0"/>
                <a:cs typeface="Arial"/>
              </a:rPr>
              <a:t>out criteria which they should apply in allocating marks to candidates’</a:t>
            </a:r>
            <a:r>
              <a:rPr sz="2800" spc="-34" dirty="0" smtClean="0">
                <a:latin typeface="Bookman Old Style" pitchFamily="18" charset="0"/>
                <a:cs typeface="Arial"/>
              </a:rPr>
              <a:t> </a:t>
            </a:r>
            <a:r>
              <a:rPr sz="2800" dirty="0" smtClean="0">
                <a:latin typeface="Bookman Old Style" pitchFamily="18" charset="0"/>
                <a:cs typeface="Arial"/>
              </a:rPr>
              <a:t>responses.</a:t>
            </a:r>
            <a:r>
              <a:rPr sz="2800" spc="-17" dirty="0" smtClean="0">
                <a:latin typeface="Bookman Old Style" pitchFamily="18" charset="0"/>
                <a:cs typeface="Arial"/>
              </a:rPr>
              <a:t> </a:t>
            </a:r>
            <a:endParaRPr lang="en-US" sz="2800" spc="-17" dirty="0" smtClean="0">
              <a:latin typeface="Bookman Old Style" pitchFamily="18" charset="0"/>
              <a:cs typeface="Arial"/>
            </a:endParaRPr>
          </a:p>
          <a:p>
            <a:pPr marL="11128" algn="just">
              <a:lnSpc>
                <a:spcPct val="98508"/>
              </a:lnSpc>
            </a:pPr>
            <a:endParaRPr lang="en-US" sz="2800" spc="-17" dirty="0">
              <a:latin typeface="Bookman Old Style" pitchFamily="18" charset="0"/>
              <a:cs typeface="Arial"/>
            </a:endParaRPr>
          </a:p>
          <a:p>
            <a:pPr marL="11128" algn="just">
              <a:lnSpc>
                <a:spcPct val="98508"/>
              </a:lnSpc>
            </a:pPr>
            <a:r>
              <a:rPr sz="2800" dirty="0" smtClean="0">
                <a:latin typeface="Bookman Old Style" pitchFamily="18" charset="0"/>
                <a:cs typeface="Arial"/>
              </a:rPr>
              <a:t>The mark schemes should be read in conjunction with these general marking instructions.</a:t>
            </a:r>
            <a:endParaRPr sz="2800" dirty="0">
              <a:latin typeface="Bookman Old Style" pitchFamily="18" charset="0"/>
              <a:cs typeface="Aria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2451" y="667390"/>
            <a:ext cx="7884257" cy="6190845"/>
          </a:xfrm>
          <a:prstGeom prst="rect">
            <a:avLst/>
          </a:prstGeom>
        </p:spPr>
        <p:txBody>
          <a:bodyPr wrap="square" lIns="80120" tIns="40060" rIns="80120" bIns="40060">
            <a:spAutoFit/>
          </a:bodyPr>
          <a:lstStyle/>
          <a:p>
            <a:pPr marL="11128" marR="9985" algn="just">
              <a:lnSpc>
                <a:spcPts val="1073"/>
              </a:lnSpc>
            </a:pPr>
            <a:endParaRPr lang="en-US" sz="2800" b="1" i="1" spc="-1" dirty="0" smtClean="0">
              <a:latin typeface="Bookman Old Style" pitchFamily="18" charset="0"/>
              <a:cs typeface="Arial"/>
            </a:endParaRPr>
          </a:p>
          <a:p>
            <a:pPr marL="11128" marR="9985" algn="just">
              <a:lnSpc>
                <a:spcPts val="1073"/>
              </a:lnSpc>
            </a:pPr>
            <a:endParaRPr lang="en-US" sz="2800" b="1" i="1" spc="-1" dirty="0">
              <a:latin typeface="Bookman Old Style" pitchFamily="18" charset="0"/>
              <a:cs typeface="Arial"/>
            </a:endParaRPr>
          </a:p>
          <a:p>
            <a:pPr marL="11128" marR="9985" algn="just">
              <a:lnSpc>
                <a:spcPts val="1073"/>
              </a:lnSpc>
            </a:pPr>
            <a:r>
              <a:rPr lang="en-US" sz="2800" b="1" spc="-1" dirty="0" smtClean="0">
                <a:latin typeface="Bookman Old Style" pitchFamily="18" charset="0"/>
                <a:cs typeface="Arial"/>
              </a:rPr>
              <a:t>Quality of candidates’ responses</a:t>
            </a:r>
            <a:endParaRPr lang="en-US" sz="2800" dirty="0" smtClean="0">
              <a:latin typeface="Bookman Old Style" pitchFamily="18" charset="0"/>
              <a:cs typeface="Arial"/>
            </a:endParaRPr>
          </a:p>
          <a:p>
            <a:pPr marL="11128" algn="just">
              <a:lnSpc>
                <a:spcPct val="98508"/>
              </a:lnSpc>
            </a:pPr>
            <a:endParaRPr lang="en-US" sz="2800" dirty="0" smtClean="0">
              <a:latin typeface="Bookman Old Style" pitchFamily="18" charset="0"/>
              <a:cs typeface="Arial"/>
            </a:endParaRPr>
          </a:p>
          <a:p>
            <a:pPr marL="11128" algn="just">
              <a:lnSpc>
                <a:spcPct val="98508"/>
              </a:lnSpc>
            </a:pPr>
            <a:r>
              <a:rPr lang="en-US" sz="2800" dirty="0" smtClean="0">
                <a:solidFill>
                  <a:srgbClr val="FFFF00"/>
                </a:solidFill>
                <a:latin typeface="Bookman Old Style" pitchFamily="18" charset="0"/>
                <a:cs typeface="Arial"/>
              </a:rPr>
              <a:t>In marking the examination papers, </a:t>
            </a:r>
          </a:p>
          <a:p>
            <a:pPr marL="11128" algn="just">
              <a:lnSpc>
                <a:spcPct val="98508"/>
              </a:lnSpc>
            </a:pPr>
            <a:endParaRPr lang="en-US" sz="2800" dirty="0">
              <a:latin typeface="Bookman Old Style" pitchFamily="18" charset="0"/>
              <a:cs typeface="Arial"/>
            </a:endParaRPr>
          </a:p>
          <a:p>
            <a:pPr marL="11128" algn="just">
              <a:lnSpc>
                <a:spcPct val="98508"/>
              </a:lnSpc>
              <a:buFont typeface="Wingdings" pitchFamily="2" charset="2"/>
              <a:buChar char="Ø"/>
            </a:pPr>
            <a:r>
              <a:rPr lang="en-US" sz="2800" dirty="0" smtClean="0">
                <a:latin typeface="Bookman Old Style" pitchFamily="18" charset="0"/>
                <a:cs typeface="Arial"/>
              </a:rPr>
              <a:t> Emphasis is on looking for a quality of response reflecting the level of competence expected to be exhibited by a students.</a:t>
            </a:r>
          </a:p>
          <a:p>
            <a:pPr marL="11128" algn="just">
              <a:lnSpc>
                <a:spcPct val="98508"/>
              </a:lnSpc>
              <a:buFont typeface="Wingdings" pitchFamily="2" charset="2"/>
              <a:buChar char="Ø"/>
            </a:pPr>
            <a:endParaRPr lang="en-US" sz="2800" dirty="0" smtClean="0">
              <a:latin typeface="Bookman Old Style" pitchFamily="18" charset="0"/>
              <a:cs typeface="Arial"/>
            </a:endParaRPr>
          </a:p>
          <a:p>
            <a:pPr marL="11128" marR="9985">
              <a:lnSpc>
                <a:spcPts val="1073"/>
              </a:lnSpc>
            </a:pPr>
            <a:r>
              <a:rPr lang="en-US" sz="2800" b="1" dirty="0" smtClean="0">
                <a:latin typeface="Bookman Old Style" pitchFamily="18" charset="0"/>
                <a:cs typeface="Arial"/>
              </a:rPr>
              <a:t>Flexibility in marking</a:t>
            </a:r>
            <a:endParaRPr lang="en-US" sz="2800" dirty="0" smtClean="0">
              <a:latin typeface="Bookman Old Style" pitchFamily="18" charset="0"/>
              <a:cs typeface="Arial"/>
            </a:endParaRPr>
          </a:p>
          <a:p>
            <a:pPr marL="11128">
              <a:lnSpc>
                <a:spcPct val="98508"/>
              </a:lnSpc>
            </a:pPr>
            <a:endParaRPr lang="en-US" sz="2800" dirty="0" smtClean="0">
              <a:latin typeface="Bookman Old Style" pitchFamily="18" charset="0"/>
              <a:cs typeface="Arial"/>
            </a:endParaRPr>
          </a:p>
          <a:p>
            <a:pPr marL="11128">
              <a:lnSpc>
                <a:spcPct val="98508"/>
              </a:lnSpc>
            </a:pPr>
            <a:r>
              <a:rPr lang="en-US" sz="2800" dirty="0" smtClean="0">
                <a:latin typeface="Bookman Old Style" pitchFamily="18" charset="0"/>
                <a:cs typeface="Arial"/>
              </a:rPr>
              <a:t>Mark schemes are not intended to be totally prescriptive. However, comprehensive </a:t>
            </a:r>
          </a:p>
          <a:p>
            <a:pPr marL="11128">
              <a:lnSpc>
                <a:spcPct val="98508"/>
              </a:lnSpc>
            </a:pPr>
            <a:endParaRPr lang="en-US" sz="2800" dirty="0">
              <a:latin typeface="Bookman Old Style" pitchFamily="18" charset="0"/>
              <a:cs typeface="Arial"/>
            </a:endParaRPr>
          </a:p>
          <a:p>
            <a:pPr marL="11128">
              <a:lnSpc>
                <a:spcPct val="98508"/>
              </a:lnSpc>
            </a:pPr>
            <a:r>
              <a:rPr lang="en-US" sz="2800" dirty="0" smtClean="0">
                <a:latin typeface="Bookman Old Style" pitchFamily="18" charset="0"/>
                <a:cs typeface="Arial"/>
              </a:rPr>
              <a:t>No mark scheme can cover all the responses which candidates may produce.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2451" y="598350"/>
            <a:ext cx="7884257" cy="4255187"/>
          </a:xfrm>
          <a:prstGeom prst="rect">
            <a:avLst/>
          </a:prstGeom>
        </p:spPr>
        <p:txBody>
          <a:bodyPr wrap="square" lIns="80120" tIns="40060" rIns="80120" bIns="40060">
            <a:spAutoFit/>
          </a:bodyPr>
          <a:lstStyle/>
          <a:p>
            <a:pPr marL="11128" algn="just">
              <a:lnSpc>
                <a:spcPct val="98508"/>
              </a:lnSpc>
            </a:pPr>
            <a:r>
              <a:rPr lang="en-US" sz="3200" dirty="0" smtClean="0">
                <a:latin typeface="Arial"/>
                <a:cs typeface="Arial"/>
              </a:rPr>
              <a:t>-	When confronted with unanticipated answers, professional judgment should highly be exercised to assess the validity of answers. </a:t>
            </a:r>
          </a:p>
          <a:p>
            <a:pPr marL="11128" algn="just">
              <a:lnSpc>
                <a:spcPct val="98508"/>
              </a:lnSpc>
            </a:pPr>
            <a:endParaRPr lang="en-US" sz="3200" dirty="0">
              <a:latin typeface="Arial"/>
              <a:cs typeface="Arial"/>
            </a:endParaRPr>
          </a:p>
          <a:p>
            <a:pPr marL="11128" algn="just">
              <a:lnSpc>
                <a:spcPct val="98508"/>
              </a:lnSpc>
            </a:pPr>
            <a:r>
              <a:rPr lang="en-US" sz="3200" dirty="0" smtClean="0">
                <a:latin typeface="Arial"/>
                <a:cs typeface="Arial"/>
              </a:rPr>
              <a:t>-	If an answer is particularly problematic, then examiners should seek the guidance of the Supervising Examine</a:t>
            </a:r>
            <a:r>
              <a:rPr lang="en-US" sz="3200" spc="-47" dirty="0" smtClean="0">
                <a:latin typeface="Arial"/>
                <a:cs typeface="Arial"/>
              </a:rPr>
              <a:t>r</a:t>
            </a:r>
            <a:r>
              <a:rPr lang="en-US" sz="3200" dirty="0" smtClean="0">
                <a:latin typeface="Arial"/>
                <a:cs typeface="Arial"/>
              </a:rPr>
              <a:t>.</a:t>
            </a:r>
          </a:p>
          <a:p>
            <a:pPr marL="11128" algn="just">
              <a:lnSpc>
                <a:spcPct val="98508"/>
              </a:lnSpc>
              <a:buFont typeface="Wingdings" pitchFamily="2" charset="2"/>
              <a:buChar char="Ø"/>
            </a:pPr>
            <a:endParaRPr lang="en-US" dirty="0" smtClean="0">
              <a:latin typeface="Arial"/>
              <a:cs typeface="Aria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305800" cy="4271490"/>
          </a:xfrm>
          <a:prstGeom prst="rect">
            <a:avLst/>
          </a:prstGeom>
        </p:spPr>
        <p:txBody>
          <a:bodyPr wrap="square">
            <a:spAutoFit/>
          </a:bodyPr>
          <a:lstStyle/>
          <a:p>
            <a:pPr marL="12700" marR="11396">
              <a:lnSpc>
                <a:spcPts val="1225"/>
              </a:lnSpc>
            </a:pPr>
            <a:endParaRPr lang="en-US" sz="2800" b="1" dirty="0" smtClean="0">
              <a:latin typeface="Bookman Old Style" pitchFamily="18" charset="0"/>
              <a:cs typeface="Arial"/>
            </a:endParaRPr>
          </a:p>
          <a:p>
            <a:pPr marL="12700" marR="11396">
              <a:lnSpc>
                <a:spcPts val="1225"/>
              </a:lnSpc>
            </a:pPr>
            <a:endParaRPr lang="en-US" sz="3600" b="1" dirty="0" smtClean="0">
              <a:latin typeface="Bookman Old Style" pitchFamily="18" charset="0"/>
              <a:cs typeface="Arial"/>
            </a:endParaRPr>
          </a:p>
          <a:p>
            <a:pPr marL="12700" marR="11396">
              <a:lnSpc>
                <a:spcPts val="1225"/>
              </a:lnSpc>
            </a:pPr>
            <a:r>
              <a:rPr lang="en-US" sz="3600" b="1" dirty="0" smtClean="0">
                <a:latin typeface="Bookman Old Style" pitchFamily="18" charset="0"/>
                <a:cs typeface="Arial"/>
              </a:rPr>
              <a:t>Positive Marking</a:t>
            </a:r>
            <a:endParaRPr lang="en-US" sz="3600" dirty="0" smtClean="0">
              <a:latin typeface="Bookman Old Style" pitchFamily="18" charset="0"/>
              <a:cs typeface="Arial"/>
            </a:endParaRPr>
          </a:p>
          <a:p>
            <a:pPr marL="12700" algn="just">
              <a:lnSpc>
                <a:spcPct val="98508"/>
              </a:lnSpc>
            </a:pPr>
            <a:endParaRPr lang="en-US" sz="3600" dirty="0" smtClean="0">
              <a:latin typeface="Bookman Old Style" pitchFamily="18" charset="0"/>
              <a:cs typeface="Arial"/>
            </a:endParaRPr>
          </a:p>
          <a:p>
            <a:pPr marL="12700" algn="just">
              <a:lnSpc>
                <a:spcPct val="98508"/>
              </a:lnSpc>
              <a:buFontTx/>
              <a:buChar char="-"/>
            </a:pPr>
            <a:r>
              <a:rPr lang="en-US" sz="3600" dirty="0" smtClean="0">
                <a:latin typeface="Bookman Old Style" pitchFamily="18" charset="0"/>
                <a:cs typeface="Arial"/>
              </a:rPr>
              <a:t> Encourage positive marking </a:t>
            </a:r>
          </a:p>
          <a:p>
            <a:pPr marL="12700" algn="just">
              <a:lnSpc>
                <a:spcPct val="98508"/>
              </a:lnSpc>
              <a:buFontTx/>
              <a:buChar char="-"/>
            </a:pPr>
            <a:r>
              <a:rPr lang="en-US" sz="3600" dirty="0" smtClean="0">
                <a:latin typeface="Bookman Old Style" pitchFamily="18" charset="0"/>
                <a:cs typeface="Arial"/>
              </a:rPr>
              <a:t> Giving appropriate credit for what</a:t>
            </a:r>
          </a:p>
          <a:p>
            <a:pPr marL="12700" algn="just">
              <a:lnSpc>
                <a:spcPct val="98508"/>
              </a:lnSpc>
            </a:pPr>
            <a:r>
              <a:rPr lang="en-US" sz="3600" dirty="0" smtClean="0">
                <a:latin typeface="Bookman Old Style" pitchFamily="18" charset="0"/>
                <a:cs typeface="Arial"/>
              </a:rPr>
              <a:t>  candidates kno</a:t>
            </a:r>
            <a:r>
              <a:rPr lang="en-US" sz="3600" spc="-59" dirty="0" smtClean="0">
                <a:latin typeface="Bookman Old Style" pitchFamily="18" charset="0"/>
                <a:cs typeface="Arial"/>
              </a:rPr>
              <a:t>w</a:t>
            </a:r>
            <a:r>
              <a:rPr lang="en-US" sz="3600" dirty="0" smtClean="0">
                <a:latin typeface="Bookman Old Style" pitchFamily="18" charset="0"/>
                <a:cs typeface="Arial"/>
              </a:rPr>
              <a:t> or can do rather</a:t>
            </a:r>
          </a:p>
          <a:p>
            <a:pPr marL="12700" algn="just">
              <a:lnSpc>
                <a:spcPct val="98508"/>
              </a:lnSpc>
            </a:pPr>
            <a:r>
              <a:rPr lang="en-US" sz="3600" dirty="0" smtClean="0">
                <a:latin typeface="Bookman Old Style" pitchFamily="18" charset="0"/>
                <a:cs typeface="Arial"/>
              </a:rPr>
              <a:t>  than penalizing candidates for</a:t>
            </a:r>
          </a:p>
          <a:p>
            <a:pPr marL="12700" algn="just">
              <a:lnSpc>
                <a:spcPct val="98508"/>
              </a:lnSpc>
            </a:pPr>
            <a:r>
              <a:rPr lang="en-US" sz="3600" smtClean="0">
                <a:latin typeface="Bookman Old Style" pitchFamily="18" charset="0"/>
                <a:cs typeface="Arial"/>
              </a:rPr>
              <a:t>  errors or omissions</a:t>
            </a:r>
            <a:r>
              <a:rPr lang="en-US" sz="3600" dirty="0" smtClean="0">
                <a:latin typeface="Bookman Old Style" pitchFamily="18" charset="0"/>
                <a:cs typeface="Arial"/>
              </a:rPr>
              <a:t>. </a:t>
            </a:r>
          </a:p>
          <a:p>
            <a:pPr marL="12700" algn="just">
              <a:lnSpc>
                <a:spcPct val="98508"/>
              </a:lnSpc>
            </a:pPr>
            <a:endParaRPr lang="en-US" sz="2800" dirty="0" smtClean="0">
              <a:latin typeface="Bookman Old Style" pitchFamily="18" charset="0"/>
              <a:cs typeface="Aria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Construct two tests of one hour each from ICT syllabus. One should be a theory test and another is Practical test</a:t>
            </a:r>
          </a:p>
          <a:p>
            <a:r>
              <a:rPr lang="en-US" dirty="0" smtClean="0"/>
              <a:t>Submit your work through your E-portfolio</a:t>
            </a:r>
          </a:p>
        </p:txBody>
      </p:sp>
    </p:spTree>
    <p:extLst>
      <p:ext uri="{BB962C8B-B14F-4D97-AF65-F5344CB8AC3E}">
        <p14:creationId xmlns:p14="http://schemas.microsoft.com/office/powerpoint/2010/main" val="3968977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n-US"/>
              <a:t>Purposes for Assessment</a:t>
            </a:r>
          </a:p>
        </p:txBody>
      </p:sp>
      <p:sp>
        <p:nvSpPr>
          <p:cNvPr id="9219" name="Rectangle 3"/>
          <p:cNvSpPr>
            <a:spLocks noGrp="1" noChangeArrowheads="1"/>
          </p:cNvSpPr>
          <p:nvPr>
            <p:ph type="body" idx="1"/>
          </p:nvPr>
        </p:nvSpPr>
        <p:spPr/>
        <p:txBody>
          <a:bodyPr/>
          <a:lstStyle/>
          <a:p>
            <a:pPr>
              <a:lnSpc>
                <a:spcPct val="90000"/>
              </a:lnSpc>
            </a:pPr>
            <a:r>
              <a:rPr lang="en-US"/>
              <a:t>Diagnose students strengths and needs</a:t>
            </a:r>
          </a:p>
          <a:p>
            <a:pPr>
              <a:lnSpc>
                <a:spcPct val="90000"/>
              </a:lnSpc>
            </a:pPr>
            <a:r>
              <a:rPr lang="en-US"/>
              <a:t>Provide feedback on student learning</a:t>
            </a:r>
          </a:p>
          <a:p>
            <a:pPr>
              <a:lnSpc>
                <a:spcPct val="90000"/>
              </a:lnSpc>
            </a:pPr>
            <a:r>
              <a:rPr lang="en-US"/>
              <a:t>Provide a basis for instructional placement</a:t>
            </a:r>
          </a:p>
          <a:p>
            <a:pPr>
              <a:lnSpc>
                <a:spcPct val="90000"/>
              </a:lnSpc>
            </a:pPr>
            <a:r>
              <a:rPr lang="en-US"/>
              <a:t>Inform and guide instruction</a:t>
            </a:r>
          </a:p>
          <a:p>
            <a:pPr>
              <a:lnSpc>
                <a:spcPct val="90000"/>
              </a:lnSpc>
            </a:pPr>
            <a:r>
              <a:rPr lang="en-US"/>
              <a:t>Communicate learning expectations</a:t>
            </a:r>
          </a:p>
          <a:p>
            <a:pPr>
              <a:lnSpc>
                <a:spcPct val="90000"/>
              </a:lnSpc>
            </a:pPr>
            <a:r>
              <a:rPr lang="en-US"/>
              <a:t>Motivate and focus students’ attention and effort</a:t>
            </a:r>
          </a:p>
          <a:p>
            <a:pPr>
              <a:lnSpc>
                <a:spcPct val="90000"/>
              </a:lnSpc>
            </a:pPr>
            <a:r>
              <a:rPr lang="en-US"/>
              <a:t>Provide practice applying knowledge and skills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a:t>Purposes continued</a:t>
            </a:r>
          </a:p>
        </p:txBody>
      </p:sp>
      <p:sp>
        <p:nvSpPr>
          <p:cNvPr id="10243" name="Rectangle 3"/>
          <p:cNvSpPr>
            <a:spLocks noGrp="1" noChangeArrowheads="1"/>
          </p:cNvSpPr>
          <p:nvPr>
            <p:ph type="body" idx="1"/>
          </p:nvPr>
        </p:nvSpPr>
        <p:spPr/>
        <p:txBody>
          <a:bodyPr/>
          <a:lstStyle/>
          <a:p>
            <a:r>
              <a:rPr lang="en-US"/>
              <a:t>Provide a basis for evaluation for the purpose of:</a:t>
            </a:r>
          </a:p>
          <a:p>
            <a:pPr lvl="1"/>
            <a:r>
              <a:rPr lang="en-US"/>
              <a:t>Grading</a:t>
            </a:r>
          </a:p>
          <a:p>
            <a:pPr lvl="1"/>
            <a:r>
              <a:rPr lang="en-US"/>
              <a:t>Promotion/graduation</a:t>
            </a:r>
          </a:p>
          <a:p>
            <a:pPr lvl="1"/>
            <a:r>
              <a:rPr lang="en-US"/>
              <a:t>Program admission/selection</a:t>
            </a:r>
          </a:p>
          <a:p>
            <a:pPr lvl="1"/>
            <a:r>
              <a:rPr lang="en-US"/>
              <a:t>Accountability</a:t>
            </a:r>
          </a:p>
          <a:p>
            <a:pPr lvl="1"/>
            <a:r>
              <a:rPr lang="en-US"/>
              <a:t>Gauge program effectiveness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18295</TotalTime>
  <Words>2791</Words>
  <Application>Microsoft Office PowerPoint</Application>
  <PresentationFormat>On-screen Show (4:3)</PresentationFormat>
  <Paragraphs>381</Paragraphs>
  <Slides>76</Slides>
  <Notes>1</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Stream</vt:lpstr>
      <vt:lpstr>Introduction to Assessment and evaluation in ICT</vt:lpstr>
      <vt:lpstr>What is assessment?</vt:lpstr>
      <vt:lpstr>Informal and Formal Assessment</vt:lpstr>
      <vt:lpstr>Traditional Assessment</vt:lpstr>
      <vt:lpstr>Norm and Criterion-referenced tests</vt:lpstr>
      <vt:lpstr>Evaluation Types</vt:lpstr>
      <vt:lpstr>Authentic Assessment</vt:lpstr>
      <vt:lpstr>Purposes for Assessment</vt:lpstr>
      <vt:lpstr>Purposes continued</vt:lpstr>
      <vt:lpstr>Assessment Instruments</vt:lpstr>
      <vt:lpstr>Discussion</vt:lpstr>
      <vt:lpstr>Principles of ICT Assessment</vt:lpstr>
      <vt:lpstr>Practicality</vt:lpstr>
      <vt:lpstr>Reliability</vt:lpstr>
      <vt:lpstr>Student Related Reliability</vt:lpstr>
      <vt:lpstr>Rater Reliability</vt:lpstr>
      <vt:lpstr>Test Administration Reliability</vt:lpstr>
      <vt:lpstr>Test Reliability </vt:lpstr>
      <vt:lpstr>Validity</vt:lpstr>
      <vt:lpstr>Content Validity</vt:lpstr>
      <vt:lpstr>Criterion-related Validity</vt:lpstr>
      <vt:lpstr>Construct Validity </vt:lpstr>
      <vt:lpstr>Consequential Validity </vt:lpstr>
      <vt:lpstr>Face Validity</vt:lpstr>
      <vt:lpstr>Authenticity</vt:lpstr>
      <vt:lpstr>Washback</vt:lpstr>
      <vt:lpstr>Alternative Assessment Options</vt:lpstr>
      <vt:lpstr>Authentic Assessment</vt:lpstr>
      <vt:lpstr>Examples of Authentic Assessment</vt:lpstr>
      <vt:lpstr>Characteristics of performance assessment</vt:lpstr>
      <vt:lpstr>PowerPoint Presentation</vt:lpstr>
      <vt:lpstr>Journals </vt:lpstr>
      <vt:lpstr>Conferences</vt:lpstr>
      <vt:lpstr>Portfolios</vt:lpstr>
      <vt:lpstr>Portfolio Guidelines</vt:lpstr>
      <vt:lpstr>Cooperative Test Construction</vt:lpstr>
      <vt:lpstr>TYPES OF TEST ITEMS (QUESTIONS)</vt:lpstr>
      <vt:lpstr>TRUE-FALSE QUESTIONS</vt:lpstr>
      <vt:lpstr>ADVANTAGES</vt:lpstr>
      <vt:lpstr>DISADVANTAGES</vt:lpstr>
      <vt:lpstr>CONSTRUCTION PROCEDURES</vt:lpstr>
      <vt:lpstr>Cont…</vt:lpstr>
      <vt:lpstr>Cont…</vt:lpstr>
      <vt:lpstr>MULTIPLE-CHOICE ITEMS (QUESTIONS)</vt:lpstr>
      <vt:lpstr>ADVANTAGES</vt:lpstr>
      <vt:lpstr>DISADVANTAGES</vt:lpstr>
      <vt:lpstr>CONSTRUCTION</vt:lpstr>
      <vt:lpstr>Cont…</vt:lpstr>
      <vt:lpstr>CONSTRUCTION</vt:lpstr>
      <vt:lpstr>MATCHING ITEMS (QUESTIONS)</vt:lpstr>
      <vt:lpstr>ADVANTAGES</vt:lpstr>
      <vt:lpstr>DISADVANTAGES</vt:lpstr>
      <vt:lpstr>CONSTRUCTION</vt:lpstr>
      <vt:lpstr>Cont…</vt:lpstr>
      <vt:lpstr>SHORT-ANSWER AND ESSAY ITEMS (QUESTIONS)</vt:lpstr>
      <vt:lpstr>ADVANTAGES</vt:lpstr>
      <vt:lpstr>DISADVANTAGES</vt:lpstr>
      <vt:lpstr>CONSTRUCTION</vt:lpstr>
      <vt:lpstr>ADMINISTRATION OF TEST</vt:lpstr>
      <vt:lpstr>PowerPoint Presentation</vt:lpstr>
      <vt:lpstr>MARKING, MARKING SCHEME</vt:lpstr>
      <vt:lpstr>The mark schemes’ instructions. </vt:lpstr>
      <vt:lpstr>PowerPoint Presentation</vt:lpstr>
      <vt:lpstr>PowerPoint Presentation</vt:lpstr>
      <vt:lpstr>Rubrics</vt:lpstr>
      <vt:lpstr>Free online rubric-maker</vt:lpstr>
      <vt:lpstr>PowerPoint Presentation</vt:lpstr>
      <vt:lpstr>PowerPoint Presentation</vt:lpstr>
      <vt:lpstr>Students’ Roles in Assessment </vt:lpstr>
      <vt:lpstr>Important tips in Assessment </vt:lpstr>
      <vt:lpstr>PowerPoint Presentation</vt:lpstr>
      <vt:lpstr>PowerPoint Presentation</vt:lpstr>
      <vt:lpstr>PowerPoint Presentation</vt:lpstr>
      <vt:lpstr>PowerPoint Presentation</vt:lpstr>
      <vt:lpstr>PowerPoint Presentation</vt:lpstr>
      <vt:lpstr>Assignment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Assessment</dc:title>
  <dc:creator>User</dc:creator>
  <cp:lastModifiedBy>cs</cp:lastModifiedBy>
  <cp:revision>66</cp:revision>
  <dcterms:created xsi:type="dcterms:W3CDTF">2007-03-05T03:24:18Z</dcterms:created>
  <dcterms:modified xsi:type="dcterms:W3CDTF">2018-10-06T09:20:13Z</dcterms:modified>
</cp:coreProperties>
</file>