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40" r:id="rId1"/>
  </p:sldMasterIdLst>
  <p:notesMasterIdLst>
    <p:notesMasterId r:id="rId45"/>
  </p:notesMasterIdLst>
  <p:sldIdLst>
    <p:sldId id="256" r:id="rId2"/>
    <p:sldId id="332" r:id="rId3"/>
    <p:sldId id="257" r:id="rId4"/>
    <p:sldId id="361" r:id="rId5"/>
    <p:sldId id="360" r:id="rId6"/>
    <p:sldId id="258" r:id="rId7"/>
    <p:sldId id="284" r:id="rId8"/>
    <p:sldId id="334" r:id="rId9"/>
    <p:sldId id="337" r:id="rId10"/>
    <p:sldId id="335" r:id="rId11"/>
    <p:sldId id="336" r:id="rId12"/>
    <p:sldId id="333" r:id="rId13"/>
    <p:sldId id="338" r:id="rId14"/>
    <p:sldId id="339" r:id="rId15"/>
    <p:sldId id="341" r:id="rId16"/>
    <p:sldId id="342" r:id="rId17"/>
    <p:sldId id="343" r:id="rId18"/>
    <p:sldId id="344" r:id="rId19"/>
    <p:sldId id="349" r:id="rId20"/>
    <p:sldId id="345" r:id="rId21"/>
    <p:sldId id="346" r:id="rId22"/>
    <p:sldId id="354" r:id="rId23"/>
    <p:sldId id="356" r:id="rId24"/>
    <p:sldId id="355" r:id="rId25"/>
    <p:sldId id="300" r:id="rId26"/>
    <p:sldId id="301" r:id="rId27"/>
    <p:sldId id="310" r:id="rId28"/>
    <p:sldId id="316" r:id="rId29"/>
    <p:sldId id="317" r:id="rId30"/>
    <p:sldId id="350" r:id="rId31"/>
    <p:sldId id="351" r:id="rId32"/>
    <p:sldId id="318" r:id="rId33"/>
    <p:sldId id="352" r:id="rId34"/>
    <p:sldId id="353" r:id="rId35"/>
    <p:sldId id="324" r:id="rId36"/>
    <p:sldId id="325" r:id="rId37"/>
    <p:sldId id="327" r:id="rId38"/>
    <p:sldId id="328" r:id="rId39"/>
    <p:sldId id="357" r:id="rId40"/>
    <p:sldId id="331" r:id="rId41"/>
    <p:sldId id="358" r:id="rId42"/>
    <p:sldId id="359" r:id="rId43"/>
    <p:sldId id="330"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91" autoAdjust="0"/>
    <p:restoredTop sz="94667" autoAdjust="0"/>
  </p:normalViewPr>
  <p:slideViewPr>
    <p:cSldViewPr>
      <p:cViewPr>
        <p:scale>
          <a:sx n="84" d="100"/>
          <a:sy n="84" d="100"/>
        </p:scale>
        <p:origin x="-660"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C78447-48CD-457F-B11F-D96357BC80F2}" type="datetimeFigureOut">
              <a:rPr lang="en-US" smtClean="0"/>
              <a:pPr/>
              <a:t>11/23/2011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0F06E0-2A12-4FC7-BD5A-8F1421E9E49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0F06E0-2A12-4FC7-BD5A-8F1421E9E49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0F06E0-2A12-4FC7-BD5A-8F1421E9E493}" type="slidenum">
              <a:rPr lang="en-US" smtClean="0"/>
              <a:pPr/>
              <a:t>32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0F06E0-2A12-4FC7-BD5A-8F1421E9E493}" type="slidenum">
              <a:rPr lang="en-US" smtClean="0"/>
              <a:pPr/>
              <a:t>35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0F06E0-2A12-4FC7-BD5A-8F1421E9E493}" type="slidenum">
              <a:rPr lang="en-US" smtClean="0"/>
              <a:pPr/>
              <a:t>36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0F06E0-2A12-4FC7-BD5A-8F1421E9E493}" type="slidenum">
              <a:rPr lang="en-US" smtClean="0"/>
              <a:pPr/>
              <a:t>37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0F06E0-2A12-4FC7-BD5A-8F1421E9E493}" type="slidenum">
              <a:rPr lang="en-US" smtClean="0"/>
              <a:pPr/>
              <a:t>38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0F06E0-2A12-4FC7-BD5A-8F1421E9E493}" type="slidenum">
              <a:rPr lang="en-US" smtClean="0"/>
              <a:pPr/>
              <a:t>40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E330262C-B44A-48C2-B08E-B5B6674A4C4A}" type="slidenum">
              <a:rPr lang="en-US" smtClean="0"/>
              <a:pPr>
                <a:defRPr/>
              </a:pPr>
              <a:t>43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0F06E0-2A12-4FC7-BD5A-8F1421E9E493}"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0F06E0-2A12-4FC7-BD5A-8F1421E9E493}"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0F06E0-2A12-4FC7-BD5A-8F1421E9E493}"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0F06E0-2A12-4FC7-BD5A-8F1421E9E493}" type="slidenum">
              <a:rPr lang="en-US" smtClean="0"/>
              <a:pPr/>
              <a:t>25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0F06E0-2A12-4FC7-BD5A-8F1421E9E493}" type="slidenum">
              <a:rPr lang="en-US" smtClean="0"/>
              <a:pPr/>
              <a:t>26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0F06E0-2A12-4FC7-BD5A-8F1421E9E493}" type="slidenum">
              <a:rPr lang="en-US" smtClean="0"/>
              <a:pPr/>
              <a:t>27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0F06E0-2A12-4FC7-BD5A-8F1421E9E493}" type="slidenum">
              <a:rPr lang="en-US" smtClean="0"/>
              <a:pPr/>
              <a:t>28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0F06E0-2A12-4FC7-BD5A-8F1421E9E493}" type="slidenum">
              <a:rPr lang="en-US" smtClean="0"/>
              <a:pPr/>
              <a:t>29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B2AA83CE-FFC9-4579-9C17-F0626DFAC390}" type="datetime1">
              <a:rPr lang="en-US" smtClean="0"/>
              <a:pPr/>
              <a:t>11/23/2011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EC69B25C-3AF6-4337-A2AF-E378629701C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4849EA-44B0-4A77-97D6-67739103CD0B}" type="datetime1">
              <a:rPr lang="en-US" smtClean="0"/>
              <a:pPr/>
              <a:t>11/23/2011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69B25C-3AF6-4337-A2AF-E378629701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23F7587-D61B-4721-8D50-A6939B6F6061}" type="datetime1">
              <a:rPr lang="en-US" smtClean="0"/>
              <a:pPr/>
              <a:t>11/23/2011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69B25C-3AF6-4337-A2AF-E378629701C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006619D-9A90-4D8D-8486-AE0D2812065A}" type="datetime1">
              <a:rPr lang="en-US" smtClean="0"/>
              <a:pPr/>
              <a:t>11/23/2011</a:t>
            </a:fld>
            <a:endParaRPr lang="en-US"/>
          </a:p>
        </p:txBody>
      </p:sp>
      <p:sp>
        <p:nvSpPr>
          <p:cNvPr id="9" name="Slide Number Placeholder 8"/>
          <p:cNvSpPr>
            <a:spLocks noGrp="1"/>
          </p:cNvSpPr>
          <p:nvPr>
            <p:ph type="sldNum" sz="quarter" idx="15"/>
          </p:nvPr>
        </p:nvSpPr>
        <p:spPr/>
        <p:txBody>
          <a:bodyPr rtlCol="0"/>
          <a:lstStyle/>
          <a:p>
            <a:fld id="{EC69B25C-3AF6-4337-A2AF-E378629701C2}"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02005B6-5000-466B-BC3E-CC8F09A7223D}" type="datetime1">
              <a:rPr lang="en-US" smtClean="0"/>
              <a:pPr/>
              <a:t>11/23/2011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EC69B25C-3AF6-4337-A2AF-E378629701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652E8DB-2F48-4836-9CB8-C6C9C50B393C}" type="datetime1">
              <a:rPr lang="en-US" smtClean="0"/>
              <a:pPr/>
              <a:t>11/23/2011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69B25C-3AF6-4337-A2AF-E378629701C2}"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D1B87B2-DB6D-4D44-8F97-E16291ACF19F}" type="datetime1">
              <a:rPr lang="en-US" smtClean="0"/>
              <a:pPr/>
              <a:t>11/23/2011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69B25C-3AF6-4337-A2AF-E378629701C2}"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8DEC1240-1D1C-42E1-9AD3-9C38356B5AC1}" type="datetime1">
              <a:rPr lang="en-US" smtClean="0"/>
              <a:pPr/>
              <a:t>11/23/2011</a:t>
            </a:fld>
            <a:endParaRPr lang="en-US"/>
          </a:p>
        </p:txBody>
      </p:sp>
      <p:sp>
        <p:nvSpPr>
          <p:cNvPr id="7" name="Slide Number Placeholder 6"/>
          <p:cNvSpPr>
            <a:spLocks noGrp="1"/>
          </p:cNvSpPr>
          <p:nvPr>
            <p:ph type="sldNum" sz="quarter" idx="11"/>
          </p:nvPr>
        </p:nvSpPr>
        <p:spPr/>
        <p:txBody>
          <a:bodyPr rtlCol="0"/>
          <a:lstStyle/>
          <a:p>
            <a:fld id="{EC69B25C-3AF6-4337-A2AF-E378629701C2}"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64560F-253B-44F9-97E3-1F9B643D765C}" type="datetime1">
              <a:rPr lang="en-US" smtClean="0"/>
              <a:pPr/>
              <a:t>11/23/2011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69B25C-3AF6-4337-A2AF-E378629701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433A3037-1717-41B0-848C-E109B55D31BB}" type="datetime1">
              <a:rPr lang="en-US" smtClean="0"/>
              <a:pPr/>
              <a:t>11/23/2011</a:t>
            </a:fld>
            <a:endParaRPr lang="en-US"/>
          </a:p>
        </p:txBody>
      </p:sp>
      <p:sp>
        <p:nvSpPr>
          <p:cNvPr id="22" name="Slide Number Placeholder 21"/>
          <p:cNvSpPr>
            <a:spLocks noGrp="1"/>
          </p:cNvSpPr>
          <p:nvPr>
            <p:ph type="sldNum" sz="quarter" idx="15"/>
          </p:nvPr>
        </p:nvSpPr>
        <p:spPr/>
        <p:txBody>
          <a:bodyPr rtlCol="0"/>
          <a:lstStyle/>
          <a:p>
            <a:fld id="{EC69B25C-3AF6-4337-A2AF-E378629701C2}"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B62AE86D-CED3-492A-B9E7-095CF0078CA1}" type="datetime1">
              <a:rPr lang="en-US" smtClean="0"/>
              <a:pPr/>
              <a:t>11/23/2011</a:t>
            </a:fld>
            <a:endParaRPr lang="en-US"/>
          </a:p>
        </p:txBody>
      </p:sp>
      <p:sp>
        <p:nvSpPr>
          <p:cNvPr id="18" name="Slide Number Placeholder 17"/>
          <p:cNvSpPr>
            <a:spLocks noGrp="1"/>
          </p:cNvSpPr>
          <p:nvPr>
            <p:ph type="sldNum" sz="quarter" idx="11"/>
          </p:nvPr>
        </p:nvSpPr>
        <p:spPr/>
        <p:txBody>
          <a:bodyPr rtlCol="0"/>
          <a:lstStyle/>
          <a:p>
            <a:fld id="{EC69B25C-3AF6-4337-A2AF-E378629701C2}"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6EEC14F-DD4C-460D-8D5E-7687B664EBBD}" type="datetime1">
              <a:rPr lang="en-US" smtClean="0"/>
              <a:pPr/>
              <a:t>11/23/2011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C69B25C-3AF6-4337-A2AF-E378629701C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914400"/>
            <a:ext cx="8077200" cy="2971800"/>
          </a:xfrm>
        </p:spPr>
        <p:txBody>
          <a:bodyPr>
            <a:normAutofit/>
          </a:bodyPr>
          <a:lstStyle/>
          <a:p>
            <a:pPr algn="ctr"/>
            <a:r>
              <a:rPr lang="en-US" sz="3200" dirty="0" smtClean="0"/>
              <a:t/>
            </a:r>
            <a:br>
              <a:rPr lang="en-US" sz="3200" dirty="0" smtClean="0"/>
            </a:br>
            <a:r>
              <a:rPr lang="en-US" sz="3200" dirty="0" smtClean="0"/>
              <a:t/>
            </a:r>
            <a:br>
              <a:rPr lang="en-US" sz="3200" dirty="0" smtClean="0"/>
            </a:br>
            <a:r>
              <a:rPr lang="en-US" sz="3200" dirty="0" smtClean="0"/>
              <a:t>The Role of Customary Institutions in Pastoral Resource Management</a:t>
            </a:r>
            <a:endParaRPr lang="en-US" sz="3200" dirty="0"/>
          </a:p>
        </p:txBody>
      </p:sp>
      <p:sp>
        <p:nvSpPr>
          <p:cNvPr id="3" name="Subtitle 2"/>
          <p:cNvSpPr>
            <a:spLocks noGrp="1"/>
          </p:cNvSpPr>
          <p:nvPr>
            <p:ph type="subTitle" idx="1"/>
          </p:nvPr>
        </p:nvSpPr>
        <p:spPr>
          <a:xfrm>
            <a:off x="838200" y="4191000"/>
            <a:ext cx="6172200" cy="2107722"/>
          </a:xfrm>
        </p:spPr>
        <p:txBody>
          <a:bodyPr>
            <a:normAutofit fontScale="85000" lnSpcReduction="20000"/>
          </a:bodyPr>
          <a:lstStyle/>
          <a:p>
            <a:pPr algn="ctr"/>
            <a:r>
              <a:rPr lang="en-US" sz="3200" dirty="0" smtClean="0">
                <a:solidFill>
                  <a:schemeClr val="accent2">
                    <a:lumMod val="50000"/>
                  </a:schemeClr>
                </a:solidFill>
              </a:rPr>
              <a:t>By:  </a:t>
            </a:r>
          </a:p>
          <a:p>
            <a:pPr algn="ctr"/>
            <a:r>
              <a:rPr lang="en-US" sz="3200" dirty="0" err="1" smtClean="0">
                <a:solidFill>
                  <a:schemeClr val="accent2">
                    <a:lumMod val="50000"/>
                  </a:schemeClr>
                </a:solidFill>
              </a:rPr>
              <a:t>Amin</a:t>
            </a:r>
            <a:r>
              <a:rPr lang="en-US" sz="3200" dirty="0" smtClean="0">
                <a:solidFill>
                  <a:schemeClr val="accent2">
                    <a:lumMod val="50000"/>
                  </a:schemeClr>
                </a:solidFill>
              </a:rPr>
              <a:t> Yusuf</a:t>
            </a:r>
          </a:p>
          <a:p>
            <a:pPr algn="ctr"/>
            <a:r>
              <a:rPr lang="en-US" sz="3200" dirty="0" smtClean="0">
                <a:solidFill>
                  <a:schemeClr val="accent2">
                    <a:lumMod val="50000"/>
                  </a:schemeClr>
                </a:solidFill>
              </a:rPr>
              <a:t>SoRPARI</a:t>
            </a:r>
          </a:p>
          <a:p>
            <a:pPr algn="ctr"/>
            <a:endParaRPr lang="en-US" dirty="0" smtClean="0">
              <a:solidFill>
                <a:schemeClr val="tx1"/>
              </a:solidFill>
            </a:endParaRPr>
          </a:p>
          <a:p>
            <a:pPr algn="ctr"/>
            <a:r>
              <a:rPr lang="en-US" dirty="0" smtClean="0">
                <a:solidFill>
                  <a:schemeClr val="tx1"/>
                </a:solidFill>
              </a:rPr>
              <a:t>October 15, 2011</a:t>
            </a:r>
          </a:p>
          <a:p>
            <a:pPr algn="ctr"/>
            <a:r>
              <a:rPr lang="en-US" dirty="0" err="1" smtClean="0">
                <a:solidFill>
                  <a:schemeClr val="tx1"/>
                </a:solidFill>
              </a:rPr>
              <a:t>Adama</a:t>
            </a:r>
            <a:endParaRPr lang="en-US" dirty="0" smtClean="0">
              <a:solidFill>
                <a:schemeClr val="tx1"/>
              </a:solidFill>
            </a:endParaRPr>
          </a:p>
          <a:p>
            <a:endParaRPr lang="en-US" sz="3200" dirty="0" smtClean="0">
              <a:solidFill>
                <a:schemeClr val="accent2">
                  <a:lumMod val="50000"/>
                </a:schemeClr>
              </a:solidFill>
            </a:endParaRPr>
          </a:p>
        </p:txBody>
      </p:sp>
      <p:pic>
        <p:nvPicPr>
          <p:cNvPr id="4" name="Picture 3"/>
          <p:cNvPicPr/>
          <p:nvPr/>
        </p:nvPicPr>
        <p:blipFill>
          <a:blip r:embed="rId3" cstate="print"/>
          <a:stretch>
            <a:fillRect/>
          </a:stretch>
        </p:blipFill>
        <p:spPr bwMode="auto">
          <a:xfrm>
            <a:off x="1828800" y="838200"/>
            <a:ext cx="4648200" cy="990600"/>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smtClean="0">
                <a:solidFill>
                  <a:srgbClr val="00B050"/>
                </a:solidFill>
              </a:rPr>
              <a:t>2.2 Water Resources Management </a:t>
            </a:r>
            <a:endParaRPr lang="en-GB" b="1" dirty="0">
              <a:solidFill>
                <a:srgbClr val="00B050"/>
              </a:solidFill>
            </a:endParaRPr>
          </a:p>
        </p:txBody>
      </p:sp>
      <p:sp>
        <p:nvSpPr>
          <p:cNvPr id="3" name="Content Placeholder 2"/>
          <p:cNvSpPr>
            <a:spLocks noGrp="1"/>
          </p:cNvSpPr>
          <p:nvPr>
            <p:ph sz="quarter" idx="1"/>
          </p:nvPr>
        </p:nvSpPr>
        <p:spPr/>
        <p:txBody>
          <a:bodyPr>
            <a:normAutofit/>
          </a:bodyPr>
          <a:lstStyle/>
          <a:p>
            <a:pPr algn="just"/>
            <a:r>
              <a:rPr lang="en-GB" dirty="0" smtClean="0"/>
              <a:t>The traditional mechanisms of managing natural resources (in the Borana zone is derived from the Oromo institutions of </a:t>
            </a:r>
            <a:r>
              <a:rPr lang="en-GB" b="1" i="1" dirty="0" err="1" smtClean="0">
                <a:solidFill>
                  <a:schemeClr val="accent2">
                    <a:lumMod val="75000"/>
                  </a:schemeClr>
                </a:solidFill>
              </a:rPr>
              <a:t>Gadaa</a:t>
            </a:r>
            <a:r>
              <a:rPr lang="en-GB" dirty="0" smtClean="0"/>
              <a:t>, </a:t>
            </a:r>
            <a:r>
              <a:rPr lang="en-GB" b="1" i="1" dirty="0" err="1" smtClean="0">
                <a:solidFill>
                  <a:schemeClr val="accent2">
                    <a:lumMod val="75000"/>
                  </a:schemeClr>
                </a:solidFill>
              </a:rPr>
              <a:t>Aadaa</a:t>
            </a:r>
            <a:r>
              <a:rPr lang="en-GB" b="1" i="1" dirty="0" smtClean="0">
                <a:solidFill>
                  <a:schemeClr val="accent2">
                    <a:lumMod val="75000"/>
                  </a:schemeClr>
                </a:solidFill>
              </a:rPr>
              <a:t> </a:t>
            </a:r>
            <a:r>
              <a:rPr lang="en-GB" dirty="0" smtClean="0"/>
              <a:t>(custom or tradition)</a:t>
            </a:r>
            <a:r>
              <a:rPr lang="en-GB" i="1" dirty="0" smtClean="0"/>
              <a:t>, </a:t>
            </a:r>
            <a:r>
              <a:rPr lang="en-GB" b="1" i="1" dirty="0" err="1" smtClean="0">
                <a:solidFill>
                  <a:schemeClr val="accent2">
                    <a:lumMod val="75000"/>
                  </a:schemeClr>
                </a:solidFill>
              </a:rPr>
              <a:t>Seera</a:t>
            </a:r>
            <a:r>
              <a:rPr lang="en-GB" b="1" i="1" dirty="0" smtClean="0">
                <a:solidFill>
                  <a:schemeClr val="accent2">
                    <a:lumMod val="75000"/>
                  </a:schemeClr>
                </a:solidFill>
              </a:rPr>
              <a:t> </a:t>
            </a:r>
            <a:r>
              <a:rPr lang="en-GB" dirty="0" smtClean="0"/>
              <a:t>(</a:t>
            </a:r>
            <a:r>
              <a:rPr lang="en-GB" dirty="0" err="1" smtClean="0"/>
              <a:t>Boran</a:t>
            </a:r>
            <a:r>
              <a:rPr lang="en-GB" dirty="0" smtClean="0"/>
              <a:t> laws) and</a:t>
            </a:r>
            <a:r>
              <a:rPr lang="en-GB" i="1" dirty="0" smtClean="0"/>
              <a:t> </a:t>
            </a:r>
            <a:r>
              <a:rPr lang="en-GB" b="1" i="1" dirty="0" err="1" smtClean="0">
                <a:solidFill>
                  <a:schemeClr val="accent2">
                    <a:lumMod val="75000"/>
                  </a:schemeClr>
                </a:solidFill>
              </a:rPr>
              <a:t>Safuu</a:t>
            </a:r>
            <a:r>
              <a:rPr lang="en-GB" b="1" i="1" dirty="0" smtClean="0">
                <a:solidFill>
                  <a:schemeClr val="accent2">
                    <a:lumMod val="75000"/>
                  </a:schemeClr>
                </a:solidFill>
              </a:rPr>
              <a:t> </a:t>
            </a:r>
            <a:r>
              <a:rPr lang="en-GB" dirty="0" smtClean="0"/>
              <a:t>(Ethics) and </a:t>
            </a:r>
            <a:r>
              <a:rPr lang="en-GB" b="1" i="1" dirty="0" err="1" smtClean="0">
                <a:solidFill>
                  <a:schemeClr val="accent2">
                    <a:lumMod val="75000"/>
                  </a:schemeClr>
                </a:solidFill>
              </a:rPr>
              <a:t>heera</a:t>
            </a:r>
            <a:r>
              <a:rPr lang="en-GB" i="1" dirty="0" smtClean="0"/>
              <a:t> </a:t>
            </a:r>
            <a:r>
              <a:rPr lang="en-GB" dirty="0" smtClean="0"/>
              <a:t>(justice).</a:t>
            </a:r>
          </a:p>
          <a:p>
            <a:pPr algn="just"/>
            <a:r>
              <a:rPr lang="en-GB" b="1" dirty="0" err="1" smtClean="0">
                <a:solidFill>
                  <a:schemeClr val="accent2">
                    <a:lumMod val="75000"/>
                  </a:schemeClr>
                </a:solidFill>
              </a:rPr>
              <a:t>Gadaa</a:t>
            </a:r>
            <a:r>
              <a:rPr lang="en-GB" dirty="0" smtClean="0"/>
              <a:t> is a system of social organization based on age-grade classes of the male population that succeed each other every 8 years in assuming economic, political, military and social responsibilities.</a:t>
            </a:r>
          </a:p>
          <a:p>
            <a:pPr algn="just"/>
            <a:r>
              <a:rPr lang="en-GB" dirty="0" smtClean="0"/>
              <a:t>A complete </a:t>
            </a:r>
            <a:r>
              <a:rPr lang="en-GB" b="1" dirty="0" err="1" smtClean="0">
                <a:solidFill>
                  <a:schemeClr val="accent2">
                    <a:lumMod val="75000"/>
                  </a:schemeClr>
                </a:solidFill>
              </a:rPr>
              <a:t>Gadaa</a:t>
            </a:r>
            <a:r>
              <a:rPr lang="en-GB" dirty="0" smtClean="0"/>
              <a:t> cycle consists of five or six age-grades</a:t>
            </a:r>
          </a:p>
          <a:p>
            <a:pPr algn="just"/>
            <a:endParaRPr lang="en-GB" dirty="0" smtClean="0"/>
          </a:p>
          <a:p>
            <a:pPr>
              <a:buNone/>
            </a:pPr>
            <a:endParaRPr lang="en-GB" b="1" dirty="0">
              <a:solidFill>
                <a:schemeClr val="accent2">
                  <a:lumMod val="75000"/>
                </a:schemeClr>
              </a:solidFill>
            </a:endParaRPr>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smtClean="0">
                <a:solidFill>
                  <a:srgbClr val="00B050"/>
                </a:solidFill>
              </a:rPr>
              <a:t>2.2 Water Resources Management </a:t>
            </a:r>
            <a:endParaRPr lang="en-GB" b="1" dirty="0">
              <a:solidFill>
                <a:srgbClr val="00B050"/>
              </a:solidFill>
            </a:endParaRPr>
          </a:p>
        </p:txBody>
      </p:sp>
      <p:sp>
        <p:nvSpPr>
          <p:cNvPr id="3" name="Content Placeholder 2"/>
          <p:cNvSpPr>
            <a:spLocks noGrp="1"/>
          </p:cNvSpPr>
          <p:nvPr>
            <p:ph sz="quarter" idx="1"/>
          </p:nvPr>
        </p:nvSpPr>
        <p:spPr/>
        <p:txBody>
          <a:bodyPr>
            <a:normAutofit/>
          </a:bodyPr>
          <a:lstStyle/>
          <a:p>
            <a:pPr algn="just"/>
            <a:r>
              <a:rPr lang="en-GB" dirty="0" smtClean="0"/>
              <a:t>Management of water, as a common property, in Borana remains relatively intact to date.</a:t>
            </a:r>
          </a:p>
          <a:p>
            <a:pPr algn="just"/>
            <a:r>
              <a:rPr lang="en-GB" b="1" dirty="0" smtClean="0"/>
              <a:t>Wet season: </a:t>
            </a:r>
            <a:r>
              <a:rPr lang="en-GB" dirty="0" smtClean="0"/>
              <a:t>after rainfall, open water sources are used and wells are closed.</a:t>
            </a:r>
          </a:p>
          <a:p>
            <a:pPr algn="just"/>
            <a:r>
              <a:rPr lang="en-GB" b="1" dirty="0" smtClean="0"/>
              <a:t>Dry season: </a:t>
            </a:r>
            <a:r>
              <a:rPr lang="en-GB" dirty="0" smtClean="0"/>
              <a:t>herds are successively shifted to more distant ponds and traditional wells are re-opened to preserve water near the homestead.</a:t>
            </a:r>
          </a:p>
          <a:p>
            <a:pPr algn="just"/>
            <a:r>
              <a:rPr lang="en-GB" b="1" dirty="0" smtClean="0"/>
              <a:t>Progressing dry season (water scarcity): </a:t>
            </a:r>
            <a:r>
              <a:rPr lang="en-GB" dirty="0" smtClean="0"/>
              <a:t>the drinking frequency of cattle is gradually and subsequently reduced to 1 day (</a:t>
            </a:r>
            <a:r>
              <a:rPr lang="en-GB" i="1" dirty="0" err="1" smtClean="0"/>
              <a:t>dhabsuu</a:t>
            </a:r>
            <a:r>
              <a:rPr lang="en-GB" dirty="0" smtClean="0"/>
              <a:t>), 2 days (</a:t>
            </a:r>
            <a:r>
              <a:rPr lang="en-GB" i="1" dirty="0" err="1" smtClean="0"/>
              <a:t>limaalima</a:t>
            </a:r>
            <a:r>
              <a:rPr lang="en-GB" dirty="0" smtClean="0"/>
              <a:t>) and finally 3 days (</a:t>
            </a:r>
            <a:r>
              <a:rPr lang="en-GB" i="1" dirty="0" err="1" smtClean="0"/>
              <a:t>sadeen</a:t>
            </a:r>
            <a:r>
              <a:rPr lang="en-GB" dirty="0" smtClean="0"/>
              <a:t>).</a:t>
            </a:r>
          </a:p>
          <a:p>
            <a:pPr algn="just"/>
            <a:endParaRPr lang="en-GB" dirty="0" smtClean="0"/>
          </a:p>
          <a:p>
            <a:pPr algn="just"/>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smtClean="0">
                <a:solidFill>
                  <a:srgbClr val="00B050"/>
                </a:solidFill>
              </a:rPr>
              <a:t>2.2 Water Resources Management </a:t>
            </a:r>
            <a:endParaRPr lang="en-GB" b="1" dirty="0">
              <a:solidFill>
                <a:srgbClr val="00B050"/>
              </a:solidFill>
            </a:endParaRPr>
          </a:p>
        </p:txBody>
      </p:sp>
      <p:sp>
        <p:nvSpPr>
          <p:cNvPr id="3" name="Content Placeholder 2"/>
          <p:cNvSpPr>
            <a:spLocks noGrp="1"/>
          </p:cNvSpPr>
          <p:nvPr>
            <p:ph sz="quarter" idx="1"/>
          </p:nvPr>
        </p:nvSpPr>
        <p:spPr/>
        <p:txBody>
          <a:bodyPr/>
          <a:lstStyle/>
          <a:p>
            <a:pPr algn="just"/>
            <a:r>
              <a:rPr lang="en-GB" dirty="0" smtClean="0"/>
              <a:t>Animals are given water according to a strict rotation: the </a:t>
            </a:r>
            <a:r>
              <a:rPr lang="en-GB" b="1" i="1" dirty="0" err="1" smtClean="0">
                <a:solidFill>
                  <a:schemeClr val="accent2">
                    <a:lumMod val="75000"/>
                  </a:schemeClr>
                </a:solidFill>
              </a:rPr>
              <a:t>abbaa</a:t>
            </a:r>
            <a:r>
              <a:rPr lang="en-GB" b="1" i="1" dirty="0" smtClean="0">
                <a:solidFill>
                  <a:schemeClr val="accent2">
                    <a:lumMod val="75000"/>
                  </a:schemeClr>
                </a:solidFill>
              </a:rPr>
              <a:t> </a:t>
            </a:r>
            <a:r>
              <a:rPr lang="en-GB" b="1" i="1" dirty="0" err="1" smtClean="0">
                <a:solidFill>
                  <a:schemeClr val="accent2">
                    <a:lumMod val="75000"/>
                  </a:schemeClr>
                </a:solidFill>
              </a:rPr>
              <a:t>konfi</a:t>
            </a:r>
            <a:r>
              <a:rPr lang="en-GB" dirty="0" smtClean="0"/>
              <a:t>, the </a:t>
            </a:r>
            <a:r>
              <a:rPr lang="en-GB" b="1" i="1" dirty="0" err="1" smtClean="0">
                <a:solidFill>
                  <a:schemeClr val="accent2">
                    <a:lumMod val="75000"/>
                  </a:schemeClr>
                </a:solidFill>
              </a:rPr>
              <a:t>abbaa</a:t>
            </a:r>
            <a:r>
              <a:rPr lang="en-GB" b="1" i="1" dirty="0" smtClean="0">
                <a:solidFill>
                  <a:schemeClr val="accent2">
                    <a:lumMod val="75000"/>
                  </a:schemeClr>
                </a:solidFill>
              </a:rPr>
              <a:t> </a:t>
            </a:r>
            <a:r>
              <a:rPr lang="en-GB" b="1" i="1" dirty="0" err="1" smtClean="0">
                <a:solidFill>
                  <a:schemeClr val="accent2">
                    <a:lumMod val="75000"/>
                  </a:schemeClr>
                </a:solidFill>
              </a:rPr>
              <a:t>herregaa</a:t>
            </a:r>
            <a:r>
              <a:rPr lang="en-GB" b="1" i="1" dirty="0" smtClean="0">
                <a:solidFill>
                  <a:schemeClr val="accent2">
                    <a:lumMod val="75000"/>
                  </a:schemeClr>
                </a:solidFill>
              </a:rPr>
              <a:t> </a:t>
            </a:r>
            <a:r>
              <a:rPr lang="en-GB" dirty="0" smtClean="0"/>
              <a:t>(water manager)</a:t>
            </a:r>
            <a:r>
              <a:rPr lang="en-GB" b="1" i="1" dirty="0" smtClean="0">
                <a:solidFill>
                  <a:schemeClr val="accent2">
                    <a:lumMod val="75000"/>
                  </a:schemeClr>
                </a:solidFill>
              </a:rPr>
              <a:t> </a:t>
            </a:r>
            <a:r>
              <a:rPr lang="en-GB" dirty="0" smtClean="0"/>
              <a:t>and then other clan members according to their seniority in the clan.</a:t>
            </a:r>
          </a:p>
          <a:p>
            <a:pPr algn="just"/>
            <a:r>
              <a:rPr lang="en-GB" dirty="0" smtClean="0"/>
              <a:t>The </a:t>
            </a:r>
            <a:r>
              <a:rPr lang="en-GB" dirty="0" err="1" smtClean="0"/>
              <a:t>Boran</a:t>
            </a:r>
            <a:r>
              <a:rPr lang="en-GB" dirty="0" smtClean="0"/>
              <a:t> </a:t>
            </a:r>
            <a:r>
              <a:rPr lang="en-GB" b="1" i="1" dirty="0" err="1" smtClean="0">
                <a:solidFill>
                  <a:schemeClr val="accent2">
                    <a:lumMod val="75000"/>
                  </a:schemeClr>
                </a:solidFill>
              </a:rPr>
              <a:t>aadaa</a:t>
            </a:r>
            <a:r>
              <a:rPr lang="en-GB" dirty="0" smtClean="0"/>
              <a:t> and </a:t>
            </a:r>
            <a:r>
              <a:rPr lang="en-GB" b="1" i="1" dirty="0" err="1" smtClean="0">
                <a:solidFill>
                  <a:schemeClr val="accent2">
                    <a:lumMod val="75000"/>
                  </a:schemeClr>
                </a:solidFill>
              </a:rPr>
              <a:t>seera</a:t>
            </a:r>
            <a:r>
              <a:rPr lang="en-GB" dirty="0" smtClean="0"/>
              <a:t> forbid the denying of anyone access to water or the request for its payment.</a:t>
            </a:r>
          </a:p>
          <a:p>
            <a:pPr algn="just"/>
            <a:r>
              <a:rPr lang="en-GB" dirty="0" smtClean="0"/>
              <a:t>Access to water resources is, however, very strict.</a:t>
            </a:r>
          </a:p>
          <a:p>
            <a:pPr algn="just"/>
            <a:endParaRPr lang="en-GB" dirty="0" smtClean="0"/>
          </a:p>
          <a:p>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400" b="1" dirty="0" smtClean="0">
                <a:solidFill>
                  <a:srgbClr val="00B050"/>
                </a:solidFill>
              </a:rPr>
              <a:t>3. Customary Natural Resources Management </a:t>
            </a:r>
            <a:r>
              <a:rPr lang="en-GB" sz="2400" b="1" dirty="0" smtClean="0">
                <a:solidFill>
                  <a:srgbClr val="00B050"/>
                </a:solidFill>
              </a:rPr>
              <a:t>in </a:t>
            </a:r>
            <a:r>
              <a:rPr lang="en-GB" sz="2400" b="1" dirty="0" err="1" smtClean="0">
                <a:solidFill>
                  <a:srgbClr val="00B050"/>
                </a:solidFill>
              </a:rPr>
              <a:t>Liban</a:t>
            </a:r>
            <a:r>
              <a:rPr lang="en-GB" sz="2400" b="1" dirty="0" smtClean="0">
                <a:solidFill>
                  <a:srgbClr val="00B050"/>
                </a:solidFill>
              </a:rPr>
              <a:t/>
            </a:r>
            <a:br>
              <a:rPr lang="en-GB" sz="2400" b="1" dirty="0" smtClean="0">
                <a:solidFill>
                  <a:srgbClr val="00B050"/>
                </a:solidFill>
              </a:rPr>
            </a:br>
            <a:r>
              <a:rPr lang="en-GB" sz="2400" b="1" dirty="0" smtClean="0">
                <a:solidFill>
                  <a:srgbClr val="00B050"/>
                </a:solidFill>
              </a:rPr>
              <a:t>3.1 Sources and Management Water In </a:t>
            </a:r>
            <a:r>
              <a:rPr lang="en-GB" sz="2400" b="1" dirty="0" err="1" smtClean="0">
                <a:solidFill>
                  <a:srgbClr val="00B050"/>
                </a:solidFill>
              </a:rPr>
              <a:t>Liban</a:t>
            </a:r>
            <a:endParaRPr lang="en-GB" sz="2400" b="1" dirty="0">
              <a:solidFill>
                <a:srgbClr val="00B050"/>
              </a:solidFill>
            </a:endParaRPr>
          </a:p>
        </p:txBody>
      </p:sp>
      <p:sp>
        <p:nvSpPr>
          <p:cNvPr id="3" name="Content Placeholder 2"/>
          <p:cNvSpPr>
            <a:spLocks noGrp="1"/>
          </p:cNvSpPr>
          <p:nvPr>
            <p:ph sz="quarter" idx="1"/>
          </p:nvPr>
        </p:nvSpPr>
        <p:spPr/>
        <p:txBody>
          <a:bodyPr>
            <a:normAutofit/>
          </a:bodyPr>
          <a:lstStyle/>
          <a:p>
            <a:pPr>
              <a:buNone/>
            </a:pPr>
            <a:r>
              <a:rPr lang="en-US" b="1" dirty="0" smtClean="0">
                <a:solidFill>
                  <a:schemeClr val="accent2">
                    <a:lumMod val="75000"/>
                  </a:schemeClr>
                </a:solidFill>
              </a:rPr>
              <a:t>1. Hand-dug wells </a:t>
            </a:r>
            <a:r>
              <a:rPr lang="en-US" b="1" i="1" dirty="0" err="1" smtClean="0">
                <a:solidFill>
                  <a:schemeClr val="accent2">
                    <a:lumMod val="75000"/>
                  </a:schemeClr>
                </a:solidFill>
              </a:rPr>
              <a:t>ceel</a:t>
            </a:r>
            <a:r>
              <a:rPr lang="en-US" b="1" dirty="0" smtClean="0">
                <a:solidFill>
                  <a:schemeClr val="accent2">
                    <a:lumMod val="75000"/>
                  </a:schemeClr>
                </a:solidFill>
              </a:rPr>
              <a:t>:</a:t>
            </a:r>
            <a:r>
              <a:rPr lang="en-US" dirty="0" smtClean="0"/>
              <a:t> </a:t>
            </a:r>
          </a:p>
          <a:p>
            <a:pPr algn="just"/>
            <a:r>
              <a:rPr lang="en-US" dirty="0" smtClean="0"/>
              <a:t>There are two kinds of wells: </a:t>
            </a:r>
            <a:r>
              <a:rPr lang="en-US" b="1" i="1" dirty="0" smtClean="0">
                <a:solidFill>
                  <a:schemeClr val="accent2">
                    <a:lumMod val="75000"/>
                  </a:schemeClr>
                </a:solidFill>
              </a:rPr>
              <a:t>Dix</a:t>
            </a:r>
            <a:r>
              <a:rPr lang="en-US" dirty="0" smtClean="0"/>
              <a:t> or </a:t>
            </a:r>
            <a:r>
              <a:rPr lang="en-US" b="1" i="1" dirty="0" err="1" smtClean="0">
                <a:solidFill>
                  <a:schemeClr val="accent2">
                    <a:lumMod val="75000"/>
                  </a:schemeClr>
                </a:solidFill>
              </a:rPr>
              <a:t>Laas</a:t>
            </a:r>
            <a:r>
              <a:rPr lang="en-US" dirty="0" smtClean="0"/>
              <a:t> (shallow wells)</a:t>
            </a:r>
            <a:r>
              <a:rPr lang="en-US" i="1" dirty="0" smtClean="0"/>
              <a:t> </a:t>
            </a:r>
            <a:r>
              <a:rPr lang="en-US" dirty="0" smtClean="0"/>
              <a:t>and </a:t>
            </a:r>
            <a:r>
              <a:rPr lang="en-US" b="1" i="1" dirty="0" err="1" smtClean="0">
                <a:solidFill>
                  <a:schemeClr val="accent2">
                    <a:lumMod val="75000"/>
                  </a:schemeClr>
                </a:solidFill>
              </a:rPr>
              <a:t>Ceel</a:t>
            </a:r>
            <a:r>
              <a:rPr lang="en-US" b="1" i="1" dirty="0" smtClean="0">
                <a:solidFill>
                  <a:schemeClr val="accent2">
                    <a:lumMod val="75000"/>
                  </a:schemeClr>
                </a:solidFill>
              </a:rPr>
              <a:t> </a:t>
            </a:r>
            <a:r>
              <a:rPr lang="en-US" b="1" i="1" dirty="0" err="1" smtClean="0">
                <a:solidFill>
                  <a:schemeClr val="accent2">
                    <a:lumMod val="75000"/>
                  </a:schemeClr>
                </a:solidFill>
              </a:rPr>
              <a:t>Wadaameed</a:t>
            </a:r>
            <a:r>
              <a:rPr lang="en-US" dirty="0" smtClean="0"/>
              <a:t> or </a:t>
            </a:r>
            <a:r>
              <a:rPr lang="en-US" b="1" i="1" dirty="0" err="1" smtClean="0">
                <a:solidFill>
                  <a:schemeClr val="accent2">
                    <a:lumMod val="75000"/>
                  </a:schemeClr>
                </a:solidFill>
              </a:rPr>
              <a:t>birqod</a:t>
            </a:r>
            <a:r>
              <a:rPr lang="en-US" i="1" dirty="0" smtClean="0"/>
              <a:t> </a:t>
            </a:r>
            <a:r>
              <a:rPr lang="en-US" dirty="0" smtClean="0"/>
              <a:t>(deep wells).</a:t>
            </a:r>
          </a:p>
          <a:p>
            <a:pPr algn="just"/>
            <a:r>
              <a:rPr lang="en-US" i="1" dirty="0" err="1" smtClean="0"/>
              <a:t>Ceel</a:t>
            </a:r>
            <a:r>
              <a:rPr lang="en-US" i="1" dirty="0" smtClean="0"/>
              <a:t> </a:t>
            </a:r>
            <a:r>
              <a:rPr lang="en-US" i="1" dirty="0" err="1" smtClean="0"/>
              <a:t>Wadaameed</a:t>
            </a:r>
            <a:r>
              <a:rPr lang="en-US" i="1" dirty="0" smtClean="0"/>
              <a:t> (</a:t>
            </a:r>
            <a:r>
              <a:rPr lang="en-US" i="1" dirty="0" err="1" smtClean="0"/>
              <a:t>birqod</a:t>
            </a:r>
            <a:r>
              <a:rPr lang="en-US" i="1" dirty="0" smtClean="0"/>
              <a:t>) </a:t>
            </a:r>
            <a:r>
              <a:rPr lang="en-US" dirty="0" smtClean="0"/>
              <a:t>type are owned and constructed communally by a sub-clan</a:t>
            </a:r>
            <a:r>
              <a:rPr lang="en-US" i="1" dirty="0" smtClean="0"/>
              <a:t> (</a:t>
            </a:r>
            <a:r>
              <a:rPr lang="en-US" i="1" dirty="0" err="1" smtClean="0"/>
              <a:t>jilib</a:t>
            </a:r>
            <a:r>
              <a:rPr lang="en-US" dirty="0" smtClean="0"/>
              <a:t>). </a:t>
            </a:r>
          </a:p>
          <a:p>
            <a:pPr algn="just"/>
            <a:r>
              <a:rPr lang="en-US" dirty="0" smtClean="0"/>
              <a:t>Water is reached after 10-30 meters of digging. </a:t>
            </a:r>
          </a:p>
          <a:p>
            <a:pPr algn="just"/>
            <a:r>
              <a:rPr lang="en-US" dirty="0" smtClean="0"/>
              <a:t>During construction (excavation) every family in the sub-clan</a:t>
            </a:r>
            <a:r>
              <a:rPr lang="en-US" i="1" dirty="0" smtClean="0"/>
              <a:t> </a:t>
            </a:r>
            <a:r>
              <a:rPr lang="en-US" dirty="0" smtClean="0"/>
              <a:t>is expected to contribute </a:t>
            </a:r>
            <a:r>
              <a:rPr lang="en-US" i="1" dirty="0" err="1" smtClean="0"/>
              <a:t>qadhaan</a:t>
            </a:r>
            <a:r>
              <a:rPr lang="en-US" dirty="0" smtClean="0"/>
              <a:t>. </a:t>
            </a:r>
          </a:p>
          <a:p>
            <a:pPr algn="just"/>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3200" b="1" dirty="0" smtClean="0">
                <a:solidFill>
                  <a:srgbClr val="00B050"/>
                </a:solidFill>
              </a:rPr>
              <a:t>3.1 Sources and Management Water In </a:t>
            </a:r>
            <a:r>
              <a:rPr lang="en-GB" sz="3200" b="1" dirty="0" err="1" smtClean="0">
                <a:solidFill>
                  <a:srgbClr val="00B050"/>
                </a:solidFill>
              </a:rPr>
              <a:t>Liban</a:t>
            </a:r>
            <a:endParaRPr lang="en-GB" b="1" dirty="0">
              <a:solidFill>
                <a:srgbClr val="00B050"/>
              </a:solidFill>
            </a:endParaRPr>
          </a:p>
        </p:txBody>
      </p:sp>
      <p:sp>
        <p:nvSpPr>
          <p:cNvPr id="3" name="Content Placeholder 2"/>
          <p:cNvSpPr>
            <a:spLocks noGrp="1"/>
          </p:cNvSpPr>
          <p:nvPr>
            <p:ph sz="quarter" idx="1"/>
          </p:nvPr>
        </p:nvSpPr>
        <p:spPr/>
        <p:txBody>
          <a:bodyPr>
            <a:normAutofit/>
          </a:bodyPr>
          <a:lstStyle/>
          <a:p>
            <a:pPr algn="just"/>
            <a:r>
              <a:rPr lang="en-US" dirty="0" smtClean="0"/>
              <a:t>Water is drawn by two men using a </a:t>
            </a:r>
            <a:r>
              <a:rPr lang="en-US" b="1" i="1" dirty="0" err="1" smtClean="0">
                <a:solidFill>
                  <a:schemeClr val="accent2">
                    <a:lumMod val="75000"/>
                  </a:schemeClr>
                </a:solidFill>
              </a:rPr>
              <a:t>Wadan</a:t>
            </a:r>
            <a:r>
              <a:rPr lang="en-US" dirty="0" smtClean="0"/>
              <a:t>. </a:t>
            </a:r>
          </a:p>
          <a:p>
            <a:pPr algn="just"/>
            <a:r>
              <a:rPr lang="en-US" dirty="0" smtClean="0"/>
              <a:t>A group of 6-7 herders collaborate in fetching the water and separating animals for queuing. </a:t>
            </a:r>
          </a:p>
          <a:p>
            <a:pPr algn="just"/>
            <a:r>
              <a:rPr lang="en-US" dirty="0" smtClean="0"/>
              <a:t>Use of such wells is usually controlled by local clan elders. </a:t>
            </a:r>
          </a:p>
          <a:p>
            <a:pPr algn="just"/>
            <a:r>
              <a:rPr lang="en-US" dirty="0" smtClean="0"/>
              <a:t>It is not allowed to construct wells at a distance within 15-20 meters of one another. </a:t>
            </a:r>
          </a:p>
          <a:p>
            <a:pPr algn="just"/>
            <a:endParaRPr lang="en-US" dirty="0" smtClean="0"/>
          </a:p>
          <a:p>
            <a:pPr>
              <a:buNone/>
            </a:pPr>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3200" b="1" dirty="0" smtClean="0">
                <a:solidFill>
                  <a:srgbClr val="00B050"/>
                </a:solidFill>
              </a:rPr>
              <a:t>3.1 Sources and Management Water In </a:t>
            </a:r>
            <a:r>
              <a:rPr lang="en-GB" sz="3200" b="1" dirty="0" err="1" smtClean="0">
                <a:solidFill>
                  <a:srgbClr val="00B050"/>
                </a:solidFill>
              </a:rPr>
              <a:t>Liban</a:t>
            </a:r>
            <a:endParaRPr lang="en-GB" b="1" dirty="0">
              <a:solidFill>
                <a:srgbClr val="00B050"/>
              </a:solidFill>
            </a:endParaRPr>
          </a:p>
        </p:txBody>
      </p:sp>
      <p:sp>
        <p:nvSpPr>
          <p:cNvPr id="3" name="Content Placeholder 2"/>
          <p:cNvSpPr>
            <a:spLocks noGrp="1"/>
          </p:cNvSpPr>
          <p:nvPr>
            <p:ph sz="quarter" idx="1"/>
          </p:nvPr>
        </p:nvSpPr>
        <p:spPr/>
        <p:txBody>
          <a:bodyPr>
            <a:normAutofit fontScale="92500" lnSpcReduction="20000"/>
          </a:bodyPr>
          <a:lstStyle/>
          <a:p>
            <a:pPr algn="just"/>
            <a:r>
              <a:rPr lang="en-US" dirty="0" smtClean="0"/>
              <a:t>A time-table for watering animals is developed by community elders </a:t>
            </a:r>
            <a:r>
              <a:rPr lang="en-US" b="1" i="1" dirty="0" err="1" smtClean="0">
                <a:solidFill>
                  <a:schemeClr val="accent2">
                    <a:lumMod val="75000"/>
                  </a:schemeClr>
                </a:solidFill>
              </a:rPr>
              <a:t>Kaalaysi</a:t>
            </a:r>
            <a:r>
              <a:rPr lang="en-US" dirty="0" smtClean="0"/>
              <a:t>. Such schedules are strictly observed by herders and any one violating it is punished. </a:t>
            </a:r>
          </a:p>
          <a:p>
            <a:pPr algn="just"/>
            <a:r>
              <a:rPr lang="en-US" dirty="0" smtClean="0"/>
              <a:t>When members of another clan other than the owners come in search of water they are given precedence. </a:t>
            </a:r>
          </a:p>
          <a:p>
            <a:pPr algn="just"/>
            <a:r>
              <a:rPr lang="en-US" dirty="0" smtClean="0"/>
              <a:t>The same is true for Quran teachers</a:t>
            </a:r>
            <a:r>
              <a:rPr lang="en-US" i="1" dirty="0" smtClean="0"/>
              <a:t> (</a:t>
            </a:r>
            <a:r>
              <a:rPr lang="en-US" i="1" dirty="0" err="1" smtClean="0"/>
              <a:t>Ma’alins</a:t>
            </a:r>
            <a:r>
              <a:rPr lang="en-US" dirty="0" smtClean="0"/>
              <a:t>) and senior elders.  </a:t>
            </a:r>
          </a:p>
          <a:p>
            <a:pPr algn="just"/>
            <a:r>
              <a:rPr lang="en-US" dirty="0" smtClean="0"/>
              <a:t>During rainy seasons, the wells (especially those in </a:t>
            </a:r>
            <a:r>
              <a:rPr lang="en-US" i="1" dirty="0" smtClean="0"/>
              <a:t>togs</a:t>
            </a:r>
            <a:r>
              <a:rPr lang="en-US" dirty="0" smtClean="0"/>
              <a:t>) are filled with sands. </a:t>
            </a:r>
          </a:p>
          <a:p>
            <a:pPr algn="just"/>
            <a:r>
              <a:rPr lang="en-US" b="1" i="1" dirty="0" err="1" smtClean="0">
                <a:solidFill>
                  <a:schemeClr val="accent2">
                    <a:lumMod val="75000"/>
                  </a:schemeClr>
                </a:solidFill>
              </a:rPr>
              <a:t>Harqin</a:t>
            </a:r>
            <a:r>
              <a:rPr lang="en-US" i="1" dirty="0" smtClean="0"/>
              <a:t> </a:t>
            </a:r>
            <a:r>
              <a:rPr lang="en-US" dirty="0" smtClean="0"/>
              <a:t>is undertaken to hand-dig the sand out again. </a:t>
            </a:r>
          </a:p>
          <a:p>
            <a:pPr algn="just"/>
            <a:r>
              <a:rPr lang="en-US" dirty="0" smtClean="0"/>
              <a:t>Access to water from these </a:t>
            </a:r>
            <a:r>
              <a:rPr lang="en-US" b="1" i="1" dirty="0" err="1" smtClean="0">
                <a:solidFill>
                  <a:schemeClr val="accent2">
                    <a:lumMod val="75000"/>
                  </a:schemeClr>
                </a:solidFill>
              </a:rPr>
              <a:t>ceels</a:t>
            </a:r>
            <a:r>
              <a:rPr lang="en-US" dirty="0" smtClean="0"/>
              <a:t> is free to all the clan members and any migrating clans that come in search of water. </a:t>
            </a:r>
            <a:endParaRPr lang="en-GB" dirty="0" smtClean="0"/>
          </a:p>
          <a:p>
            <a:pPr algn="just"/>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3200" b="1" dirty="0" smtClean="0">
                <a:solidFill>
                  <a:srgbClr val="00B050"/>
                </a:solidFill>
              </a:rPr>
              <a:t>3.1 Sources and Management Water In </a:t>
            </a:r>
            <a:r>
              <a:rPr lang="en-GB" sz="3200" b="1" dirty="0" err="1" smtClean="0">
                <a:solidFill>
                  <a:srgbClr val="00B050"/>
                </a:solidFill>
              </a:rPr>
              <a:t>Liban</a:t>
            </a:r>
            <a:endParaRPr lang="en-GB" b="1" dirty="0">
              <a:solidFill>
                <a:srgbClr val="00B050"/>
              </a:solidFill>
            </a:endParaRPr>
          </a:p>
        </p:txBody>
      </p:sp>
      <p:sp>
        <p:nvSpPr>
          <p:cNvPr id="3" name="Content Placeholder 2"/>
          <p:cNvSpPr>
            <a:spLocks noGrp="1"/>
          </p:cNvSpPr>
          <p:nvPr>
            <p:ph sz="quarter" idx="1"/>
          </p:nvPr>
        </p:nvSpPr>
        <p:spPr/>
        <p:txBody>
          <a:bodyPr>
            <a:normAutofit/>
          </a:bodyPr>
          <a:lstStyle/>
          <a:p>
            <a:pPr algn="just">
              <a:buNone/>
            </a:pPr>
            <a:r>
              <a:rPr lang="en-US" sz="3400" b="1" dirty="0" smtClean="0">
                <a:solidFill>
                  <a:schemeClr val="accent2">
                    <a:lumMod val="75000"/>
                  </a:schemeClr>
                </a:solidFill>
              </a:rPr>
              <a:t>2. </a:t>
            </a:r>
            <a:r>
              <a:rPr lang="en-US" sz="3400" b="1" i="1" dirty="0" err="1" smtClean="0">
                <a:solidFill>
                  <a:schemeClr val="accent2">
                    <a:lumMod val="75000"/>
                  </a:schemeClr>
                </a:solidFill>
              </a:rPr>
              <a:t>Baraag</a:t>
            </a:r>
            <a:r>
              <a:rPr lang="en-US" sz="3400" dirty="0" smtClean="0"/>
              <a:t>:</a:t>
            </a:r>
            <a:r>
              <a:rPr lang="en-US" dirty="0" smtClean="0"/>
              <a:t> are rain water harvesting structures. </a:t>
            </a:r>
          </a:p>
          <a:p>
            <a:pPr algn="just"/>
            <a:r>
              <a:rPr lang="en-US" dirty="0" smtClean="0"/>
              <a:t>They are purely privately owned. </a:t>
            </a:r>
          </a:p>
          <a:p>
            <a:pPr algn="just"/>
            <a:r>
              <a:rPr lang="en-US" dirty="0" smtClean="0"/>
              <a:t>The water in these </a:t>
            </a:r>
            <a:r>
              <a:rPr lang="en-US" i="1" dirty="0" err="1" smtClean="0"/>
              <a:t>birkads</a:t>
            </a:r>
            <a:r>
              <a:rPr lang="en-US" dirty="0" smtClean="0"/>
              <a:t> is used for household consumption and commercial purposes. </a:t>
            </a:r>
          </a:p>
          <a:p>
            <a:pPr algn="just"/>
            <a:r>
              <a:rPr lang="en-US" dirty="0" smtClean="0"/>
              <a:t>The price of the water varies according to the season. </a:t>
            </a:r>
          </a:p>
          <a:p>
            <a:pPr algn="just"/>
            <a:r>
              <a:rPr lang="en-US" dirty="0" smtClean="0"/>
              <a:t>The price cannot go higher than a reasonable margin as the poor cannot afford. </a:t>
            </a:r>
          </a:p>
          <a:p>
            <a:pPr algn="just"/>
            <a:r>
              <a:rPr lang="en-US" dirty="0" smtClean="0"/>
              <a:t>The owner of the </a:t>
            </a:r>
            <a:r>
              <a:rPr lang="en-US" i="1" dirty="0" err="1" smtClean="0"/>
              <a:t>birkad</a:t>
            </a:r>
            <a:r>
              <a:rPr lang="en-US" dirty="0" smtClean="0"/>
              <a:t> has full control over the use and management of the water. </a:t>
            </a:r>
          </a:p>
          <a:p>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3200" b="1" dirty="0" smtClean="0">
                <a:solidFill>
                  <a:srgbClr val="00B050"/>
                </a:solidFill>
              </a:rPr>
              <a:t>3.1 Sources and Management Water In </a:t>
            </a:r>
            <a:r>
              <a:rPr lang="en-GB" sz="3200" b="1" dirty="0" err="1" smtClean="0">
                <a:solidFill>
                  <a:srgbClr val="00B050"/>
                </a:solidFill>
              </a:rPr>
              <a:t>Liban</a:t>
            </a:r>
            <a:endParaRPr lang="en-GB" b="1" dirty="0">
              <a:solidFill>
                <a:srgbClr val="00B050"/>
              </a:solidFill>
            </a:endParaRPr>
          </a:p>
        </p:txBody>
      </p:sp>
      <p:sp>
        <p:nvSpPr>
          <p:cNvPr id="3" name="Content Placeholder 2"/>
          <p:cNvSpPr>
            <a:spLocks noGrp="1"/>
          </p:cNvSpPr>
          <p:nvPr>
            <p:ph sz="quarter" idx="1"/>
          </p:nvPr>
        </p:nvSpPr>
        <p:spPr/>
        <p:txBody>
          <a:bodyPr/>
          <a:lstStyle/>
          <a:p>
            <a:pPr algn="just"/>
            <a:r>
              <a:rPr lang="en-US" dirty="0" smtClean="0"/>
              <a:t>Other sources of water include:</a:t>
            </a:r>
          </a:p>
          <a:p>
            <a:pPr algn="just"/>
            <a:r>
              <a:rPr lang="en-US" i="1" dirty="0" err="1" smtClean="0"/>
              <a:t>Riig</a:t>
            </a:r>
            <a:r>
              <a:rPr lang="en-US" i="1" dirty="0" smtClean="0"/>
              <a:t> (</a:t>
            </a:r>
            <a:r>
              <a:rPr lang="en-US" dirty="0" smtClean="0"/>
              <a:t>boreholes) and</a:t>
            </a:r>
          </a:p>
          <a:p>
            <a:pPr algn="just"/>
            <a:r>
              <a:rPr lang="en-US" i="1" dirty="0" smtClean="0"/>
              <a:t>Togs </a:t>
            </a:r>
            <a:r>
              <a:rPr lang="en-US" dirty="0" smtClean="0"/>
              <a:t>(rivers). </a:t>
            </a:r>
          </a:p>
          <a:p>
            <a:pPr algn="just"/>
            <a:r>
              <a:rPr lang="en-US" dirty="0" smtClean="0"/>
              <a:t>These sources are communally owned. They are managed by a council of male elders (</a:t>
            </a:r>
            <a:r>
              <a:rPr lang="en-US" i="1" dirty="0" err="1" smtClean="0"/>
              <a:t>odayaal</a:t>
            </a:r>
            <a:r>
              <a:rPr lang="en-US" dirty="0" smtClean="0"/>
              <a:t>). They oversee the use and solve any conflicts arising in accessing and using such resources. </a:t>
            </a:r>
            <a:endParaRPr lang="en-GB" dirty="0" smtClean="0"/>
          </a:p>
          <a:p>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sz="2800" b="1" dirty="0" smtClean="0">
                <a:solidFill>
                  <a:srgbClr val="00B050"/>
                </a:solidFill>
              </a:rPr>
              <a:t>4. Customary Land and Pasture Resource Management in Borana and </a:t>
            </a:r>
            <a:r>
              <a:rPr lang="en-GB" sz="2800" b="1" dirty="0" err="1" smtClean="0">
                <a:solidFill>
                  <a:srgbClr val="00B050"/>
                </a:solidFill>
              </a:rPr>
              <a:t>Liban</a:t>
            </a:r>
            <a:r>
              <a:rPr lang="en-GB" sz="2800" b="1" dirty="0" smtClean="0">
                <a:solidFill>
                  <a:srgbClr val="00B050"/>
                </a:solidFill>
              </a:rPr>
              <a:t> </a:t>
            </a:r>
            <a:r>
              <a:rPr lang="en-GB" dirty="0" smtClean="0">
                <a:solidFill>
                  <a:srgbClr val="00B050"/>
                </a:solidFill>
              </a:rPr>
              <a:t/>
            </a:r>
            <a:br>
              <a:rPr lang="en-GB" dirty="0" smtClean="0">
                <a:solidFill>
                  <a:srgbClr val="00B050"/>
                </a:solidFill>
              </a:rPr>
            </a:br>
            <a:r>
              <a:rPr lang="en-GB" b="1" dirty="0" smtClean="0">
                <a:solidFill>
                  <a:srgbClr val="00B050"/>
                </a:solidFill>
              </a:rPr>
              <a:t>4.1 </a:t>
            </a:r>
            <a:r>
              <a:rPr lang="en-US" b="1" dirty="0" smtClean="0">
                <a:solidFill>
                  <a:srgbClr val="00B050"/>
                </a:solidFill>
              </a:rPr>
              <a:t>Land</a:t>
            </a:r>
            <a:endParaRPr lang="en-GB" b="1" dirty="0">
              <a:solidFill>
                <a:srgbClr val="00B050"/>
              </a:solidFill>
            </a:endParaRPr>
          </a:p>
        </p:txBody>
      </p:sp>
      <p:sp>
        <p:nvSpPr>
          <p:cNvPr id="3" name="Content Placeholder 2"/>
          <p:cNvSpPr>
            <a:spLocks noGrp="1"/>
          </p:cNvSpPr>
          <p:nvPr>
            <p:ph sz="quarter" idx="1"/>
          </p:nvPr>
        </p:nvSpPr>
        <p:spPr/>
        <p:txBody>
          <a:bodyPr>
            <a:normAutofit fontScale="85000" lnSpcReduction="20000"/>
          </a:bodyPr>
          <a:lstStyle/>
          <a:p>
            <a:pPr algn="just"/>
            <a:r>
              <a:rPr lang="en-US" dirty="0" smtClean="0"/>
              <a:t>According to the Ethiopian constitution and the land policy of the country, land is owned by the government. </a:t>
            </a:r>
          </a:p>
          <a:p>
            <a:pPr algn="just"/>
            <a:r>
              <a:rPr lang="en-US" dirty="0" smtClean="0"/>
              <a:t>But practically speaking, land is communally owned; but it is divided among the clans and sub-clans</a:t>
            </a:r>
          </a:p>
          <a:p>
            <a:pPr algn="just"/>
            <a:r>
              <a:rPr lang="en-US" dirty="0" smtClean="0"/>
              <a:t>The clan that inhabits a given area first is said to be the owner of that land. Accordingly each clan and sub-clan has their own recognized land. </a:t>
            </a:r>
          </a:p>
          <a:p>
            <a:pPr algn="just"/>
            <a:r>
              <a:rPr lang="en-US" dirty="0" smtClean="0"/>
              <a:t>However, the customary communal tenure system allows families belonging to the clan to own a farmland within the territorial borders of the clan land. </a:t>
            </a:r>
            <a:endParaRPr lang="en-GB" dirty="0" smtClean="0"/>
          </a:p>
          <a:p>
            <a:pPr algn="just"/>
            <a:r>
              <a:rPr lang="en-US" dirty="0" smtClean="0"/>
              <a:t>Everyone has a free access. . But recently such free access to land has started to change. </a:t>
            </a:r>
          </a:p>
          <a:p>
            <a:pPr algn="just"/>
            <a:r>
              <a:rPr lang="en-US" dirty="0" smtClean="0"/>
              <a:t>Land enclosures and crop cultivation is gaining momentum. </a:t>
            </a:r>
          </a:p>
          <a:p>
            <a:pPr algn="just"/>
            <a:r>
              <a:rPr lang="en-US" dirty="0" smtClean="0"/>
              <a:t>This has caused conflicts between private land holders and livestock herders. </a:t>
            </a:r>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00B050"/>
                </a:solidFill>
              </a:rPr>
              <a:t>4.1 Land</a:t>
            </a:r>
            <a:endParaRPr lang="en-GB" dirty="0">
              <a:solidFill>
                <a:srgbClr val="00B050"/>
              </a:solidFill>
            </a:endParaRPr>
          </a:p>
        </p:txBody>
      </p:sp>
      <p:sp>
        <p:nvSpPr>
          <p:cNvPr id="3" name="Content Placeholder 2"/>
          <p:cNvSpPr>
            <a:spLocks noGrp="1"/>
          </p:cNvSpPr>
          <p:nvPr>
            <p:ph sz="quarter" idx="1"/>
          </p:nvPr>
        </p:nvSpPr>
        <p:spPr/>
        <p:txBody>
          <a:bodyPr>
            <a:normAutofit fontScale="92500"/>
          </a:bodyPr>
          <a:lstStyle/>
          <a:p>
            <a:pPr algn="just"/>
            <a:r>
              <a:rPr lang="en-GB" dirty="0" smtClean="0"/>
              <a:t>Borana territorial units are not based on membership in a specific clan, as clans are not territorial.</a:t>
            </a:r>
          </a:p>
          <a:p>
            <a:pPr algn="just"/>
            <a:r>
              <a:rPr lang="en-GB" dirty="0" smtClean="0"/>
              <a:t>Among the Borana, land is the collective property of all Borana, represented by the </a:t>
            </a:r>
            <a:r>
              <a:rPr lang="en-GB" i="1" dirty="0" err="1" smtClean="0"/>
              <a:t>Gadaa</a:t>
            </a:r>
            <a:r>
              <a:rPr lang="en-GB" i="1" dirty="0" smtClean="0"/>
              <a:t>. </a:t>
            </a:r>
          </a:p>
          <a:p>
            <a:pPr algn="just"/>
            <a:r>
              <a:rPr lang="en-GB" dirty="0" smtClean="0"/>
              <a:t>In principle, all Borana are equally entitled to use the pasture in any part of the Borana homeland. </a:t>
            </a:r>
          </a:p>
          <a:p>
            <a:pPr algn="just"/>
            <a:r>
              <a:rPr lang="en-GB" dirty="0" smtClean="0"/>
              <a:t>In practice, however, access to pasture is severely constrained by the clan-based water management system.</a:t>
            </a:r>
            <a:endParaRPr lang="en-US" dirty="0" smtClean="0"/>
          </a:p>
          <a:p>
            <a:pPr algn="just"/>
            <a:r>
              <a:rPr lang="en-GB" dirty="0" smtClean="0"/>
              <a:t>Any part of Borana land is generally inhabited by those clans and clans-associates who have access to the wells within it.</a:t>
            </a:r>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smtClean="0">
                <a:solidFill>
                  <a:srgbClr val="00B050"/>
                </a:solidFill>
              </a:rPr>
              <a:t>Outline of the Presentation </a:t>
            </a:r>
            <a:endParaRPr lang="en-GB" b="1" dirty="0">
              <a:solidFill>
                <a:srgbClr val="00B050"/>
              </a:solidFill>
            </a:endParaRPr>
          </a:p>
        </p:txBody>
      </p:sp>
      <p:sp>
        <p:nvSpPr>
          <p:cNvPr id="3" name="Content Placeholder 2"/>
          <p:cNvSpPr>
            <a:spLocks noGrp="1"/>
          </p:cNvSpPr>
          <p:nvPr>
            <p:ph sz="quarter" idx="1"/>
          </p:nvPr>
        </p:nvSpPr>
        <p:spPr/>
        <p:txBody>
          <a:bodyPr>
            <a:normAutofit lnSpcReduction="10000"/>
          </a:bodyPr>
          <a:lstStyle/>
          <a:p>
            <a:pPr algn="just"/>
            <a:r>
              <a:rPr lang="en-GB" dirty="0" smtClean="0"/>
              <a:t>Introduction</a:t>
            </a:r>
          </a:p>
          <a:p>
            <a:pPr algn="just"/>
            <a:r>
              <a:rPr lang="en-GB" dirty="0" smtClean="0"/>
              <a:t>Customary Water Resource Management  in Borana and </a:t>
            </a:r>
            <a:r>
              <a:rPr lang="en-GB" dirty="0" err="1" smtClean="0"/>
              <a:t>Liban</a:t>
            </a:r>
            <a:r>
              <a:rPr lang="en-GB" dirty="0" smtClean="0"/>
              <a:t> </a:t>
            </a:r>
          </a:p>
          <a:p>
            <a:pPr algn="just"/>
            <a:r>
              <a:rPr lang="en-GB" dirty="0" smtClean="0"/>
              <a:t>Customary Land and Pasture Resource Management in Borana and </a:t>
            </a:r>
            <a:r>
              <a:rPr lang="en-GB" dirty="0" err="1" smtClean="0"/>
              <a:t>Liban</a:t>
            </a:r>
            <a:r>
              <a:rPr lang="en-GB" dirty="0" smtClean="0"/>
              <a:t> </a:t>
            </a:r>
          </a:p>
          <a:p>
            <a:pPr algn="just"/>
            <a:r>
              <a:rPr lang="en-GB" dirty="0" smtClean="0"/>
              <a:t>Customary Conflict Resolution in Borana and </a:t>
            </a:r>
            <a:r>
              <a:rPr lang="en-GB" dirty="0" err="1" smtClean="0"/>
              <a:t>Liban</a:t>
            </a:r>
            <a:endParaRPr lang="en-GB" dirty="0"/>
          </a:p>
          <a:p>
            <a:pPr algn="just"/>
            <a:r>
              <a:rPr lang="en-GB" dirty="0" smtClean="0"/>
              <a:t>Relationship between Statutory and Customary Institutions</a:t>
            </a:r>
          </a:p>
          <a:p>
            <a:pPr algn="just"/>
            <a:r>
              <a:rPr lang="en-GB" dirty="0" smtClean="0"/>
              <a:t>Challenges</a:t>
            </a:r>
          </a:p>
          <a:p>
            <a:pPr algn="just"/>
            <a:r>
              <a:rPr lang="en-GB" dirty="0" smtClean="0"/>
              <a:t>The Way Forward </a:t>
            </a:r>
          </a:p>
          <a:p>
            <a:pPr algn="just"/>
            <a:r>
              <a:rPr lang="en-GB" dirty="0" smtClean="0"/>
              <a:t>Questions for discussion </a:t>
            </a:r>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solidFill>
                  <a:srgbClr val="00B050"/>
                </a:solidFill>
              </a:rPr>
              <a:t>4.2 Pasture </a:t>
            </a:r>
            <a:endParaRPr lang="en-GB" b="1" dirty="0">
              <a:solidFill>
                <a:srgbClr val="00B050"/>
              </a:solidFill>
            </a:endParaRPr>
          </a:p>
        </p:txBody>
      </p:sp>
      <p:sp>
        <p:nvSpPr>
          <p:cNvPr id="3" name="Content Placeholder 2"/>
          <p:cNvSpPr>
            <a:spLocks noGrp="1"/>
          </p:cNvSpPr>
          <p:nvPr>
            <p:ph sz="quarter" idx="1"/>
          </p:nvPr>
        </p:nvSpPr>
        <p:spPr/>
        <p:txBody>
          <a:bodyPr>
            <a:normAutofit fontScale="85000" lnSpcReduction="20000"/>
          </a:bodyPr>
          <a:lstStyle/>
          <a:p>
            <a:pPr algn="just"/>
            <a:r>
              <a:rPr lang="en-US" dirty="0" smtClean="0"/>
              <a:t>In </a:t>
            </a:r>
            <a:r>
              <a:rPr lang="en-US" dirty="0" err="1" smtClean="0"/>
              <a:t>Liban</a:t>
            </a:r>
            <a:r>
              <a:rPr lang="en-US" dirty="0" smtClean="0"/>
              <a:t> Zone, Members of a clan have the right to graze in the area of their clan. Pastures are free.</a:t>
            </a:r>
          </a:p>
          <a:p>
            <a:pPr algn="just"/>
            <a:r>
              <a:rPr lang="en-US" dirty="0" smtClean="0"/>
              <a:t>It is possible to graze livestock in the territory of other clans. However, the visiting group can neither have a farmland nor </a:t>
            </a:r>
            <a:r>
              <a:rPr lang="en-US" i="1" dirty="0" err="1" smtClean="0"/>
              <a:t>Birkad</a:t>
            </a:r>
            <a:r>
              <a:rPr lang="en-US" dirty="0" smtClean="0"/>
              <a:t>. </a:t>
            </a:r>
          </a:p>
          <a:p>
            <a:pPr algn="just"/>
            <a:r>
              <a:rPr lang="en-US" dirty="0" smtClean="0"/>
              <a:t>Likewise the guest clan is not allowed to use the land for any other economic purpose. </a:t>
            </a:r>
            <a:endParaRPr lang="en-GB" dirty="0" smtClean="0"/>
          </a:p>
          <a:p>
            <a:pPr algn="just"/>
            <a:r>
              <a:rPr lang="en-US" dirty="0" smtClean="0"/>
              <a:t>Whenever  there is drought all people can use the pastures and water resources of other communities.</a:t>
            </a:r>
          </a:p>
          <a:p>
            <a:pPr algn="just"/>
            <a:r>
              <a:rPr lang="en-US" dirty="0" smtClean="0"/>
              <a:t>There is however, a need for negotiation or prior permission of access and use in </a:t>
            </a:r>
            <a:r>
              <a:rPr lang="en-US" dirty="0" err="1" smtClean="0"/>
              <a:t>Liban</a:t>
            </a:r>
            <a:r>
              <a:rPr lang="en-US" dirty="0" smtClean="0"/>
              <a:t> in the Somali Region and Borana in </a:t>
            </a:r>
            <a:r>
              <a:rPr lang="en-US" dirty="0" err="1" smtClean="0"/>
              <a:t>Oromia</a:t>
            </a:r>
            <a:r>
              <a:rPr lang="en-US" dirty="0" smtClean="0"/>
              <a:t> Region. </a:t>
            </a:r>
          </a:p>
          <a:p>
            <a:pPr algn="just"/>
            <a:r>
              <a:rPr lang="en-US" dirty="0" smtClean="0"/>
              <a:t>The number of guest families to access the pasture resources is determined during negotiations. </a:t>
            </a:r>
          </a:p>
          <a:p>
            <a:pPr algn="just"/>
            <a:r>
              <a:rPr lang="en-US" dirty="0" smtClean="0"/>
              <a:t>There is reciprocity relations among clans. </a:t>
            </a:r>
          </a:p>
          <a:p>
            <a:pPr algn="just"/>
            <a:r>
              <a:rPr lang="en-US" dirty="0" smtClean="0"/>
              <a:t>This temporary use right does not cause conflict usually. </a:t>
            </a:r>
            <a:endParaRPr lang="en-GB" dirty="0" smtClean="0"/>
          </a:p>
          <a:p>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solidFill>
                  <a:srgbClr val="00B050"/>
                </a:solidFill>
              </a:rPr>
              <a:t>4.2 Pasture</a:t>
            </a:r>
            <a:endParaRPr lang="en-GB" b="1" dirty="0">
              <a:solidFill>
                <a:srgbClr val="00B050"/>
              </a:solidFill>
            </a:endParaRPr>
          </a:p>
        </p:txBody>
      </p:sp>
      <p:sp>
        <p:nvSpPr>
          <p:cNvPr id="3" name="Content Placeholder 2"/>
          <p:cNvSpPr>
            <a:spLocks noGrp="1"/>
          </p:cNvSpPr>
          <p:nvPr>
            <p:ph sz="quarter" idx="1"/>
          </p:nvPr>
        </p:nvSpPr>
        <p:spPr/>
        <p:txBody>
          <a:bodyPr>
            <a:normAutofit fontScale="92500" lnSpcReduction="10000"/>
          </a:bodyPr>
          <a:lstStyle/>
          <a:p>
            <a:pPr algn="just"/>
            <a:r>
              <a:rPr lang="en-US" dirty="0" smtClean="0"/>
              <a:t>Migration is exercised among pastoralists as a means of surviving their animals in harsh seasons. </a:t>
            </a:r>
          </a:p>
          <a:p>
            <a:pPr algn="just"/>
            <a:r>
              <a:rPr lang="en-US" dirty="0" smtClean="0"/>
              <a:t>Each family sends its own scouts (</a:t>
            </a:r>
            <a:r>
              <a:rPr lang="en-US" i="1" dirty="0" err="1" smtClean="0"/>
              <a:t>sahan</a:t>
            </a:r>
            <a:r>
              <a:rPr lang="en-US" dirty="0" smtClean="0"/>
              <a:t>) to identify the best place where pasture and water is available (pasture mapping). </a:t>
            </a:r>
          </a:p>
          <a:p>
            <a:pPr algn="just"/>
            <a:r>
              <a:rPr lang="en-US" dirty="0" smtClean="0"/>
              <a:t>This group is usually composed of three individuals. Animal health expert Another expert to asses the moisture condition of the area and a pasture expert. </a:t>
            </a:r>
            <a:endParaRPr lang="en-GB" dirty="0" smtClean="0"/>
          </a:p>
          <a:p>
            <a:pPr algn="just"/>
            <a:r>
              <a:rPr lang="en-US" dirty="0" smtClean="0"/>
              <a:t>The considerations before migrating include: availability of pasture and water, the relative security of the area, prevalence of epidemic diseases, past relations with the host clan, and presence of relatives.</a:t>
            </a:r>
          </a:p>
          <a:p>
            <a:pPr algn="just"/>
            <a:r>
              <a:rPr lang="en-US" dirty="0" smtClean="0"/>
              <a:t>This information reduces conflict and ensures save movement </a:t>
            </a:r>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solidFill>
                  <a:srgbClr val="00B050"/>
                </a:solidFill>
              </a:rPr>
              <a:t>4.2 Pasture</a:t>
            </a:r>
            <a:endParaRPr lang="en-GB" dirty="0">
              <a:solidFill>
                <a:srgbClr val="00B050"/>
              </a:solidFill>
            </a:endParaRPr>
          </a:p>
        </p:txBody>
      </p:sp>
      <p:sp>
        <p:nvSpPr>
          <p:cNvPr id="3" name="Content Placeholder 2"/>
          <p:cNvSpPr>
            <a:spLocks noGrp="1"/>
          </p:cNvSpPr>
          <p:nvPr>
            <p:ph sz="quarter" idx="1"/>
          </p:nvPr>
        </p:nvSpPr>
        <p:spPr/>
        <p:txBody>
          <a:bodyPr>
            <a:normAutofit/>
          </a:bodyPr>
          <a:lstStyle/>
          <a:p>
            <a:pPr algn="just"/>
            <a:r>
              <a:rPr lang="en-GB" dirty="0" smtClean="0"/>
              <a:t>To ensure the availability of good pasture pastoralists practice herd splitting and range burning. </a:t>
            </a:r>
          </a:p>
          <a:p>
            <a:pPr algn="just"/>
            <a:r>
              <a:rPr lang="en-GB" b="1" dirty="0" smtClean="0"/>
              <a:t>Herd splitting: </a:t>
            </a:r>
            <a:r>
              <a:rPr lang="en-GB" dirty="0" smtClean="0"/>
              <a:t>conserves and safeguards range resources from being degraded and overgrazed. It reduces competition among </a:t>
            </a:r>
            <a:r>
              <a:rPr lang="en-GB" dirty="0" err="1" smtClean="0"/>
              <a:t>variuos</a:t>
            </a:r>
            <a:r>
              <a:rPr lang="en-GB" dirty="0" smtClean="0"/>
              <a:t> livestock age groups.</a:t>
            </a:r>
          </a:p>
          <a:p>
            <a:pPr algn="just">
              <a:buNone/>
            </a:pPr>
            <a:r>
              <a:rPr lang="en-GB" b="1" dirty="0" smtClean="0"/>
              <a:t>1. Very young and Lactating animals: </a:t>
            </a:r>
            <a:r>
              <a:rPr lang="en-GB" dirty="0" smtClean="0"/>
              <a:t>are kept near the home and herded by boys and girls.</a:t>
            </a:r>
          </a:p>
          <a:p>
            <a:pPr algn="just">
              <a:buNone/>
            </a:pPr>
            <a:r>
              <a:rPr lang="en-GB" b="1" dirty="0" smtClean="0"/>
              <a:t>2. Dry and pregnant: </a:t>
            </a:r>
            <a:r>
              <a:rPr lang="en-GB" dirty="0" smtClean="0"/>
              <a:t>travel to long distances and herded by men. </a:t>
            </a:r>
          </a:p>
          <a:p>
            <a:pPr algn="just"/>
            <a:endParaRPr lang="en-GB" b="1"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solidFill>
                  <a:srgbClr val="00B050"/>
                </a:solidFill>
              </a:rPr>
              <a:t>4.2 Pasture</a:t>
            </a:r>
            <a:endParaRPr lang="en-GB" dirty="0"/>
          </a:p>
        </p:txBody>
      </p:sp>
      <p:sp>
        <p:nvSpPr>
          <p:cNvPr id="3" name="Content Placeholder 2"/>
          <p:cNvSpPr>
            <a:spLocks noGrp="1"/>
          </p:cNvSpPr>
          <p:nvPr>
            <p:ph sz="quarter" idx="1"/>
          </p:nvPr>
        </p:nvSpPr>
        <p:spPr/>
        <p:txBody>
          <a:bodyPr/>
          <a:lstStyle/>
          <a:p>
            <a:pPr algn="just"/>
            <a:r>
              <a:rPr lang="en-GB" dirty="0" smtClean="0"/>
              <a:t>In Borana, land is divided for </a:t>
            </a:r>
            <a:r>
              <a:rPr lang="en-GB" b="1" i="1" dirty="0" err="1" smtClean="0">
                <a:solidFill>
                  <a:schemeClr val="accent2">
                    <a:lumMod val="75000"/>
                  </a:schemeClr>
                </a:solidFill>
              </a:rPr>
              <a:t>Warra</a:t>
            </a:r>
            <a:r>
              <a:rPr lang="en-GB" dirty="0" smtClean="0"/>
              <a:t> and </a:t>
            </a:r>
            <a:r>
              <a:rPr lang="en-GB" b="1" i="1" dirty="0" err="1" smtClean="0">
                <a:solidFill>
                  <a:schemeClr val="accent2">
                    <a:lumMod val="75000"/>
                  </a:schemeClr>
                </a:solidFill>
              </a:rPr>
              <a:t>Fora</a:t>
            </a:r>
            <a:r>
              <a:rPr lang="en-GB" dirty="0" smtClean="0"/>
              <a:t>.</a:t>
            </a:r>
          </a:p>
          <a:p>
            <a:pPr algn="just"/>
            <a:r>
              <a:rPr lang="en-GB" b="1" dirty="0" smtClean="0">
                <a:solidFill>
                  <a:schemeClr val="accent2">
                    <a:lumMod val="75000"/>
                  </a:schemeClr>
                </a:solidFill>
              </a:rPr>
              <a:t> </a:t>
            </a:r>
            <a:r>
              <a:rPr lang="en-GB" b="1" i="1" dirty="0" err="1" smtClean="0">
                <a:solidFill>
                  <a:schemeClr val="accent2">
                    <a:lumMod val="75000"/>
                  </a:schemeClr>
                </a:solidFill>
              </a:rPr>
              <a:t>Warra</a:t>
            </a:r>
            <a:r>
              <a:rPr lang="en-GB" b="1" i="1" dirty="0" smtClean="0">
                <a:solidFill>
                  <a:schemeClr val="accent2">
                    <a:lumMod val="75000"/>
                  </a:schemeClr>
                </a:solidFill>
              </a:rPr>
              <a:t> </a:t>
            </a:r>
            <a:r>
              <a:rPr lang="en-GB" dirty="0" smtClean="0"/>
              <a:t>is subdivided into three functional categories namely: </a:t>
            </a:r>
            <a:r>
              <a:rPr lang="en-GB" b="1" i="1" dirty="0" err="1" smtClean="0"/>
              <a:t>Kalo</a:t>
            </a:r>
            <a:r>
              <a:rPr lang="en-GB" b="1" i="1" dirty="0" smtClean="0"/>
              <a:t> </a:t>
            </a:r>
            <a:r>
              <a:rPr lang="en-GB" dirty="0" smtClean="0"/>
              <a:t>(land for calves)</a:t>
            </a:r>
            <a:r>
              <a:rPr lang="en-GB" b="1" i="1" dirty="0" smtClean="0"/>
              <a:t>, </a:t>
            </a:r>
            <a:r>
              <a:rPr lang="en-GB" b="1" i="1" dirty="0" err="1" smtClean="0"/>
              <a:t>Lafa</a:t>
            </a:r>
            <a:r>
              <a:rPr lang="en-GB" b="1" i="1" dirty="0" smtClean="0"/>
              <a:t> </a:t>
            </a:r>
            <a:r>
              <a:rPr lang="en-GB" b="1" i="1" dirty="0" err="1" smtClean="0"/>
              <a:t>Hawicha</a:t>
            </a:r>
            <a:r>
              <a:rPr lang="en-GB" b="1" i="1" dirty="0" smtClean="0"/>
              <a:t> </a:t>
            </a:r>
            <a:r>
              <a:rPr lang="en-GB" dirty="0" smtClean="0"/>
              <a:t>(land for lactating, 2 years old calves and other weak animals)</a:t>
            </a:r>
            <a:r>
              <a:rPr lang="en-GB" b="1" i="1" dirty="0" smtClean="0"/>
              <a:t> </a:t>
            </a:r>
            <a:r>
              <a:rPr lang="en-GB" dirty="0" smtClean="0"/>
              <a:t>and </a:t>
            </a:r>
            <a:r>
              <a:rPr lang="en-GB" b="1" i="1" dirty="0" err="1" smtClean="0"/>
              <a:t>lafa</a:t>
            </a:r>
            <a:r>
              <a:rPr lang="en-GB" b="1" i="1" dirty="0" smtClean="0"/>
              <a:t> </a:t>
            </a:r>
            <a:r>
              <a:rPr lang="en-GB" b="1" i="1" dirty="0" err="1" smtClean="0"/>
              <a:t>Quftuma</a:t>
            </a:r>
            <a:r>
              <a:rPr lang="en-GB" b="1" i="1" dirty="0" smtClean="0"/>
              <a:t> </a:t>
            </a:r>
            <a:r>
              <a:rPr lang="en-GB" dirty="0" smtClean="0"/>
              <a:t>(land for settlement) </a:t>
            </a:r>
          </a:p>
          <a:p>
            <a:pPr algn="just"/>
            <a:r>
              <a:rPr lang="en-GB" b="1" i="1" dirty="0" err="1" smtClean="0">
                <a:solidFill>
                  <a:schemeClr val="accent2">
                    <a:lumMod val="75000"/>
                  </a:schemeClr>
                </a:solidFill>
              </a:rPr>
              <a:t>Kalo</a:t>
            </a:r>
            <a:r>
              <a:rPr lang="en-GB" i="1" dirty="0" smtClean="0">
                <a:solidFill>
                  <a:schemeClr val="accent2">
                    <a:lumMod val="75000"/>
                  </a:schemeClr>
                </a:solidFill>
              </a:rPr>
              <a:t> </a:t>
            </a:r>
            <a:r>
              <a:rPr lang="en-GB" dirty="0" smtClean="0"/>
              <a:t>is closed during the wet season to conserve pasture for dry season </a:t>
            </a:r>
            <a:endParaRPr lang="en-GB" i="1" dirty="0">
              <a:solidFill>
                <a:schemeClr val="accent2">
                  <a:lumMod val="75000"/>
                </a:schemeClr>
              </a:solidFill>
            </a:endParaRPr>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solidFill>
                  <a:srgbClr val="00B050"/>
                </a:solidFill>
              </a:rPr>
              <a:t>4.2 Pasture</a:t>
            </a:r>
            <a:endParaRPr lang="en-GB" dirty="0">
              <a:solidFill>
                <a:srgbClr val="00B050"/>
              </a:solidFill>
            </a:endParaRPr>
          </a:p>
        </p:txBody>
      </p:sp>
      <p:sp>
        <p:nvSpPr>
          <p:cNvPr id="3" name="Content Placeholder 2"/>
          <p:cNvSpPr>
            <a:spLocks noGrp="1"/>
          </p:cNvSpPr>
          <p:nvPr>
            <p:ph sz="quarter" idx="1"/>
          </p:nvPr>
        </p:nvSpPr>
        <p:spPr/>
        <p:txBody>
          <a:bodyPr>
            <a:normAutofit/>
          </a:bodyPr>
          <a:lstStyle/>
          <a:p>
            <a:pPr algn="just"/>
            <a:r>
              <a:rPr lang="en-GB" b="1" dirty="0" smtClean="0"/>
              <a:t>Range Burning: </a:t>
            </a:r>
            <a:r>
              <a:rPr lang="en-GB" dirty="0" smtClean="0"/>
              <a:t>encourages new and fresh grass growth, controls pests and keeps the bush healthy.  It is done at the end of dry season.</a:t>
            </a:r>
          </a:p>
          <a:p>
            <a:pPr algn="just"/>
            <a:r>
              <a:rPr lang="en-GB" dirty="0" smtClean="0"/>
              <a:t>It was banned  by the government in 1970s because of the danger of bush fires. </a:t>
            </a:r>
          </a:p>
          <a:p>
            <a:pPr algn="just"/>
            <a:r>
              <a:rPr lang="en-GB" dirty="0" smtClean="0"/>
              <a:t>As a result, rangelands have been invaded by invasive species.</a:t>
            </a:r>
          </a:p>
          <a:p>
            <a:pPr algn="just"/>
            <a:r>
              <a:rPr lang="en-GB" dirty="0" err="1" smtClean="0"/>
              <a:t>Prosopis</a:t>
            </a:r>
            <a:r>
              <a:rPr lang="en-GB" dirty="0" smtClean="0"/>
              <a:t> </a:t>
            </a:r>
            <a:r>
              <a:rPr lang="en-GB" dirty="0" err="1" smtClean="0"/>
              <a:t>Juliofera</a:t>
            </a:r>
            <a:r>
              <a:rPr lang="en-GB" dirty="0" smtClean="0"/>
              <a:t> and </a:t>
            </a:r>
            <a:r>
              <a:rPr lang="en-GB" dirty="0" err="1" smtClean="0"/>
              <a:t>Parthenium</a:t>
            </a:r>
            <a:r>
              <a:rPr lang="en-GB" dirty="0" smtClean="0"/>
              <a:t> have overtaken the rangelands in Somali, </a:t>
            </a:r>
            <a:r>
              <a:rPr lang="en-GB" dirty="0" err="1" smtClean="0"/>
              <a:t>Oromia</a:t>
            </a:r>
            <a:r>
              <a:rPr lang="en-GB" dirty="0" smtClean="0"/>
              <a:t> and Afar regions. </a:t>
            </a:r>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rgbClr val="00B050"/>
                </a:solidFill>
              </a:rPr>
              <a:t>5. Conflict Resolution Institutions  </a:t>
            </a:r>
            <a:br>
              <a:rPr lang="en-US" b="1" dirty="0" smtClean="0">
                <a:solidFill>
                  <a:srgbClr val="00B050"/>
                </a:solidFill>
              </a:rPr>
            </a:br>
            <a:r>
              <a:rPr lang="en-US" b="1" dirty="0" smtClean="0">
                <a:solidFill>
                  <a:srgbClr val="00B050"/>
                </a:solidFill>
              </a:rPr>
              <a:t>5.1 </a:t>
            </a:r>
            <a:r>
              <a:rPr lang="en-US" b="1" dirty="0" err="1" smtClean="0">
                <a:solidFill>
                  <a:srgbClr val="00B050"/>
                </a:solidFill>
              </a:rPr>
              <a:t>Liban</a:t>
            </a:r>
            <a:endParaRPr lang="en-US" dirty="0">
              <a:solidFill>
                <a:srgbClr val="00B050"/>
              </a:solidFill>
            </a:endParaRPr>
          </a:p>
        </p:txBody>
      </p:sp>
      <p:sp>
        <p:nvSpPr>
          <p:cNvPr id="3" name="Content Placeholder 2"/>
          <p:cNvSpPr>
            <a:spLocks noGrp="1"/>
          </p:cNvSpPr>
          <p:nvPr>
            <p:ph sz="quarter" idx="1"/>
          </p:nvPr>
        </p:nvSpPr>
        <p:spPr/>
        <p:txBody>
          <a:bodyPr>
            <a:normAutofit/>
          </a:bodyPr>
          <a:lstStyle/>
          <a:p>
            <a:pPr marL="457200" indent="-457200" algn="just"/>
            <a:r>
              <a:rPr lang="en-US" i="1" dirty="0" smtClean="0"/>
              <a:t>Xeer </a:t>
            </a:r>
            <a:r>
              <a:rPr lang="en-US" dirty="0" smtClean="0"/>
              <a:t>is the main institution of conflict resolution. </a:t>
            </a:r>
          </a:p>
          <a:p>
            <a:pPr algn="just"/>
            <a:r>
              <a:rPr lang="en-US" i="1" dirty="0" err="1" smtClean="0"/>
              <a:t>Odayaal</a:t>
            </a:r>
            <a:r>
              <a:rPr lang="en-US" dirty="0" smtClean="0"/>
              <a:t>, </a:t>
            </a:r>
            <a:r>
              <a:rPr lang="en-US" i="1" dirty="0" err="1" smtClean="0"/>
              <a:t>Guurti</a:t>
            </a:r>
            <a:r>
              <a:rPr lang="en-US" i="1" dirty="0" smtClean="0"/>
              <a:t> </a:t>
            </a:r>
            <a:r>
              <a:rPr lang="en-US" dirty="0" smtClean="0"/>
              <a:t>elders and the </a:t>
            </a:r>
            <a:r>
              <a:rPr lang="en-US" i="1" dirty="0" smtClean="0"/>
              <a:t>Ergo</a:t>
            </a:r>
          </a:p>
          <a:p>
            <a:pPr algn="just"/>
            <a:r>
              <a:rPr lang="en-US" i="1" dirty="0" err="1" smtClean="0"/>
              <a:t>Odayaal</a:t>
            </a:r>
            <a:r>
              <a:rPr lang="en-US" i="1" dirty="0" smtClean="0"/>
              <a:t> – resolve </a:t>
            </a:r>
            <a:r>
              <a:rPr lang="en-US" dirty="0" smtClean="0"/>
              <a:t>conflicts between members of the same </a:t>
            </a:r>
            <a:r>
              <a:rPr lang="en-US" i="1" dirty="0" err="1" smtClean="0"/>
              <a:t>diya</a:t>
            </a:r>
            <a:r>
              <a:rPr lang="en-US" dirty="0" smtClean="0"/>
              <a:t> paying group. </a:t>
            </a:r>
          </a:p>
          <a:p>
            <a:pPr algn="just"/>
            <a:r>
              <a:rPr lang="en-US" dirty="0" smtClean="0"/>
              <a:t>If the conflict involves their clan and another: they cooperate with the </a:t>
            </a:r>
            <a:r>
              <a:rPr lang="en-US" i="1" dirty="0" smtClean="0"/>
              <a:t>ergo </a:t>
            </a:r>
            <a:r>
              <a:rPr lang="en-US" dirty="0" smtClean="0"/>
              <a:t>in restoring peace, collecting and distributing </a:t>
            </a:r>
            <a:r>
              <a:rPr lang="en-US" i="1" dirty="0" err="1" smtClean="0"/>
              <a:t>mag</a:t>
            </a:r>
            <a:r>
              <a:rPr lang="en-US" dirty="0" smtClean="0"/>
              <a:t>, and making sure that the final verdict and peace agreement is well observed by all members of their </a:t>
            </a:r>
            <a:r>
              <a:rPr lang="en-US" i="1" dirty="0" err="1" smtClean="0"/>
              <a:t>diya</a:t>
            </a:r>
            <a:r>
              <a:rPr lang="en-US" dirty="0" smtClean="0"/>
              <a:t> paying group. </a:t>
            </a:r>
          </a:p>
          <a:p>
            <a:pPr algn="just"/>
            <a:endParaRPr lang="en-US" dirty="0" smtClean="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rgbClr val="00B050"/>
                </a:solidFill>
              </a:rPr>
              <a:t>5.1.1. The Process of conflict resolution</a:t>
            </a:r>
            <a:endParaRPr lang="en-US" dirty="0">
              <a:solidFill>
                <a:srgbClr val="00B050"/>
              </a:solidFill>
            </a:endParaRPr>
          </a:p>
        </p:txBody>
      </p:sp>
      <p:sp>
        <p:nvSpPr>
          <p:cNvPr id="3" name="Content Placeholder 2"/>
          <p:cNvSpPr>
            <a:spLocks noGrp="1"/>
          </p:cNvSpPr>
          <p:nvPr>
            <p:ph sz="quarter" idx="1"/>
          </p:nvPr>
        </p:nvSpPr>
        <p:spPr/>
        <p:txBody>
          <a:bodyPr>
            <a:normAutofit/>
          </a:bodyPr>
          <a:lstStyle/>
          <a:p>
            <a:pPr algn="just"/>
            <a:r>
              <a:rPr lang="en-US" i="1" dirty="0" err="1" smtClean="0"/>
              <a:t>Guurti</a:t>
            </a:r>
            <a:r>
              <a:rPr lang="en-US" i="1" dirty="0" smtClean="0"/>
              <a:t> elders </a:t>
            </a:r>
            <a:r>
              <a:rPr lang="en-US" dirty="0" smtClean="0"/>
              <a:t>(</a:t>
            </a:r>
            <a:r>
              <a:rPr lang="en-US" i="1" dirty="0" err="1" smtClean="0"/>
              <a:t>amaakari</a:t>
            </a:r>
            <a:r>
              <a:rPr lang="en-US" dirty="0" smtClean="0"/>
              <a:t>):</a:t>
            </a:r>
            <a:r>
              <a:rPr lang="en-US" i="1" dirty="0" smtClean="0"/>
              <a:t> </a:t>
            </a:r>
            <a:r>
              <a:rPr lang="en-US" dirty="0" smtClean="0"/>
              <a:t>(in matters of peace and security): resolve conflicts between clans</a:t>
            </a:r>
          </a:p>
          <a:p>
            <a:pPr algn="just"/>
            <a:r>
              <a:rPr lang="en-US" i="1" dirty="0" smtClean="0"/>
              <a:t>Ergo</a:t>
            </a:r>
            <a:r>
              <a:rPr lang="en-US" dirty="0" smtClean="0"/>
              <a:t> : a group, usually self initiated, of community elders and religious leaders of neighboring communities, whose ultimate intention is to restore peace and stability. </a:t>
            </a:r>
          </a:p>
          <a:p>
            <a:pPr algn="just"/>
            <a:r>
              <a:rPr lang="en-US" dirty="0" smtClean="0"/>
              <a:t>Ergo plays a crucial role in resolving large scale conflicts</a:t>
            </a:r>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rgbClr val="00B050"/>
                </a:solidFill>
              </a:rPr>
              <a:t>5.1.2. </a:t>
            </a:r>
            <a:r>
              <a:rPr lang="en-US" b="1" i="1" dirty="0" err="1" smtClean="0">
                <a:solidFill>
                  <a:srgbClr val="00B050"/>
                </a:solidFill>
              </a:rPr>
              <a:t>Diya</a:t>
            </a:r>
            <a:r>
              <a:rPr lang="en-US" b="1" dirty="0" smtClean="0">
                <a:solidFill>
                  <a:srgbClr val="00B050"/>
                </a:solidFill>
              </a:rPr>
              <a:t> (Blood Money) payment modalities</a:t>
            </a:r>
            <a:endParaRPr lang="en-US" dirty="0">
              <a:solidFill>
                <a:srgbClr val="00B050"/>
              </a:solidFill>
            </a:endParaRPr>
          </a:p>
        </p:txBody>
      </p:sp>
      <p:sp>
        <p:nvSpPr>
          <p:cNvPr id="3" name="Content Placeholder 2"/>
          <p:cNvSpPr>
            <a:spLocks noGrp="1"/>
          </p:cNvSpPr>
          <p:nvPr>
            <p:ph sz="quarter" idx="1"/>
          </p:nvPr>
        </p:nvSpPr>
        <p:spPr/>
        <p:txBody>
          <a:bodyPr>
            <a:normAutofit fontScale="92500" lnSpcReduction="20000"/>
          </a:bodyPr>
          <a:lstStyle/>
          <a:p>
            <a:pPr algn="just"/>
            <a:r>
              <a:rPr lang="en-US" dirty="0" smtClean="0"/>
              <a:t>100 camels for male and 50 camels for female.</a:t>
            </a:r>
          </a:p>
          <a:p>
            <a:pPr algn="just"/>
            <a:r>
              <a:rPr lang="en-US" dirty="0" smtClean="0"/>
              <a:t>&gt;10 men, 50 camels and young girl</a:t>
            </a:r>
          </a:p>
          <a:p>
            <a:pPr algn="just"/>
            <a:r>
              <a:rPr lang="en-US" dirty="0" smtClean="0"/>
              <a:t>This has a double advantage;</a:t>
            </a:r>
          </a:p>
          <a:p>
            <a:pPr lvl="2" algn="just">
              <a:buNone/>
            </a:pPr>
            <a:r>
              <a:rPr lang="en-US" sz="2400" dirty="0" smtClean="0"/>
              <a:t>1)creating intermarriage relationship between the conflicting clans and </a:t>
            </a:r>
          </a:p>
          <a:p>
            <a:pPr lvl="2" algn="just">
              <a:buNone/>
            </a:pPr>
            <a:r>
              <a:rPr lang="en-US" sz="2400" dirty="0" smtClean="0"/>
              <a:t>2) reducing the burden of paying huge number of camels. </a:t>
            </a:r>
          </a:p>
          <a:p>
            <a:pPr algn="just"/>
            <a:r>
              <a:rPr lang="en-US" dirty="0" smtClean="0"/>
              <a:t>The </a:t>
            </a:r>
            <a:r>
              <a:rPr lang="en-US" i="1" dirty="0" err="1" smtClean="0"/>
              <a:t>mag</a:t>
            </a:r>
            <a:r>
              <a:rPr lang="en-US" i="1" dirty="0" smtClean="0"/>
              <a:t> </a:t>
            </a:r>
            <a:r>
              <a:rPr lang="en-US" dirty="0" smtClean="0"/>
              <a:t>is paid in two unequal installments. </a:t>
            </a:r>
            <a:r>
              <a:rPr lang="en-US" i="1" dirty="0" err="1" smtClean="0"/>
              <a:t>Rafisso</a:t>
            </a:r>
            <a:r>
              <a:rPr lang="en-US" i="1" dirty="0" smtClean="0"/>
              <a:t> </a:t>
            </a:r>
            <a:r>
              <a:rPr lang="en-US" dirty="0" smtClean="0"/>
              <a:t>= 10-20 </a:t>
            </a:r>
          </a:p>
          <a:p>
            <a:pPr algn="just"/>
            <a:r>
              <a:rPr lang="en-US" i="1" dirty="0" err="1" smtClean="0"/>
              <a:t>Raffiso</a:t>
            </a:r>
            <a:r>
              <a:rPr lang="en-US" i="1" dirty="0" smtClean="0"/>
              <a:t> </a:t>
            </a:r>
            <a:r>
              <a:rPr lang="en-US" dirty="0" smtClean="0"/>
              <a:t>is exclusively paid by the sub-clan</a:t>
            </a:r>
          </a:p>
          <a:p>
            <a:pPr algn="just"/>
            <a:r>
              <a:rPr lang="en-US" i="1" dirty="0" err="1" smtClean="0"/>
              <a:t>Mag</a:t>
            </a:r>
            <a:r>
              <a:rPr lang="en-US" i="1" dirty="0" smtClean="0"/>
              <a:t> </a:t>
            </a:r>
            <a:r>
              <a:rPr lang="en-US" i="1" dirty="0" err="1" smtClean="0"/>
              <a:t>dheer</a:t>
            </a:r>
            <a:r>
              <a:rPr lang="en-US" dirty="0" smtClean="0"/>
              <a:t> = 80 camels</a:t>
            </a:r>
          </a:p>
          <a:p>
            <a:pPr algn="just"/>
            <a:r>
              <a:rPr lang="en-US" i="1" dirty="0" err="1" smtClean="0"/>
              <a:t>Mag</a:t>
            </a:r>
            <a:r>
              <a:rPr lang="en-US" i="1" dirty="0" smtClean="0"/>
              <a:t> </a:t>
            </a:r>
            <a:r>
              <a:rPr lang="en-US" i="1" dirty="0" err="1" smtClean="0"/>
              <a:t>Dheer</a:t>
            </a:r>
            <a:r>
              <a:rPr lang="en-US" i="1" dirty="0" smtClean="0"/>
              <a:t> </a:t>
            </a:r>
            <a:r>
              <a:rPr lang="en-US" dirty="0" smtClean="0"/>
              <a:t>is paid by the </a:t>
            </a:r>
            <a:r>
              <a:rPr lang="en-US" i="1" dirty="0" err="1" smtClean="0"/>
              <a:t>diya</a:t>
            </a:r>
            <a:r>
              <a:rPr lang="en-US" dirty="0" smtClean="0"/>
              <a:t> paying group</a:t>
            </a:r>
          </a:p>
          <a:p>
            <a:pPr algn="just"/>
            <a:r>
              <a:rPr lang="en-US" dirty="0" smtClean="0"/>
              <a:t>50 camels are given to the </a:t>
            </a:r>
            <a:r>
              <a:rPr lang="en-US" i="1" dirty="0" err="1" smtClean="0"/>
              <a:t>raas</a:t>
            </a:r>
            <a:endParaRPr lang="en-US" dirty="0" smtClean="0"/>
          </a:p>
          <a:p>
            <a:pPr algn="just"/>
            <a:r>
              <a:rPr lang="en-US" dirty="0" smtClean="0"/>
              <a:t>The remaining 50 is divided among the </a:t>
            </a:r>
            <a:r>
              <a:rPr lang="en-US" i="1" dirty="0" err="1" smtClean="0"/>
              <a:t>diya</a:t>
            </a:r>
            <a:r>
              <a:rPr lang="en-US" dirty="0" smtClean="0"/>
              <a:t> paying group</a:t>
            </a:r>
            <a:endParaRPr lang="en-US" sz="2400"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rgbClr val="00B050"/>
                </a:solidFill>
              </a:rPr>
              <a:t>5.1.3. Role of different sections of the community in conflict resolution</a:t>
            </a:r>
            <a:endParaRPr lang="en-US" dirty="0">
              <a:solidFill>
                <a:srgbClr val="00B050"/>
              </a:solidFill>
            </a:endParaRPr>
          </a:p>
        </p:txBody>
      </p:sp>
      <p:sp>
        <p:nvSpPr>
          <p:cNvPr id="3" name="Content Placeholder 2"/>
          <p:cNvSpPr>
            <a:spLocks noGrp="1"/>
          </p:cNvSpPr>
          <p:nvPr>
            <p:ph sz="quarter" idx="1"/>
          </p:nvPr>
        </p:nvSpPr>
        <p:spPr/>
        <p:txBody>
          <a:bodyPr>
            <a:normAutofit/>
          </a:bodyPr>
          <a:lstStyle/>
          <a:p>
            <a:pPr>
              <a:buNone/>
            </a:pPr>
            <a:r>
              <a:rPr lang="en-US" sz="3400" b="1" dirty="0" smtClean="0"/>
              <a:t>5.1.3.1. Women </a:t>
            </a:r>
          </a:p>
          <a:p>
            <a:pPr algn="just"/>
            <a:r>
              <a:rPr lang="en-US" sz="2600" dirty="0" smtClean="0"/>
              <a:t>Women are excluded from all decision making powers</a:t>
            </a:r>
          </a:p>
          <a:p>
            <a:pPr lvl="2" algn="just"/>
            <a:r>
              <a:rPr lang="en-US" sz="2400" dirty="0" smtClean="0"/>
              <a:t>Do not contribute </a:t>
            </a:r>
            <a:r>
              <a:rPr lang="en-US" sz="2400" i="1" dirty="0" err="1" smtClean="0"/>
              <a:t>mag</a:t>
            </a:r>
            <a:r>
              <a:rPr lang="en-US" sz="2400" i="1" dirty="0" smtClean="0"/>
              <a:t> </a:t>
            </a:r>
            <a:r>
              <a:rPr lang="en-US" sz="2400" dirty="0" smtClean="0"/>
              <a:t>payments, and </a:t>
            </a:r>
          </a:p>
          <a:p>
            <a:pPr lvl="2" algn="just"/>
            <a:r>
              <a:rPr lang="en-US" sz="2400" dirty="0" smtClean="0"/>
              <a:t>Do not take part in fighting, </a:t>
            </a:r>
          </a:p>
          <a:p>
            <a:pPr algn="just"/>
            <a:r>
              <a:rPr lang="en-US" sz="2600" dirty="0" smtClean="0"/>
              <a:t>Women play a better role in promoting conflict.</a:t>
            </a:r>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00B050"/>
                </a:solidFill>
              </a:rPr>
              <a:t>5.1.3.2. Religious leaders</a:t>
            </a:r>
            <a:r>
              <a:rPr lang="en-US" dirty="0" smtClean="0"/>
              <a:t> </a:t>
            </a:r>
            <a:endParaRPr lang="en-US" dirty="0"/>
          </a:p>
        </p:txBody>
      </p:sp>
      <p:sp>
        <p:nvSpPr>
          <p:cNvPr id="3" name="Content Placeholder 2"/>
          <p:cNvSpPr>
            <a:spLocks noGrp="1"/>
          </p:cNvSpPr>
          <p:nvPr>
            <p:ph sz="quarter" idx="1"/>
          </p:nvPr>
        </p:nvSpPr>
        <p:spPr/>
        <p:txBody>
          <a:bodyPr>
            <a:normAutofit/>
          </a:bodyPr>
          <a:lstStyle/>
          <a:p>
            <a:pPr algn="just"/>
            <a:r>
              <a:rPr lang="en-US" dirty="0" smtClean="0"/>
              <a:t>Ceasefire and restoring peace</a:t>
            </a:r>
          </a:p>
          <a:p>
            <a:pPr algn="just"/>
            <a:r>
              <a:rPr lang="en-US" dirty="0" smtClean="0"/>
              <a:t>Physical injuries, compensation that has to be paid for the victim by referring to the </a:t>
            </a:r>
            <a:r>
              <a:rPr lang="en-US" i="1" dirty="0" err="1" smtClean="0"/>
              <a:t>Sharia</a:t>
            </a:r>
            <a:r>
              <a:rPr lang="en-US" dirty="0" smtClean="0"/>
              <a:t> law. </a:t>
            </a:r>
          </a:p>
          <a:p>
            <a:pPr algn="just">
              <a:buNone/>
            </a:pPr>
            <a:r>
              <a:rPr lang="en-US" b="1" dirty="0" smtClean="0"/>
              <a:t>5.1.3.3. Young people</a:t>
            </a:r>
          </a:p>
          <a:p>
            <a:pPr algn="just"/>
            <a:r>
              <a:rPr lang="en-US" dirty="0" smtClean="0"/>
              <a:t>Limited</a:t>
            </a:r>
          </a:p>
          <a:p>
            <a:pPr algn="just"/>
            <a:r>
              <a:rPr lang="en-US" dirty="0" smtClean="0"/>
              <a:t>Their only role is to put into practice the final decision of the elders </a:t>
            </a:r>
          </a:p>
          <a:p>
            <a:pPr algn="just"/>
            <a:r>
              <a:rPr lang="en-US" dirty="0" smtClean="0"/>
              <a:t>Forcing the small segments </a:t>
            </a:r>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00B050"/>
                </a:solidFill>
              </a:rPr>
              <a:t>1. INTRODUCTION</a:t>
            </a:r>
            <a:endParaRPr lang="en-US" dirty="0">
              <a:solidFill>
                <a:srgbClr val="00B050"/>
              </a:solidFill>
            </a:endParaRPr>
          </a:p>
        </p:txBody>
      </p:sp>
      <p:sp>
        <p:nvSpPr>
          <p:cNvPr id="3" name="Content Placeholder 2"/>
          <p:cNvSpPr>
            <a:spLocks noGrp="1"/>
          </p:cNvSpPr>
          <p:nvPr>
            <p:ph sz="quarter" idx="1"/>
          </p:nvPr>
        </p:nvSpPr>
        <p:spPr/>
        <p:txBody>
          <a:bodyPr>
            <a:normAutofit fontScale="92500" lnSpcReduction="10000"/>
          </a:bodyPr>
          <a:lstStyle/>
          <a:p>
            <a:pPr algn="just">
              <a:lnSpc>
                <a:spcPct val="120000"/>
              </a:lnSpc>
            </a:pPr>
            <a:r>
              <a:rPr lang="en-US" sz="2800" dirty="0" smtClean="0"/>
              <a:t>Institutions are ‘</a:t>
            </a:r>
            <a:r>
              <a:rPr lang="en-US" sz="2800" b="1" i="1" dirty="0" smtClean="0"/>
              <a:t>the rules of the game</a:t>
            </a:r>
            <a:r>
              <a:rPr lang="en-US" sz="2800" dirty="0" smtClean="0"/>
              <a:t>’ in a society or, more formally, are the humanly devised constraints that shape human interaction. </a:t>
            </a:r>
          </a:p>
          <a:p>
            <a:pPr algn="just">
              <a:lnSpc>
                <a:spcPct val="120000"/>
              </a:lnSpc>
            </a:pPr>
            <a:r>
              <a:rPr lang="en-US" sz="2800" dirty="0" smtClean="0"/>
              <a:t>They can be either formal – such as rules that humans devise – or informal – such as conventions and codes of </a:t>
            </a:r>
            <a:r>
              <a:rPr lang="en-US" sz="2800" dirty="0" err="1" smtClean="0"/>
              <a:t>behaviour</a:t>
            </a:r>
            <a:r>
              <a:rPr lang="en-US" sz="2800" dirty="0" smtClean="0"/>
              <a:t>. </a:t>
            </a:r>
          </a:p>
          <a:p>
            <a:pPr algn="just">
              <a:lnSpc>
                <a:spcPct val="120000"/>
              </a:lnSpc>
            </a:pPr>
            <a:r>
              <a:rPr lang="en-US" sz="2800" dirty="0" smtClean="0"/>
              <a:t>Formal rules can change very quickly as a result of political decisions, but informal institutions take generations to change. </a:t>
            </a:r>
            <a:endParaRPr lang="en-GB" sz="2800" dirty="0" smtClean="0"/>
          </a:p>
          <a:p>
            <a:pPr algn="just">
              <a:lnSpc>
                <a:spcPct val="150000"/>
              </a:lnSpc>
            </a:pPr>
            <a:endParaRPr lang="en-US" sz="2600" dirty="0" smtClean="0"/>
          </a:p>
          <a:p>
            <a:pPr algn="just"/>
            <a:endParaRPr lang="en-US" dirty="0" smtClean="0"/>
          </a:p>
          <a:p>
            <a:endParaRPr lang="en-US"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solidFill>
                  <a:srgbClr val="00B050"/>
                </a:solidFill>
              </a:rPr>
              <a:t>5.2. Borana </a:t>
            </a:r>
            <a:endParaRPr lang="en-GB" b="1" dirty="0">
              <a:solidFill>
                <a:srgbClr val="00B050"/>
              </a:solidFill>
            </a:endParaRPr>
          </a:p>
        </p:txBody>
      </p:sp>
      <p:sp>
        <p:nvSpPr>
          <p:cNvPr id="3" name="Content Placeholder 2"/>
          <p:cNvSpPr>
            <a:spLocks noGrp="1"/>
          </p:cNvSpPr>
          <p:nvPr>
            <p:ph sz="quarter" idx="1"/>
          </p:nvPr>
        </p:nvSpPr>
        <p:spPr/>
        <p:txBody>
          <a:bodyPr>
            <a:normAutofit/>
          </a:bodyPr>
          <a:lstStyle/>
          <a:p>
            <a:pPr algn="just"/>
            <a:r>
              <a:rPr lang="en-GB" dirty="0" smtClean="0"/>
              <a:t>Conflicts tend to be rapidly resolved through the traditional conflict resolution mechanisms. </a:t>
            </a:r>
          </a:p>
          <a:p>
            <a:pPr algn="just"/>
            <a:r>
              <a:rPr lang="en-GB" dirty="0" smtClean="0"/>
              <a:t>The </a:t>
            </a:r>
            <a:r>
              <a:rPr lang="en-GB" b="1" i="1" dirty="0" err="1" smtClean="0">
                <a:solidFill>
                  <a:schemeClr val="accent2">
                    <a:lumMod val="75000"/>
                  </a:schemeClr>
                </a:solidFill>
              </a:rPr>
              <a:t>Aadaa</a:t>
            </a:r>
            <a:r>
              <a:rPr lang="en-GB" b="1" i="1" dirty="0" smtClean="0">
                <a:solidFill>
                  <a:schemeClr val="accent2">
                    <a:lumMod val="75000"/>
                  </a:schemeClr>
                </a:solidFill>
              </a:rPr>
              <a:t> </a:t>
            </a:r>
            <a:r>
              <a:rPr lang="en-GB" dirty="0" smtClean="0"/>
              <a:t>and </a:t>
            </a:r>
            <a:r>
              <a:rPr lang="en-GB" b="1" i="1" dirty="0" err="1" smtClean="0">
                <a:solidFill>
                  <a:schemeClr val="accent2">
                    <a:lumMod val="75000"/>
                  </a:schemeClr>
                </a:solidFill>
              </a:rPr>
              <a:t>Seera</a:t>
            </a:r>
            <a:r>
              <a:rPr lang="en-GB" i="1" dirty="0" smtClean="0"/>
              <a:t> </a:t>
            </a:r>
            <a:r>
              <a:rPr lang="en-GB" dirty="0" smtClean="0"/>
              <a:t>are rehearsed at a meeting that is held every 8 years in Borana.</a:t>
            </a:r>
          </a:p>
          <a:p>
            <a:pPr algn="just"/>
            <a:r>
              <a:rPr lang="en-GB" dirty="0" smtClean="0"/>
              <a:t>However, it is worth noting that </a:t>
            </a:r>
            <a:r>
              <a:rPr lang="en-GB" b="1" i="1" dirty="0" err="1" smtClean="0">
                <a:solidFill>
                  <a:schemeClr val="accent2">
                    <a:lumMod val="75000"/>
                  </a:schemeClr>
                </a:solidFill>
              </a:rPr>
              <a:t>Gadaa</a:t>
            </a:r>
            <a:r>
              <a:rPr lang="en-GB" dirty="0" smtClean="0"/>
              <a:t> is a male-oriented, socio-political and cultural system and excludes the Oromo women from its political and military structures.</a:t>
            </a:r>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solidFill>
                  <a:srgbClr val="00B050"/>
                </a:solidFill>
              </a:rPr>
              <a:t>5.2. Borana </a:t>
            </a:r>
            <a:endParaRPr lang="en-GB" dirty="0">
              <a:solidFill>
                <a:srgbClr val="00B050"/>
              </a:solidFill>
            </a:endParaRPr>
          </a:p>
        </p:txBody>
      </p:sp>
      <p:sp>
        <p:nvSpPr>
          <p:cNvPr id="3" name="Content Placeholder 2"/>
          <p:cNvSpPr>
            <a:spLocks noGrp="1"/>
          </p:cNvSpPr>
          <p:nvPr>
            <p:ph sz="quarter" idx="1"/>
          </p:nvPr>
        </p:nvSpPr>
        <p:spPr/>
        <p:txBody>
          <a:bodyPr>
            <a:normAutofit/>
          </a:bodyPr>
          <a:lstStyle/>
          <a:p>
            <a:pPr algn="just"/>
            <a:r>
              <a:rPr lang="en-GB" dirty="0" smtClean="0"/>
              <a:t>Another important institution with relevance to conflict resolution is the institution of </a:t>
            </a:r>
            <a:r>
              <a:rPr lang="en-GB" b="1" i="1" dirty="0" err="1" smtClean="0">
                <a:solidFill>
                  <a:schemeClr val="accent2">
                    <a:lumMod val="75000"/>
                  </a:schemeClr>
                </a:solidFill>
              </a:rPr>
              <a:t>Araara</a:t>
            </a:r>
            <a:r>
              <a:rPr lang="en-GB" i="1" dirty="0" smtClean="0"/>
              <a:t> </a:t>
            </a:r>
            <a:r>
              <a:rPr lang="en-GB" dirty="0" smtClean="0"/>
              <a:t>(reconciliation) </a:t>
            </a:r>
            <a:r>
              <a:rPr lang="en-GB" i="1" dirty="0" smtClean="0"/>
              <a:t>and </a:t>
            </a:r>
            <a:r>
              <a:rPr lang="en-GB" b="1" i="1" dirty="0" err="1" smtClean="0">
                <a:solidFill>
                  <a:schemeClr val="accent2">
                    <a:lumMod val="75000"/>
                  </a:schemeClr>
                </a:solidFill>
              </a:rPr>
              <a:t>Jaarsummaa</a:t>
            </a:r>
            <a:r>
              <a:rPr lang="en-GB" i="1" dirty="0" smtClean="0"/>
              <a:t> </a:t>
            </a:r>
            <a:r>
              <a:rPr lang="en-GB" dirty="0" smtClean="0"/>
              <a:t>(the process of reconciliation between conflicting individuals or groups by a group of </a:t>
            </a:r>
            <a:r>
              <a:rPr lang="en-GB" dirty="0" err="1" smtClean="0"/>
              <a:t>Jaarsaas</a:t>
            </a:r>
            <a:r>
              <a:rPr lang="en-GB" dirty="0" smtClean="0"/>
              <a:t>). </a:t>
            </a:r>
          </a:p>
          <a:p>
            <a:pPr algn="just"/>
            <a:r>
              <a:rPr lang="en-GB" b="1" i="1" dirty="0" err="1" smtClean="0">
                <a:solidFill>
                  <a:schemeClr val="accent2">
                    <a:lumMod val="75000"/>
                  </a:schemeClr>
                </a:solidFill>
              </a:rPr>
              <a:t>Araara</a:t>
            </a:r>
            <a:r>
              <a:rPr lang="en-GB" dirty="0" smtClean="0"/>
              <a:t> is the process of conflict management involving individual clans within and outside the community. </a:t>
            </a:r>
          </a:p>
          <a:p>
            <a:pPr algn="just"/>
            <a:r>
              <a:rPr lang="en-GB" dirty="0" smtClean="0"/>
              <a:t>It is basically handled by the council of elders in the community and thus associated with the </a:t>
            </a:r>
            <a:r>
              <a:rPr lang="en-GB" b="1" i="1" dirty="0" err="1" smtClean="0">
                <a:solidFill>
                  <a:schemeClr val="accent2">
                    <a:lumMod val="75000"/>
                  </a:schemeClr>
                </a:solidFill>
              </a:rPr>
              <a:t>Gadaa</a:t>
            </a:r>
            <a:r>
              <a:rPr lang="en-GB" dirty="0" smtClean="0"/>
              <a:t> system.</a:t>
            </a:r>
          </a:p>
          <a:p>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rgbClr val="00B050"/>
                </a:solidFill>
              </a:rPr>
              <a:t>6. Relationship between formal and customary institutions</a:t>
            </a:r>
            <a:endParaRPr lang="en-US" b="1" dirty="0">
              <a:solidFill>
                <a:srgbClr val="00B050"/>
              </a:solidFill>
            </a:endParaRPr>
          </a:p>
        </p:txBody>
      </p:sp>
      <p:sp>
        <p:nvSpPr>
          <p:cNvPr id="3" name="Content Placeholder 2"/>
          <p:cNvSpPr>
            <a:spLocks noGrp="1"/>
          </p:cNvSpPr>
          <p:nvPr>
            <p:ph sz="quarter" idx="1"/>
          </p:nvPr>
        </p:nvSpPr>
        <p:spPr/>
        <p:txBody>
          <a:bodyPr>
            <a:normAutofit/>
          </a:bodyPr>
          <a:lstStyle/>
          <a:p>
            <a:pPr algn="just">
              <a:buNone/>
            </a:pPr>
            <a:r>
              <a:rPr lang="en-US" b="1" dirty="0" smtClean="0"/>
              <a:t>6.1. Conflict Resolution</a:t>
            </a:r>
          </a:p>
          <a:p>
            <a:pPr algn="just"/>
            <a:r>
              <a:rPr lang="en-US" dirty="0" smtClean="0"/>
              <a:t>There are two competing laws in place: the formal law and the </a:t>
            </a:r>
            <a:r>
              <a:rPr lang="en-US" i="1" dirty="0" smtClean="0"/>
              <a:t>Customary law</a:t>
            </a:r>
            <a:r>
              <a:rPr lang="en-US" dirty="0" smtClean="0"/>
              <a:t>. </a:t>
            </a:r>
          </a:p>
          <a:p>
            <a:pPr algn="just"/>
            <a:r>
              <a:rPr lang="en-US" dirty="0" smtClean="0"/>
              <a:t>For instance, the formal law punishes the murderer in case an innocent life is taken, while in the </a:t>
            </a:r>
            <a:r>
              <a:rPr lang="en-US" i="1" dirty="0" err="1" smtClean="0"/>
              <a:t>xeer</a:t>
            </a:r>
            <a:r>
              <a:rPr lang="en-US" i="1" dirty="0" smtClean="0"/>
              <a:t> </a:t>
            </a:r>
            <a:r>
              <a:rPr lang="en-US" dirty="0" smtClean="0"/>
              <a:t>the </a:t>
            </a:r>
            <a:r>
              <a:rPr lang="en-US" i="1" dirty="0" err="1" smtClean="0"/>
              <a:t>diya</a:t>
            </a:r>
            <a:r>
              <a:rPr lang="en-US" dirty="0" smtClean="0"/>
              <a:t> paying group of the murderer is punished collectively. </a:t>
            </a:r>
          </a:p>
          <a:p>
            <a:pPr algn="just"/>
            <a:r>
              <a:rPr lang="en-US" dirty="0" smtClean="0"/>
              <a:t>Good relationship between the two institutions.</a:t>
            </a:r>
          </a:p>
          <a:p>
            <a:pPr algn="just"/>
            <a:r>
              <a:rPr lang="en-US" dirty="0" smtClean="0"/>
              <a:t>The role of the government is limited witness the bilateral peace agreement</a:t>
            </a:r>
          </a:p>
          <a:p>
            <a:pPr algn="just"/>
            <a:r>
              <a:rPr lang="en-US" dirty="0" smtClean="0"/>
              <a:t>Make sure that the blood compensation is paid</a:t>
            </a:r>
          </a:p>
          <a:p>
            <a:endParaRPr lang="en-US" dirty="0" smtClean="0"/>
          </a:p>
          <a:p>
            <a:endParaRPr lang="en-US" dirty="0" smtClean="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smtClean="0">
                <a:solidFill>
                  <a:srgbClr val="00B050"/>
                </a:solidFill>
              </a:rPr>
              <a:t>6.2 Natural Resource Management </a:t>
            </a:r>
            <a:endParaRPr lang="en-GB" b="1" dirty="0">
              <a:solidFill>
                <a:srgbClr val="00B050"/>
              </a:solidFill>
            </a:endParaRPr>
          </a:p>
        </p:txBody>
      </p:sp>
      <p:sp>
        <p:nvSpPr>
          <p:cNvPr id="3" name="Content Placeholder 2"/>
          <p:cNvSpPr>
            <a:spLocks noGrp="1"/>
          </p:cNvSpPr>
          <p:nvPr>
            <p:ph sz="quarter" idx="1"/>
          </p:nvPr>
        </p:nvSpPr>
        <p:spPr/>
        <p:txBody>
          <a:bodyPr>
            <a:normAutofit/>
          </a:bodyPr>
          <a:lstStyle/>
          <a:p>
            <a:pPr algn="just"/>
            <a:r>
              <a:rPr lang="en-US" dirty="0" smtClean="0"/>
              <a:t>Young people are assuming more positions in the regional governments. </a:t>
            </a:r>
          </a:p>
          <a:p>
            <a:pPr algn="just"/>
            <a:r>
              <a:rPr lang="en-GB" dirty="0" smtClean="0"/>
              <a:t>The traditional natural resource management has never received any formal recognition.</a:t>
            </a:r>
          </a:p>
          <a:p>
            <a:pPr algn="just"/>
            <a:r>
              <a:rPr lang="en-GB" dirty="0" smtClean="0"/>
              <a:t>It is losing relevance due to the overall, state-imposed allocation of land for investors and settlers.</a:t>
            </a:r>
          </a:p>
          <a:p>
            <a:pPr algn="just"/>
            <a:r>
              <a:rPr lang="en-GB" dirty="0" smtClean="0"/>
              <a:t>Decentralization of the government system has reached the most local level, </a:t>
            </a:r>
            <a:r>
              <a:rPr lang="en-GB" dirty="0" err="1" smtClean="0"/>
              <a:t>Kebeles</a:t>
            </a:r>
            <a:r>
              <a:rPr lang="en-GB" dirty="0" smtClean="0"/>
              <a:t>. </a:t>
            </a:r>
          </a:p>
          <a:p>
            <a:pPr algn="just"/>
            <a:r>
              <a:rPr lang="en-GB" dirty="0" smtClean="0"/>
              <a:t>KA officials – the youngest community members</a:t>
            </a:r>
          </a:p>
          <a:p>
            <a:pPr algn="just"/>
            <a:r>
              <a:rPr lang="en-GB" dirty="0" smtClean="0"/>
              <a:t>The following example clarifies the relationship</a:t>
            </a:r>
          </a:p>
          <a:p>
            <a:pPr algn="just"/>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smtClean="0">
                <a:solidFill>
                  <a:srgbClr val="00B050"/>
                </a:solidFill>
              </a:rPr>
              <a:t>6.2 Natural Resource Management </a:t>
            </a:r>
            <a:r>
              <a:rPr lang="en-GB" dirty="0" smtClean="0">
                <a:solidFill>
                  <a:srgbClr val="00B050"/>
                </a:solidFill>
              </a:rPr>
              <a:t> </a:t>
            </a:r>
            <a:endParaRPr lang="en-GB" dirty="0">
              <a:solidFill>
                <a:srgbClr val="00B050"/>
              </a:solidFill>
            </a:endParaRPr>
          </a:p>
        </p:txBody>
      </p:sp>
      <p:sp>
        <p:nvSpPr>
          <p:cNvPr id="3" name="Content Placeholder 2"/>
          <p:cNvSpPr>
            <a:spLocks noGrp="1"/>
          </p:cNvSpPr>
          <p:nvPr>
            <p:ph sz="quarter" idx="1"/>
          </p:nvPr>
        </p:nvSpPr>
        <p:spPr/>
        <p:txBody>
          <a:bodyPr>
            <a:normAutofit lnSpcReduction="10000"/>
          </a:bodyPr>
          <a:lstStyle/>
          <a:p>
            <a:pPr algn="just"/>
            <a:r>
              <a:rPr lang="en-GB" dirty="0" smtClean="0"/>
              <a:t> A herder bringing his cattle to an area would traditionally negotiate grazing rights with the elders. </a:t>
            </a:r>
          </a:p>
          <a:p>
            <a:pPr algn="just"/>
            <a:r>
              <a:rPr lang="en-GB" dirty="0" smtClean="0"/>
              <a:t>The decision would be made according to the number of cattle already grazing in the area and pasture availability. </a:t>
            </a:r>
          </a:p>
          <a:p>
            <a:pPr algn="just"/>
            <a:r>
              <a:rPr lang="en-GB" dirty="0" smtClean="0"/>
              <a:t>If the area were already being used to its maximum potential, the herder would be asked to explore other areas to graze. </a:t>
            </a:r>
          </a:p>
          <a:p>
            <a:pPr algn="just"/>
            <a:r>
              <a:rPr lang="en-GB" dirty="0" smtClean="0"/>
              <a:t>However more recently, in the event of such a decision, herders who are ‘refused’ access may now go to the KA and gain legal permission to graze their animals in the area.</a:t>
            </a:r>
          </a:p>
          <a:p>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rgbClr val="00B050"/>
                </a:solidFill>
              </a:rPr>
              <a:t>6.3 Challenges</a:t>
            </a:r>
            <a:endParaRPr lang="en-US" dirty="0">
              <a:solidFill>
                <a:srgbClr val="00B050"/>
              </a:solidFill>
            </a:endParaRPr>
          </a:p>
        </p:txBody>
      </p:sp>
      <p:sp>
        <p:nvSpPr>
          <p:cNvPr id="3" name="Content Placeholder 2"/>
          <p:cNvSpPr>
            <a:spLocks noGrp="1"/>
          </p:cNvSpPr>
          <p:nvPr>
            <p:ph sz="quarter" idx="1"/>
          </p:nvPr>
        </p:nvSpPr>
        <p:spPr/>
        <p:txBody>
          <a:bodyPr>
            <a:normAutofit/>
          </a:bodyPr>
          <a:lstStyle/>
          <a:p>
            <a:pPr algn="just"/>
            <a:r>
              <a:rPr lang="en-US" i="1" dirty="0" err="1" smtClean="0"/>
              <a:t>Xeer</a:t>
            </a:r>
            <a:r>
              <a:rPr lang="en-US" i="1" dirty="0" smtClean="0"/>
              <a:t> </a:t>
            </a:r>
            <a:r>
              <a:rPr lang="en-US" dirty="0" smtClean="0"/>
              <a:t>and</a:t>
            </a:r>
            <a:r>
              <a:rPr lang="en-US" i="1" dirty="0" smtClean="0"/>
              <a:t> </a:t>
            </a:r>
            <a:r>
              <a:rPr lang="en-US" i="1" dirty="0" err="1" smtClean="0"/>
              <a:t>Seera</a:t>
            </a:r>
            <a:r>
              <a:rPr lang="en-US" i="1" dirty="0" smtClean="0"/>
              <a:t> </a:t>
            </a:r>
            <a:r>
              <a:rPr lang="en-US" dirty="0" smtClean="0"/>
              <a:t>are not written </a:t>
            </a:r>
          </a:p>
          <a:p>
            <a:pPr algn="just"/>
            <a:r>
              <a:rPr lang="en-US" dirty="0" smtClean="0"/>
              <a:t>The number of elders who are experts of the </a:t>
            </a:r>
            <a:r>
              <a:rPr lang="en-US" i="1" dirty="0" err="1" smtClean="0"/>
              <a:t>Xeer</a:t>
            </a:r>
            <a:r>
              <a:rPr lang="en-US" dirty="0" smtClean="0"/>
              <a:t> and </a:t>
            </a:r>
            <a:r>
              <a:rPr lang="en-US" i="1" dirty="0" err="1" smtClean="0"/>
              <a:t>Seera</a:t>
            </a:r>
            <a:r>
              <a:rPr lang="en-US" i="1" dirty="0" smtClean="0"/>
              <a:t> </a:t>
            </a:r>
            <a:r>
              <a:rPr lang="en-US" dirty="0" smtClean="0"/>
              <a:t>are decreasing through time. </a:t>
            </a:r>
          </a:p>
          <a:p>
            <a:pPr algn="just"/>
            <a:r>
              <a:rPr lang="en-US" dirty="0" smtClean="0"/>
              <a:t>There is no effort to conserve </a:t>
            </a:r>
          </a:p>
          <a:p>
            <a:pPr algn="just"/>
            <a:r>
              <a:rPr lang="en-US" dirty="0" smtClean="0"/>
              <a:t>There is a propensity of favoring the so called modern institutions by the younger generation. </a:t>
            </a:r>
          </a:p>
          <a:p>
            <a:pPr algn="just"/>
            <a:r>
              <a:rPr lang="en-US" dirty="0" smtClean="0"/>
              <a:t>Shift is occurring in urban areas, from traditional to modern institutions for conflict resolution. </a:t>
            </a:r>
          </a:p>
          <a:p>
            <a:pPr algn="just"/>
            <a:r>
              <a:rPr lang="en-US" dirty="0" smtClean="0"/>
              <a:t>This may lead to gradual die away of the </a:t>
            </a:r>
            <a:r>
              <a:rPr lang="en-US" i="1" dirty="0" err="1" smtClean="0"/>
              <a:t>Xeer</a:t>
            </a:r>
            <a:r>
              <a:rPr lang="en-US" i="1" dirty="0" smtClean="0"/>
              <a:t> </a:t>
            </a:r>
            <a:r>
              <a:rPr lang="en-US" dirty="0" smtClean="0"/>
              <a:t>and</a:t>
            </a:r>
            <a:r>
              <a:rPr lang="en-US" i="1" dirty="0" smtClean="0"/>
              <a:t> </a:t>
            </a:r>
            <a:r>
              <a:rPr lang="en-US" i="1" dirty="0" err="1" smtClean="0"/>
              <a:t>Seera</a:t>
            </a:r>
            <a:r>
              <a:rPr lang="en-US" i="1" dirty="0" smtClean="0"/>
              <a:t>.</a:t>
            </a:r>
            <a:r>
              <a:rPr lang="en-US" dirty="0" smtClean="0"/>
              <a:t> </a:t>
            </a:r>
          </a:p>
          <a:p>
            <a:pPr algn="just"/>
            <a:endParaRPr lang="en-US" dirty="0" smtClean="0"/>
          </a:p>
          <a:p>
            <a:endParaRPr lang="en-US"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rgbClr val="00B050"/>
                </a:solidFill>
              </a:rPr>
              <a:t>6.4.Challenges</a:t>
            </a:r>
            <a:endParaRPr lang="en-US" dirty="0">
              <a:solidFill>
                <a:srgbClr val="00B050"/>
              </a:solidFill>
            </a:endParaRPr>
          </a:p>
        </p:txBody>
      </p:sp>
      <p:sp>
        <p:nvSpPr>
          <p:cNvPr id="3" name="Content Placeholder 2"/>
          <p:cNvSpPr>
            <a:spLocks noGrp="1"/>
          </p:cNvSpPr>
          <p:nvPr>
            <p:ph sz="quarter" idx="1"/>
          </p:nvPr>
        </p:nvSpPr>
        <p:spPr/>
        <p:txBody>
          <a:bodyPr>
            <a:noAutofit/>
          </a:bodyPr>
          <a:lstStyle/>
          <a:p>
            <a:pPr algn="just"/>
            <a:r>
              <a:rPr lang="en-US" sz="2600" dirty="0" smtClean="0"/>
              <a:t>Proliferation of elders</a:t>
            </a:r>
          </a:p>
          <a:p>
            <a:pPr algn="just"/>
            <a:r>
              <a:rPr lang="en-US" sz="2600" dirty="0" smtClean="0"/>
              <a:t>Development of modern constitutions, </a:t>
            </a:r>
          </a:p>
          <a:p>
            <a:pPr algn="just"/>
            <a:r>
              <a:rPr lang="en-US" sz="2600" dirty="0" smtClean="0"/>
              <a:t>Loose collaboration between the customary authorities and the government, </a:t>
            </a:r>
          </a:p>
          <a:p>
            <a:pPr algn="just"/>
            <a:r>
              <a:rPr lang="en-US" sz="2800" dirty="0" smtClean="0"/>
              <a:t>The nature of conflict is changing,</a:t>
            </a:r>
          </a:p>
          <a:p>
            <a:pPr algn="just"/>
            <a:r>
              <a:rPr lang="en-US" sz="2800" dirty="0" smtClean="0"/>
              <a:t>Climate change, </a:t>
            </a:r>
          </a:p>
          <a:p>
            <a:pPr algn="just"/>
            <a:r>
              <a:rPr lang="en-US" sz="2800" dirty="0" smtClean="0"/>
              <a:t>Customary conflict resolution system is a sort of fire fighting and crisis driven. </a:t>
            </a:r>
          </a:p>
          <a:p>
            <a:pPr algn="just"/>
            <a:r>
              <a:rPr lang="en-US" sz="2800" dirty="0" smtClean="0"/>
              <a:t>There is no practical means for enforcing their decisions if one party fails to comply with it. </a:t>
            </a:r>
          </a:p>
          <a:p>
            <a:pPr algn="just"/>
            <a:endParaRPr lang="en-US" sz="2600" dirty="0" smtClean="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solidFill>
                  <a:srgbClr val="00B050"/>
                </a:solidFill>
              </a:rPr>
              <a:t>7. Conclusion</a:t>
            </a:r>
            <a:endParaRPr lang="en-US" sz="2800" b="1" dirty="0">
              <a:solidFill>
                <a:srgbClr val="00B050"/>
              </a:solidFill>
            </a:endParaRPr>
          </a:p>
        </p:txBody>
      </p:sp>
      <p:sp>
        <p:nvSpPr>
          <p:cNvPr id="3" name="Content Placeholder 2"/>
          <p:cNvSpPr>
            <a:spLocks noGrp="1"/>
          </p:cNvSpPr>
          <p:nvPr>
            <p:ph sz="quarter" idx="1"/>
          </p:nvPr>
        </p:nvSpPr>
        <p:spPr/>
        <p:txBody>
          <a:bodyPr>
            <a:normAutofit/>
          </a:bodyPr>
          <a:lstStyle/>
          <a:p>
            <a:pPr algn="just"/>
            <a:r>
              <a:rPr lang="en-US" dirty="0" smtClean="0"/>
              <a:t>The communal ownership of land still remains tight in pastoral areas where as private land ownership (enclosures) are common in agro-pastoralist areas. </a:t>
            </a:r>
          </a:p>
          <a:p>
            <a:pPr algn="just"/>
            <a:r>
              <a:rPr lang="en-US" dirty="0" smtClean="0"/>
              <a:t>The traditional management of water as a common resource remains relatively strong. </a:t>
            </a:r>
          </a:p>
          <a:p>
            <a:pPr algn="just"/>
            <a:r>
              <a:rPr lang="en-US" dirty="0" smtClean="0"/>
              <a:t>Conflicts are settled by customary institutions of conflict resolution using the principles of </a:t>
            </a:r>
            <a:r>
              <a:rPr lang="en-US" i="1" dirty="0" err="1" smtClean="0"/>
              <a:t>xeer</a:t>
            </a:r>
            <a:r>
              <a:rPr lang="en-US" i="1" dirty="0" smtClean="0"/>
              <a:t> </a:t>
            </a:r>
            <a:r>
              <a:rPr lang="en-US" dirty="0" smtClean="0"/>
              <a:t>and</a:t>
            </a:r>
            <a:r>
              <a:rPr lang="en-US" i="1" dirty="0" smtClean="0"/>
              <a:t> </a:t>
            </a:r>
            <a:r>
              <a:rPr lang="en-US" i="1" dirty="0" err="1" smtClean="0"/>
              <a:t>seera</a:t>
            </a:r>
            <a:r>
              <a:rPr lang="en-US" dirty="0" smtClean="0"/>
              <a:t>. </a:t>
            </a:r>
          </a:p>
          <a:p>
            <a:pPr algn="just"/>
            <a:endParaRPr lang="en-US" dirty="0" smtClean="0"/>
          </a:p>
          <a:p>
            <a:pPr algn="just">
              <a:buNone/>
            </a:pPr>
            <a:endParaRPr lang="en-US" dirty="0" smtClean="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solidFill>
                  <a:srgbClr val="00B050"/>
                </a:solidFill>
              </a:rPr>
              <a:t>7. Conclusion (</a:t>
            </a:r>
            <a:r>
              <a:rPr lang="en-US" sz="2800" b="1" i="1" dirty="0" smtClean="0">
                <a:solidFill>
                  <a:srgbClr val="00B050"/>
                </a:solidFill>
              </a:rPr>
              <a:t>Continued</a:t>
            </a:r>
            <a:r>
              <a:rPr lang="en-US" sz="2800" b="1" dirty="0" smtClean="0">
                <a:solidFill>
                  <a:srgbClr val="00B050"/>
                </a:solidFill>
              </a:rPr>
              <a:t>) </a:t>
            </a:r>
            <a:endParaRPr lang="en-US" sz="2800" dirty="0">
              <a:solidFill>
                <a:srgbClr val="00B050"/>
              </a:solidFill>
            </a:endParaRPr>
          </a:p>
        </p:txBody>
      </p:sp>
      <p:sp>
        <p:nvSpPr>
          <p:cNvPr id="3" name="Content Placeholder 2"/>
          <p:cNvSpPr>
            <a:spLocks noGrp="1"/>
          </p:cNvSpPr>
          <p:nvPr>
            <p:ph sz="quarter" idx="1"/>
          </p:nvPr>
        </p:nvSpPr>
        <p:spPr/>
        <p:txBody>
          <a:bodyPr>
            <a:normAutofit/>
          </a:bodyPr>
          <a:lstStyle/>
          <a:p>
            <a:pPr algn="just"/>
            <a:r>
              <a:rPr lang="en-US" dirty="0" smtClean="0"/>
              <a:t>The formal institutions, lack legitimacy among the local people. </a:t>
            </a:r>
          </a:p>
          <a:p>
            <a:pPr algn="just"/>
            <a:r>
              <a:rPr lang="en-US" dirty="0" smtClean="0"/>
              <a:t>Besides majority of the bureaucratic apparatus are located in major cities.</a:t>
            </a:r>
          </a:p>
          <a:p>
            <a:pPr algn="just"/>
            <a:r>
              <a:rPr lang="en-US" dirty="0" smtClean="0"/>
              <a:t>The role of women in the Somali and Oromo society is changing. These changes have not been taken into account by traditional institutions of conflict resolution.  </a:t>
            </a:r>
          </a:p>
          <a:p>
            <a:pPr algn="just"/>
            <a:r>
              <a:rPr lang="en-US" dirty="0" smtClean="0"/>
              <a:t>As the pastoral society is anchored to the clan system, the acceptability and legitimacy of the customary institutions will remain as intact as it is, at least in the foreseeable future. </a:t>
            </a:r>
          </a:p>
          <a:p>
            <a:pPr algn="just"/>
            <a:endParaRPr lang="en-US" dirty="0" smtClean="0"/>
          </a:p>
          <a:p>
            <a:endParaRPr lang="en-US"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b="1" dirty="0" smtClean="0">
                <a:solidFill>
                  <a:srgbClr val="00B050"/>
                </a:solidFill>
              </a:rPr>
              <a:t>8. The Way Forward </a:t>
            </a:r>
            <a:endParaRPr lang="en-GB" dirty="0">
              <a:solidFill>
                <a:srgbClr val="00B050"/>
              </a:solidFill>
            </a:endParaRPr>
          </a:p>
        </p:txBody>
      </p:sp>
      <p:sp>
        <p:nvSpPr>
          <p:cNvPr id="3" name="Content Placeholder 2"/>
          <p:cNvSpPr>
            <a:spLocks noGrp="1"/>
          </p:cNvSpPr>
          <p:nvPr>
            <p:ph sz="quarter" idx="1"/>
          </p:nvPr>
        </p:nvSpPr>
        <p:spPr/>
        <p:txBody>
          <a:bodyPr>
            <a:normAutofit fontScale="92500" lnSpcReduction="10000"/>
          </a:bodyPr>
          <a:lstStyle/>
          <a:p>
            <a:pPr algn="just"/>
            <a:r>
              <a:rPr lang="en-GB" dirty="0" smtClean="0"/>
              <a:t>Traditional system needs to be strengthened and re-empowered to manage natural resources with understanding from the government and in harmony with formal knowledge. </a:t>
            </a:r>
          </a:p>
          <a:p>
            <a:pPr algn="just"/>
            <a:r>
              <a:rPr lang="en-GB" dirty="0" smtClean="0"/>
              <a:t>Traditional rangeland management institutions should be strengthened and provided with legal recognition</a:t>
            </a:r>
          </a:p>
          <a:p>
            <a:pPr algn="just"/>
            <a:r>
              <a:rPr lang="en-GB" dirty="0" smtClean="0"/>
              <a:t>Water users associations should be supported to improve the efficiency of water use.</a:t>
            </a:r>
          </a:p>
          <a:p>
            <a:pPr algn="just"/>
            <a:r>
              <a:rPr lang="en-GB" dirty="0" smtClean="0"/>
              <a:t>Play a facilitation role. Local bodies should play the leading role in conflict management and peace building process.</a:t>
            </a:r>
          </a:p>
          <a:p>
            <a:pPr algn="just"/>
            <a:r>
              <a:rPr lang="en-GB" dirty="0" smtClean="0"/>
              <a:t>Ensure that the process is socially inclusive and participatory </a:t>
            </a:r>
          </a:p>
        </p:txBody>
      </p:sp>
      <p:sp>
        <p:nvSpPr>
          <p:cNvPr id="4" name="Slide Number Placeholder 3"/>
          <p:cNvSpPr>
            <a:spLocks noGrp="1"/>
          </p:cNvSpPr>
          <p:nvPr>
            <p:ph type="sldNum" sz="quarter" idx="15"/>
          </p:nvPr>
        </p:nvSpPr>
        <p:spPr/>
        <p:txBody>
          <a:bodyPr/>
          <a:lstStyle/>
          <a:p>
            <a:fld id="{EC69B25C-3AF6-4337-A2AF-E378629701C2}"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00B050"/>
                </a:solidFill>
              </a:rPr>
              <a:t>1. INTRODUCTION</a:t>
            </a:r>
            <a:endParaRPr lang="en-GB" dirty="0"/>
          </a:p>
        </p:txBody>
      </p:sp>
      <p:sp>
        <p:nvSpPr>
          <p:cNvPr id="3" name="Content Placeholder 2"/>
          <p:cNvSpPr>
            <a:spLocks noGrp="1"/>
          </p:cNvSpPr>
          <p:nvPr>
            <p:ph sz="quarter" idx="1"/>
          </p:nvPr>
        </p:nvSpPr>
        <p:spPr/>
        <p:txBody>
          <a:bodyPr/>
          <a:lstStyle/>
          <a:p>
            <a:pPr algn="just">
              <a:lnSpc>
                <a:spcPct val="120000"/>
              </a:lnSpc>
            </a:pPr>
            <a:r>
              <a:rPr lang="en-US" dirty="0" smtClean="0"/>
              <a:t>Informal institutions can be viewed as either moral rules or social norms. </a:t>
            </a:r>
          </a:p>
          <a:p>
            <a:pPr algn="just">
              <a:lnSpc>
                <a:spcPct val="120000"/>
              </a:lnSpc>
            </a:pPr>
            <a:r>
              <a:rPr lang="en-US" dirty="0" smtClean="0"/>
              <a:t>When informal institutions are viewed as moral rules, it means that we do not need any enforcing agency. </a:t>
            </a:r>
          </a:p>
          <a:p>
            <a:pPr algn="just">
              <a:lnSpc>
                <a:spcPct val="120000"/>
              </a:lnSpc>
            </a:pPr>
            <a:r>
              <a:rPr lang="en-US" dirty="0" smtClean="0"/>
              <a:t>Some examples of moral rules include no cheating, telling the truth, keeping promises, respecting other’s property that one can find in any society </a:t>
            </a:r>
          </a:p>
          <a:p>
            <a:pPr algn="just">
              <a:lnSpc>
                <a:spcPct val="120000"/>
              </a:lnSpc>
            </a:pPr>
            <a:r>
              <a:rPr lang="en-US" dirty="0" smtClean="0"/>
              <a:t>Informal, traditional and customary institutions </a:t>
            </a:r>
          </a:p>
        </p:txBody>
      </p:sp>
      <p:sp>
        <p:nvSpPr>
          <p:cNvPr id="4" name="Slide Number Placeholder 3"/>
          <p:cNvSpPr>
            <a:spLocks noGrp="1"/>
          </p:cNvSpPr>
          <p:nvPr>
            <p:ph type="sldNum" sz="quarter" idx="15"/>
          </p:nvPr>
        </p:nvSpPr>
        <p:spPr/>
        <p:txBody>
          <a:bodyPr/>
          <a:lstStyle/>
          <a:p>
            <a:fld id="{EC69B25C-3AF6-4337-A2AF-E378629701C2}"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solidFill>
                  <a:srgbClr val="00B050"/>
                </a:solidFill>
              </a:rPr>
              <a:t>8. The Way Forward </a:t>
            </a:r>
            <a:endParaRPr lang="en-US" sz="2800" dirty="0">
              <a:solidFill>
                <a:srgbClr val="00B050"/>
              </a:solidFill>
            </a:endParaRPr>
          </a:p>
        </p:txBody>
      </p:sp>
      <p:sp>
        <p:nvSpPr>
          <p:cNvPr id="3" name="Content Placeholder 2"/>
          <p:cNvSpPr>
            <a:spLocks noGrp="1"/>
          </p:cNvSpPr>
          <p:nvPr>
            <p:ph sz="quarter" idx="1"/>
          </p:nvPr>
        </p:nvSpPr>
        <p:spPr/>
        <p:txBody>
          <a:bodyPr>
            <a:normAutofit fontScale="92500"/>
          </a:bodyPr>
          <a:lstStyle/>
          <a:p>
            <a:pPr algn="just"/>
            <a:r>
              <a:rPr lang="en-GB" dirty="0" smtClean="0"/>
              <a:t>Strengthen the customary institutions. We must bolster and work with local institutions that have socially accepted roles, responsibilities and capabilities rather than creating parallel institutions </a:t>
            </a:r>
          </a:p>
          <a:p>
            <a:pPr algn="just"/>
            <a:r>
              <a:rPr lang="en-US" dirty="0" smtClean="0"/>
              <a:t>Need to work together. The government through the police, courts and local administration should assist customary institutions in enforcing their decisions. </a:t>
            </a:r>
          </a:p>
          <a:p>
            <a:pPr algn="just"/>
            <a:r>
              <a:rPr lang="en-GB" dirty="0" smtClean="0"/>
              <a:t>Since it is not realistic to expect governments to replace the existing customary framework in the short or medium term, ways must be found for states to engage with customary institutions to improve both natural resources management and conflict management.</a:t>
            </a:r>
            <a:r>
              <a:rPr lang="en-US" dirty="0" smtClean="0"/>
              <a:t> </a:t>
            </a:r>
          </a:p>
          <a:p>
            <a:endParaRPr lang="en-US"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b="1" dirty="0" smtClean="0">
                <a:solidFill>
                  <a:srgbClr val="00B050"/>
                </a:solidFill>
              </a:rPr>
              <a:t>8. The Way Forward </a:t>
            </a:r>
            <a:endParaRPr lang="en-GB" dirty="0"/>
          </a:p>
        </p:txBody>
      </p:sp>
      <p:sp>
        <p:nvSpPr>
          <p:cNvPr id="3" name="Content Placeholder 2"/>
          <p:cNvSpPr>
            <a:spLocks noGrp="1"/>
          </p:cNvSpPr>
          <p:nvPr>
            <p:ph sz="quarter" idx="1"/>
          </p:nvPr>
        </p:nvSpPr>
        <p:spPr/>
        <p:txBody>
          <a:bodyPr>
            <a:normAutofit fontScale="77500" lnSpcReduction="20000"/>
          </a:bodyPr>
          <a:lstStyle/>
          <a:p>
            <a:pPr algn="just"/>
            <a:r>
              <a:rPr lang="en-US" sz="2900" dirty="0" smtClean="0"/>
              <a:t>To overcome the possible decline of knowledge of </a:t>
            </a:r>
            <a:r>
              <a:rPr lang="en-US" sz="2900" i="1" dirty="0" err="1" smtClean="0"/>
              <a:t>xeer</a:t>
            </a:r>
            <a:r>
              <a:rPr lang="en-US" sz="2900" dirty="0" smtClean="0"/>
              <a:t> and </a:t>
            </a:r>
            <a:r>
              <a:rPr lang="en-US" sz="2900" i="1" dirty="0" err="1" smtClean="0"/>
              <a:t>seera</a:t>
            </a:r>
            <a:r>
              <a:rPr lang="en-US" sz="2900" i="1" dirty="0" smtClean="0"/>
              <a:t>;</a:t>
            </a:r>
            <a:r>
              <a:rPr lang="en-US" sz="2900" dirty="0" smtClean="0"/>
              <a:t> the regional educational curriculum need to be redesigned. </a:t>
            </a:r>
          </a:p>
          <a:p>
            <a:pPr algn="just"/>
            <a:r>
              <a:rPr lang="en-GB" sz="2900" dirty="0" smtClean="0"/>
              <a:t>We must appreciate the use of customary institutions, codifying alone will not help </a:t>
            </a:r>
          </a:p>
          <a:p>
            <a:pPr algn="just"/>
            <a:r>
              <a:rPr lang="en-GB" sz="2900" dirty="0" smtClean="0"/>
              <a:t>Formal recognition of customary institutions (South Africa)</a:t>
            </a:r>
            <a:endParaRPr lang="en-US" sz="2900" dirty="0" smtClean="0"/>
          </a:p>
          <a:p>
            <a:pPr algn="just"/>
            <a:r>
              <a:rPr lang="en-GB" sz="2900" dirty="0" smtClean="0"/>
              <a:t>Empowering the local communities to have a say in the development projects starting right from the planning stage, and ensuring that development interventions reflect community needs and priorities and that they do not exacerbate conflict or mistrust between communities by fuelling perceptions of unfair advantage to some groups</a:t>
            </a:r>
          </a:p>
        </p:txBody>
      </p:sp>
      <p:sp>
        <p:nvSpPr>
          <p:cNvPr id="4" name="Slide Number Placeholder 3"/>
          <p:cNvSpPr>
            <a:spLocks noGrp="1"/>
          </p:cNvSpPr>
          <p:nvPr>
            <p:ph type="sldNum" sz="quarter" idx="15"/>
          </p:nvPr>
        </p:nvSpPr>
        <p:spPr/>
        <p:txBody>
          <a:bodyPr/>
          <a:lstStyle/>
          <a:p>
            <a:fld id="{EC69B25C-3AF6-4337-A2AF-E378629701C2}"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solidFill>
                  <a:srgbClr val="00B050"/>
                </a:solidFill>
              </a:rPr>
              <a:t>Questions for Discussion?</a:t>
            </a:r>
            <a:endParaRPr lang="en-GB" b="1" dirty="0">
              <a:solidFill>
                <a:srgbClr val="00B050"/>
              </a:solidFill>
            </a:endParaRPr>
          </a:p>
        </p:txBody>
      </p:sp>
      <p:sp>
        <p:nvSpPr>
          <p:cNvPr id="3" name="Content Placeholder 2"/>
          <p:cNvSpPr>
            <a:spLocks noGrp="1"/>
          </p:cNvSpPr>
          <p:nvPr>
            <p:ph sz="quarter" idx="1"/>
          </p:nvPr>
        </p:nvSpPr>
        <p:spPr/>
        <p:txBody>
          <a:bodyPr/>
          <a:lstStyle/>
          <a:p>
            <a:pPr algn="just"/>
            <a:r>
              <a:rPr lang="en-US" dirty="0" smtClean="0"/>
              <a:t>What are the changes observed in the overall role of customary institutions ?</a:t>
            </a:r>
          </a:p>
          <a:p>
            <a:pPr algn="just"/>
            <a:r>
              <a:rPr lang="en-US" dirty="0" smtClean="0"/>
              <a:t>Are customary institutions alternatives to formal institutions? Are they supportive of formal institutions?</a:t>
            </a:r>
          </a:p>
          <a:p>
            <a:pPr algn="just"/>
            <a:r>
              <a:rPr lang="en-US" dirty="0" smtClean="0"/>
              <a:t>What we shall do to exploit the potential of customary institutions as alternative </a:t>
            </a:r>
          </a:p>
          <a:p>
            <a:pPr algn="just"/>
            <a:r>
              <a:rPr lang="en-US" dirty="0" smtClean="0"/>
              <a:t>What needs to be done to harmonize formal and informal institutions?</a:t>
            </a:r>
            <a:endParaRPr lang="en-GB" dirty="0" smtClean="0"/>
          </a:p>
          <a:p>
            <a:pPr algn="just"/>
            <a:endParaRPr lang="en-US" dirty="0" smtClean="0"/>
          </a:p>
          <a:p>
            <a:pPr algn="just"/>
            <a:endParaRPr lang="en-GB" dirty="0" smtClean="0"/>
          </a:p>
          <a:p>
            <a:pPr algn="just"/>
            <a:endParaRPr lang="en-GB" dirty="0" smtClean="0"/>
          </a:p>
          <a:p>
            <a:pPr algn="just"/>
            <a:endParaRPr lang="en-GB" dirty="0"/>
          </a:p>
        </p:txBody>
      </p:sp>
      <p:sp>
        <p:nvSpPr>
          <p:cNvPr id="4" name="Slide Number Placeholder 3"/>
          <p:cNvSpPr>
            <a:spLocks noGrp="1"/>
          </p:cNvSpPr>
          <p:nvPr>
            <p:ph type="sldNum" sz="quarter" idx="15"/>
          </p:nvPr>
        </p:nvSpPr>
        <p:spPr/>
        <p:txBody>
          <a:bodyPr/>
          <a:lstStyle/>
          <a:p>
            <a:fld id="{EC69B25C-3AF6-4337-A2AF-E378629701C2}"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min Yusuf\Desktop\New folder\ETHIOPIA by alicia.sully@gmail.com\IMG_6357 camel and mountains.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18434" name="Title 1"/>
          <p:cNvSpPr>
            <a:spLocks noGrp="1"/>
          </p:cNvSpPr>
          <p:nvPr>
            <p:ph type="title"/>
          </p:nvPr>
        </p:nvSpPr>
        <p:spPr/>
        <p:txBody>
          <a:bodyPr>
            <a:noAutofit/>
          </a:bodyPr>
          <a:lstStyle/>
          <a:p>
            <a:pPr algn="ctr" fontAlgn="auto">
              <a:spcBef>
                <a:spcPts val="0"/>
              </a:spcBef>
              <a:spcAft>
                <a:spcPts val="0"/>
              </a:spcAft>
              <a:defRPr/>
            </a:pPr>
            <a:r>
              <a:rPr lang="en-US" sz="3600" b="1" spc="50" dirty="0" smtClean="0">
                <a:ln w="13500">
                  <a:solidFill>
                    <a:schemeClr val="accent1">
                      <a:shade val="2500"/>
                      <a:alpha val="6500"/>
                    </a:schemeClr>
                  </a:solidFill>
                  <a:prstDash val="solid"/>
                </a:ln>
                <a:solidFill>
                  <a:schemeClr val="bg2">
                    <a:lumMod val="75000"/>
                  </a:schemeClr>
                </a:solidFill>
                <a:effectLst>
                  <a:innerShdw blurRad="50900" dist="38500" dir="13500000">
                    <a:srgbClr val="000000">
                      <a:alpha val="60000"/>
                    </a:srgbClr>
                  </a:innerShdw>
                </a:effectLst>
              </a:rPr>
              <a:t>!</a:t>
            </a:r>
            <a:endParaRPr lang="en-US" sz="3600" b="1" spc="50" dirty="0">
              <a:ln w="13500">
                <a:solidFill>
                  <a:schemeClr val="accent1">
                    <a:shade val="2500"/>
                    <a:alpha val="6500"/>
                  </a:schemeClr>
                </a:solidFill>
                <a:prstDash val="solid"/>
              </a:ln>
              <a:solidFill>
                <a:schemeClr val="bg2">
                  <a:lumMod val="75000"/>
                </a:schemeClr>
              </a:solidFill>
              <a:effectLst>
                <a:innerShdw blurRad="50900" dist="38500" dir="13500000">
                  <a:srgbClr val="000000">
                    <a:alpha val="60000"/>
                  </a:srgbClr>
                </a:innerShdw>
              </a:effectLst>
            </a:endParaRPr>
          </a:p>
        </p:txBody>
      </p:sp>
      <p:sp>
        <p:nvSpPr>
          <p:cNvPr id="18435" name="Content Placeholder 2"/>
          <p:cNvSpPr>
            <a:spLocks noGrp="1"/>
          </p:cNvSpPr>
          <p:nvPr>
            <p:ph sz="quarter" idx="1"/>
          </p:nvPr>
        </p:nvSpPr>
        <p:spPr/>
        <p:txBody>
          <a:bodyPr/>
          <a:lstStyle/>
          <a:p>
            <a:pPr eaLnBrk="1" hangingPunct="1">
              <a:buNone/>
            </a:pPr>
            <a:endParaRPr lang="en-US" dirty="0" smtClean="0"/>
          </a:p>
        </p:txBody>
      </p:sp>
      <p:sp>
        <p:nvSpPr>
          <p:cNvPr id="11" name="Oval Callout 10"/>
          <p:cNvSpPr/>
          <p:nvPr/>
        </p:nvSpPr>
        <p:spPr>
          <a:xfrm>
            <a:off x="2895600" y="0"/>
            <a:ext cx="6019800" cy="13716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50" dirty="0" err="1" smtClean="0">
                <a:ln w="13500">
                  <a:solidFill>
                    <a:schemeClr val="accent1">
                      <a:shade val="2500"/>
                      <a:alpha val="6500"/>
                    </a:schemeClr>
                  </a:solidFill>
                  <a:prstDash val="solid"/>
                </a:ln>
                <a:solidFill>
                  <a:schemeClr val="tx1">
                    <a:lumMod val="95000"/>
                    <a:lumOff val="5000"/>
                  </a:schemeClr>
                </a:solidFill>
                <a:effectLst>
                  <a:innerShdw blurRad="50900" dist="38500" dir="13500000">
                    <a:srgbClr val="000000">
                      <a:alpha val="60000"/>
                    </a:srgbClr>
                  </a:innerShdw>
                </a:effectLst>
              </a:rPr>
              <a:t>Galatooma</a:t>
            </a:r>
            <a:r>
              <a:rPr lang="en-US" sz="3600" b="1" spc="50" dirty="0" smtClean="0">
                <a:ln w="13500">
                  <a:solidFill>
                    <a:schemeClr val="accent1">
                      <a:shade val="2500"/>
                      <a:alpha val="6500"/>
                    </a:schemeClr>
                  </a:solidFill>
                  <a:prstDash val="solid"/>
                </a:ln>
                <a:solidFill>
                  <a:schemeClr val="tx1">
                    <a:lumMod val="95000"/>
                    <a:lumOff val="5000"/>
                  </a:schemeClr>
                </a:solidFill>
                <a:effectLst>
                  <a:innerShdw blurRad="50900" dist="38500" dir="13500000">
                    <a:srgbClr val="000000">
                      <a:alpha val="60000"/>
                    </a:srgbClr>
                  </a:innerShdw>
                </a:effectLst>
              </a:rPr>
              <a:t>!</a:t>
            </a:r>
            <a:br>
              <a:rPr lang="en-US" sz="3600" b="1" spc="50" dirty="0" smtClean="0">
                <a:ln w="13500">
                  <a:solidFill>
                    <a:schemeClr val="accent1">
                      <a:shade val="2500"/>
                      <a:alpha val="6500"/>
                    </a:schemeClr>
                  </a:solidFill>
                  <a:prstDash val="solid"/>
                </a:ln>
                <a:solidFill>
                  <a:schemeClr val="tx1">
                    <a:lumMod val="95000"/>
                    <a:lumOff val="5000"/>
                  </a:schemeClr>
                </a:solidFill>
                <a:effectLst>
                  <a:innerShdw blurRad="50900" dist="38500" dir="13500000">
                    <a:srgbClr val="000000">
                      <a:alpha val="60000"/>
                    </a:srgbClr>
                  </a:innerShdw>
                </a:effectLst>
              </a:rPr>
            </a:br>
            <a:r>
              <a:rPr lang="en-US" sz="3600" b="1" spc="50" dirty="0" err="1" smtClean="0">
                <a:ln w="13500">
                  <a:solidFill>
                    <a:schemeClr val="accent1">
                      <a:shade val="2500"/>
                      <a:alpha val="6500"/>
                    </a:schemeClr>
                  </a:solidFill>
                  <a:prstDash val="solid"/>
                </a:ln>
                <a:solidFill>
                  <a:schemeClr val="tx1">
                    <a:lumMod val="95000"/>
                    <a:lumOff val="5000"/>
                  </a:schemeClr>
                </a:solidFill>
                <a:effectLst>
                  <a:innerShdw blurRad="50900" dist="38500" dir="13500000">
                    <a:srgbClr val="000000">
                      <a:alpha val="60000"/>
                    </a:srgbClr>
                  </a:innerShdw>
                </a:effectLst>
              </a:rPr>
              <a:t>Mahadsanidiin</a:t>
            </a:r>
            <a:r>
              <a:rPr lang="en-US" sz="3600" b="1" spc="50" dirty="0" smtClean="0">
                <a:ln w="13500">
                  <a:solidFill>
                    <a:schemeClr val="accent1">
                      <a:shade val="2500"/>
                      <a:alpha val="6500"/>
                    </a:schemeClr>
                  </a:solidFill>
                  <a:prstDash val="solid"/>
                </a:ln>
                <a:solidFill>
                  <a:schemeClr val="tx1">
                    <a:lumMod val="95000"/>
                    <a:lumOff val="5000"/>
                  </a:schemeClr>
                </a:solidFill>
                <a:effectLst>
                  <a:innerShdw blurRad="50900" dist="38500" dir="13500000">
                    <a:srgbClr val="000000">
                      <a:alpha val="60000"/>
                    </a:srgbClr>
                  </a:innerShdw>
                </a:effectLst>
              </a:rPr>
              <a:t>!</a:t>
            </a:r>
            <a:endParaRPr lang="en-GB" sz="3600"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00B050"/>
                </a:solidFill>
              </a:rPr>
              <a:t>1. INTRODUCTION</a:t>
            </a:r>
            <a:endParaRPr lang="en-GB" dirty="0"/>
          </a:p>
        </p:txBody>
      </p:sp>
      <p:sp>
        <p:nvSpPr>
          <p:cNvPr id="3" name="Content Placeholder 2"/>
          <p:cNvSpPr>
            <a:spLocks noGrp="1"/>
          </p:cNvSpPr>
          <p:nvPr>
            <p:ph sz="quarter" idx="1"/>
          </p:nvPr>
        </p:nvSpPr>
        <p:spPr/>
        <p:txBody>
          <a:bodyPr>
            <a:normAutofit fontScale="77500" lnSpcReduction="20000"/>
          </a:bodyPr>
          <a:lstStyle/>
          <a:p>
            <a:pPr algn="just">
              <a:lnSpc>
                <a:spcPct val="120000"/>
              </a:lnSpc>
            </a:pPr>
            <a:r>
              <a:rPr lang="en-US" sz="3100" dirty="0" smtClean="0"/>
              <a:t>Pastoralist frontiers have never been fully incorporated into the nation-state.</a:t>
            </a:r>
          </a:p>
          <a:p>
            <a:pPr algn="just">
              <a:lnSpc>
                <a:spcPct val="120000"/>
              </a:lnSpc>
            </a:pPr>
            <a:r>
              <a:rPr lang="en-US" sz="3100" dirty="0" smtClean="0"/>
              <a:t>Particularly for natural resource management and conflict resolution in pastoralist areas.</a:t>
            </a:r>
          </a:p>
          <a:p>
            <a:pPr algn="just">
              <a:lnSpc>
                <a:spcPct val="120000"/>
              </a:lnSpc>
            </a:pPr>
            <a:r>
              <a:rPr lang="en-US" sz="3100" dirty="0" smtClean="0"/>
              <a:t>Conflicts were caused by competition over access to pastoral resources. </a:t>
            </a:r>
          </a:p>
          <a:p>
            <a:pPr algn="just">
              <a:lnSpc>
                <a:spcPct val="150000"/>
              </a:lnSpc>
            </a:pPr>
            <a:r>
              <a:rPr lang="en-US" sz="3200" dirty="0" smtClean="0"/>
              <a:t>Conflicts over the use of natural resources are common in Pastoral areas.</a:t>
            </a:r>
          </a:p>
          <a:p>
            <a:pPr lvl="2" algn="just">
              <a:lnSpc>
                <a:spcPct val="120000"/>
              </a:lnSpc>
            </a:pPr>
            <a:r>
              <a:rPr lang="en-US" sz="3100" dirty="0" smtClean="0"/>
              <a:t>Productive resources are scarce. and</a:t>
            </a:r>
          </a:p>
          <a:p>
            <a:pPr lvl="2" algn="just">
              <a:lnSpc>
                <a:spcPct val="120000"/>
              </a:lnSpc>
            </a:pPr>
            <a:r>
              <a:rPr lang="en-US" sz="3100" dirty="0" smtClean="0"/>
              <a:t>People move continually.</a:t>
            </a:r>
          </a:p>
        </p:txBody>
      </p:sp>
      <p:sp>
        <p:nvSpPr>
          <p:cNvPr id="4" name="Slide Number Placeholder 3"/>
          <p:cNvSpPr>
            <a:spLocks noGrp="1"/>
          </p:cNvSpPr>
          <p:nvPr>
            <p:ph type="sldNum" sz="quarter" idx="15"/>
          </p:nvPr>
        </p:nvSpPr>
        <p:spPr/>
        <p:txBody>
          <a:bodyPr/>
          <a:lstStyle/>
          <a:p>
            <a:fld id="{EC69B25C-3AF6-4337-A2AF-E378629701C2}"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rgbClr val="00B050"/>
                </a:solidFill>
              </a:rPr>
              <a:t>1. INTRODUCTION(</a:t>
            </a:r>
            <a:r>
              <a:rPr lang="en-US" b="1" i="1" dirty="0" smtClean="0">
                <a:solidFill>
                  <a:srgbClr val="00B050"/>
                </a:solidFill>
              </a:rPr>
              <a:t>Continued…</a:t>
            </a:r>
            <a:r>
              <a:rPr lang="en-US" b="1" dirty="0" smtClean="0">
                <a:solidFill>
                  <a:srgbClr val="00B050"/>
                </a:solidFill>
              </a:rPr>
              <a:t>)</a:t>
            </a:r>
            <a:endParaRPr lang="en-US" dirty="0">
              <a:solidFill>
                <a:srgbClr val="00B050"/>
              </a:solidFill>
            </a:endParaRPr>
          </a:p>
        </p:txBody>
      </p:sp>
      <p:sp>
        <p:nvSpPr>
          <p:cNvPr id="3" name="Content Placeholder 2"/>
          <p:cNvSpPr>
            <a:spLocks noGrp="1"/>
          </p:cNvSpPr>
          <p:nvPr>
            <p:ph sz="quarter" idx="1"/>
          </p:nvPr>
        </p:nvSpPr>
        <p:spPr/>
        <p:txBody>
          <a:bodyPr>
            <a:normAutofit/>
          </a:bodyPr>
          <a:lstStyle/>
          <a:p>
            <a:pPr algn="just">
              <a:lnSpc>
                <a:spcPct val="150000"/>
              </a:lnSpc>
            </a:pPr>
            <a:r>
              <a:rPr lang="en-US" sz="2600" dirty="0" smtClean="0"/>
              <a:t>Not correct to conclude as “Lawless”</a:t>
            </a:r>
          </a:p>
          <a:p>
            <a:pPr algn="just">
              <a:lnSpc>
                <a:spcPct val="110000"/>
              </a:lnSpc>
            </a:pPr>
            <a:r>
              <a:rPr lang="en-US" dirty="0" smtClean="0"/>
              <a:t>Conflicts are usually contained and managed within the cultural set up.</a:t>
            </a:r>
          </a:p>
          <a:p>
            <a:pPr algn="just">
              <a:lnSpc>
                <a:spcPct val="110000"/>
              </a:lnSpc>
            </a:pPr>
            <a:r>
              <a:rPr lang="en-US" dirty="0" smtClean="0"/>
              <a:t>The </a:t>
            </a:r>
            <a:r>
              <a:rPr lang="en-US" i="1" dirty="0" err="1" smtClean="0"/>
              <a:t>Gadaa</a:t>
            </a:r>
            <a:r>
              <a:rPr lang="en-US" i="1" dirty="0" smtClean="0"/>
              <a:t> </a:t>
            </a:r>
            <a:r>
              <a:rPr lang="en-US" dirty="0" smtClean="0"/>
              <a:t>and </a:t>
            </a:r>
            <a:r>
              <a:rPr lang="en-US" i="1" dirty="0" err="1" smtClean="0"/>
              <a:t>Xeer</a:t>
            </a:r>
            <a:r>
              <a:rPr lang="en-US" i="1" dirty="0" smtClean="0"/>
              <a:t> </a:t>
            </a:r>
            <a:r>
              <a:rPr lang="en-US" dirty="0" smtClean="0"/>
              <a:t>are still the major institutions for conflict resolution</a:t>
            </a:r>
          </a:p>
          <a:p>
            <a:pPr algn="just">
              <a:lnSpc>
                <a:spcPct val="110000"/>
              </a:lnSpc>
            </a:pPr>
            <a:r>
              <a:rPr lang="en-US" dirty="0" smtClean="0"/>
              <a:t>There is a growing acceptance for the importance of traditional approaches in conflict resolution and resource management</a:t>
            </a:r>
          </a:p>
          <a:p>
            <a:pPr algn="just">
              <a:lnSpc>
                <a:spcPct val="110000"/>
              </a:lnSpc>
            </a:pPr>
            <a:r>
              <a:rPr lang="en-US" dirty="0" smtClean="0"/>
              <a:t>The practices of NRM and CR varies across different communities </a:t>
            </a:r>
          </a:p>
          <a:p>
            <a:pPr algn="just">
              <a:lnSpc>
                <a:spcPct val="110000"/>
              </a:lnSpc>
            </a:pPr>
            <a:endParaRPr lang="en-US" dirty="0" smtClean="0"/>
          </a:p>
          <a:p>
            <a:endParaRPr lang="en-US"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solidFill>
                  <a:srgbClr val="00B050"/>
                </a:solidFill>
              </a:rPr>
              <a:t>2. Customary Natural Resources Management</a:t>
            </a:r>
            <a:endParaRPr lang="en-US" b="1" dirty="0">
              <a:solidFill>
                <a:srgbClr val="00B050"/>
              </a:solidFill>
            </a:endParaRPr>
          </a:p>
        </p:txBody>
      </p:sp>
      <p:sp>
        <p:nvSpPr>
          <p:cNvPr id="3" name="Content Placeholder 2"/>
          <p:cNvSpPr>
            <a:spLocks noGrp="1"/>
          </p:cNvSpPr>
          <p:nvPr>
            <p:ph sz="quarter" idx="1"/>
          </p:nvPr>
        </p:nvSpPr>
        <p:spPr/>
        <p:txBody>
          <a:bodyPr>
            <a:normAutofit fontScale="77500" lnSpcReduction="20000"/>
          </a:bodyPr>
          <a:lstStyle/>
          <a:p>
            <a:pPr algn="just"/>
            <a:r>
              <a:rPr lang="en-US" sz="3800" b="1" dirty="0" smtClean="0">
                <a:solidFill>
                  <a:schemeClr val="accent2">
                    <a:lumMod val="75000"/>
                  </a:schemeClr>
                </a:solidFill>
              </a:rPr>
              <a:t>Water, Land and Pasture</a:t>
            </a:r>
          </a:p>
          <a:p>
            <a:pPr algn="just">
              <a:buNone/>
            </a:pPr>
            <a:r>
              <a:rPr lang="en-US" sz="2800" b="1" dirty="0" smtClean="0">
                <a:solidFill>
                  <a:schemeClr val="accent2">
                    <a:lumMod val="75000"/>
                  </a:schemeClr>
                </a:solidFill>
              </a:rPr>
              <a:t>1. Water </a:t>
            </a:r>
          </a:p>
          <a:p>
            <a:pPr algn="just"/>
            <a:r>
              <a:rPr lang="en-US" sz="2800" dirty="0" smtClean="0"/>
              <a:t>The supply is very low in pastoral areas</a:t>
            </a:r>
          </a:p>
          <a:p>
            <a:pPr algn="just"/>
            <a:r>
              <a:rPr lang="en-US" sz="2800" dirty="0" smtClean="0"/>
              <a:t>In dry seasons </a:t>
            </a:r>
            <a:r>
              <a:rPr lang="en-GB" sz="3300" dirty="0" smtClean="0"/>
              <a:t>villagers travel long distances to the nearest sources of water after local sources have become exhausted</a:t>
            </a:r>
          </a:p>
          <a:p>
            <a:pPr algn="just"/>
            <a:r>
              <a:rPr lang="en-GB" sz="3300" dirty="0" smtClean="0"/>
              <a:t>In the </a:t>
            </a:r>
            <a:r>
              <a:rPr lang="en-GB" sz="3300" dirty="0" err="1" smtClean="0"/>
              <a:t>Liban</a:t>
            </a:r>
            <a:r>
              <a:rPr lang="en-GB" sz="3300" dirty="0" smtClean="0"/>
              <a:t> zone of the SRS, there is hardly any perennial source of water between </a:t>
            </a:r>
            <a:r>
              <a:rPr lang="en-GB" sz="3300" dirty="0" err="1" smtClean="0"/>
              <a:t>Genale</a:t>
            </a:r>
            <a:r>
              <a:rPr lang="en-GB" sz="3300" dirty="0" smtClean="0"/>
              <a:t> and </a:t>
            </a:r>
            <a:r>
              <a:rPr lang="en-GB" sz="3300" dirty="0" err="1" smtClean="0"/>
              <a:t>Dawa</a:t>
            </a:r>
            <a:r>
              <a:rPr lang="en-GB" sz="3300" dirty="0" smtClean="0"/>
              <a:t>.</a:t>
            </a:r>
          </a:p>
          <a:p>
            <a:pPr algn="just"/>
            <a:r>
              <a:rPr lang="en-GB" sz="3300" dirty="0" smtClean="0"/>
              <a:t>Therefore, villagers in places like </a:t>
            </a:r>
            <a:r>
              <a:rPr lang="en-GB" sz="3300" dirty="0" err="1" smtClean="0"/>
              <a:t>Filtu</a:t>
            </a:r>
            <a:r>
              <a:rPr lang="en-GB" sz="3300" dirty="0" smtClean="0"/>
              <a:t> must rely on water tankers and boreholes, </a:t>
            </a:r>
          </a:p>
          <a:p>
            <a:pPr algn="just"/>
            <a:r>
              <a:rPr lang="en-GB" sz="3300" dirty="0" smtClean="0"/>
              <a:t>These situations apply equally to most pastoral lands in </a:t>
            </a:r>
            <a:r>
              <a:rPr lang="en-GB" sz="3300" dirty="0" err="1" smtClean="0"/>
              <a:t>Oromia</a:t>
            </a:r>
            <a:endParaRPr lang="en-GB" sz="3300" dirty="0" smtClean="0"/>
          </a:p>
          <a:p>
            <a:pPr algn="just"/>
            <a:endParaRPr lang="en-US" dirty="0" smtClean="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solidFill>
                  <a:srgbClr val="00B050"/>
                </a:solidFill>
              </a:rPr>
              <a:t>2.1 Sources of Water In </a:t>
            </a:r>
            <a:r>
              <a:rPr lang="en-GB" b="1" dirty="0" err="1" smtClean="0">
                <a:solidFill>
                  <a:srgbClr val="00B050"/>
                </a:solidFill>
              </a:rPr>
              <a:t>BoranA</a:t>
            </a:r>
            <a:r>
              <a:rPr lang="en-GB" b="1" dirty="0" smtClean="0">
                <a:solidFill>
                  <a:srgbClr val="00B050"/>
                </a:solidFill>
              </a:rPr>
              <a:t> </a:t>
            </a:r>
            <a:endParaRPr lang="en-GB" b="1" dirty="0">
              <a:solidFill>
                <a:srgbClr val="00B050"/>
              </a:solidFill>
            </a:endParaRPr>
          </a:p>
        </p:txBody>
      </p:sp>
      <p:sp>
        <p:nvSpPr>
          <p:cNvPr id="3" name="Content Placeholder 2"/>
          <p:cNvSpPr>
            <a:spLocks noGrp="1"/>
          </p:cNvSpPr>
          <p:nvPr>
            <p:ph sz="quarter" idx="1"/>
          </p:nvPr>
        </p:nvSpPr>
        <p:spPr/>
        <p:txBody>
          <a:bodyPr>
            <a:normAutofit fontScale="92500"/>
          </a:bodyPr>
          <a:lstStyle/>
          <a:p>
            <a:pPr algn="just">
              <a:buNone/>
            </a:pPr>
            <a:r>
              <a:rPr lang="en-GB" b="1" dirty="0" smtClean="0">
                <a:solidFill>
                  <a:schemeClr val="accent2">
                    <a:lumMod val="75000"/>
                  </a:schemeClr>
                </a:solidFill>
              </a:rPr>
              <a:t>1. Wells (</a:t>
            </a:r>
            <a:r>
              <a:rPr lang="en-GB" b="1" i="1" dirty="0" err="1" smtClean="0">
                <a:solidFill>
                  <a:schemeClr val="accent2">
                    <a:lumMod val="75000"/>
                  </a:schemeClr>
                </a:solidFill>
              </a:rPr>
              <a:t>eelaa</a:t>
            </a:r>
            <a:r>
              <a:rPr lang="en-GB" b="1" i="1" dirty="0" smtClean="0">
                <a:solidFill>
                  <a:schemeClr val="accent2">
                    <a:lumMod val="75000"/>
                  </a:schemeClr>
                </a:solidFill>
              </a:rPr>
              <a:t>): </a:t>
            </a:r>
            <a:r>
              <a:rPr lang="en-GB" dirty="0" smtClean="0"/>
              <a:t>They are divided into two types, </a:t>
            </a:r>
            <a:r>
              <a:rPr lang="en-GB" b="1" i="1" dirty="0" err="1" smtClean="0"/>
              <a:t>adadi</a:t>
            </a:r>
            <a:r>
              <a:rPr lang="en-GB" i="1" dirty="0" smtClean="0"/>
              <a:t> (shallow wells) and </a:t>
            </a:r>
            <a:r>
              <a:rPr lang="en-GB" b="1" i="1" dirty="0" err="1" smtClean="0"/>
              <a:t>tulla</a:t>
            </a:r>
            <a:r>
              <a:rPr lang="en-GB" i="1" dirty="0" smtClean="0"/>
              <a:t> (deep wells). </a:t>
            </a:r>
          </a:p>
          <a:p>
            <a:pPr algn="just"/>
            <a:r>
              <a:rPr lang="en-GB" dirty="0" smtClean="0"/>
              <a:t>The </a:t>
            </a:r>
            <a:r>
              <a:rPr lang="en-GB" i="1" dirty="0" err="1" smtClean="0"/>
              <a:t>tullas</a:t>
            </a:r>
            <a:r>
              <a:rPr lang="en-GB" dirty="0" smtClean="0"/>
              <a:t> reach a depth of 30 m </a:t>
            </a:r>
          </a:p>
          <a:p>
            <a:pPr algn="just"/>
            <a:r>
              <a:rPr lang="en-GB" dirty="0" smtClean="0"/>
              <a:t>Water is drawn by a row of people standing one above the other and passing up containers of water. </a:t>
            </a:r>
          </a:p>
          <a:p>
            <a:pPr algn="just"/>
            <a:r>
              <a:rPr lang="en-US" dirty="0" smtClean="0"/>
              <a:t>About 11-20 peoples are needed for watering the animals </a:t>
            </a:r>
          </a:p>
          <a:p>
            <a:pPr algn="just">
              <a:lnSpc>
                <a:spcPct val="90000"/>
              </a:lnSpc>
            </a:pPr>
            <a:r>
              <a:rPr lang="en-US" dirty="0" smtClean="0"/>
              <a:t>Lifting water begins early in the morning and lasts at night </a:t>
            </a:r>
          </a:p>
          <a:p>
            <a:pPr algn="just">
              <a:lnSpc>
                <a:spcPct val="90000"/>
              </a:lnSpc>
            </a:pPr>
            <a:r>
              <a:rPr lang="en-US" dirty="0" smtClean="0"/>
              <a:t>After every 4 hours the work crews are replaced </a:t>
            </a:r>
          </a:p>
          <a:p>
            <a:pPr algn="just"/>
            <a:r>
              <a:rPr lang="en-GB" dirty="0" smtClean="0"/>
              <a:t>There are nine </a:t>
            </a:r>
            <a:r>
              <a:rPr lang="en-GB" i="1" dirty="0" err="1" smtClean="0"/>
              <a:t>tullas</a:t>
            </a:r>
            <a:r>
              <a:rPr lang="en-GB" dirty="0" smtClean="0"/>
              <a:t> throughout the Borana zone that contain water throughout the year and they are known as </a:t>
            </a:r>
            <a:r>
              <a:rPr lang="en-GB" i="1" dirty="0" err="1" smtClean="0"/>
              <a:t>tullan</a:t>
            </a:r>
            <a:r>
              <a:rPr lang="en-GB" i="1" dirty="0" smtClean="0"/>
              <a:t> </a:t>
            </a:r>
            <a:r>
              <a:rPr lang="en-GB" i="1" dirty="0" err="1" smtClean="0"/>
              <a:t>saglan</a:t>
            </a:r>
            <a:r>
              <a:rPr lang="en-GB" i="1" dirty="0" smtClean="0"/>
              <a:t> (the </a:t>
            </a:r>
            <a:r>
              <a:rPr lang="en-GB" dirty="0" smtClean="0"/>
              <a:t>nine wells).</a:t>
            </a:r>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solidFill>
                  <a:srgbClr val="00B050"/>
                </a:solidFill>
              </a:rPr>
              <a:t>2.1 Sources of Water In Borana </a:t>
            </a:r>
            <a:endParaRPr lang="en-GB" b="1" dirty="0">
              <a:solidFill>
                <a:srgbClr val="00B050"/>
              </a:solidFill>
            </a:endParaRPr>
          </a:p>
        </p:txBody>
      </p:sp>
      <p:sp>
        <p:nvSpPr>
          <p:cNvPr id="3" name="Content Placeholder 2"/>
          <p:cNvSpPr>
            <a:spLocks noGrp="1"/>
          </p:cNvSpPr>
          <p:nvPr>
            <p:ph sz="quarter" idx="1"/>
          </p:nvPr>
        </p:nvSpPr>
        <p:spPr/>
        <p:txBody>
          <a:bodyPr>
            <a:normAutofit lnSpcReduction="10000"/>
          </a:bodyPr>
          <a:lstStyle/>
          <a:p>
            <a:pPr algn="just">
              <a:buNone/>
            </a:pPr>
            <a:r>
              <a:rPr lang="en-GB" b="1" dirty="0" smtClean="0">
                <a:solidFill>
                  <a:schemeClr val="accent2">
                    <a:lumMod val="75000"/>
                  </a:schemeClr>
                </a:solidFill>
              </a:rPr>
              <a:t>2. Hand-dug shallow ponds (</a:t>
            </a:r>
            <a:r>
              <a:rPr lang="en-GB" b="1" i="1" dirty="0" err="1" smtClean="0">
                <a:solidFill>
                  <a:schemeClr val="accent2">
                    <a:lumMod val="75000"/>
                  </a:schemeClr>
                </a:solidFill>
              </a:rPr>
              <a:t>haroo</a:t>
            </a:r>
            <a:r>
              <a:rPr lang="en-GB" b="1" dirty="0" smtClean="0">
                <a:solidFill>
                  <a:schemeClr val="accent2">
                    <a:lumMod val="75000"/>
                  </a:schemeClr>
                </a:solidFill>
              </a:rPr>
              <a:t>)</a:t>
            </a:r>
            <a:r>
              <a:rPr lang="en-GB" b="1" i="1" dirty="0" smtClean="0">
                <a:solidFill>
                  <a:schemeClr val="accent2">
                    <a:lumMod val="75000"/>
                  </a:schemeClr>
                </a:solidFill>
              </a:rPr>
              <a:t>: </a:t>
            </a:r>
            <a:r>
              <a:rPr lang="en-GB" dirty="0" smtClean="0"/>
              <a:t>a pond is the property of an individual and the person is called </a:t>
            </a:r>
            <a:r>
              <a:rPr lang="en-GB" i="1" dirty="0" err="1" smtClean="0"/>
              <a:t>abbaa</a:t>
            </a:r>
            <a:r>
              <a:rPr lang="en-GB" i="1" dirty="0" smtClean="0"/>
              <a:t> </a:t>
            </a:r>
            <a:r>
              <a:rPr lang="en-GB" i="1" dirty="0" err="1" smtClean="0"/>
              <a:t>konfi</a:t>
            </a:r>
            <a:r>
              <a:rPr lang="en-GB" dirty="0" smtClean="0"/>
              <a:t>. </a:t>
            </a:r>
          </a:p>
          <a:p>
            <a:pPr algn="just"/>
            <a:r>
              <a:rPr lang="en-GB" dirty="0" smtClean="0"/>
              <a:t>Rights to use the pond are obtained by providing labour for the maintenance of the pond. Although the property of the </a:t>
            </a:r>
            <a:r>
              <a:rPr lang="en-GB" dirty="0" err="1" smtClean="0"/>
              <a:t>abbaa</a:t>
            </a:r>
            <a:r>
              <a:rPr lang="en-GB" dirty="0" smtClean="0"/>
              <a:t> </a:t>
            </a:r>
            <a:r>
              <a:rPr lang="en-GB" dirty="0" err="1" smtClean="0"/>
              <a:t>konfi</a:t>
            </a:r>
            <a:r>
              <a:rPr lang="en-GB" dirty="0" smtClean="0"/>
              <a:t>, the pond is administered by the local elders.</a:t>
            </a:r>
          </a:p>
          <a:p>
            <a:pPr algn="just"/>
            <a:r>
              <a:rPr lang="en-GB" dirty="0" smtClean="0"/>
              <a:t>Natural ponds containing water throughout the year, known as </a:t>
            </a:r>
            <a:r>
              <a:rPr lang="en-GB" b="1" i="1" dirty="0" err="1" smtClean="0"/>
              <a:t>bookee</a:t>
            </a:r>
            <a:r>
              <a:rPr lang="en-GB" i="1" dirty="0" smtClean="0"/>
              <a:t>.</a:t>
            </a:r>
            <a:endParaRPr lang="en-GB" dirty="0" smtClean="0"/>
          </a:p>
          <a:p>
            <a:r>
              <a:rPr lang="en-GB" dirty="0" smtClean="0"/>
              <a:t>Rivers,</a:t>
            </a:r>
          </a:p>
          <a:p>
            <a:r>
              <a:rPr lang="en-GB" dirty="0" smtClean="0"/>
              <a:t>Temporary ponds, </a:t>
            </a:r>
          </a:p>
          <a:p>
            <a:r>
              <a:rPr lang="en-GB" i="1" dirty="0" smtClean="0"/>
              <a:t>Lola</a:t>
            </a:r>
            <a:r>
              <a:rPr lang="en-GB" dirty="0" smtClean="0"/>
              <a:t> (flood water) and </a:t>
            </a:r>
          </a:p>
          <a:p>
            <a:r>
              <a:rPr lang="en-GB" dirty="0" smtClean="0"/>
              <a:t>Rainwater harvesting.</a:t>
            </a:r>
          </a:p>
          <a:p>
            <a:endParaRPr lang="en-GB" dirty="0"/>
          </a:p>
        </p:txBody>
      </p:sp>
      <p:sp>
        <p:nvSpPr>
          <p:cNvPr id="4" name="Slide Number Placeholder 3"/>
          <p:cNvSpPr>
            <a:spLocks noGrp="1"/>
          </p:cNvSpPr>
          <p:nvPr>
            <p:ph type="sldNum" sz="quarter" idx="15"/>
          </p:nvPr>
        </p:nvSpPr>
        <p:spPr/>
        <p:txBody>
          <a:bodyPr>
            <a:normAutofit/>
          </a:bodyPr>
          <a:lstStyle/>
          <a:p>
            <a:fld id="{EC69B25C-3AF6-4337-A2AF-E378629701C2}"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9848</TotalTime>
  <Words>3352</Words>
  <Application>Microsoft Office PowerPoint</Application>
  <PresentationFormat>On-screen Show (4:3)</PresentationFormat>
  <Paragraphs>315</Paragraphs>
  <Slides>43</Slides>
  <Notes>16</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Oriel</vt:lpstr>
      <vt:lpstr>  The Role of Customary Institutions in Pastoral Resource Management</vt:lpstr>
      <vt:lpstr>Outline of the Presentation </vt:lpstr>
      <vt:lpstr>1. INTRODUCTION</vt:lpstr>
      <vt:lpstr>1. INTRODUCTION</vt:lpstr>
      <vt:lpstr>1. INTRODUCTION</vt:lpstr>
      <vt:lpstr>1. INTRODUCTION(Continued…)</vt:lpstr>
      <vt:lpstr>2. Customary Natural Resources Management</vt:lpstr>
      <vt:lpstr>2.1 Sources of Water In BoranA </vt:lpstr>
      <vt:lpstr>2.1 Sources of Water In Borana </vt:lpstr>
      <vt:lpstr>2.2 Water Resources Management </vt:lpstr>
      <vt:lpstr>2.2 Water Resources Management </vt:lpstr>
      <vt:lpstr>2.2 Water Resources Management </vt:lpstr>
      <vt:lpstr>3. Customary Natural Resources Management in Liban 3.1 Sources and Management Water In Liban</vt:lpstr>
      <vt:lpstr>3.1 Sources and Management Water In Liban</vt:lpstr>
      <vt:lpstr>3.1 Sources and Management Water In Liban</vt:lpstr>
      <vt:lpstr>3.1 Sources and Management Water In Liban</vt:lpstr>
      <vt:lpstr>3.1 Sources and Management Water In Liban</vt:lpstr>
      <vt:lpstr>4. Customary Land and Pasture Resource Management in Borana and Liban  4.1 Land</vt:lpstr>
      <vt:lpstr>4.1 Land</vt:lpstr>
      <vt:lpstr>4.2 Pasture </vt:lpstr>
      <vt:lpstr>4.2 Pasture</vt:lpstr>
      <vt:lpstr>4.2 Pasture</vt:lpstr>
      <vt:lpstr>4.2 Pasture</vt:lpstr>
      <vt:lpstr>4.2 Pasture</vt:lpstr>
      <vt:lpstr>5. Conflict Resolution Institutions   5.1 Liban</vt:lpstr>
      <vt:lpstr>5.1.1. The Process of conflict resolution</vt:lpstr>
      <vt:lpstr>5.1.2. Diya (Blood Money) payment modalities</vt:lpstr>
      <vt:lpstr>5.1.3. Role of different sections of the community in conflict resolution</vt:lpstr>
      <vt:lpstr>5.1.3.2. Religious leaders </vt:lpstr>
      <vt:lpstr>5.2. Borana </vt:lpstr>
      <vt:lpstr>5.2. Borana </vt:lpstr>
      <vt:lpstr>6. Relationship between formal and customary institutions</vt:lpstr>
      <vt:lpstr>6.2 Natural Resource Management </vt:lpstr>
      <vt:lpstr>6.2 Natural Resource Management  </vt:lpstr>
      <vt:lpstr>6.3 Challenges</vt:lpstr>
      <vt:lpstr>6.4.Challenges</vt:lpstr>
      <vt:lpstr>7. Conclusion</vt:lpstr>
      <vt:lpstr>7. Conclusion (Continued) </vt:lpstr>
      <vt:lpstr>8. The Way Forward </vt:lpstr>
      <vt:lpstr>8. The Way Forward </vt:lpstr>
      <vt:lpstr>8. The Way Forward </vt:lpstr>
      <vt:lpstr>Questions for Discussion?</vt:lpstr>
      <vt:lpstr>!</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customary institutions in resolving natural resources conflicts among clans: the case of degahbur woreda, somali regional state</dc:title>
  <dc:creator>Amin Yusuf</dc:creator>
  <cp:lastModifiedBy>danielt</cp:lastModifiedBy>
  <cp:revision>343</cp:revision>
  <dcterms:created xsi:type="dcterms:W3CDTF">2010-05-15T09:01:20Z</dcterms:created>
  <dcterms:modified xsi:type="dcterms:W3CDTF">2011-11-24T06:40:02Z</dcterms:modified>
</cp:coreProperties>
</file>