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60" r:id="rId3"/>
    <p:sldId id="281" r:id="rId4"/>
    <p:sldId id="268" r:id="rId5"/>
    <p:sldId id="283" r:id="rId6"/>
    <p:sldId id="286" r:id="rId7"/>
    <p:sldId id="284" r:id="rId8"/>
    <p:sldId id="285" r:id="rId9"/>
    <p:sldId id="288" r:id="rId10"/>
    <p:sldId id="287"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50" d="100"/>
          <a:sy n="50" d="100"/>
        </p:scale>
        <p:origin x="1500" y="498"/>
      </p:cViewPr>
      <p:guideLst/>
    </p:cSldViewPr>
  </p:slideViewPr>
  <p:outlineViewPr>
    <p:cViewPr>
      <p:scale>
        <a:sx n="33" d="100"/>
        <a:sy n="33" d="100"/>
      </p:scale>
      <p:origin x="0" y="-143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36FEF-127D-451E-A196-617BF2282934}" type="datetimeFigureOut">
              <a:rPr lang="en-GB" smtClean="0"/>
              <a:t>16/05/2016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F144F-8706-44D5-8556-EEE4156FA3B5}" type="slidenum">
              <a:rPr lang="en-GB" smtClean="0"/>
              <a:t>‹#›</a:t>
            </a:fld>
            <a:endParaRPr lang="en-GB"/>
          </a:p>
        </p:txBody>
      </p:sp>
    </p:spTree>
    <p:extLst>
      <p:ext uri="{BB962C8B-B14F-4D97-AF65-F5344CB8AC3E}">
        <p14:creationId xmlns:p14="http://schemas.microsoft.com/office/powerpoint/2010/main" val="166968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atic.goal.com/100000/100084.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black"/>
              </a:solidFill>
            </a:endParaRPr>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366836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9DDBBFFF-1BCD-4BFF-AF97-49C754BF2125}" type="slidenum">
              <a:rPr lang="en-GB" smtClean="0"/>
              <a:pPr>
                <a:defRPr/>
              </a:pPr>
              <a:t>2</a:t>
            </a:fld>
            <a:endParaRPr lang="en-GB" dirty="0"/>
          </a:p>
        </p:txBody>
      </p:sp>
      <p:sp>
        <p:nvSpPr>
          <p:cNvPr id="5" name="Footer Placeholder 4"/>
          <p:cNvSpPr>
            <a:spLocks noGrp="1"/>
          </p:cNvSpPr>
          <p:nvPr>
            <p:ph type="ftr" sz="quarter" idx="4"/>
          </p:nvPr>
        </p:nvSpPr>
        <p:spPr/>
        <p:txBody>
          <a:bodyPr/>
          <a:lstStyle/>
          <a:p>
            <a:pPr>
              <a:defRPr/>
            </a:pPr>
            <a:r>
              <a:rPr lang="en-GB"/>
              <a:t>Prepared for the Hewlett Foundation by OER Africa</a:t>
            </a:r>
          </a:p>
        </p:txBody>
      </p:sp>
    </p:spTree>
    <p:extLst>
      <p:ext uri="{BB962C8B-B14F-4D97-AF65-F5344CB8AC3E}">
        <p14:creationId xmlns:p14="http://schemas.microsoft.com/office/powerpoint/2010/main" val="305804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GB" altLang="en-US" sz="1400" smtClean="0"/>
              <a:t>For us, the OER Concept pertains to Educational resources that are freely available for use by educators and learners, without an accompanying need to pay royalties or licence fees. </a:t>
            </a:r>
          </a:p>
          <a:p>
            <a:pPr>
              <a:spcAft>
                <a:spcPts val="1200"/>
              </a:spcAft>
            </a:pPr>
            <a:r>
              <a:rPr lang="en-GB" altLang="en-US" sz="1400" smtClean="0"/>
              <a:t>Over the past 4 years or so, we have worked with African universities to create, adapt and share OER in the fields of agriculture, health, teacher education and foundation skills.</a:t>
            </a:r>
          </a:p>
          <a:p>
            <a:pPr>
              <a:spcAft>
                <a:spcPts val="1200"/>
              </a:spcAft>
            </a:pPr>
            <a:r>
              <a:rPr lang="en-GB" altLang="en-US" sz="1400" smtClean="0"/>
              <a:t>We have found it important to stress that whilst OER are </a:t>
            </a:r>
            <a:r>
              <a:rPr lang="en-GB" altLang="en-US" sz="1400" i="1" smtClean="0"/>
              <a:t>not</a:t>
            </a:r>
            <a:r>
              <a:rPr lang="en-GB" altLang="en-US" sz="1400" smtClean="0"/>
              <a:t> synonymous with online learning or e-learning, they can certainly enhance all types of teaching and learning;</a:t>
            </a:r>
          </a:p>
          <a:p>
            <a:pPr>
              <a:spcAft>
                <a:spcPts val="1200"/>
              </a:spcAft>
            </a:pPr>
            <a:r>
              <a:rPr lang="en-GB" altLang="en-US" sz="1400" smtClean="0"/>
              <a:t>Finally, as we had anticipated from the onset, within the African context in which we mainly work, many of the resources produced – whilst shareable in a digital format (both online and via offline formats such as CD-ROM) – are frequently printable. </a:t>
            </a:r>
          </a:p>
          <a:p>
            <a:pPr>
              <a:spcAft>
                <a:spcPts val="1200"/>
              </a:spcAft>
            </a:pPr>
            <a:endParaRPr lang="en-GB" altLang="en-US" sz="1400" smtClean="0"/>
          </a:p>
          <a:p>
            <a:pPr>
              <a:spcAft>
                <a:spcPts val="1200"/>
              </a:spcAft>
            </a:pPr>
            <a:r>
              <a:rPr lang="en-GB" altLang="en-US" sz="1400" smtClean="0"/>
              <a:t>OER Impact</a:t>
            </a:r>
          </a:p>
          <a:p>
            <a:pPr>
              <a:spcAft>
                <a:spcPts val="1200"/>
              </a:spcAft>
            </a:pPr>
            <a:r>
              <a:rPr lang="en-GB" altLang="en-US" sz="1400" b="1" smtClean="0"/>
              <a:t>Impact – on faculty (new t&amp;l); on students (active participation in their own learning) on institutions (show-casing African IP)</a:t>
            </a:r>
            <a:endParaRPr lang="en-GB" altLang="en-US" sz="140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E21BBF-F6F1-4099-8647-BE9D4A13A705}" type="slidenum">
              <a:rPr lang="en-GB" altLang="en-US"/>
              <a:pPr eaLnBrk="1" hangingPunct="1"/>
              <a:t>4</a:t>
            </a:fld>
            <a:endParaRPr lang="en-GB" altLang="en-US"/>
          </a:p>
        </p:txBody>
      </p:sp>
    </p:spTree>
    <p:extLst>
      <p:ext uri="{BB962C8B-B14F-4D97-AF65-F5344CB8AC3E}">
        <p14:creationId xmlns:p14="http://schemas.microsoft.com/office/powerpoint/2010/main" val="57590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Flags Photo, Tony Bates: http://www.tonybates.ca/wp-content/uploads/UNESCO-HQ.jpg</a:t>
            </a:r>
          </a:p>
          <a:p>
            <a:endParaRPr lang="en-GB" dirty="0"/>
          </a:p>
        </p:txBody>
      </p:sp>
      <p:sp>
        <p:nvSpPr>
          <p:cNvPr id="4" name="Slide Number Placeholder 3"/>
          <p:cNvSpPr>
            <a:spLocks noGrp="1"/>
          </p:cNvSpPr>
          <p:nvPr>
            <p:ph type="sldNum" sz="quarter" idx="10"/>
          </p:nvPr>
        </p:nvSpPr>
        <p:spPr/>
        <p:txBody>
          <a:bodyPr/>
          <a:lstStyle/>
          <a:p>
            <a:fld id="{91DF144F-8706-44D5-8556-EEE4156FA3B5}" type="slidenum">
              <a:rPr lang="en-GB" smtClean="0"/>
              <a:t>6</a:t>
            </a:fld>
            <a:endParaRPr lang="en-GB"/>
          </a:p>
        </p:txBody>
      </p:sp>
    </p:spTree>
    <p:extLst>
      <p:ext uri="{BB962C8B-B14F-4D97-AF65-F5344CB8AC3E}">
        <p14:creationId xmlns:p14="http://schemas.microsoft.com/office/powerpoint/2010/main" val="293162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These changing expectations are manifested in Africa in these ways – amongst others</a:t>
            </a:r>
          </a:p>
          <a:p>
            <a:endParaRPr lang="en-GB" dirty="0" smtClean="0"/>
          </a:p>
          <a:p>
            <a:r>
              <a:rPr lang="en-GB" dirty="0" smtClean="0"/>
              <a:t>Image: http://wp.vcu.edu/medcgsa/wp-content/uploads/sites/2847/2013/05/graduation-cap-and-diploma.jpg</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E210CC7-2AC0-4217-851A-0AE4570A9421}" type="slidenum">
              <a:rPr lang="en-GB" smtClean="0"/>
              <a:t>8</a:t>
            </a:fld>
            <a:endParaRPr lang="en-GB"/>
          </a:p>
        </p:txBody>
      </p:sp>
    </p:spTree>
    <p:extLst>
      <p:ext uri="{BB962C8B-B14F-4D97-AF65-F5344CB8AC3E}">
        <p14:creationId xmlns:p14="http://schemas.microsoft.com/office/powerpoint/2010/main" val="110713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OER is a powerful</a:t>
            </a:r>
            <a:r>
              <a:rPr lang="en-GB" b="1" baseline="0" dirty="0" smtClean="0"/>
              <a:t> tool towards transforming higher education in Africa.  This is a transformation that will see Africa take its rightful place as a </a:t>
            </a:r>
            <a:r>
              <a:rPr lang="en-GB" b="1" baseline="0" smtClean="0"/>
              <a:t>major actor </a:t>
            </a:r>
            <a:r>
              <a:rPr lang="en-GB" b="1" baseline="0" dirty="0" smtClean="0"/>
              <a:t>in the transformation of our</a:t>
            </a:r>
            <a:r>
              <a:rPr lang="en-GB" b="1" dirty="0" smtClean="0"/>
              <a:t> societies, livelihoods, economies,</a:t>
            </a:r>
            <a:r>
              <a:rPr lang="en-GB" b="1" baseline="0" dirty="0" smtClean="0"/>
              <a:t> politics, the practice of science and the performance of the arts</a:t>
            </a:r>
            <a:r>
              <a:rPr lang="en-GB" b="1" dirty="0" smtClean="0"/>
              <a:t>.  Africa’s contribution to the global knowledge economy is vital.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endParaRPr lang="en-GB" dirty="0" smtClean="0"/>
          </a:p>
          <a:p>
            <a:r>
              <a:rPr lang="en-GB" dirty="0" smtClean="0"/>
              <a:t>Picture: </a:t>
            </a:r>
            <a:r>
              <a:rPr lang="en-GB" sz="1200" u="sng" kern="1200" dirty="0" smtClean="0">
                <a:solidFill>
                  <a:schemeClr val="tx1"/>
                </a:solidFill>
                <a:effectLst/>
                <a:latin typeface="+mn-lt"/>
                <a:ea typeface="+mn-ea"/>
                <a:cs typeface="+mn-cs"/>
                <a:hlinkClick r:id="rId3"/>
              </a:rPr>
              <a:t>http://static.goal.com/100000/100084.jpg</a:t>
            </a:r>
            <a:endParaRPr lang="en-GB" dirty="0" smtClean="0"/>
          </a:p>
          <a:p>
            <a:r>
              <a:rPr lang="en-GB" dirty="0" smtClean="0"/>
              <a:t>Quote from : http://www.unicef.org/sowc99/sowc99a.pdf – The State of the World’s Children (1999) [downloaded Sept 20</a:t>
            </a:r>
            <a:r>
              <a:rPr lang="en-GB" baseline="30000" dirty="0" smtClean="0"/>
              <a:t>th</a:t>
            </a:r>
            <a:r>
              <a:rPr lang="en-GB" dirty="0" smtClean="0"/>
              <a:t> 2014)</a:t>
            </a:r>
          </a:p>
          <a:p>
            <a:pPr lvl="2">
              <a:spcBef>
                <a:spcPts val="600"/>
              </a:spcBef>
            </a:pPr>
            <a:r>
              <a:rPr lang="en-GB" dirty="0" smtClean="0"/>
              <a:t>Kofi Annan was awarded the Peace Prize for having revitalized the UN and for having given priority to human rights. The Nobel Committee also recognized his commitment to the struggle to contain the spreading of the HIV virus in Africa and his declared opposition to international terrorism. </a:t>
            </a:r>
          </a:p>
          <a:p>
            <a:pPr lvl="2"/>
            <a:r>
              <a:rPr lang="en-GB" dirty="0" smtClean="0"/>
              <a:t>(http://www.nobelprize.org/nobel_prizes/peace/laureates/2001/annan-facts.html)</a:t>
            </a:r>
          </a:p>
          <a:p>
            <a:pPr lvl="2"/>
            <a:r>
              <a:rPr lang="en-GB" dirty="0" smtClean="0"/>
              <a:t>He</a:t>
            </a:r>
            <a:r>
              <a:rPr lang="en-GB" baseline="0" dirty="0" smtClean="0"/>
              <a:t> </a:t>
            </a:r>
            <a:r>
              <a:rPr lang="en-GB" dirty="0" smtClean="0"/>
              <a:t>served as the seventh Secretary-General of the United Nations from January 1997 to December 2006.</a:t>
            </a:r>
            <a:endParaRPr lang="en-GB" dirty="0"/>
          </a:p>
        </p:txBody>
      </p:sp>
      <p:sp>
        <p:nvSpPr>
          <p:cNvPr id="4" name="Slide Number Placeholder 3"/>
          <p:cNvSpPr>
            <a:spLocks noGrp="1"/>
          </p:cNvSpPr>
          <p:nvPr>
            <p:ph type="sldNum" sz="quarter" idx="10"/>
          </p:nvPr>
        </p:nvSpPr>
        <p:spPr/>
        <p:txBody>
          <a:bodyPr/>
          <a:lstStyle/>
          <a:p>
            <a:fld id="{CB664927-3934-4398-AEA3-0A27EADE74A6}" type="slidenum">
              <a:rPr lang="en-GB" smtClean="0"/>
              <a:t>10</a:t>
            </a:fld>
            <a:endParaRPr lang="en-GB"/>
          </a:p>
        </p:txBody>
      </p:sp>
    </p:spTree>
    <p:extLst>
      <p:ext uri="{BB962C8B-B14F-4D97-AF65-F5344CB8AC3E}">
        <p14:creationId xmlns:p14="http://schemas.microsoft.com/office/powerpoint/2010/main" val="319266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230EB6-F954-4103-A465-B5BFD69CFD61}" type="datetimeFigureOut">
              <a:rPr lang="en-GB" smtClean="0"/>
              <a:t>16/05/2016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364934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230EB6-F954-4103-A465-B5BFD69CFD61}" type="datetimeFigureOut">
              <a:rPr lang="en-GB" smtClean="0"/>
              <a:t>16/05/2016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223260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230EB6-F954-4103-A465-B5BFD69CFD61}" type="datetimeFigureOut">
              <a:rPr lang="en-GB" smtClean="0"/>
              <a:t>16/05/2016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268452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63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16/05/2016</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270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618FA8-8AC3-41A3-9428-D51060F1BF89}" type="datetime1">
              <a:rPr lang="en-GB" smtClean="0">
                <a:solidFill>
                  <a:prstClr val="black">
                    <a:tint val="75000"/>
                  </a:prstClr>
                </a:solidFill>
              </a:rPr>
              <a:pPr>
                <a:defRPr/>
              </a:pPr>
              <a:t>16/05/2016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7FB4D2-CB21-4612-B8B3-7DCD844716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455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1B4B1B-37EB-4F9F-A7D6-59032A17AF50}" type="datetime1">
              <a:rPr lang="en-GB" smtClean="0">
                <a:solidFill>
                  <a:prstClr val="black">
                    <a:tint val="75000"/>
                  </a:prstClr>
                </a:solidFill>
              </a:rPr>
              <a:pPr>
                <a:defRPr/>
              </a:pPr>
              <a:t>16/05/2016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276CC3-2D46-462B-8178-0D12D07E03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126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18B994-90B1-460C-86F4-10A67AC9C98A}" type="datetime1">
              <a:rPr lang="en-GB" smtClean="0">
                <a:solidFill>
                  <a:prstClr val="black">
                    <a:tint val="75000"/>
                  </a:prstClr>
                </a:solidFill>
              </a:rPr>
              <a:pPr>
                <a:defRPr/>
              </a:pPr>
              <a:t>16/05/2016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378693-E414-4B41-9DF8-661A8C66C1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530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29BE19-FFC4-4C17-9CD3-7C48ED516C8F}" type="datetime1">
              <a:rPr lang="en-GB" smtClean="0">
                <a:solidFill>
                  <a:prstClr val="black">
                    <a:tint val="75000"/>
                  </a:prstClr>
                </a:solidFill>
              </a:rPr>
              <a:pPr>
                <a:defRPr/>
              </a:pPr>
              <a:t>16/05/2016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0557A-7753-42D2-AA88-5FF66885EA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5535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F331B-9A4A-42BB-BDAF-C65CBE9B3E5B}" type="datetime1">
              <a:rPr lang="en-GB" smtClean="0">
                <a:solidFill>
                  <a:prstClr val="black">
                    <a:tint val="75000"/>
                  </a:prstClr>
                </a:solidFill>
              </a:rPr>
              <a:pPr>
                <a:defRPr/>
              </a:pPr>
              <a:t>16/05/2016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822582-5761-49B7-B596-7CEC95A594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4971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4BED8-AAFB-475C-8022-1570120EB671}" type="datetime1">
              <a:rPr lang="en-GB" smtClean="0">
                <a:solidFill>
                  <a:prstClr val="black">
                    <a:tint val="75000"/>
                  </a:prstClr>
                </a:solidFill>
              </a:rPr>
              <a:pPr>
                <a:defRPr/>
              </a:pPr>
              <a:t>16/05/2016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DA64B9-56F8-4AE5-B8B5-7CD801C59C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51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230EB6-F954-4103-A465-B5BFD69CFD61}" type="datetimeFigureOut">
              <a:rPr lang="en-GB" smtClean="0"/>
              <a:t>16/05/2016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2268448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BE61B2-8E0A-47B0-99CF-5F662B65DE82}" type="datetime1">
              <a:rPr lang="en-GB" smtClean="0">
                <a:solidFill>
                  <a:prstClr val="black">
                    <a:tint val="75000"/>
                  </a:prstClr>
                </a:solidFill>
              </a:rPr>
              <a:pPr>
                <a:defRPr/>
              </a:pPr>
              <a:t>16/05/2016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8F19E7-68CF-4385-A8CA-BE8E7D8B3B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2789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2F02B2-1F96-439E-A118-64DB08D4B3DB}" type="datetime1">
              <a:rPr lang="en-GB" smtClean="0">
                <a:solidFill>
                  <a:prstClr val="black">
                    <a:tint val="75000"/>
                  </a:prstClr>
                </a:solidFill>
              </a:rPr>
              <a:pPr>
                <a:defRPr/>
              </a:pPr>
              <a:t>16/05/2016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E4931-EF61-4B9A-B4CD-AA78B6D772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5344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F002E3-E874-4512-A430-1B80C98D6007}" type="datetime1">
              <a:rPr lang="en-GB" smtClean="0">
                <a:solidFill>
                  <a:prstClr val="black">
                    <a:tint val="75000"/>
                  </a:prstClr>
                </a:solidFill>
              </a:rPr>
              <a:pPr>
                <a:defRPr/>
              </a:pPr>
              <a:t>16/05/2016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48164B-A6E2-4192-AA4B-1734DD772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6929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47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16/05/2016</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066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30EB6-F954-4103-A465-B5BFD69CFD61}" type="datetimeFigureOut">
              <a:rPr lang="en-GB" smtClean="0"/>
              <a:t>16/05/2016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397049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230EB6-F954-4103-A465-B5BFD69CFD61}" type="datetimeFigureOut">
              <a:rPr lang="en-GB" smtClean="0"/>
              <a:t>16/05/2016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187108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230EB6-F954-4103-A465-B5BFD69CFD61}" type="datetimeFigureOut">
              <a:rPr lang="en-GB" smtClean="0"/>
              <a:t>16/05/2016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225454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230EB6-F954-4103-A465-B5BFD69CFD61}" type="datetimeFigureOut">
              <a:rPr lang="en-GB" smtClean="0"/>
              <a:t>16/05/2016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104027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30EB6-F954-4103-A465-B5BFD69CFD61}" type="datetimeFigureOut">
              <a:rPr lang="en-GB" smtClean="0"/>
              <a:t>16/05/2016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406444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30EB6-F954-4103-A465-B5BFD69CFD61}" type="datetimeFigureOut">
              <a:rPr lang="en-GB" smtClean="0"/>
              <a:t>16/05/2016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65187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30EB6-F954-4103-A465-B5BFD69CFD61}" type="datetimeFigureOut">
              <a:rPr lang="en-GB" smtClean="0"/>
              <a:t>16/05/2016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9E8D9E-5E67-44DF-B8A6-CFB0432C888A}" type="slidenum">
              <a:rPr lang="en-GB" smtClean="0"/>
              <a:t>‹#›</a:t>
            </a:fld>
            <a:endParaRPr lang="en-GB"/>
          </a:p>
        </p:txBody>
      </p:sp>
    </p:spTree>
    <p:extLst>
      <p:ext uri="{BB962C8B-B14F-4D97-AF65-F5344CB8AC3E}">
        <p14:creationId xmlns:p14="http://schemas.microsoft.com/office/powerpoint/2010/main" val="61994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30EB6-F954-4103-A465-B5BFD69CFD61}" type="datetimeFigureOut">
              <a:rPr lang="en-GB" smtClean="0"/>
              <a:t>16/05/2016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E8D9E-5E67-44DF-B8A6-CFB0432C888A}" type="slidenum">
              <a:rPr lang="en-GB" smtClean="0"/>
              <a:t>‹#›</a:t>
            </a:fld>
            <a:endParaRPr lang="en-GB"/>
          </a:p>
        </p:txBody>
      </p:sp>
    </p:spTree>
    <p:extLst>
      <p:ext uri="{BB962C8B-B14F-4D97-AF65-F5344CB8AC3E}">
        <p14:creationId xmlns:p14="http://schemas.microsoft.com/office/powerpoint/2010/main" val="1195720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Text Placeholder 2"/>
          <p:cNvSpPr>
            <a:spLocks noGrp="1"/>
          </p:cNvSpPr>
          <p:nvPr>
            <p:ph type="body" idx="1"/>
          </p:nvPr>
        </p:nvSpPr>
        <p:spPr bwMode="auto">
          <a:xfrm>
            <a:off x="609600" y="1600200"/>
            <a:ext cx="10972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837F7F-9B60-4506-B266-F6EFAEFB4836}" type="datetime1">
              <a:rPr lang="en-GB" smtClean="0">
                <a:solidFill>
                  <a:prstClr val="black">
                    <a:tint val="75000"/>
                  </a:prstClr>
                </a:solidFill>
              </a:rPr>
              <a:pPr>
                <a:defRPr/>
              </a:pPr>
              <a:t>16/05/2016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66EC97-2466-464D-88B6-8435D9D972E7}" type="slidenum">
              <a:rPr lang="en-US">
                <a:solidFill>
                  <a:prstClr val="black">
                    <a:tint val="75000"/>
                  </a:prstClr>
                </a:solidFill>
              </a:rPr>
              <a:pPr>
                <a:defRPr/>
              </a:pPr>
              <a:t>‹#›</a:t>
            </a:fld>
            <a:endParaRPr lang="en-US">
              <a:solidFill>
                <a:prstClr val="black">
                  <a:tint val="75000"/>
                </a:prstClr>
              </a:solidFill>
            </a:endParaRPr>
          </a:p>
        </p:txBody>
      </p:sp>
      <p:sp>
        <p:nvSpPr>
          <p:cNvPr id="8" name="Rectangle 7"/>
          <p:cNvSpPr/>
          <p:nvPr/>
        </p:nvSpPr>
        <p:spPr>
          <a:xfrm>
            <a:off x="0" y="5786438"/>
            <a:ext cx="12192000" cy="107156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Date Placeholder 13"/>
          <p:cNvSpPr txBox="1">
            <a:spLocks/>
          </p:cNvSpPr>
          <p:nvPr/>
        </p:nvSpPr>
        <p:spPr>
          <a:xfrm>
            <a:off x="1" y="6492876"/>
            <a:ext cx="5702300" cy="365125"/>
          </a:xfrm>
          <a:prstGeom prst="rect">
            <a:avLst/>
          </a:prstGeom>
        </p:spPr>
        <p:txBody>
          <a:bodyPr anchor="b"/>
          <a:lstStyle>
            <a:lvl1pPr algn="l" eaLnBrk="1" latinLnBrk="0" hangingPunct="1">
              <a:defRPr kumimoji="0" sz="1000">
                <a:solidFill>
                  <a:schemeClr val="tx1">
                    <a:shade val="50000"/>
                  </a:schemeClr>
                </a:solidFill>
              </a:defRPr>
            </a:lvl1pPr>
          </a:lstStyle>
          <a:p>
            <a:pPr>
              <a:defRPr/>
            </a:pPr>
            <a:endParaRPr lang="en-GB" sz="1200" dirty="0" smtClean="0">
              <a:solidFill>
                <a:srgbClr val="B58D0B"/>
              </a:solidFill>
              <a:latin typeface="Arial Rounded MT Bold" pitchFamily="34" charset="0"/>
            </a:endParaRPr>
          </a:p>
          <a:p>
            <a:pPr>
              <a:defRPr/>
            </a:pPr>
            <a:endParaRPr lang="en-GB" sz="1000" dirty="0" smtClean="0">
              <a:solidFill>
                <a:srgbClr val="EEECE1">
                  <a:lumMod val="50000"/>
                </a:srgbClr>
              </a:solidFill>
            </a:endParaRPr>
          </a:p>
          <a:p>
            <a:pPr>
              <a:defRPr/>
            </a:pPr>
            <a:endParaRPr lang="en-GB" sz="1000" dirty="0">
              <a:solidFill>
                <a:srgbClr val="EEECE1">
                  <a:lumMod val="50000"/>
                </a:srgbClr>
              </a:solidFill>
            </a:endParaRPr>
          </a:p>
        </p:txBody>
      </p:sp>
      <p:sp>
        <p:nvSpPr>
          <p:cNvPr id="10" name="Slide Number Placeholder 22"/>
          <p:cNvSpPr txBox="1">
            <a:spLocks/>
          </p:cNvSpPr>
          <p:nvPr/>
        </p:nvSpPr>
        <p:spPr>
          <a:xfrm>
            <a:off x="10566400" y="6416676"/>
            <a:ext cx="1016000" cy="365125"/>
          </a:xfrm>
          <a:prstGeom prst="rect">
            <a:avLst/>
          </a:prstGeom>
        </p:spPr>
        <p:txBody>
          <a:bodyPr lIns="0" rIns="0" anchor="b"/>
          <a:lstStyle>
            <a:lvl1pPr algn="r" eaLnBrk="1" latinLnBrk="0" hangingPunct="1">
              <a:defRPr kumimoji="0" sz="1200">
                <a:solidFill>
                  <a:schemeClr val="tx1">
                    <a:shade val="50000"/>
                  </a:schemeClr>
                </a:solidFill>
              </a:defRPr>
            </a:lvl1pPr>
          </a:lstStyle>
          <a:p>
            <a:pPr>
              <a:defRPr/>
            </a:pPr>
            <a:fld id="{B6BDF520-AA79-422F-87F2-4ED78819377A}" type="slidenum">
              <a:rPr lang="en-GB" sz="1200" smtClean="0">
                <a:solidFill>
                  <a:prstClr val="black">
                    <a:shade val="50000"/>
                  </a:prstClr>
                </a:solidFill>
              </a:rPr>
              <a:pPr>
                <a:defRPr/>
              </a:pPr>
              <a:t>‹#›</a:t>
            </a:fld>
            <a:endParaRPr lang="en-GB" sz="1200">
              <a:solidFill>
                <a:prstClr val="black">
                  <a:shade val="50000"/>
                </a:prstClr>
              </a:solidFill>
            </a:endParaRPr>
          </a:p>
        </p:txBody>
      </p:sp>
      <p:pic>
        <p:nvPicPr>
          <p:cNvPr id="1034" name="Picture 6" descr="logo_drafts v7 feb25.jpg"/>
          <p:cNvPicPr>
            <a:picLocks noChangeAspect="1"/>
          </p:cNvPicPr>
          <p:nvPr/>
        </p:nvPicPr>
        <p:blipFill>
          <a:blip r:embed="rId15" cstate="print"/>
          <a:srcRect l="7031" t="13235" r="67188" b="67068"/>
          <a:stretch>
            <a:fillRect/>
          </a:stretch>
        </p:blipFill>
        <p:spPr bwMode="auto">
          <a:xfrm>
            <a:off x="9048752" y="5786438"/>
            <a:ext cx="3143249" cy="1071562"/>
          </a:xfrm>
          <a:prstGeom prst="rect">
            <a:avLst/>
          </a:prstGeom>
          <a:noFill/>
          <a:ln w="9525">
            <a:noFill/>
            <a:miter lim="800000"/>
            <a:headEnd/>
            <a:tailEnd/>
          </a:ln>
        </p:spPr>
      </p:pic>
      <p:pic>
        <p:nvPicPr>
          <p:cNvPr id="1035" name="Picture 7" descr="C:\Users\Catherine\Pictures\OER Africa\SAIDE logo.jpg"/>
          <p:cNvPicPr>
            <a:picLocks noChangeAspect="1" noChangeArrowheads="1"/>
          </p:cNvPicPr>
          <p:nvPr/>
        </p:nvPicPr>
        <p:blipFill>
          <a:blip r:embed="rId16" cstate="print"/>
          <a:srcRect/>
          <a:stretch>
            <a:fillRect/>
          </a:stretch>
        </p:blipFill>
        <p:spPr bwMode="auto">
          <a:xfrm>
            <a:off x="304800" y="5943600"/>
            <a:ext cx="2540000" cy="838200"/>
          </a:xfrm>
          <a:prstGeom prst="rect">
            <a:avLst/>
          </a:prstGeom>
          <a:noFill/>
          <a:ln w="9525">
            <a:noFill/>
            <a:miter lim="800000"/>
            <a:headEnd/>
            <a:tailEnd/>
          </a:ln>
        </p:spPr>
      </p:pic>
    </p:spTree>
    <p:extLst>
      <p:ext uri="{BB962C8B-B14F-4D97-AF65-F5344CB8AC3E}">
        <p14:creationId xmlns:p14="http://schemas.microsoft.com/office/powerpoint/2010/main" val="42769543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r" rtl="0" eaLnBrk="0" fontAlgn="base" hangingPunct="0">
        <a:spcBef>
          <a:spcPct val="0"/>
        </a:spcBef>
        <a:spcAft>
          <a:spcPct val="0"/>
        </a:spcAft>
        <a:defRPr sz="3600" kern="1200">
          <a:solidFill>
            <a:srgbClr val="F5801F"/>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60669" y="3548148"/>
            <a:ext cx="6768751" cy="1470025"/>
          </a:xfrm>
          <a:prstGeom prst="rect">
            <a:avLst/>
          </a:prstGeom>
        </p:spPr>
        <p:txBody>
          <a:bodyPr rtlCol="0"/>
          <a:lstStyle/>
          <a:p>
            <a:pPr>
              <a:spcBef>
                <a:spcPct val="0"/>
              </a:spcBef>
              <a:spcAft>
                <a:spcPts val="600"/>
              </a:spcAft>
              <a:defRPr/>
            </a:pPr>
            <a:r>
              <a:rPr lang="en-GB" sz="6000" b="1" dirty="0">
                <a:solidFill>
                  <a:srgbClr val="F5801F"/>
                </a:solidFill>
                <a:effectLst>
                  <a:outerShdw blurRad="38100" dist="38100" dir="2700000" algn="tl">
                    <a:srgbClr val="000000">
                      <a:alpha val="43137"/>
                    </a:srgbClr>
                  </a:outerShdw>
                </a:effectLst>
              </a:rPr>
              <a:t>OER Africa</a:t>
            </a:r>
            <a:endParaRPr lang="en-GB" sz="4400" b="1" dirty="0">
              <a:solidFill>
                <a:srgbClr val="F5801F"/>
              </a:solidFill>
              <a:effectLst>
                <a:outerShdw blurRad="38100" dist="38100" dir="2700000" algn="tl">
                  <a:srgbClr val="000000">
                    <a:alpha val="43137"/>
                  </a:srgbClr>
                </a:outerShdw>
              </a:effectLst>
            </a:endParaRPr>
          </a:p>
        </p:txBody>
      </p:sp>
      <p:grpSp>
        <p:nvGrpSpPr>
          <p:cNvPr id="14" name="Group 24"/>
          <p:cNvGrpSpPr>
            <a:grpSpLocks/>
          </p:cNvGrpSpPr>
          <p:nvPr/>
        </p:nvGrpSpPr>
        <p:grpSpPr bwMode="auto">
          <a:xfrm>
            <a:off x="1905000" y="381000"/>
            <a:ext cx="4000500" cy="4286250"/>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p:grpSpPr>
        <p:sp>
          <p:nvSpPr>
            <p:cNvPr id="15" name="Oval 14"/>
            <p:cNvSpPr/>
            <p:nvPr/>
          </p:nvSpPr>
          <p:spPr>
            <a:xfrm>
              <a:off x="642910" y="642918"/>
              <a:ext cx="2143140" cy="2143140"/>
            </a:xfrm>
            <a:prstGeom prst="ellipse">
              <a:avLst/>
            </a:prstGeom>
            <a:solidFill>
              <a:srgbClr val="B38C0B"/>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6" name="Oval 15"/>
            <p:cNvSpPr/>
            <p:nvPr/>
          </p:nvSpPr>
          <p:spPr>
            <a:xfrm>
              <a:off x="2428860" y="3500438"/>
              <a:ext cx="838208" cy="876304"/>
            </a:xfrm>
            <a:prstGeom prst="ellipse">
              <a:avLst/>
            </a:prstGeom>
            <a:solidFill>
              <a:srgbClr val="F58320"/>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7" name="Oval 16"/>
            <p:cNvSpPr/>
            <p:nvPr/>
          </p:nvSpPr>
          <p:spPr>
            <a:xfrm>
              <a:off x="2928926" y="2214554"/>
              <a:ext cx="838208" cy="876304"/>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8" name="Oval 17"/>
            <p:cNvSpPr/>
            <p:nvPr/>
          </p:nvSpPr>
          <p:spPr>
            <a:xfrm>
              <a:off x="2428860" y="2786058"/>
              <a:ext cx="571504" cy="528638"/>
            </a:xfrm>
            <a:prstGeom prst="ellipse">
              <a:avLst/>
            </a:prstGeom>
            <a:grp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9" name="Oval 18"/>
            <p:cNvSpPr/>
            <p:nvPr/>
          </p:nvSpPr>
          <p:spPr>
            <a:xfrm>
              <a:off x="3929058" y="1928802"/>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20" name="Oval 19"/>
            <p:cNvSpPr/>
            <p:nvPr/>
          </p:nvSpPr>
          <p:spPr>
            <a:xfrm>
              <a:off x="3143240" y="321468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1" name="Oval 20"/>
            <p:cNvSpPr/>
            <p:nvPr/>
          </p:nvSpPr>
          <p:spPr>
            <a:xfrm>
              <a:off x="2786050" y="107154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2" name="Oval 21"/>
            <p:cNvSpPr/>
            <p:nvPr/>
          </p:nvSpPr>
          <p:spPr>
            <a:xfrm>
              <a:off x="2071670" y="321468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3" name="Oval 22"/>
            <p:cNvSpPr/>
            <p:nvPr/>
          </p:nvSpPr>
          <p:spPr>
            <a:xfrm>
              <a:off x="2928926" y="1643050"/>
              <a:ext cx="571504" cy="528638"/>
            </a:xfrm>
            <a:prstGeom prst="ellipse">
              <a:avLst/>
            </a:prstGeom>
            <a:solidFill>
              <a:srgbClr val="F58320"/>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grpSp>
      <p:sp>
        <p:nvSpPr>
          <p:cNvPr id="24" name="Subtitle 2"/>
          <p:cNvSpPr txBox="1">
            <a:spLocks/>
          </p:cNvSpPr>
          <p:nvPr/>
        </p:nvSpPr>
        <p:spPr>
          <a:xfrm>
            <a:off x="1775520" y="4735984"/>
            <a:ext cx="8784976" cy="1357313"/>
          </a:xfrm>
          <a:prstGeom prst="rect">
            <a:avLst/>
          </a:prstGeom>
        </p:spPr>
        <p:txBody>
          <a:bodyPr/>
          <a:lstStyle/>
          <a:p>
            <a:pPr marL="342900" indent="-342900" algn="r" fontAlgn="base">
              <a:spcBef>
                <a:spcPct val="20000"/>
              </a:spcBef>
              <a:spcAft>
                <a:spcPct val="0"/>
              </a:spcAft>
              <a:defRPr/>
            </a:pPr>
            <a:r>
              <a:rPr lang="en-GB" sz="3400" b="1" dirty="0">
                <a:solidFill>
                  <a:srgbClr val="573201"/>
                </a:solidFill>
              </a:rPr>
              <a:t>Participatory </a:t>
            </a:r>
            <a:r>
              <a:rPr lang="en-GB" sz="3400" b="1" dirty="0">
                <a:solidFill>
                  <a:srgbClr val="573201"/>
                </a:solidFill>
              </a:rPr>
              <a:t>Action Research </a:t>
            </a:r>
            <a:r>
              <a:rPr lang="en-GB" sz="3400" b="1" dirty="0">
                <a:solidFill>
                  <a:srgbClr val="573201"/>
                </a:solidFill>
              </a:rPr>
              <a:t>Grant</a:t>
            </a:r>
          </a:p>
          <a:p>
            <a:pPr marL="342900" indent="-342900" algn="r" fontAlgn="base">
              <a:spcBef>
                <a:spcPct val="20000"/>
              </a:spcBef>
              <a:spcAft>
                <a:spcPct val="0"/>
              </a:spcAft>
              <a:defRPr/>
            </a:pPr>
            <a:r>
              <a:rPr lang="en-GB" sz="2600" b="1" dirty="0" smtClean="0">
                <a:solidFill>
                  <a:srgbClr val="573201"/>
                </a:solidFill>
              </a:rPr>
              <a:t>August </a:t>
            </a:r>
            <a:r>
              <a:rPr lang="en-GB" sz="2600" b="1" dirty="0">
                <a:solidFill>
                  <a:srgbClr val="573201"/>
                </a:solidFill>
              </a:rPr>
              <a:t>2014 to June </a:t>
            </a:r>
            <a:r>
              <a:rPr lang="en-GB" sz="2600" b="1" dirty="0" smtClean="0">
                <a:solidFill>
                  <a:srgbClr val="573201"/>
                </a:solidFill>
              </a:rPr>
              <a:t>2017</a:t>
            </a:r>
            <a:endParaRPr lang="en-GB" sz="2600" b="1" dirty="0">
              <a:solidFill>
                <a:srgbClr val="573201"/>
              </a:solidFill>
            </a:endParaRPr>
          </a:p>
        </p:txBody>
      </p:sp>
    </p:spTree>
    <p:extLst>
      <p:ext uri="{BB962C8B-B14F-4D97-AF65-F5344CB8AC3E}">
        <p14:creationId xmlns:p14="http://schemas.microsoft.com/office/powerpoint/2010/main" val="3904660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3952" y="1196752"/>
            <a:ext cx="4644008" cy="3744416"/>
          </a:xfrm>
        </p:spPr>
        <p:txBody>
          <a:bodyPr>
            <a:noAutofit/>
          </a:bodyPr>
          <a:lstStyle/>
          <a:p>
            <a:pPr marL="0" indent="0">
              <a:lnSpc>
                <a:spcPct val="112000"/>
              </a:lnSpc>
              <a:spcBef>
                <a:spcPts val="0"/>
              </a:spcBef>
              <a:buNone/>
            </a:pPr>
            <a:r>
              <a:rPr lang="en-GB" sz="3000" smtClean="0"/>
              <a:t>“Education is a human right with immense power to transform. On its foundation rest the cornerstones of freedom, democracy and sustainable human development.” </a:t>
            </a:r>
            <a:endParaRPr lang="en-GB" sz="3000" dirty="0"/>
          </a:p>
        </p:txBody>
      </p:sp>
      <p:pic>
        <p:nvPicPr>
          <p:cNvPr id="10" name="Picture 9" descr="http://static.goal.com/100000/10008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0" y="506016"/>
            <a:ext cx="4000500" cy="6010275"/>
          </a:xfrm>
          <a:prstGeom prst="rect">
            <a:avLst/>
          </a:prstGeom>
          <a:ln>
            <a:noFill/>
          </a:ln>
          <a:effectLst>
            <a:softEdge rad="112500"/>
          </a:effectLst>
        </p:spPr>
      </p:pic>
      <p:sp>
        <p:nvSpPr>
          <p:cNvPr id="4" name="Title 4"/>
          <p:cNvSpPr>
            <a:spLocks noGrp="1"/>
          </p:cNvSpPr>
          <p:nvPr>
            <p:ph type="title"/>
          </p:nvPr>
        </p:nvSpPr>
        <p:spPr>
          <a:xfrm>
            <a:off x="1913384" y="5085184"/>
            <a:ext cx="8229600" cy="1143000"/>
          </a:xfrm>
        </p:spPr>
        <p:txBody>
          <a:bodyPr/>
          <a:lstStyle/>
          <a:p>
            <a:pPr algn="r"/>
            <a:r>
              <a:rPr lang="en-GB" sz="3400" b="1" smtClean="0">
                <a:latin typeface="Garamond" panose="02020404030301010803" pitchFamily="18" charset="0"/>
              </a:rPr>
              <a:t>Kofi Anan</a:t>
            </a:r>
            <a:br>
              <a:rPr lang="en-GB" sz="3400" b="1" smtClean="0">
                <a:latin typeface="Garamond" panose="02020404030301010803" pitchFamily="18" charset="0"/>
              </a:rPr>
            </a:br>
            <a:r>
              <a:rPr lang="en-GB" sz="3400" b="1" smtClean="0">
                <a:latin typeface="Garamond" panose="02020404030301010803" pitchFamily="18" charset="0"/>
              </a:rPr>
              <a:t>Nobel Laureate, 2001</a:t>
            </a:r>
            <a:endParaRPr lang="en-GB" sz="3400" b="1" dirty="0">
              <a:latin typeface="Garamond" panose="02020404030301010803" pitchFamily="18" charset="0"/>
            </a:endParaRPr>
          </a:p>
        </p:txBody>
      </p:sp>
    </p:spTree>
    <p:extLst>
      <p:ext uri="{BB962C8B-B14F-4D97-AF65-F5344CB8AC3E}">
        <p14:creationId xmlns:p14="http://schemas.microsoft.com/office/powerpoint/2010/main" val="161634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i="1" dirty="0" smtClean="0"/>
              <a:t>O</a:t>
            </a:r>
            <a:r>
              <a:rPr lang="en-GB" i="1" dirty="0" smtClean="0"/>
              <a:t>ER Africa</a:t>
            </a:r>
            <a:r>
              <a:rPr dirty="0" smtClean="0"/>
              <a:t> </a:t>
            </a:r>
            <a:r>
              <a:rPr dirty="0" smtClean="0"/>
              <a:t>Mission</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754" y="887434"/>
            <a:ext cx="6783755" cy="5627665"/>
          </a:xfrm>
          <a:prstGeom prst="rect">
            <a:avLst/>
          </a:prstGeom>
          <a:effectLst>
            <a:softEdge rad="127000"/>
          </a:effectLst>
        </p:spPr>
      </p:pic>
      <p:sp>
        <p:nvSpPr>
          <p:cNvPr id="3" name="Content Placeholder 2"/>
          <p:cNvSpPr>
            <a:spLocks noGrp="1"/>
          </p:cNvSpPr>
          <p:nvPr>
            <p:ph idx="1"/>
          </p:nvPr>
        </p:nvSpPr>
        <p:spPr>
          <a:xfrm>
            <a:off x="618978" y="1825625"/>
            <a:ext cx="5331655" cy="4351338"/>
          </a:xfrm>
        </p:spPr>
        <p:txBody>
          <a:bodyPr>
            <a:normAutofit fontScale="92500" lnSpcReduction="20000"/>
          </a:bodyPr>
          <a:lstStyle/>
          <a:p>
            <a:pPr marL="0" indent="0" eaLnBrk="1" hangingPunct="1">
              <a:lnSpc>
                <a:spcPct val="150000"/>
              </a:lnSpc>
              <a:buNone/>
              <a:defRPr/>
            </a:pPr>
            <a:r>
              <a:rPr lang="en-GB" dirty="0"/>
              <a:t>to establish vibrant networks of African OER practitioners </a:t>
            </a:r>
            <a:endParaRPr lang="en-GB" dirty="0" smtClean="0"/>
          </a:p>
          <a:p>
            <a:pPr marL="0" indent="0" eaLnBrk="1" hangingPunct="1">
              <a:lnSpc>
                <a:spcPct val="150000"/>
              </a:lnSpc>
              <a:buNone/>
              <a:defRPr/>
            </a:pPr>
            <a:r>
              <a:rPr lang="en-GB" dirty="0" smtClean="0"/>
              <a:t>by </a:t>
            </a:r>
            <a:r>
              <a:rPr lang="en-GB" dirty="0"/>
              <a:t>connecting like-minded academics from across the continent </a:t>
            </a:r>
            <a:endParaRPr lang="en-GB" dirty="0" smtClean="0"/>
          </a:p>
          <a:p>
            <a:pPr marL="0" indent="0" eaLnBrk="1" hangingPunct="1">
              <a:lnSpc>
                <a:spcPct val="150000"/>
              </a:lnSpc>
              <a:buNone/>
              <a:defRPr/>
            </a:pPr>
            <a:r>
              <a:rPr lang="en-GB" dirty="0" smtClean="0"/>
              <a:t>to </a:t>
            </a:r>
            <a:r>
              <a:rPr lang="en-GB" dirty="0"/>
              <a:t>develop, share, and adapt OER </a:t>
            </a:r>
            <a:endParaRPr lang="en-GB" dirty="0" smtClean="0"/>
          </a:p>
          <a:p>
            <a:pPr marL="0" indent="0" eaLnBrk="1" hangingPunct="1">
              <a:lnSpc>
                <a:spcPct val="150000"/>
              </a:lnSpc>
              <a:buNone/>
              <a:defRPr/>
            </a:pPr>
            <a:r>
              <a:rPr lang="en-GB" dirty="0" smtClean="0"/>
              <a:t>to </a:t>
            </a:r>
            <a:r>
              <a:rPr lang="en-GB" dirty="0"/>
              <a:t>meet the higher education needs of African societies. </a:t>
            </a:r>
          </a:p>
          <a:p>
            <a:pPr marL="0" indent="0" eaLnBrk="1" hangingPunct="1">
              <a:lnSpc>
                <a:spcPct val="150000"/>
              </a:lnSpc>
              <a:buNone/>
              <a:defRPr/>
            </a:pPr>
            <a:endParaRPr lang="en-GB" dirty="0"/>
          </a:p>
        </p:txBody>
      </p:sp>
      <p:sp>
        <p:nvSpPr>
          <p:cNvPr id="7" name="Slide Number Placeholder 6"/>
          <p:cNvSpPr>
            <a:spLocks noGrp="1"/>
          </p:cNvSpPr>
          <p:nvPr>
            <p:ph type="sldNum" sz="quarter" idx="10"/>
          </p:nvPr>
        </p:nvSpPr>
        <p:spPr/>
        <p:txBody>
          <a:bodyPr/>
          <a:lstStyle/>
          <a:p>
            <a:pPr>
              <a:defRPr/>
            </a:pPr>
            <a:fld id="{1C7F9619-CE84-4178-949D-5AFFC24B91F8}" type="slidenum">
              <a:rPr lang="en-GB"/>
              <a:pPr>
                <a:defRPr/>
              </a:pPr>
              <a:t>2</a:t>
            </a:fld>
            <a:endParaRPr lang="en-GB"/>
          </a:p>
        </p:txBody>
      </p:sp>
    </p:spTree>
    <p:extLst>
      <p:ext uri="{BB962C8B-B14F-4D97-AF65-F5344CB8AC3E}">
        <p14:creationId xmlns:p14="http://schemas.microsoft.com/office/powerpoint/2010/main" val="136760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ktk.ee/wp-content/uploads/rese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4001294"/>
            <a:ext cx="7810500" cy="31337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Research and Advocacy</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sz="3200" i="1" dirty="0" smtClean="0"/>
              <a:t>Commissioned pieces &amp; consolidation</a:t>
            </a:r>
          </a:p>
          <a:p>
            <a:pPr marL="0" indent="0">
              <a:buNone/>
            </a:pPr>
            <a:r>
              <a:rPr lang="en-GB" sz="3200" dirty="0" smtClean="0"/>
              <a:t> </a:t>
            </a:r>
          </a:p>
          <a:p>
            <a:r>
              <a:rPr lang="en-GB" dirty="0" smtClean="0"/>
              <a:t>Action Research</a:t>
            </a:r>
          </a:p>
          <a:p>
            <a:r>
              <a:rPr lang="en-GB" dirty="0" smtClean="0"/>
              <a:t>Reports</a:t>
            </a:r>
          </a:p>
          <a:p>
            <a:r>
              <a:rPr lang="en-GB" dirty="0" smtClean="0"/>
              <a:t>Guides</a:t>
            </a:r>
          </a:p>
          <a:p>
            <a:r>
              <a:rPr lang="en-GB" dirty="0" smtClean="0"/>
              <a:t>Tool Kits</a:t>
            </a:r>
          </a:p>
          <a:p>
            <a:r>
              <a:rPr lang="en-GB" dirty="0" smtClean="0"/>
              <a:t>Conference Papers / Presentations</a:t>
            </a:r>
          </a:p>
          <a:p>
            <a:endParaRPr lang="en-GB" dirty="0" smtClean="0"/>
          </a:p>
          <a:p>
            <a:endParaRPr lang="en-GB" dirty="0"/>
          </a:p>
        </p:txBody>
      </p:sp>
      <p:sp>
        <p:nvSpPr>
          <p:cNvPr id="4" name="Content Placeholder 3"/>
          <p:cNvSpPr>
            <a:spLocks noGrp="1"/>
          </p:cNvSpPr>
          <p:nvPr>
            <p:ph sz="half" idx="2"/>
          </p:nvPr>
        </p:nvSpPr>
        <p:spPr/>
        <p:txBody>
          <a:bodyPr>
            <a:normAutofit lnSpcReduction="10000"/>
          </a:bodyPr>
          <a:lstStyle/>
          <a:p>
            <a:pPr marL="0" indent="0">
              <a:buNone/>
            </a:pPr>
            <a:r>
              <a:rPr lang="en-GB" sz="3200" i="1" dirty="0" smtClean="0"/>
              <a:t>Advocacy</a:t>
            </a:r>
          </a:p>
          <a:p>
            <a:pPr marL="0" indent="0">
              <a:buNone/>
            </a:pPr>
            <a:endParaRPr lang="en-GB" sz="3200" dirty="0"/>
          </a:p>
          <a:p>
            <a:pPr marL="0" indent="0">
              <a:buNone/>
            </a:pPr>
            <a:endParaRPr lang="en-GB" sz="3200" dirty="0" smtClean="0"/>
          </a:p>
          <a:p>
            <a:r>
              <a:rPr lang="en-GB" dirty="0" smtClean="0"/>
              <a:t>Sensitisation Workshops</a:t>
            </a:r>
          </a:p>
          <a:p>
            <a:r>
              <a:rPr lang="en-GB" dirty="0" smtClean="0"/>
              <a:t>Conference Presentations</a:t>
            </a:r>
          </a:p>
          <a:p>
            <a:r>
              <a:rPr lang="en-GB" dirty="0" smtClean="0"/>
              <a:t>Website to showcase Africa IP</a:t>
            </a:r>
          </a:p>
          <a:p>
            <a:r>
              <a:rPr lang="en-GB" dirty="0" smtClean="0"/>
              <a:t>Publications</a:t>
            </a:r>
            <a:endParaRPr lang="en-GB" dirty="0" smtClean="0"/>
          </a:p>
        </p:txBody>
      </p:sp>
    </p:spTree>
    <p:extLst>
      <p:ext uri="{BB962C8B-B14F-4D97-AF65-F5344CB8AC3E}">
        <p14:creationId xmlns:p14="http://schemas.microsoft.com/office/powerpoint/2010/main" val="1656513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2719" y="190126"/>
            <a:ext cx="3781425" cy="5305425"/>
          </a:xfrm>
          <a:prstGeom prst="rect">
            <a:avLst/>
          </a:prstGeom>
          <a:scene3d>
            <a:camera prst="perspectiveContrastingRightFacing"/>
            <a:lightRig rig="threePt" dir="t"/>
          </a:scene3d>
          <a:sp3d>
            <a:bevelT/>
          </a:sp3d>
        </p:spPr>
      </p:pic>
      <p:pic>
        <p:nvPicPr>
          <p:cNvPr id="81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205" y="3238497"/>
            <a:ext cx="3725011" cy="27739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64" y="3733796"/>
            <a:ext cx="3674887" cy="27162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2092" y="2800921"/>
            <a:ext cx="3823872" cy="28882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4859846" y="3243684"/>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000" b="1" dirty="0" smtClean="0">
                <a:solidFill>
                  <a:srgbClr val="FFC000"/>
                </a:solidFill>
                <a:latin typeface="Candara" panose="020E0502030303020204" pitchFamily="34" charset="0"/>
              </a:rPr>
              <a:t>OER DVD for students </a:t>
            </a:r>
            <a:r>
              <a:rPr lang="en-GB" altLang="en-US" sz="2000" b="1" dirty="0">
                <a:solidFill>
                  <a:srgbClr val="FFC000"/>
                </a:solidFill>
                <a:latin typeface="Candara" panose="020E0502030303020204" pitchFamily="34" charset="0"/>
              </a:rPr>
              <a:t>at </a:t>
            </a:r>
            <a:r>
              <a:rPr lang="en-GB" altLang="en-US" sz="2000" b="1" dirty="0" err="1">
                <a:solidFill>
                  <a:srgbClr val="FFC000"/>
                </a:solidFill>
                <a:latin typeface="Candara" panose="020E0502030303020204" pitchFamily="34" charset="0"/>
              </a:rPr>
              <a:t>Kamuzu</a:t>
            </a:r>
            <a:r>
              <a:rPr lang="en-GB" altLang="en-US" sz="2000" b="1" dirty="0">
                <a:solidFill>
                  <a:srgbClr val="FFC000"/>
                </a:solidFill>
                <a:latin typeface="Candara" panose="020E0502030303020204" pitchFamily="34" charset="0"/>
              </a:rPr>
              <a:t> College of Nursing</a:t>
            </a:r>
          </a:p>
        </p:txBody>
      </p:sp>
      <p:sp>
        <p:nvSpPr>
          <p:cNvPr id="8199" name="Rectangle 5"/>
          <p:cNvSpPr>
            <a:spLocks noChangeArrowheads="1"/>
          </p:cNvSpPr>
          <p:nvPr/>
        </p:nvSpPr>
        <p:spPr bwMode="auto">
          <a:xfrm>
            <a:off x="8894390" y="5045072"/>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000" b="1" dirty="0" err="1">
                <a:solidFill>
                  <a:srgbClr val="573301"/>
                </a:solidFill>
                <a:latin typeface="Candara" panose="020E0502030303020204" pitchFamily="34" charset="0"/>
              </a:rPr>
              <a:t>Dr.</a:t>
            </a:r>
            <a:r>
              <a:rPr lang="en-GB" altLang="en-US" sz="2000" b="1" dirty="0">
                <a:solidFill>
                  <a:srgbClr val="573301"/>
                </a:solidFill>
                <a:latin typeface="Candara" panose="020E0502030303020204" pitchFamily="34" charset="0"/>
              </a:rPr>
              <a:t> </a:t>
            </a:r>
            <a:r>
              <a:rPr lang="en-GB" altLang="en-US" sz="2000" b="1" dirty="0" err="1" smtClean="0">
                <a:solidFill>
                  <a:srgbClr val="573301"/>
                </a:solidFill>
                <a:latin typeface="Candara" panose="020E0502030303020204" pitchFamily="34" charset="0"/>
              </a:rPr>
              <a:t>Adanu’s</a:t>
            </a:r>
            <a:r>
              <a:rPr lang="en-GB" altLang="en-US" sz="2000" b="1" dirty="0" smtClean="0">
                <a:solidFill>
                  <a:srgbClr val="573301"/>
                </a:solidFill>
                <a:latin typeface="Candara" panose="020E0502030303020204" pitchFamily="34" charset="0"/>
              </a:rPr>
              <a:t> multi-media module</a:t>
            </a:r>
            <a:endParaRPr lang="en-GB" altLang="en-US" sz="2000" b="1" dirty="0">
              <a:solidFill>
                <a:srgbClr val="573301"/>
              </a:solidFill>
              <a:latin typeface="Candara" panose="020E0502030303020204" pitchFamily="34" charset="0"/>
            </a:endParaRPr>
          </a:p>
        </p:txBody>
      </p:sp>
      <p:pic>
        <p:nvPicPr>
          <p:cNvPr id="8200" name="Picture 3" descr="AgShare_Logo_3.jpg"/>
          <p:cNvPicPr>
            <a:picLocks noChangeAspect="1"/>
          </p:cNvPicPr>
          <p:nvPr/>
        </p:nvPicPr>
        <p:blipFill>
          <a:blip r:embed="rId7">
            <a:extLst>
              <a:ext uri="{28A0092B-C50C-407E-A947-70E740481C1C}">
                <a14:useLocalDpi xmlns:a14="http://schemas.microsoft.com/office/drawing/2010/main" val="0"/>
              </a:ext>
            </a:extLst>
          </a:blip>
          <a:srcRect t="19798" b="20050"/>
          <a:stretch>
            <a:fillRect/>
          </a:stretch>
        </p:blipFill>
        <p:spPr bwMode="auto">
          <a:xfrm>
            <a:off x="1641376" y="3733796"/>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38200" y="365125"/>
            <a:ext cx="10515600" cy="1325563"/>
          </a:xfrm>
        </p:spPr>
        <p:txBody>
          <a:bodyPr/>
          <a:lstStyle/>
          <a:p>
            <a:pPr algn="r"/>
            <a:r>
              <a:rPr lang="en-GB" dirty="0" smtClean="0"/>
              <a:t>Proof of Concept Pilots</a:t>
            </a:r>
            <a:endParaRPr lang="en-GB" dirty="0"/>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552" y="1340768"/>
            <a:ext cx="799288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6392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75843" y="2000250"/>
            <a:ext cx="4115594" cy="4857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p:cNvPicPr>
            <a:picLocks noChangeAspect="1"/>
          </p:cNvPicPr>
          <p:nvPr/>
        </p:nvPicPr>
        <p:blipFill>
          <a:blip r:embed="rId3"/>
          <a:stretch>
            <a:fillRect/>
          </a:stretch>
        </p:blipFill>
        <p:spPr>
          <a:xfrm>
            <a:off x="-19890" y="1866900"/>
            <a:ext cx="4207743" cy="50087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5"/>
          <p:cNvSpPr>
            <a:spLocks noGrp="1"/>
          </p:cNvSpPr>
          <p:nvPr>
            <p:ph type="title"/>
          </p:nvPr>
        </p:nvSpPr>
        <p:spPr/>
        <p:txBody>
          <a:bodyPr/>
          <a:lstStyle/>
          <a:p>
            <a:r>
              <a:rPr lang="en-GB" dirty="0" smtClean="0"/>
              <a:t>Policy Reviews</a:t>
            </a:r>
            <a:br>
              <a:rPr lang="en-GB" dirty="0" smtClean="0"/>
            </a:br>
            <a:endParaRPr lang="en-GB" dirty="0"/>
          </a:p>
        </p:txBody>
      </p:sp>
      <p:pic>
        <p:nvPicPr>
          <p:cNvPr id="7" name="Picture 6"/>
          <p:cNvPicPr>
            <a:picLocks noChangeAspect="1"/>
          </p:cNvPicPr>
          <p:nvPr/>
        </p:nvPicPr>
        <p:blipFill>
          <a:blip r:embed="rId4"/>
          <a:stretch>
            <a:fillRect/>
          </a:stretch>
        </p:blipFill>
        <p:spPr>
          <a:xfrm>
            <a:off x="7138987" y="514350"/>
            <a:ext cx="4733925" cy="6096000"/>
          </a:xfrm>
          <a:prstGeom prst="rect">
            <a:avLst/>
          </a:prstGeom>
          <a:scene3d>
            <a:camera prst="obliqueTopRight"/>
            <a:lightRig rig="threePt" dir="t"/>
          </a:scene3d>
          <a:sp3d>
            <a:bevelT w="139700" h="139700" prst="divot"/>
          </a:sp3d>
        </p:spPr>
      </p:pic>
    </p:spTree>
    <p:extLst>
      <p:ext uri="{BB962C8B-B14F-4D97-AF65-F5344CB8AC3E}">
        <p14:creationId xmlns:p14="http://schemas.microsoft.com/office/powerpoint/2010/main" val="528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nybates.ca/wp-content/uploads/UNESCO-H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419100"/>
            <a:ext cx="6719271" cy="44578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http://www.unesco.org/new/fileadmin/MULTIMEDIA/HQ/CI/CI/images/Themes/o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099" y="1690688"/>
            <a:ext cx="7210679" cy="51673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en-GB" dirty="0" smtClean="0"/>
              <a:t>Advocacy</a:t>
            </a:r>
            <a:endParaRPr lang="en-GB" dirty="0"/>
          </a:p>
        </p:txBody>
      </p:sp>
    </p:spTree>
    <p:extLst>
      <p:ext uri="{BB962C8B-B14F-4D97-AF65-F5344CB8AC3E}">
        <p14:creationId xmlns:p14="http://schemas.microsoft.com/office/powerpoint/2010/main" val="1630750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1" y="-37338"/>
            <a:ext cx="12524999" cy="5180837"/>
          </a:xfrm>
          <a:prstGeom prst="rect">
            <a:avLst/>
          </a:prstGeom>
        </p:spPr>
      </p:pic>
      <p:pic>
        <p:nvPicPr>
          <p:cNvPr id="10" name="Picture 9"/>
          <p:cNvPicPr>
            <a:picLocks noChangeAspect="1"/>
          </p:cNvPicPr>
          <p:nvPr/>
        </p:nvPicPr>
        <p:blipFill>
          <a:blip r:embed="rId3"/>
          <a:stretch>
            <a:fillRect/>
          </a:stretch>
        </p:blipFill>
        <p:spPr>
          <a:xfrm>
            <a:off x="6931025" y="3765390"/>
            <a:ext cx="6178550" cy="2994843"/>
          </a:xfrm>
          <a:prstGeom prst="rect">
            <a:avLst/>
          </a:prstGeom>
          <a:ln>
            <a:noFill/>
          </a:ln>
          <a:effectLst>
            <a:softEdge rad="112500"/>
          </a:effectLst>
          <a:scene3d>
            <a:camera prst="perspectiveContrastingLeftFacing"/>
            <a:lightRig rig="threePt" dir="t"/>
          </a:scene3d>
        </p:spPr>
      </p:pic>
    </p:spTree>
    <p:extLst>
      <p:ext uri="{BB962C8B-B14F-4D97-AF65-F5344CB8AC3E}">
        <p14:creationId xmlns:p14="http://schemas.microsoft.com/office/powerpoint/2010/main" val="1147932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p.vcu.edu/medcgsa/wp-content/uploads/sites/2847/2013/05/graduation-cap-and-diplo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998" y="1334667"/>
            <a:ext cx="3005138" cy="3005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Africa’s HE Context</a:t>
            </a:r>
            <a:endParaRPr lang="en-GB" dirty="0"/>
          </a:p>
        </p:txBody>
      </p:sp>
      <p:sp>
        <p:nvSpPr>
          <p:cNvPr id="3" name="Content Placeholder 2"/>
          <p:cNvSpPr>
            <a:spLocks noGrp="1"/>
          </p:cNvSpPr>
          <p:nvPr>
            <p:ph idx="1"/>
          </p:nvPr>
        </p:nvSpPr>
        <p:spPr>
          <a:xfrm>
            <a:off x="838200" y="1577974"/>
            <a:ext cx="10515600" cy="4651375"/>
          </a:xfrm>
        </p:spPr>
        <p:txBody>
          <a:bodyPr>
            <a:noAutofit/>
          </a:bodyPr>
          <a:lstStyle/>
          <a:p>
            <a:pPr>
              <a:lnSpc>
                <a:spcPct val="119000"/>
              </a:lnSpc>
            </a:pPr>
            <a:r>
              <a:rPr lang="en-GB" dirty="0" smtClean="0"/>
              <a:t>Changing student profiles</a:t>
            </a:r>
          </a:p>
          <a:p>
            <a:pPr lvl="1">
              <a:lnSpc>
                <a:spcPct val="119000"/>
              </a:lnSpc>
              <a:spcBef>
                <a:spcPts val="0"/>
              </a:spcBef>
            </a:pPr>
            <a:r>
              <a:rPr lang="en-GB" dirty="0" smtClean="0"/>
              <a:t>Continuing students, mature students, part-time, professional…</a:t>
            </a:r>
          </a:p>
          <a:p>
            <a:pPr>
              <a:lnSpc>
                <a:spcPct val="119000"/>
              </a:lnSpc>
              <a:spcBef>
                <a:spcPts val="1800"/>
              </a:spcBef>
            </a:pPr>
            <a:r>
              <a:rPr lang="en-GB" dirty="0" smtClean="0"/>
              <a:t>New demands from learners</a:t>
            </a:r>
          </a:p>
          <a:p>
            <a:pPr lvl="1">
              <a:lnSpc>
                <a:spcPct val="119000"/>
              </a:lnSpc>
              <a:spcBef>
                <a:spcPts val="0"/>
              </a:spcBef>
            </a:pPr>
            <a:r>
              <a:rPr lang="en-GB" dirty="0" smtClean="0"/>
              <a:t>Ubiquitous access (VLEs, OER Repositories, Open Access Journals, etc.)</a:t>
            </a:r>
          </a:p>
          <a:p>
            <a:pPr>
              <a:lnSpc>
                <a:spcPct val="119000"/>
              </a:lnSpc>
              <a:spcBef>
                <a:spcPts val="1800"/>
              </a:spcBef>
            </a:pPr>
            <a:r>
              <a:rPr lang="en-GB" dirty="0" smtClean="0"/>
              <a:t>New pressures on HE systems</a:t>
            </a:r>
          </a:p>
          <a:p>
            <a:pPr lvl="1">
              <a:lnSpc>
                <a:spcPct val="119000"/>
              </a:lnSpc>
              <a:spcBef>
                <a:spcPts val="0"/>
              </a:spcBef>
            </a:pPr>
            <a:r>
              <a:rPr lang="en-GB" dirty="0" smtClean="0"/>
              <a:t>Delivery: face to face, distance,  blended mode</a:t>
            </a:r>
          </a:p>
          <a:p>
            <a:pPr lvl="1">
              <a:lnSpc>
                <a:spcPct val="119000"/>
              </a:lnSpc>
              <a:spcBef>
                <a:spcPts val="0"/>
              </a:spcBef>
            </a:pPr>
            <a:r>
              <a:rPr lang="en-GB" dirty="0" smtClean="0"/>
              <a:t>Content: relevant, interactive, appropriate</a:t>
            </a:r>
          </a:p>
          <a:p>
            <a:pPr>
              <a:lnSpc>
                <a:spcPct val="119000"/>
              </a:lnSpc>
              <a:spcBef>
                <a:spcPts val="1800"/>
              </a:spcBef>
            </a:pPr>
            <a:r>
              <a:rPr lang="en-GB" dirty="0" smtClean="0"/>
              <a:t>New pressures on governments</a:t>
            </a:r>
          </a:p>
          <a:p>
            <a:pPr lvl="1">
              <a:lnSpc>
                <a:spcPct val="119000"/>
              </a:lnSpc>
              <a:spcBef>
                <a:spcPts val="0"/>
              </a:spcBef>
            </a:pPr>
            <a:r>
              <a:rPr lang="en-GB" dirty="0" smtClean="0"/>
              <a:t>Funding, connectivity, reliable power, education for all…</a:t>
            </a:r>
          </a:p>
          <a:p>
            <a:pPr lvl="1">
              <a:lnSpc>
                <a:spcPct val="119000"/>
              </a:lnSpc>
            </a:pPr>
            <a:endParaRPr lang="en-GB" dirty="0"/>
          </a:p>
        </p:txBody>
      </p:sp>
      <p:sp>
        <p:nvSpPr>
          <p:cNvPr id="4" name="AutoShape 2" descr="data:image/jpeg;base64,/9j/4AAQSkZJRgABAQAAAQABAAD/2wCEAAkGBxQSEBQUEhQUFBQWFhcUFRQWFhQUGBQXFBQWFhUVFBQYHCggGBolHBUUITEhJSktLi4uFyAzODMsNygtLisBCgoKDg0OGhAQGCwkHyQsLC0sLCwsLCwsLCwsLCwvLCwsLCwsLCwsLCwsLCwsLCwsLCwsLCwsLCwsLCwsLCwsLP/AABEIAOEA4QMBEQACEQEDEQH/xAAcAAEAAQUBAQAAAAAAAAAAAAAABwECAwQGBQj/xABCEAABAwIDBQQGBwYGAwEAAAABAAIDBBEFITEGEkFRYQcTInEUMlKBkaEjQmKxwdHwJENygpKiM1Njc7PCstLho//EABsBAQEAAwEBAQAAAAAAAAAAAAABAgMEBQYH/8QAMREBAAICAAQDBgUFAQEAAAAAAAECAxEEEiExBUFREyJhcYHRMpGhseEUQlLB8HIj/9oADAMBAAIRAxEAPwCbkBAQEBAQEBAQEBAQEGGqqmRN3pHsjb7T3NaPiSrEbHP1u3+HRa1Ubuke9L/4AhXllNt/AdpqWtB9Gma8t9ZubXDqWOANuuikxMK9dQEBAQEBAQEBAQEBAQEBAQEBAQEBAQefX47TQf41RDH0fIxp+BN1dSm3N13ajh0d7SvlI4RxvN/JzgB81eU25XFO2d2YpqYDk6Z5P9jLf+SvLA5DE+0TEJ73qDGPZiAjA8nDxfNXoOZqah0jt6Rznu9p7i4/E5oMW8orJT1Lo3NexzmPabtc0lpB5gjMKok3ZHtckZaOuaZW6CZgAeP42aPHUWPQqTESJcwzE4qmMSQSNkYfrNN8+II1BHI5rGY0rbUBAQEBAQEBAQEBAQEBAQWTStYLucGjm4gD4lBzeJ9oGHwGzqlr3ezEHS+67AWj3lZcspty+I9skIv3FPI/kZHNjHwbvFXlHJ4r2rV8txGY4B/psDne90l/kArqBymIbQVU3+LUTP6Okfb+m9kHmhAuoF0C6Cl0FqCiordQengmOT0km/Tyujdle2bXW4PacnDzVEy7H9qcNRux1dqeY2Ad+6eejj6h6Oy6rGa+htIYKxUQEBAQEBAQEBBiqalkbS6R7WNGrnODQPMlBzOK9ouHwA3qGyu9mEd6T03h4R7yFlyym3HYn2z8Kel/mmf/ANGf+yvLB1cpiPaXiMv74RDlExrP7jd3zV1A5etr5ZjeWR8h5yOc8/FxKbGvdBXfQU3kFpKC26grdBbdAugXQVugoUC6CoQXgoOs2T2/qqGzQ7vYR+5kJs3/AG36s8sx0Vnr3E1bJ7ZU2IN+iduygeKF9g9vMgaOb1HvtosJjRt0SiiAgICAgICCLe3HA5JI4qphLo4QWSMzIaHOFpQPPI9N3ksqz5Ihm6yFEBAQUugXUC6ChKCiChKACOJQUMoHJRVonBNgqi9AugogqguRC6DJTzuY8PY5zXNN2uaS1zTzDhmCqqWtiu1nSLEPIVLR/wArAP7m+8cVJjYlmnnbIxr2OD2OF2uaQQ4HQgjULBWRAQEBAQEFk0TXtLXAOa4FrmkXBBFiCOIIQfOPaFsm7DqotaHGnku6F5zsOMRPtN+YIPNZxO0ctdUEC6Cl1AQUQUQEAoNaojv5qKxtp/FYkoMppt1+WnBBnCIqqKXQEC6Agq0oLrojoNltsKqgd9A+8ZN3Qv8AFG7mbatPUW96KmnZHtGpa3dY49xOcu6eRZx/05Mg7yyPRSa+ht2SxUQEBAQEHj7WbPx19K+CTK/iY/jHIPVePxHEEjirE6HzNieHyU8z4Zm7skbi1w+YIPFpBBB4ghZI1UFCgICCiCiBdBQoLVFVtofcfzVFxzGeo+Y5oCiFlRRFERVAQVQLoLgUFVRIGxvajPS7sdSDUQDIEn6WMfZcfXHR3x4KTGxNOBY7BWRCSnkbI3iBk5h9l7dWnoVjMaNvRUUQEBAQR32u7G+lQmqgb+0Qt8QAN5om5lthq5uZHPMcRaxKIGusgKBdAKCiAgFQWlBRFXxHO3A5IF90+WX5KgRmoKICBdUFAVQUBUXXQV3lRaZc7DU8OPwQdz2WYPXHEIZYo5ooWu+mkc10bHRgElnitv30AF7E3ytdSZjQ+hVgogICAgIIF7XtkPRJ/SYW2p5neJoGUUpzIy0a6xI63HILKJRHhCoogEIBQUQFAVVQhQEFZfW6WVF7M2+WRRFiiiAgIBCC0uQbmEYVUVTt2lhkmIyJY0loP2n+q33lB3eDdjdbKL1EsNMD9XOd/wDM1pDR7nFTY7bCOx2hisZjLUOGfiduM/ojtl0JKbHbYXgtPTC1PBFCDr3cbWX8yBn71BvICAgICAgINHG8KjqqeSCZocyRpByvY/Vc3k4GxB5hB8x7SYDLQ1L6eYeJubXgENkYfVe2/A8uBBHBZo8zggpdBRQEABBdZFUKCxBeB4T0/X4oKMNiP1mqLpBlcKC26ChKDNQU0k8rYoI3SyOyaxouTYXPlkCblBIeCdjVXLY1UsdM3i1v00luWVmtPW58lNiQsE7LMOp7F0PpD/bqD3n/AOeTB/SoOyhiaxoaxoa0ZBrQGgDkAMggvQEBAQEBAQEBAQEHHdp2yIr6W8Y/aYQXwn2h9eI9HWFuRA6qxI+cnDW4IIyIORBGoI1BCyQCgIKKgFFVugFBaUF0Qubc0GQAIMbpwB9/4/rqg1JJ88kGLeUEg9isF8WhPJkrvId2R/2CD6NUBBye13aBS0DbOd3sv1YoyCT/ABO0aFjNohuw4L5e3b1Q7jnaniFQ47kno7ODIhnbq85k/DyWi2SXp4uBxx36uo7L9vKl8xhqZDM0tJaX23ri12h3HK5z5JTLbfU43gaVxe0xxrXf7pkjeHAEaHNdETt4y5UEBAQEBAQEBBCXbTsj3Uvp0Lfo5CGzgfUkPqyWtkHaE+1b2llAiwoKgIBCIIogXQY3SgIMD6vkgtdUFBjLkANUXTPCyyCW+wTCy6pnqSPBHH3IPAvkLXEDqGsH9YREnY5thTUxLS7vJB+7YQbH7btG+WvRYTaIXSP9oduZJGOc525GB/hsyvyDnauJ05dFqtkmW3Hhm9orCIqud0z3SPNy43/IDoFqm2nv4sMRWIjsxgLDboirdwqudDMyVnrMcHD3HQ9FYtpsiOaJrbtPR9TYRJdmWmRH8wuurHPTT5C0anTeWxiICAgICAgICDBiFEyeJ8UrQ+ORpY9p4tcLEdPNB8x7Y7OvoKt8D7lvrxPP7yNxO6fMWIPUHhZZI8RFUQWOkAQYZKpBrSVBKDCXEoAQZEFQorMx1gm1UMqM60mXUYZt1Ux08dI0thgbfe7lpY+QuNy+R97uPlYH4LC0t1eHmXsso3WBGhFwRoQdCuWbsIp108fG3Eu7vgLX/idp8AfmsYl7fh3Cbibz59I+rz+6HDyWuXtxir5MraZSIs3xw8TDf2ewZ1TUMiGhN3u9lgPid+uJCtYm09XJxeSvDYpvP0+fk+k8Kjsy9rA6DoNF3446PhpnbdWaCAgICAgICAgIOC7ZsCFRhzpg28tN9K08e7uBMPLd8VvsBWB87yVFlRZZx1yQa8rSgwWQLIFlBcEF4RVwRXpYVhPfNLi7dANuFtAePmtV78rOkb7Q9CHZTe9WogPIOcG/mtVs0+j0cWHJHW2O2vkyVuzssDd5zA5mXjY5r25m2dtFq9pt6OC+O08sRO/R0WB7QxR04ila8kHwFoabN9l13DQ3WFurZxXhk5ckXxajcdYn1/Jz1ZLvyucL5uc4A65nL8E3ro9TFj9nWtIjt+7V70DJYaZe1ivR7GC4PUVbwyCNz+BOjW/xO0Gq31iZYcRx2PBXd7a/f8k37F7Fx0UXjs+V1i88L8AOYC6KY4ju+P47jr8Vfc9IjtH/AHm6xbXCICAgICAgICAgIKOaCCCLg5EHMEHgUHPnYXDb39BpgbFuUTBk7XIDXrqEEXbd9lUkG9LRB00Oph1ljH2f8xv93nqstiKpWa/P3aj70Gq9qgxkKi26D1I9n6k2vE5l8wHgsJHMNPit1tbqsJtEd1Y8Sw59O/cfruh3udf8kraLRuDTUWStuiaTcLnzzp7HhdZtuIerA0hcU3l9PhxzVsNiB6eSRO/J1exrbrK2alJHhPxWzkasvDzNdVnqo4HdyycBp1H3rGO7GYmKbiNWiP1SZ2f7D09VTxVL2F29cnf9UFri0hrB62Y4/wDxb6Y+bq+W8R8Qy+1msdO3b4xtLFBQRwsDI2hoGWQA+77l1VrEdnjWtNp3M7lsqsRAQEBAQEBAQEBAQEBAQcjth2eUmIXe5vcz/wCfGACf9xukg88+RCuxHbOwmYvs6siDPaETy4/yl4A+KbHss7K8KowDVyTVD7ZRl27vfwxxWdbzdZY2tFe6tiGnt4aGmioWab7GN79w6y2u33Z9Vz2zTPZYhtYfs21uZF3E3LjmSTqSTmStXWWSOu2bDhFPTvA9eN7L9Y3tcPlIujB2mGMo5W8bmFT7r89CM1ozx0e14LnjFlnfaXQNjDhdua4px83Wr7KJrMbgBtrksMfSdSzmYiNzK01TdAb+Wa6JtDT/AFGPeonbXMoJda+QzWu3eJhz+1reba8k/wDZpjtJLRxQU7i10TAHRPsH31c/LJwLiTcc87LuxWrMah8Xx3DZqWnJeOk+cdvk7FbHAICAgICAgICAgICAgICAgIOax7H3MkMbMrZOdxuRezeA/Wi87iONnHfliOzdTFzRtp4VDFMSRm/V29m7zudVMOaubrE9UtSa93sx0QHBb+Vhte6BNCNu2zD9/DxJxhla73P+jI/uafcs8U6sIJK6hvbPWNSxrtHXb8iR8wtOePcl1cHflyx8Xv1MXcyZHK+XRcHXvD6/g80xGp7NOtc5xuVebc7llxFbzPVhicG5uNllEbaaXrind5XU7rxzO/WeSzinr5Jiybw5r+rFQ18sbg6Nxa4G4c3Ig8wRmE1rrDlx57zHJ3ifKYhNfZTtzUVUppqsh7iwuiksGuJb6zHWyd4cwbX8JvdbsWSZnUvM8Q8P9lj9rWuo31Sit7xhAQEBAQEBAQEBAQEBAQUe24IPEW+KSODxWhMchB+PPqvA4nHNLzEuvHPRqRNexwezIjQ/rULkiL0tzU7ts6mNS7PDqwSxhwyOjhyPFe7hyxlpzOK9eWdM7itko5HtGhD8OqRzif8AFrd4fMBSs6tEq+aHLrRnwgH0iINBLjIwADMkucAAOpvb3rHJ1rMNuGYrkrM+qe9lOzDecJ8Qs46tpgcm/wC84esfsjLmTotGPDru7+I8SmY5MXSPX7ejlu1meigkNNRwRtl1nlFzucRFGCbNPMgC2nO2OSKROoh0cJfib05r3nXlG0ZbpJWO23lmZbzhuwEe04D4Z/gpW29vRvX2XCa/ymGCALC0tOCHvYFjD6aeOZmsbg4DmOLT0IuPesYy2rL0slYzYrYrdph9LYRiUdTBHNEbse245jm09Qbg+S9GsxMbh8Jmw2w3nHfvDcVahAQEBAQEBAQEBAQEBAQedi9CJAHWzb9y5eJwxeObzhnS2nkPoVwTibeZdQMMb+hyP4FZYfct8JL9Ybs09l2TLXEOS26rh6FOCdWEfHL8VhvrDbFHzhfJd7SrA5zXBzSQ5pDmkcC03BHvsiPoLaHtaiFHH6Nd1TLE1xy8NO5zRvb19Xg3sBllc8jpyZYr0ju7uD4G2aYtb8P7oXlJeSXEkkkkkkkk5kknUri2+kjH01ELooVjNm7FgjbaxjDpWRQSOYRFKHmN3Bxa7dcPdYfFbKRMU36tHG5a3yRirP4e/wBWlCxY2lnhxtprVpmXfSru+zTbH0KXupj+zSHM/wCU85b4+ydCPI8M+jBm5J1PZ5nivhv9RTnpHvx+senz9E6tcCLjMHMEcV6D41VAQEBAQEBAQEBAQEBAQEGpLT2PRc18ep6MolgfAFpmjLbnMTqiJDG0Fzr2AAJJ8gE69odFKRrmlo4jsxvNjlrT+ztka6aIXsGWdZ8rgcmtf3bnWyABJNgVvx4dTuzG+eO1EGbW4EaeuqowLMZMdzIgd3JvOiLem6LA6G2S6Yc23mRwAWVG1BJY24FaM+KLRvzer4Zxd8d4xz1rPrPb4t4MXm7fXxjjvD1tm8FfV1McLNXnM2vutGbnHyCtKTe3Kx4jNThsNstvL9Z8oTttTslHU4d6KwBvdtHcE/VewWbc8jmCftFenakTXlh8Ph4q1c/tbddz1+vf+Hzw6lLHOa4FrmktcDqCDYg+9eXbe9PusNImsWjtK4MUiHTFTdTRpL3ZHtZvt9Dmd42C8DifWYNY/Nuo6eS7uHybjll8p454fyW/qKR0n8Xwn1+vn8fmkxdT5wQEBAQEBAQEBAQEBAQEAhBidDy+a1zj9FY6SgZGXOA8bjdzzqb/AHDoFlWkV7LNpno8bazbGnoG/SHflIu2FpG8b6F3sN6nra6xvlrTu6+D4DNxU+5HT18nzztLXOqpnS7jIgRutjjBDGtBJAA83E+ZOQWnHxPX3nrcT4Jy49456x335vJjpnE2ILcutrrbfiKxG46uPh/B82TJyXia/HXRuMpWjhc8yuC2a8+en0+Lw7BSI3WJn1mI6/6Z42aAC/AAfIALV3dsRFY+CeezXZP0KDvJR+0Sgb3+m3UR+fE9fJelgxckde8vi/FvEP6rJy0n3K9vjPr9v5dkt7yEP9sOzndyisjHgkIbLb6sgHhd0DgLeY6rh4rHqeaH1ngPG81J4e3eOsfL0+n7fJG11yvo9l1UZaWd0b2vY4te0hzXDUEG4IWdek7hjelb1mto3E930LsXtI2uphJkJG2bKz2XW1A9k6j3jgvRx35o2+B8Q4K3CZpp5T1ifh94e+s3CICAgICAgICAgICAgICCjnWFzkBmTyQRntn2mBu9FQkOdmHT6tbw+iB9Y/aOXK+q5cmfyq+k8P8AArW1k4jpH+PnPz9Pl3+SKJ5XPcXPcXOcbuc4kkk8STquSes7fVVx1rEVrGoWWRlpaQpKaLLESx2XbEbu7WVLfFrBGeF9JXDnyHv5W7eHw696XynjPinNvBinp/dPr8I/3+XzlFdb5sQamLYcypgkhlF2SN3T04hw6ggEdQpasWjUtuHNbDkjJTvD5tx3Cn0tRJBIPEw2vwcNWuHQixXlXpNLal+g8NxFc+OMle0/9r6Naig7yVkd7b72svrbecBe3vUrG5iGWTJyUm3pEy9rabZGpoTeVm9HfKZlyw8rn6p6H3XW22K1O7k4PxLDxP4Z1PpPf+V+xO0poapsmZjd4JW82E6j7Q1Hw4rZiycsr4hwleLwzT+6OsfP+X0LTztkY17CHNcA5rhmCCLghdz4O1ZrM1tGphkRiICAgICAgICAgICAg1cUxKKnidLM8MY3Un7gNSegUm0VjctuHDfNeKY43MoU2228lrSY4t6Kn9nR0nWQjh9kZc7rhy55v0js+z8N8Ix8Nq9+t/0j5fd4OCYBUVbrU8Tn21dk1rfN7rAHpqtdaWt2h6HE8bg4eN5ba/f8mDF8NfTTPhkLS9lg7dO8ASAbXtqLpNZidSz4fPXPjjJXtPq01G5QpKJJ7N9gzIW1VU36MeKKI/vDwe8exyHHy16cOH+6z5rxfxblicGGevnPp8I+Pr6fPtLy63yggICCP+1vZoT0/pMY+lhHjtq6LU/0nPy3loz4+aN+cPc8D4z2WX2Np923b4T/AD2/JEmzrf22mvp38X/I1cNI96PnD6ji4/8Ahf8A8z+z6akYHAhwBByIIuCDwIOq9V+dxMx1hG+1nZXHJeSiIifqYnX7t38J1YemY8lz3wR3q93g/G74/dzdY9fP+f3afZ9j0tDKKCva6IE/Qufo1xObN7QsJORBsCeuVx2mvu2bfEuHx8TX+p4ed/5a/fXr/pKq3vnRAQEBAQEBAQEBAQeHtBtPHTHu2tdPUEXbTxAueeRfa+43qfmsL5Ir07z6OzhuDvm96Z5aedp7fT1lH+IbJ4picveVJZAz6sbnXEbfsxtvn1JBK5ZxZck7t0e9h8Q4DgqcmKJtPnOu/wA5nX6OhwDsvpYSHTk1D+Thuxj+QHP3k+S204asd+rg4rx3iMvTH7sfDrP5/aHZSFlPC4hrWRxsLt1oDWta0E2AGQ0W/tDyIi2XJEb3Mz+75nqZ3SPc95u57i9x5ucbk/Erzu/d+l0pWlYrXtEaj6MYUWZ0lDYDs7PhqK1vWOBw+DpR/wBfjyXTiwf3WfK+KeM73i4efnb7ff8AJKq6nzIgICAgo5oIIIuDkQeIPAodkEY/syaPFoYwPopJ43Qn7Jlbdl+bSbeVjxXBfHy5I9NvtOH46OJ4K1p/FFZ3+Xf6/dPC73xYg1MTwyKojMc8bZGHg4Xt1B1aeoUmInpLZiy3xW5qTqWLDaF8ADBIZIhk3vDeRg5b/wBcaAXz6lIjS5MkZJ5tan4dp+nl/wB0egq1CAgICAgICAgIKObcWP5fcgxUtJHECI2MYCbkMaG3J1JtqeqaZXva87tO/mzIxEHIdqmKdzhz2g+KYiIeRu5/9rSP5lpzTquvV6/gnD+14uJntXr9v1QfSUj5pGxxMc97jZrWi5P5DrwXLqZ6Q+1zZqYqze86iEy7Cdn7KS01RuyVGrRq2H+H2nfa+HM9WPDFes93xniXi9+J9zH0p+s/P7fm7pbnjCAgICAgIPMxzBmVIi3snQzRzRu5GN4JHkQCPgeCxtWLd2/BxFsM212tExP1h6ayaBAQEBAQEBAQEBAQEBAQEBAQRrtxhM+J1zYIRuw04tJM6+4HyWc4D23Bu5kPfZc+Str21HZ9D4dxWLgeHnJfra/aPPUdvlG9uv2X2WgoWbsQu8+vK7N7/fwb0H35rbSkVjo8rjOOy8VbmyT08o8oe2s3GICAgICAgICAgICAgICAgICAgICAgICAgICCgbbTLj8cygqgICAgICAgICAgICAgICAgICAgICAgICAgICAgICAgICAgICAgICAgICAgICAgICAgICAgICAgICAgICAgICAgICAgICAgICA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5904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Pedagogical Transformation Grant</a:t>
            </a:r>
            <a:endParaRPr lang="en-GB" dirty="0"/>
          </a:p>
        </p:txBody>
      </p:sp>
      <p:sp>
        <p:nvSpPr>
          <p:cNvPr id="4" name="Content Placeholder 3"/>
          <p:cNvSpPr>
            <a:spLocks noGrp="1"/>
          </p:cNvSpPr>
          <p:nvPr>
            <p:ph idx="1"/>
          </p:nvPr>
        </p:nvSpPr>
        <p:spPr>
          <a:xfrm>
            <a:off x="838200" y="1673225"/>
            <a:ext cx="10515600" cy="4351338"/>
          </a:xfrm>
        </p:spPr>
        <p:txBody>
          <a:bodyPr>
            <a:noAutofit/>
          </a:bodyPr>
          <a:lstStyle/>
          <a:p>
            <a:pPr marL="0" indent="0">
              <a:lnSpc>
                <a:spcPct val="134000"/>
              </a:lnSpc>
              <a:spcBef>
                <a:spcPts val="600"/>
              </a:spcBef>
              <a:spcAft>
                <a:spcPts val="0"/>
              </a:spcAft>
              <a:buNone/>
            </a:pPr>
            <a:r>
              <a:rPr lang="en-US" sz="2200" dirty="0" smtClean="0">
                <a:effectLst/>
                <a:ea typeface="Times New Roman" panose="02020603050405020304" pitchFamily="18" charset="0"/>
              </a:rPr>
              <a:t>In this phase </a:t>
            </a:r>
            <a:r>
              <a:rPr lang="en-US" sz="2200" i="1" dirty="0" smtClean="0">
                <a:effectLst/>
                <a:ea typeface="Times New Roman" panose="02020603050405020304" pitchFamily="18" charset="0"/>
              </a:rPr>
              <a:t>OER Africa</a:t>
            </a:r>
            <a:r>
              <a:rPr lang="en-US" sz="2200" dirty="0" smtClean="0">
                <a:effectLst/>
                <a:ea typeface="Times New Roman" panose="02020603050405020304" pitchFamily="18" charset="0"/>
              </a:rPr>
              <a:t> is integrating a Participatory Action Research (PAR) agenda into each of our institutional engagements. We believe that more focused interactions will facilitate a collaborative agenda and will therefore support four carefully selected institutional partners to: </a:t>
            </a:r>
            <a:endParaRPr lang="en-GB" sz="2200" dirty="0" smtClean="0">
              <a:effectLst/>
              <a:ea typeface="Times New Roman" panose="02020603050405020304" pitchFamily="18" charset="0"/>
            </a:endParaRPr>
          </a:p>
          <a:p>
            <a:pPr marL="800100" lvl="1" indent="-342900">
              <a:lnSpc>
                <a:spcPct val="112000"/>
              </a:lnSpc>
              <a:spcBef>
                <a:spcPts val="600"/>
              </a:spcBef>
              <a:spcAft>
                <a:spcPts val="600"/>
              </a:spcAft>
              <a:buFont typeface="+mj-lt"/>
              <a:buAutoNum type="arabicPeriod"/>
            </a:pPr>
            <a:r>
              <a:rPr lang="en-US" sz="2200" dirty="0" smtClean="0">
                <a:effectLst/>
              </a:rPr>
              <a:t>build a deepened understanding of how OER practices can support transformation of teaching and learning</a:t>
            </a:r>
            <a:endParaRPr lang="en-GB" sz="2200" dirty="0" smtClean="0">
              <a:effectLst/>
            </a:endParaRPr>
          </a:p>
          <a:p>
            <a:pPr marL="800100" lvl="1" indent="-342900">
              <a:lnSpc>
                <a:spcPct val="112000"/>
              </a:lnSpc>
              <a:spcBef>
                <a:spcPts val="600"/>
              </a:spcBef>
              <a:spcAft>
                <a:spcPts val="600"/>
              </a:spcAft>
              <a:buFont typeface="+mj-lt"/>
              <a:buAutoNum type="arabicPeriod"/>
            </a:pPr>
            <a:r>
              <a:rPr lang="en-US" sz="2200" dirty="0" smtClean="0">
                <a:effectLst/>
              </a:rPr>
              <a:t>ensure that such accumulating understanding is widely shared and incorporated into policy and advocacy</a:t>
            </a:r>
            <a:endParaRPr lang="en-GB" sz="2200" dirty="0" smtClean="0">
              <a:effectLst/>
            </a:endParaRPr>
          </a:p>
          <a:p>
            <a:pPr marL="0" indent="0">
              <a:lnSpc>
                <a:spcPct val="134000"/>
              </a:lnSpc>
              <a:buNone/>
            </a:pPr>
            <a:r>
              <a:rPr lang="en-US" sz="2200" i="1" dirty="0" smtClean="0">
                <a:effectLst/>
                <a:ea typeface="Times New Roman" panose="02020603050405020304" pitchFamily="18" charset="0"/>
              </a:rPr>
              <a:t>OER Africa</a:t>
            </a:r>
            <a:r>
              <a:rPr lang="en-US" sz="2200" dirty="0" smtClean="0">
                <a:effectLst/>
                <a:ea typeface="Times New Roman" panose="02020603050405020304" pitchFamily="18" charset="0"/>
              </a:rPr>
              <a:t> believes that hands-on practice at institutional level will generate action-research and advocacy required to understand institutional transformation and the role of OER therein. </a:t>
            </a:r>
            <a:endParaRPr lang="en-GB" sz="2200" dirty="0"/>
          </a:p>
        </p:txBody>
      </p:sp>
    </p:spTree>
    <p:extLst>
      <p:ext uri="{BB962C8B-B14F-4D97-AF65-F5344CB8AC3E}">
        <p14:creationId xmlns:p14="http://schemas.microsoft.com/office/powerpoint/2010/main" val="3322899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675</Words>
  <Application>Microsoft Office PowerPoint</Application>
  <PresentationFormat>Widescreen</PresentationFormat>
  <Paragraphs>72</Paragraphs>
  <Slides>10</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Rounded MT Bold</vt:lpstr>
      <vt:lpstr>Calibri</vt:lpstr>
      <vt:lpstr>Calibri Light</vt:lpstr>
      <vt:lpstr>Candara</vt:lpstr>
      <vt:lpstr>Garamond</vt:lpstr>
      <vt:lpstr>Times New Roman</vt:lpstr>
      <vt:lpstr>Wingdings</vt:lpstr>
      <vt:lpstr>Office Theme</vt:lpstr>
      <vt:lpstr>2_Office Theme</vt:lpstr>
      <vt:lpstr>PowerPoint Presentation</vt:lpstr>
      <vt:lpstr>OER Africa Mission</vt:lpstr>
      <vt:lpstr>Research and Advocacy</vt:lpstr>
      <vt:lpstr>Proof of Concept Pilots</vt:lpstr>
      <vt:lpstr>Policy Reviews </vt:lpstr>
      <vt:lpstr>Advocacy</vt:lpstr>
      <vt:lpstr>PowerPoint Presentation</vt:lpstr>
      <vt:lpstr>Africa’s HE Context</vt:lpstr>
      <vt:lpstr>Pedagogical Transformation Grant</vt:lpstr>
      <vt:lpstr>Kofi Anan Nobel Laureate, 2001</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Catherine</cp:lastModifiedBy>
  <cp:revision>17</cp:revision>
  <dcterms:created xsi:type="dcterms:W3CDTF">2016-05-16T11:00:30Z</dcterms:created>
  <dcterms:modified xsi:type="dcterms:W3CDTF">2016-05-16T19:47:36Z</dcterms:modified>
</cp:coreProperties>
</file>