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"/>
          <p:cNvSpPr txBox="1"/>
          <p:nvPr>
            <p:ph type="ctrTitle"/>
          </p:nvPr>
        </p:nvSpPr>
        <p:spPr>
          <a:xfrm>
            <a:off x="1371600" y="1511300"/>
            <a:ext cx="6400800" cy="2273300"/>
          </a:xfrm>
          <a:prstGeom prst="rect">
            <a:avLst/>
          </a:prstGeom>
          <a:noFill/>
          <a:ln>
            <a:noFill/>
          </a:ln>
          <a:effectLst>
            <a:outerShdw rotWithShape="0" algn="ctr" dir="2021404" dist="45791">
              <a:schemeClr val="lt2"/>
            </a:outerShdw>
          </a:effectLst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"/>
          <p:cNvSpPr txBox="1"/>
          <p:nvPr>
            <p:ph idx="1" type="subTitle"/>
          </p:nvPr>
        </p:nvSpPr>
        <p:spPr>
          <a:xfrm>
            <a:off x="1549400" y="4051300"/>
            <a:ext cx="6032500" cy="10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  <a:defRPr sz="2800"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1" name="Google Shape;41;p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2"/>
          <p:cNvSpPr txBox="1"/>
          <p:nvPr>
            <p:ph idx="1" type="body"/>
          </p:nvPr>
        </p:nvSpPr>
        <p:spPr>
          <a:xfrm>
            <a:off x="685800" y="1828800"/>
            <a:ext cx="37719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9pPr>
          </a:lstStyle>
          <a:p/>
        </p:txBody>
      </p:sp>
      <p:sp>
        <p:nvSpPr>
          <p:cNvPr id="149" name="Google Shape;149;p12"/>
          <p:cNvSpPr txBox="1"/>
          <p:nvPr>
            <p:ph idx="2" type="body"/>
          </p:nvPr>
        </p:nvSpPr>
        <p:spPr>
          <a:xfrm>
            <a:off x="4610100" y="1828800"/>
            <a:ext cx="37719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»"/>
              <a:defRPr sz="1800"/>
            </a:lvl9pPr>
          </a:lstStyle>
          <a:p/>
        </p:txBody>
      </p:sp>
      <p:sp>
        <p:nvSpPr>
          <p:cNvPr id="150" name="Google Shape;150;p12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12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12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1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9pPr>
          </a:lstStyle>
          <a:p/>
        </p:txBody>
      </p:sp>
      <p:sp>
        <p:nvSpPr>
          <p:cNvPr id="156" name="Google Shape;156;p13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13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13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4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99" name="Google Shape;99;p4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4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4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9pPr>
          </a:lstStyle>
          <a:p/>
        </p:txBody>
      </p:sp>
      <p:sp>
        <p:nvSpPr>
          <p:cNvPr id="105" name="Google Shape;105;p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9pPr>
          </a:lstStyle>
          <a:p/>
        </p:txBody>
      </p:sp>
      <p:sp>
        <p:nvSpPr>
          <p:cNvPr id="106" name="Google Shape;106;p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None/>
              <a:defRPr b="1" sz="1600"/>
            </a:lvl9pPr>
          </a:lstStyle>
          <a:p/>
        </p:txBody>
      </p:sp>
      <p:sp>
        <p:nvSpPr>
          <p:cNvPr id="107" name="Google Shape;107;p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»"/>
              <a:defRPr sz="1600"/>
            </a:lvl9pPr>
          </a:lstStyle>
          <a:p/>
        </p:txBody>
      </p:sp>
      <p:sp>
        <p:nvSpPr>
          <p:cNvPr id="108" name="Google Shape;108;p5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5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5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"/>
          <p:cNvSpPr txBox="1"/>
          <p:nvPr>
            <p:ph type="title"/>
          </p:nvPr>
        </p:nvSpPr>
        <p:spPr>
          <a:xfrm rot="5400000">
            <a:off x="4752975" y="1857375"/>
            <a:ext cx="5334000" cy="1924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6"/>
          <p:cNvSpPr txBox="1"/>
          <p:nvPr>
            <p:ph idx="1" type="body"/>
          </p:nvPr>
        </p:nvSpPr>
        <p:spPr>
          <a:xfrm rot="5400000">
            <a:off x="828675" y="9525"/>
            <a:ext cx="5334000" cy="5619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14" name="Google Shape;114;p6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6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6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7"/>
          <p:cNvSpPr txBox="1"/>
          <p:nvPr>
            <p:ph idx="1" type="body"/>
          </p:nvPr>
        </p:nvSpPr>
        <p:spPr>
          <a:xfrm rot="5400000">
            <a:off x="2705100" y="-190500"/>
            <a:ext cx="3657600" cy="769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20" name="Google Shape;120;p7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7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7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  <a:defRPr sz="3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  <a:defRPr b="0" i="0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  <a:defRPr b="0" i="0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None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c Sans MS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9pPr>
          </a:lstStyle>
          <a:p/>
        </p:txBody>
      </p:sp>
      <p:sp>
        <p:nvSpPr>
          <p:cNvPr id="127" name="Google Shape;127;p8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8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8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sz="20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c Sans MS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omic Sans MS"/>
              <a:buNone/>
              <a:defRPr sz="900"/>
            </a:lvl9pPr>
          </a:lstStyle>
          <a:p/>
        </p:txBody>
      </p:sp>
      <p:sp>
        <p:nvSpPr>
          <p:cNvPr id="134" name="Google Shape;134;p9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9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9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0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11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11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11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theme" Target="../theme/theme3.xml"/><Relationship Id="rId10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20637" y="12700"/>
            <a:ext cx="8896350" cy="6780212"/>
          </a:xfrm>
          <a:custGeom>
            <a:rect b="b" l="l" r="r" t="t"/>
            <a:pathLst>
              <a:path extrusionOk="0" h="3619" w="3985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11" name="Google Shape;11;p1"/>
          <p:cNvGrpSpPr/>
          <p:nvPr/>
        </p:nvGrpSpPr>
        <p:grpSpPr>
          <a:xfrm>
            <a:off x="195262" y="234950"/>
            <a:ext cx="3787775" cy="1777999"/>
            <a:chOff x="195262" y="234950"/>
            <a:chExt cx="3787775" cy="1777999"/>
          </a:xfrm>
        </p:grpSpPr>
        <p:sp>
          <p:nvSpPr>
            <p:cNvPr id="12" name="Google Shape;12;p1"/>
            <p:cNvSpPr/>
            <p:nvPr/>
          </p:nvSpPr>
          <p:spPr>
            <a:xfrm>
              <a:off x="280987" y="280987"/>
              <a:ext cx="3571875" cy="1614487"/>
            </a:xfrm>
            <a:custGeom>
              <a:rect b="b" l="l" r="r" t="t"/>
              <a:pathLst>
                <a:path extrusionOk="0" h="414" w="79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263525" y="414337"/>
              <a:ext cx="3562350" cy="1598612"/>
            </a:xfrm>
            <a:custGeom>
              <a:rect b="b" l="l" r="r" t="t"/>
              <a:pathLst>
                <a:path extrusionOk="0" h="821" w="1586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752475" y="546100"/>
              <a:ext cx="2362200" cy="1458912"/>
            </a:xfrm>
            <a:custGeom>
              <a:rect b="b" l="l" r="r" t="t"/>
              <a:pathLst>
                <a:path extrusionOk="0" h="747" w="1049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15" name="Google Shape;15;p1"/>
            <p:cNvGrpSpPr/>
            <p:nvPr/>
          </p:nvGrpSpPr>
          <p:grpSpPr>
            <a:xfrm>
              <a:off x="195262" y="234950"/>
              <a:ext cx="3787775" cy="1716087"/>
              <a:chOff x="195262" y="234950"/>
              <a:chExt cx="3787775" cy="1716087"/>
            </a:xfrm>
          </p:grpSpPr>
          <p:sp>
            <p:nvSpPr>
              <p:cNvPr id="16" name="Google Shape;16;p1"/>
              <p:cNvSpPr/>
              <p:nvPr/>
            </p:nvSpPr>
            <p:spPr>
              <a:xfrm>
                <a:off x="3182937" y="1482725"/>
                <a:ext cx="336550" cy="339725"/>
              </a:xfrm>
              <a:custGeom>
                <a:rect b="b" l="l" r="r" t="t"/>
                <a:pathLst>
                  <a:path extrusionOk="0" h="173" w="150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7" name="Google Shape;17;p1"/>
              <p:cNvSpPr/>
              <p:nvPr/>
            </p:nvSpPr>
            <p:spPr>
              <a:xfrm>
                <a:off x="195262" y="234950"/>
                <a:ext cx="3787775" cy="1716087"/>
              </a:xfrm>
              <a:custGeom>
                <a:rect b="b" l="l" r="r" t="t"/>
                <a:pathLst>
                  <a:path extrusionOk="0" h="880" w="1684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8" name="Google Shape;18;p1"/>
              <p:cNvSpPr/>
              <p:nvPr/>
            </p:nvSpPr>
            <p:spPr>
              <a:xfrm>
                <a:off x="514350" y="250825"/>
                <a:ext cx="2676525" cy="974725"/>
              </a:xfrm>
              <a:custGeom>
                <a:rect b="b" l="l" r="r" t="t"/>
                <a:pathLst>
                  <a:path extrusionOk="0" h="500" w="119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19" name="Google Shape;19;p1"/>
              <p:cNvSpPr/>
              <p:nvPr/>
            </p:nvSpPr>
            <p:spPr>
              <a:xfrm>
                <a:off x="649287" y="398462"/>
                <a:ext cx="360362" cy="650875"/>
              </a:xfrm>
              <a:custGeom>
                <a:rect b="b" l="l" r="r" t="t"/>
                <a:pathLst>
                  <a:path extrusionOk="0" h="335" w="160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20" name="Google Shape;20;p1"/>
              <p:cNvSpPr/>
              <p:nvPr/>
            </p:nvSpPr>
            <p:spPr>
              <a:xfrm>
                <a:off x="1343025" y="850900"/>
                <a:ext cx="1096962" cy="577850"/>
              </a:xfrm>
              <a:custGeom>
                <a:rect b="b" l="l" r="r" t="t"/>
                <a:pathLst>
                  <a:path extrusionOk="0" h="296" w="489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</p:grpSp>
      <p:grpSp>
        <p:nvGrpSpPr>
          <p:cNvPr id="21" name="Google Shape;21;p1"/>
          <p:cNvGrpSpPr/>
          <p:nvPr/>
        </p:nvGrpSpPr>
        <p:grpSpPr>
          <a:xfrm>
            <a:off x="7797642" y="4318434"/>
            <a:ext cx="979803" cy="1159593"/>
            <a:chOff x="7797642" y="4318434"/>
            <a:chExt cx="979803" cy="1159593"/>
          </a:xfrm>
        </p:grpSpPr>
        <p:sp>
          <p:nvSpPr>
            <p:cNvPr id="22" name="Google Shape;22;p1"/>
            <p:cNvSpPr/>
            <p:nvPr/>
          </p:nvSpPr>
          <p:spPr>
            <a:xfrm rot="7320000">
              <a:off x="7793037" y="4660900"/>
              <a:ext cx="998537" cy="465137"/>
            </a:xfrm>
            <a:custGeom>
              <a:rect b="b" l="l" r="r" t="t"/>
              <a:pathLst>
                <a:path extrusionOk="0" h="414" w="79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3" name="Google Shape;23;p1"/>
            <p:cNvSpPr/>
            <p:nvPr/>
          </p:nvSpPr>
          <p:spPr>
            <a:xfrm rot="7320000">
              <a:off x="7768431" y="4639468"/>
              <a:ext cx="995362" cy="460375"/>
            </a:xfrm>
            <a:custGeom>
              <a:rect b="b" l="l" r="r" t="t"/>
              <a:pathLst>
                <a:path extrusionOk="0" h="821" w="1586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 rot="7320000">
              <a:off x="7936706" y="4625181"/>
              <a:ext cx="660400" cy="420687"/>
            </a:xfrm>
            <a:custGeom>
              <a:rect b="b" l="l" r="r" t="t"/>
              <a:pathLst>
                <a:path extrusionOk="0" h="747" w="1049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25" name="Google Shape;25;p1"/>
            <p:cNvGrpSpPr/>
            <p:nvPr/>
          </p:nvGrpSpPr>
          <p:grpSpPr>
            <a:xfrm>
              <a:off x="7797642" y="4318434"/>
              <a:ext cx="979803" cy="1159593"/>
              <a:chOff x="7797642" y="4318434"/>
              <a:chExt cx="979803" cy="1159593"/>
            </a:xfrm>
          </p:grpSpPr>
          <p:sp>
            <p:nvSpPr>
              <p:cNvPr id="26" name="Google Shape;26;p1"/>
              <p:cNvSpPr/>
              <p:nvPr/>
            </p:nvSpPr>
            <p:spPr>
              <a:xfrm rot="7320000">
                <a:off x="7916862" y="5064125"/>
                <a:ext cx="93662" cy="96837"/>
              </a:xfrm>
              <a:custGeom>
                <a:rect b="b" l="l" r="r" t="t"/>
                <a:pathLst>
                  <a:path extrusionOk="0" h="173" w="150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27" name="Google Shape;27;p1"/>
              <p:cNvSpPr/>
              <p:nvPr/>
            </p:nvSpPr>
            <p:spPr>
              <a:xfrm rot="7320000">
                <a:off x="7758112" y="4651375"/>
                <a:ext cx="1058862" cy="493712"/>
              </a:xfrm>
              <a:custGeom>
                <a:rect b="b" l="l" r="r" t="t"/>
                <a:pathLst>
                  <a:path extrusionOk="0" h="880" w="1684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28" name="Google Shape;28;p1"/>
              <p:cNvSpPr/>
              <p:nvPr/>
            </p:nvSpPr>
            <p:spPr>
              <a:xfrm rot="7320000">
                <a:off x="8035925" y="4757737"/>
                <a:ext cx="749300" cy="279400"/>
              </a:xfrm>
              <a:custGeom>
                <a:rect b="b" l="l" r="r" t="t"/>
                <a:pathLst>
                  <a:path extrusionOk="0" h="500" w="119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29" name="Google Shape;29;p1"/>
              <p:cNvSpPr/>
              <p:nvPr/>
            </p:nvSpPr>
            <p:spPr>
              <a:xfrm rot="7320000">
                <a:off x="8516143" y="4560093"/>
                <a:ext cx="100012" cy="187325"/>
              </a:xfrm>
              <a:custGeom>
                <a:rect b="b" l="l" r="r" t="t"/>
                <a:pathLst>
                  <a:path extrusionOk="0" h="335" w="160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30" name="Google Shape;30;p1"/>
              <p:cNvSpPr/>
              <p:nvPr/>
            </p:nvSpPr>
            <p:spPr>
              <a:xfrm rot="7320000">
                <a:off x="8155781" y="4761706"/>
                <a:ext cx="306387" cy="165100"/>
              </a:xfrm>
              <a:custGeom>
                <a:rect b="b" l="l" r="r" t="t"/>
                <a:pathLst>
                  <a:path extrusionOk="0" h="296" w="489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</p:grpSp>
      </p:grpSp>
      <p:sp>
        <p:nvSpPr>
          <p:cNvPr id="31" name="Google Shape;31;p1"/>
          <p:cNvSpPr/>
          <p:nvPr/>
        </p:nvSpPr>
        <p:spPr>
          <a:xfrm>
            <a:off x="901700" y="5054600"/>
            <a:ext cx="6807200" cy="728662"/>
          </a:xfrm>
          <a:custGeom>
            <a:rect b="b" l="l" r="r" t="t"/>
            <a:pathLst>
              <a:path extrusionOk="0" h="459" w="4288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cap="flat" cmpd="sng" w="76200">
            <a:solidFill>
              <a:schemeClr val="folHlink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2" name="Google Shape;32;p1"/>
          <p:cNvSpPr/>
          <p:nvPr/>
        </p:nvSpPr>
        <p:spPr>
          <a:xfrm>
            <a:off x="4076700" y="1930400"/>
            <a:ext cx="889000" cy="381000"/>
          </a:xfrm>
          <a:custGeom>
            <a:rect b="b" l="l" r="r" t="t"/>
            <a:pathLst>
              <a:path extrusionOk="0" h="240" w="56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cap="flat" cmpd="sng" w="1143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3" name="Google Shape;33;p1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34" name="Google Shape;34;p1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  <a:defRPr b="0" i="0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  <a:defRPr b="0" i="0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b="0" i="0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35" name="Google Shape;35;p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36" name="Google Shape;36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37" name="Google Shape;37;p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"/>
          <p:cNvSpPr/>
          <p:nvPr/>
        </p:nvSpPr>
        <p:spPr>
          <a:xfrm rot="-3180000">
            <a:off x="7777956" y="-15081"/>
            <a:ext cx="1162050" cy="2084387"/>
          </a:xfrm>
          <a:custGeom>
            <a:rect b="b" l="l" r="r" t="t"/>
            <a:pathLst>
              <a:path extrusionOk="0" h="3686" w="2903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46" name="Google Shape;46;p3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47" name="Google Shape;47;p3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  <a:defRPr b="0" i="0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  <a:defRPr b="0" i="0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  <a:defRPr b="0" i="0" sz="2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–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»"/>
              <a:defRPr b="0" i="0" sz="2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0" type="dt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49" name="Google Shape;49;p3"/>
          <p:cNvSpPr txBox="1"/>
          <p:nvPr>
            <p:ph idx="11" type="ftr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/>
        </p:txBody>
      </p:sp>
      <p:sp>
        <p:nvSpPr>
          <p:cNvPr id="50" name="Google Shape;50;p3"/>
          <p:cNvSpPr txBox="1"/>
          <p:nvPr>
            <p:ph idx="12" type="sldNum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  <a:defRPr b="0" i="0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3"/>
          <p:cNvSpPr/>
          <p:nvPr/>
        </p:nvSpPr>
        <p:spPr>
          <a:xfrm rot="-3180000">
            <a:off x="7865268" y="24606"/>
            <a:ext cx="1165225" cy="2097087"/>
          </a:xfrm>
          <a:custGeom>
            <a:rect b="b" l="l" r="r" t="t"/>
            <a:pathLst>
              <a:path extrusionOk="0" h="3703" w="2911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2" name="Google Shape;52;p3"/>
          <p:cNvSpPr/>
          <p:nvPr/>
        </p:nvSpPr>
        <p:spPr>
          <a:xfrm rot="-3180000">
            <a:off x="7831137" y="192087"/>
            <a:ext cx="1025525" cy="1571625"/>
          </a:xfrm>
          <a:custGeom>
            <a:rect b="b" l="l" r="r" t="t"/>
            <a:pathLst>
              <a:path extrusionOk="0" h="2777" w="2561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53" name="Google Shape;53;p3"/>
          <p:cNvGrpSpPr/>
          <p:nvPr/>
        </p:nvGrpSpPr>
        <p:grpSpPr>
          <a:xfrm>
            <a:off x="7937" y="5540375"/>
            <a:ext cx="1784350" cy="1246187"/>
            <a:chOff x="7937" y="5540375"/>
            <a:chExt cx="1784350" cy="1246187"/>
          </a:xfrm>
        </p:grpSpPr>
        <p:sp>
          <p:nvSpPr>
            <p:cNvPr id="54" name="Google Shape;54;p3"/>
            <p:cNvSpPr/>
            <p:nvPr/>
          </p:nvSpPr>
          <p:spPr>
            <a:xfrm>
              <a:off x="38100" y="5564187"/>
              <a:ext cx="1728787" cy="1030287"/>
            </a:xfrm>
            <a:custGeom>
              <a:rect b="b" l="l" r="r" t="t"/>
              <a:pathLst>
                <a:path extrusionOk="0" h="1298" w="2177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1622425" y="5686425"/>
              <a:ext cx="112712" cy="204787"/>
            </a:xfrm>
            <a:custGeom>
              <a:rect b="b" l="l" r="r" t="t"/>
              <a:pathLst>
                <a:path extrusionOk="0" h="258" w="143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31750" y="5991225"/>
              <a:ext cx="1257300" cy="650875"/>
            </a:xfrm>
            <a:custGeom>
              <a:rect b="b" l="l" r="r" t="t"/>
              <a:pathLst>
                <a:path extrusionOk="0" h="821" w="1586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204787" y="6045200"/>
              <a:ext cx="833437" cy="593725"/>
            </a:xfrm>
            <a:custGeom>
              <a:rect b="b" l="l" r="r" t="t"/>
              <a:pathLst>
                <a:path extrusionOk="0" h="747" w="1049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769937" y="5607050"/>
              <a:ext cx="214312" cy="192087"/>
            </a:xfrm>
            <a:custGeom>
              <a:rect b="b" l="l" r="r" t="t"/>
              <a:pathLst>
                <a:path extrusionOk="0" h="241" w="272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1017587" y="6608762"/>
              <a:ext cx="120650" cy="177800"/>
            </a:xfrm>
            <a:custGeom>
              <a:rect b="b" l="l" r="r" t="t"/>
              <a:pathLst>
                <a:path extrusionOk="0" h="224" w="152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800100" y="5726112"/>
              <a:ext cx="306387" cy="608012"/>
            </a:xfrm>
            <a:custGeom>
              <a:rect b="b" l="l" r="r" t="t"/>
              <a:pathLst>
                <a:path extrusionOk="0" h="764" w="386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1060450" y="5699125"/>
              <a:ext cx="577850" cy="276225"/>
            </a:xfrm>
            <a:custGeom>
              <a:rect b="b" l="l" r="r" t="t"/>
              <a:pathLst>
                <a:path extrusionOk="0" h="348" w="72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550862" y="5862637"/>
              <a:ext cx="247650" cy="106362"/>
            </a:xfrm>
            <a:custGeom>
              <a:rect b="b" l="l" r="r" t="t"/>
              <a:pathLst>
                <a:path extrusionOk="0" h="135" w="312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grpSp>
          <p:nvGrpSpPr>
            <p:cNvPr id="63" name="Google Shape;63;p3"/>
            <p:cNvGrpSpPr/>
            <p:nvPr/>
          </p:nvGrpSpPr>
          <p:grpSpPr>
            <a:xfrm>
              <a:off x="7937" y="5540375"/>
              <a:ext cx="1784350" cy="1238249"/>
              <a:chOff x="7937" y="5540375"/>
              <a:chExt cx="1784350" cy="1238249"/>
            </a:xfrm>
          </p:grpSpPr>
          <p:grpSp>
            <p:nvGrpSpPr>
              <p:cNvPr id="64" name="Google Shape;64;p3"/>
              <p:cNvGrpSpPr/>
              <p:nvPr/>
            </p:nvGrpSpPr>
            <p:grpSpPr>
              <a:xfrm>
                <a:off x="792162" y="5654675"/>
                <a:ext cx="869950" cy="1123949"/>
                <a:chOff x="792162" y="5654675"/>
                <a:chExt cx="869950" cy="1123949"/>
              </a:xfrm>
            </p:grpSpPr>
            <p:sp>
              <p:nvSpPr>
                <p:cNvPr id="65" name="Google Shape;65;p3"/>
                <p:cNvSpPr/>
                <p:nvPr/>
              </p:nvSpPr>
              <p:spPr>
                <a:xfrm>
                  <a:off x="792162" y="5694362"/>
                  <a:ext cx="249237" cy="138112"/>
                </a:xfrm>
                <a:custGeom>
                  <a:rect b="b" l="l" r="r" t="t"/>
                  <a:pathLst>
                    <a:path extrusionOk="0" h="175" w="313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66" name="Google Shape;66;p3"/>
                <p:cNvSpPr/>
                <p:nvPr/>
              </p:nvSpPr>
              <p:spPr>
                <a:xfrm>
                  <a:off x="1009650" y="6567487"/>
                  <a:ext cx="182562" cy="211137"/>
                </a:xfrm>
                <a:custGeom>
                  <a:rect b="b" l="l" r="r" t="t"/>
                  <a:pathLst>
                    <a:path extrusionOk="0" h="266" w="230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67" name="Google Shape;67;p3"/>
                <p:cNvSpPr/>
                <p:nvPr/>
              </p:nvSpPr>
              <p:spPr>
                <a:xfrm>
                  <a:off x="1593850" y="5654675"/>
                  <a:ext cx="68262" cy="185737"/>
                </a:xfrm>
                <a:custGeom>
                  <a:rect b="b" l="l" r="r" t="t"/>
                  <a:pathLst>
                    <a:path extrusionOk="0" h="234" w="87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  <p:sp>
            <p:nvSpPr>
              <p:cNvPr id="68" name="Google Shape;68;p3"/>
              <p:cNvSpPr/>
              <p:nvPr/>
            </p:nvSpPr>
            <p:spPr>
              <a:xfrm>
                <a:off x="120650" y="5924550"/>
                <a:ext cx="944562" cy="396875"/>
              </a:xfrm>
              <a:custGeom>
                <a:rect b="b" l="l" r="r" t="t"/>
                <a:pathLst>
                  <a:path extrusionOk="0" h="500" w="119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412750" y="6169025"/>
                <a:ext cx="387350" cy="234950"/>
              </a:xfrm>
              <a:custGeom>
                <a:rect b="b" l="l" r="r" t="t"/>
                <a:pathLst>
                  <a:path extrusionOk="0" h="296" w="489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896937" y="5842000"/>
                <a:ext cx="169862" cy="377825"/>
              </a:xfrm>
              <a:custGeom>
                <a:rect b="b" l="l" r="r" t="t"/>
                <a:pathLst>
                  <a:path extrusionOk="0" h="478" w="213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71" name="Google Shape;71;p3"/>
              <p:cNvGrpSpPr/>
              <p:nvPr/>
            </p:nvGrpSpPr>
            <p:grpSpPr>
              <a:xfrm>
                <a:off x="7937" y="5540375"/>
                <a:ext cx="1784350" cy="1076325"/>
                <a:chOff x="7937" y="5540375"/>
                <a:chExt cx="1784350" cy="1076325"/>
              </a:xfrm>
            </p:grpSpPr>
            <p:sp>
              <p:nvSpPr>
                <p:cNvPr id="72" name="Google Shape;72;p3"/>
                <p:cNvSpPr/>
                <p:nvPr/>
              </p:nvSpPr>
              <p:spPr>
                <a:xfrm>
                  <a:off x="1062037" y="6426200"/>
                  <a:ext cx="119062" cy="138112"/>
                </a:xfrm>
                <a:custGeom>
                  <a:rect b="b" l="l" r="r" t="t"/>
                  <a:pathLst>
                    <a:path extrusionOk="0" h="173" w="150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3" name="Google Shape;73;p3"/>
                <p:cNvSpPr/>
                <p:nvPr/>
              </p:nvSpPr>
              <p:spPr>
                <a:xfrm>
                  <a:off x="7937" y="5918200"/>
                  <a:ext cx="1336675" cy="698500"/>
                </a:xfrm>
                <a:custGeom>
                  <a:rect b="b" l="l" r="r" t="t"/>
                  <a:pathLst>
                    <a:path extrusionOk="0" h="880" w="1684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4" name="Google Shape;74;p3"/>
                <p:cNvSpPr/>
                <p:nvPr/>
              </p:nvSpPr>
              <p:spPr>
                <a:xfrm>
                  <a:off x="168275" y="5984875"/>
                  <a:ext cx="127000" cy="265112"/>
                </a:xfrm>
                <a:custGeom>
                  <a:rect b="b" l="l" r="r" t="t"/>
                  <a:pathLst>
                    <a:path extrusionOk="0" h="335" w="160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5" name="Google Shape;75;p3"/>
                <p:cNvSpPr/>
                <p:nvPr/>
              </p:nvSpPr>
              <p:spPr>
                <a:xfrm>
                  <a:off x="712787" y="5540375"/>
                  <a:ext cx="511175" cy="942975"/>
                </a:xfrm>
                <a:custGeom>
                  <a:rect b="b" l="l" r="r" t="t"/>
                  <a:pathLst>
                    <a:path extrusionOk="0" h="1188" w="642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6" name="Google Shape;76;p3"/>
                <p:cNvSpPr/>
                <p:nvPr/>
              </p:nvSpPr>
              <p:spPr>
                <a:xfrm>
                  <a:off x="917575" y="5794375"/>
                  <a:ext cx="152400" cy="400050"/>
                </a:xfrm>
                <a:custGeom>
                  <a:rect b="b" l="l" r="r" t="t"/>
                  <a:pathLst>
                    <a:path extrusionOk="0" h="504" w="192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7" name="Google Shape;77;p3"/>
                <p:cNvSpPr/>
                <p:nvPr/>
              </p:nvSpPr>
              <p:spPr>
                <a:xfrm>
                  <a:off x="520700" y="5762625"/>
                  <a:ext cx="309562" cy="214312"/>
                </a:xfrm>
                <a:custGeom>
                  <a:rect b="b" l="l" r="r" t="t"/>
                  <a:pathLst>
                    <a:path extrusionOk="0" h="269" w="390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8" name="Google Shape;78;p3"/>
                <p:cNvSpPr/>
                <p:nvPr/>
              </p:nvSpPr>
              <p:spPr>
                <a:xfrm>
                  <a:off x="1044575" y="5616575"/>
                  <a:ext cx="747712" cy="336550"/>
                </a:xfrm>
                <a:custGeom>
                  <a:rect b="b" l="l" r="r" t="t"/>
                  <a:pathLst>
                    <a:path extrusionOk="0" h="424" w="941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79" name="Google Shape;79;p3"/>
                <p:cNvSpPr/>
                <p:nvPr/>
              </p:nvSpPr>
              <p:spPr>
                <a:xfrm>
                  <a:off x="1138237" y="5724525"/>
                  <a:ext cx="388937" cy="136525"/>
                </a:xfrm>
                <a:custGeom>
                  <a:rect b="b" l="l" r="r" t="t"/>
                  <a:pathLst>
                    <a:path extrusionOk="0" h="173" w="488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</p:grpSp>
      <p:grpSp>
        <p:nvGrpSpPr>
          <p:cNvPr id="80" name="Google Shape;80;p3"/>
          <p:cNvGrpSpPr/>
          <p:nvPr/>
        </p:nvGrpSpPr>
        <p:grpSpPr>
          <a:xfrm>
            <a:off x="8680450" y="2116137"/>
            <a:ext cx="385762" cy="4308475"/>
            <a:chOff x="8680450" y="2116137"/>
            <a:chExt cx="385762" cy="4308475"/>
          </a:xfrm>
        </p:grpSpPr>
        <p:sp>
          <p:nvSpPr>
            <p:cNvPr id="81" name="Google Shape;81;p3"/>
            <p:cNvSpPr/>
            <p:nvPr/>
          </p:nvSpPr>
          <p:spPr>
            <a:xfrm flipH="1">
              <a:off x="8680450" y="4159250"/>
              <a:ext cx="325437" cy="2265362"/>
            </a:xfrm>
            <a:custGeom>
              <a:rect b="b" l="l" r="r" t="t"/>
              <a:pathLst>
                <a:path extrusionOk="0" h="3266" w="772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82" name="Google Shape;82;p3"/>
            <p:cNvSpPr/>
            <p:nvPr/>
          </p:nvSpPr>
          <p:spPr>
            <a:xfrm flipH="1">
              <a:off x="8740775" y="2116137"/>
              <a:ext cx="325437" cy="2592387"/>
            </a:xfrm>
            <a:custGeom>
              <a:rect b="b" l="l" r="r" t="t"/>
              <a:pathLst>
                <a:path extrusionOk="0" h="3266" w="772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</p:grpSp>
      <p:grpSp>
        <p:nvGrpSpPr>
          <p:cNvPr id="83" name="Google Shape;83;p3"/>
          <p:cNvGrpSpPr/>
          <p:nvPr/>
        </p:nvGrpSpPr>
        <p:grpSpPr>
          <a:xfrm>
            <a:off x="7171101" y="-85887"/>
            <a:ext cx="2428148" cy="2245051"/>
            <a:chOff x="7171101" y="-85887"/>
            <a:chExt cx="2428148" cy="2245051"/>
          </a:xfrm>
        </p:grpSpPr>
        <p:grpSp>
          <p:nvGrpSpPr>
            <p:cNvPr id="84" name="Google Shape;84;p3"/>
            <p:cNvGrpSpPr/>
            <p:nvPr/>
          </p:nvGrpSpPr>
          <p:grpSpPr>
            <a:xfrm>
              <a:off x="7171101" y="-85887"/>
              <a:ext cx="2428148" cy="2245051"/>
              <a:chOff x="7171101" y="-85887"/>
              <a:chExt cx="2428148" cy="2245051"/>
            </a:xfrm>
          </p:grpSpPr>
          <p:sp>
            <p:nvSpPr>
              <p:cNvPr id="85" name="Google Shape;85;p3"/>
              <p:cNvSpPr/>
              <p:nvPr/>
            </p:nvSpPr>
            <p:spPr>
              <a:xfrm rot="-3180000">
                <a:off x="8620125" y="1724025"/>
                <a:ext cx="98425" cy="457200"/>
              </a:xfrm>
              <a:custGeom>
                <a:rect b="b" l="l" r="r" t="t"/>
                <a:pathLst>
                  <a:path extrusionOk="0" h="806" w="245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Comic Sans MS"/>
                  <a:ea typeface="Comic Sans MS"/>
                  <a:cs typeface="Comic Sans MS"/>
                  <a:sym typeface="Comic Sans MS"/>
                </a:endParaRPr>
              </a:p>
            </p:txBody>
          </p:sp>
          <p:grpSp>
            <p:nvGrpSpPr>
              <p:cNvPr id="86" name="Google Shape;86;p3"/>
              <p:cNvGrpSpPr/>
              <p:nvPr/>
            </p:nvGrpSpPr>
            <p:grpSpPr>
              <a:xfrm>
                <a:off x="7171101" y="-85887"/>
                <a:ext cx="2428148" cy="2245051"/>
                <a:chOff x="7171101" y="-85887"/>
                <a:chExt cx="2428148" cy="2245051"/>
              </a:xfrm>
            </p:grpSpPr>
            <p:sp>
              <p:nvSpPr>
                <p:cNvPr id="87" name="Google Shape;87;p3"/>
                <p:cNvSpPr/>
                <p:nvPr/>
              </p:nvSpPr>
              <p:spPr>
                <a:xfrm rot="-3180000">
                  <a:off x="7883525" y="112712"/>
                  <a:ext cx="242887" cy="198437"/>
                </a:xfrm>
                <a:custGeom>
                  <a:rect b="b" l="l" r="r" t="t"/>
                  <a:pathLst>
                    <a:path extrusionOk="0" h="349" w="604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88" name="Google Shape;88;p3"/>
                <p:cNvSpPr/>
                <p:nvPr/>
              </p:nvSpPr>
              <p:spPr>
                <a:xfrm rot="-3180000">
                  <a:off x="8022431" y="518318"/>
                  <a:ext cx="427037" cy="695325"/>
                </a:xfrm>
                <a:custGeom>
                  <a:rect b="b" l="l" r="r" t="t"/>
                  <a:pathLst>
                    <a:path extrusionOk="0" h="1230" w="1064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89" name="Google Shape;89;p3"/>
                <p:cNvSpPr/>
                <p:nvPr/>
              </p:nvSpPr>
              <p:spPr>
                <a:xfrm rot="-3180000">
                  <a:off x="7720806" y="280193"/>
                  <a:ext cx="801687" cy="1425575"/>
                </a:xfrm>
                <a:custGeom>
                  <a:rect b="b" l="l" r="r" t="t"/>
                  <a:pathLst>
                    <a:path extrusionOk="0" h="2521" w="2002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90" name="Google Shape;90;p3"/>
                <p:cNvSpPr/>
                <p:nvPr/>
              </p:nvSpPr>
              <p:spPr>
                <a:xfrm rot="-3180000">
                  <a:off x="7783512" y="-30162"/>
                  <a:ext cx="1203325" cy="2133600"/>
                </a:xfrm>
                <a:custGeom>
                  <a:rect b="b" l="l" r="r" t="t"/>
                  <a:pathLst>
                    <a:path extrusionOk="0" h="3771" w="3007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91" name="Google Shape;91;p3"/>
                <p:cNvSpPr/>
                <p:nvPr/>
              </p:nvSpPr>
              <p:spPr>
                <a:xfrm rot="-3180000">
                  <a:off x="8417718" y="1415256"/>
                  <a:ext cx="268287" cy="193675"/>
                </a:xfrm>
                <a:custGeom>
                  <a:rect b="b" l="l" r="r" t="t"/>
                  <a:pathLst>
                    <a:path extrusionOk="0" h="342" w="673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92" name="Google Shape;92;p3"/>
                <p:cNvSpPr/>
                <p:nvPr/>
              </p:nvSpPr>
              <p:spPr>
                <a:xfrm rot="-3180000">
                  <a:off x="8339931" y="1270793"/>
                  <a:ext cx="287337" cy="228600"/>
                </a:xfrm>
                <a:custGeom>
                  <a:rect b="b" l="l" r="r" t="t"/>
                  <a:pathLst>
                    <a:path extrusionOk="0" h="403" w="716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93" name="Google Shape;93;p3"/>
                <p:cNvSpPr/>
                <p:nvPr/>
              </p:nvSpPr>
              <p:spPr>
                <a:xfrm rot="-3180000">
                  <a:off x="7913687" y="333375"/>
                  <a:ext cx="287337" cy="233362"/>
                </a:xfrm>
                <a:custGeom>
                  <a:rect b="b" l="l" r="r" t="t"/>
                  <a:pathLst>
                    <a:path extrusionOk="0" h="411" w="717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  <p:sp>
              <p:nvSpPr>
                <p:cNvPr id="94" name="Google Shape;94;p3"/>
                <p:cNvSpPr/>
                <p:nvPr/>
              </p:nvSpPr>
              <p:spPr>
                <a:xfrm rot="-3180000">
                  <a:off x="7862093" y="216693"/>
                  <a:ext cx="284162" cy="219075"/>
                </a:xfrm>
                <a:custGeom>
                  <a:rect b="b" l="l" r="r" t="t"/>
                  <a:pathLst>
                    <a:path extrusionOk="0" h="386" w="709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>
                    <a:solidFill>
                      <a:schemeClr val="dk1"/>
                    </a:solidFill>
                    <a:latin typeface="Comic Sans MS"/>
                    <a:ea typeface="Comic Sans MS"/>
                    <a:cs typeface="Comic Sans MS"/>
                    <a:sym typeface="Comic Sans MS"/>
                  </a:endParaRPr>
                </a:p>
              </p:txBody>
            </p:sp>
          </p:grpSp>
        </p:grpSp>
        <p:cxnSp>
          <p:nvCxnSpPr>
            <p:cNvPr id="95" name="Google Shape;95;p3"/>
            <p:cNvCxnSpPr/>
            <p:nvPr/>
          </p:nvCxnSpPr>
          <p:spPr>
            <a:xfrm>
              <a:off x="7731125" y="133350"/>
              <a:ext cx="66675" cy="152400"/>
            </a:xfrm>
            <a:prstGeom prst="straightConnector1">
              <a:avLst/>
            </a:prstGeom>
            <a:noFill/>
            <a:ln cap="flat" cmpd="sng" w="38100">
              <a:solidFill>
                <a:schemeClr val="accent2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4"/>
          <p:cNvSpPr txBox="1"/>
          <p:nvPr>
            <p:ph type="ctrTitle"/>
          </p:nvPr>
        </p:nvSpPr>
        <p:spPr>
          <a:xfrm>
            <a:off x="1371600" y="1511300"/>
            <a:ext cx="6400800" cy="2273300"/>
          </a:xfrm>
          <a:prstGeom prst="rect">
            <a:avLst/>
          </a:prstGeom>
          <a:noFill/>
          <a:ln>
            <a:noFill/>
          </a:ln>
          <a:effectLst>
            <a:outerShdw blurRad="63500" dir="2021404" dist="45790">
              <a:schemeClr val="lt2"/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Comic Sans MS"/>
              <a:buNone/>
            </a:pPr>
            <a:r>
              <a:rPr b="0" i="0" lang="en-US" sz="72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COMPETENCY </a:t>
            </a:r>
            <a:endParaRPr/>
          </a:p>
        </p:txBody>
      </p:sp>
      <p:sp>
        <p:nvSpPr>
          <p:cNvPr id="164" name="Google Shape;164;p14"/>
          <p:cNvSpPr txBox="1"/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165" name="Google Shape;165;p14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3"/>
          <p:cNvSpPr txBox="1"/>
          <p:nvPr>
            <p:ph type="title"/>
          </p:nvPr>
        </p:nvSpPr>
        <p:spPr>
          <a:xfrm>
            <a:off x="685800" y="228600"/>
            <a:ext cx="68707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CONT..</a:t>
            </a:r>
            <a:endParaRPr/>
          </a:p>
        </p:txBody>
      </p:sp>
      <p:sp>
        <p:nvSpPr>
          <p:cNvPr id="241" name="Google Shape;241;p23"/>
          <p:cNvSpPr txBox="1"/>
          <p:nvPr>
            <p:ph idx="1" type="body"/>
          </p:nvPr>
        </p:nvSpPr>
        <p:spPr>
          <a:xfrm>
            <a:off x="685800" y="1066800"/>
            <a:ext cx="83058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Competencies are major skills, knowledge or attitudes that are measurable and observable; field or discipline specific outcomes addressed at the learning plan (lesson) level.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Broadly defined, competencies are actions which are observable in the execution (performance) of one’s work.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 other words, competencies are </a:t>
            </a:r>
            <a:r>
              <a:rPr b="1" i="0" lang="en-US" sz="3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applied skills and knowledge </a:t>
            </a:r>
            <a:r>
              <a:rPr b="0" i="1" lang="en-US" sz="3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that enable people to perform work.</a:t>
            </a:r>
            <a:endParaRPr/>
          </a:p>
          <a:p>
            <a:pPr indent="-1524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52400" lvl="0" marL="3429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42" name="Google Shape;242;p23"/>
          <p:cNvSpPr txBox="1"/>
          <p:nvPr/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243" name="Google Shape;243;p23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4"/>
          <p:cNvSpPr txBox="1"/>
          <p:nvPr>
            <p:ph type="title"/>
          </p:nvPr>
        </p:nvSpPr>
        <p:spPr>
          <a:xfrm>
            <a:off x="457200" y="188912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CONT..</a:t>
            </a:r>
            <a:endParaRPr/>
          </a:p>
        </p:txBody>
      </p:sp>
      <p:sp>
        <p:nvSpPr>
          <p:cNvPr id="249" name="Google Shape;249;p24"/>
          <p:cNvSpPr txBox="1"/>
          <p:nvPr>
            <p:ph idx="1" type="body"/>
          </p:nvPr>
        </p:nvSpPr>
        <p:spPr>
          <a:xfrm>
            <a:off x="457200" y="981075"/>
            <a:ext cx="8229600" cy="534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 competency is a statement specified the performance that attained in the particular lesson.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One competency can be achieved by different lessons.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Competencies are the intended outcomes of the instruction you are providing.  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They describe the technical skills being taught in terms of actual performance. 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They tell the student what it is that they will be able to DO upon successful completion of the training.</a:t>
            </a:r>
            <a:endParaRPr/>
          </a:p>
          <a:p>
            <a:pPr indent="-152400" lvl="0" marL="34290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52400" lvl="0" marL="3429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50" name="Google Shape;250;p24"/>
          <p:cNvSpPr txBox="1"/>
          <p:nvPr/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251" name="Google Shape;251;p24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5"/>
          <p:cNvSpPr txBox="1"/>
          <p:nvPr>
            <p:ph type="title"/>
          </p:nvPr>
        </p:nvSpPr>
        <p:spPr>
          <a:xfrm>
            <a:off x="762000" y="304800"/>
            <a:ext cx="78486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mic Sans MS"/>
              <a:buNone/>
            </a:pPr>
            <a:r>
              <a:rPr b="0" i="0" lang="en-US" sz="3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Competencies can be written in any of the three domains:</a:t>
            </a:r>
            <a:br>
              <a:rPr b="0" i="0" lang="en-US" sz="3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/>
          </a:p>
        </p:txBody>
      </p:sp>
      <p:sp>
        <p:nvSpPr>
          <p:cNvPr id="257" name="Google Shape;257;p25"/>
          <p:cNvSpPr txBox="1"/>
          <p:nvPr>
            <p:ph idx="1" type="body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AutoNum type="arabicPeriod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Cognitive domain: focuses on thinking or knowledge</a:t>
            </a:r>
            <a:endParaRPr/>
          </a:p>
          <a:p>
            <a:pPr indent="-514350" lvl="0" marL="5143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AutoNum type="arabicPeriod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Psychomotor domain: focuses on  doing or performing </a:t>
            </a:r>
            <a:endParaRPr/>
          </a:p>
          <a:p>
            <a:pPr indent="-514350" lvl="0" marL="5143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AutoNum type="arabicPeriod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Affective domain:  focuses on the development of attitudes and interests </a:t>
            </a:r>
            <a:endParaRPr/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58" name="Google Shape;258;p25"/>
          <p:cNvSpPr txBox="1"/>
          <p:nvPr/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259" name="Google Shape;259;p25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6"/>
          <p:cNvSpPr txBox="1"/>
          <p:nvPr>
            <p:ph type="title"/>
          </p:nvPr>
        </p:nvSpPr>
        <p:spPr>
          <a:xfrm>
            <a:off x="457200" y="404812"/>
            <a:ext cx="8229600" cy="9366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CONT..</a:t>
            </a:r>
            <a:endParaRPr/>
          </a:p>
        </p:txBody>
      </p:sp>
      <p:sp>
        <p:nvSpPr>
          <p:cNvPr id="265" name="Google Shape;265;p26"/>
          <p:cNvSpPr txBox="1"/>
          <p:nvPr>
            <p:ph idx="1" type="body"/>
          </p:nvPr>
        </p:nvSpPr>
        <p:spPr>
          <a:xfrm>
            <a:off x="533400" y="1295400"/>
            <a:ext cx="8229600" cy="4840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Any competency statement should consist of the following elements: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1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• action verb </a:t>
            </a: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(observable or measurable performance of a worker)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1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• content </a:t>
            </a: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(subject matter, type of performance, specific task)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1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• context </a:t>
            </a: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(limitations or conditions of work environment)</a:t>
            </a:r>
            <a:endParaRPr/>
          </a:p>
        </p:txBody>
      </p:sp>
      <p:sp>
        <p:nvSpPr>
          <p:cNvPr id="266" name="Google Shape;266;p26"/>
          <p:cNvSpPr txBox="1"/>
          <p:nvPr/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267" name="Google Shape;267;p26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7"/>
          <p:cNvSpPr txBox="1"/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omic Sans MS"/>
              <a:buNone/>
            </a:pPr>
            <a:r>
              <a:rPr b="0" i="0" lang="en-US" sz="5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Examples:</a:t>
            </a:r>
            <a:br>
              <a:rPr b="0" i="0" lang="en-US" sz="4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/>
          </a:p>
        </p:txBody>
      </p:sp>
      <p:sp>
        <p:nvSpPr>
          <p:cNvPr id="273" name="Google Shape;273;p27"/>
          <p:cNvSpPr txBox="1"/>
          <p:nvPr>
            <p:ph idx="1" type="body"/>
          </p:nvPr>
        </p:nvSpPr>
        <p:spPr>
          <a:xfrm>
            <a:off x="457200" y="1341437"/>
            <a:ext cx="8229600" cy="4983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AutoNum type="arabicPeriod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Students should be competent to write programming code using java compiler </a:t>
            </a:r>
            <a:endParaRPr/>
          </a:p>
          <a:p>
            <a:pPr indent="-514350" lvl="0" marL="5143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AutoNum type="arabicPeriod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Student should demonstrate ability to design database for various field in real environment.</a:t>
            </a:r>
            <a:endParaRPr/>
          </a:p>
          <a:p>
            <a:pPr indent="-514350" lvl="0" marL="5143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AutoNum type="arabicPeriod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Design teaching and learning materials for different topics and lessons</a:t>
            </a:r>
            <a:endParaRPr/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74" name="Google Shape;274;p27"/>
          <p:cNvSpPr txBox="1"/>
          <p:nvPr/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275" name="Google Shape;275;p27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8"/>
          <p:cNvSpPr txBox="1"/>
          <p:nvPr>
            <p:ph type="title"/>
          </p:nvPr>
        </p:nvSpPr>
        <p:spPr>
          <a:xfrm>
            <a:off x="0" y="685800"/>
            <a:ext cx="8856662" cy="720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None/>
            </a:pPr>
            <a:r>
              <a:rPr b="0" i="1" lang="en-US" sz="4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Characteristics of a Good Competency</a:t>
            </a:r>
            <a:endParaRPr/>
          </a:p>
        </p:txBody>
      </p:sp>
      <p:sp>
        <p:nvSpPr>
          <p:cNvPr id="281" name="Google Shape;281;p28"/>
          <p:cNvSpPr txBox="1"/>
          <p:nvPr>
            <p:ph idx="1" type="body"/>
          </p:nvPr>
        </p:nvSpPr>
        <p:spPr>
          <a:xfrm>
            <a:off x="636587" y="1371600"/>
            <a:ext cx="8507412" cy="5688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•"/>
            </a:pPr>
            <a:r>
              <a:rPr b="0" i="1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There are </a:t>
            </a:r>
            <a:r>
              <a:rPr b="1" i="1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seven</a:t>
            </a:r>
            <a:r>
              <a:rPr b="0" i="1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characteristics of a good competency:</a:t>
            </a:r>
            <a:endParaRPr b="0" i="0" sz="2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AutoNum type="arabicPeriod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Competency describes the performance of a major skill.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E.g. </a:t>
            </a:r>
            <a:r>
              <a:rPr b="0" i="1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CONDUCT a client consultation.</a:t>
            </a:r>
            <a:endParaRPr b="0" i="0" sz="2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AutoNum type="arabicPeriod" startAt="2"/>
            </a:pPr>
            <a:r>
              <a:rPr b="0" i="0" lang="en-US" sz="28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Competency statement begins with an action verb, describing what the student will be able to do.</a:t>
            </a:r>
            <a:endParaRPr b="0" i="0" sz="28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1" marL="7429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Action verbs require DOING (create, draw, explain)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Non-action verbs describe internal or abstract states of being (know, understand, be aware of)</a:t>
            </a:r>
            <a:endParaRPr b="0" i="0" sz="2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None/>
            </a:pPr>
            <a:r>
              <a:rPr b="0" i="0" lang="en-US" sz="3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	</a:t>
            </a:r>
            <a:endParaRPr/>
          </a:p>
        </p:txBody>
      </p:sp>
      <p:sp>
        <p:nvSpPr>
          <p:cNvPr id="282" name="Google Shape;282;p28"/>
          <p:cNvSpPr txBox="1"/>
          <p:nvPr/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283" name="Google Shape;283;p28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9"/>
          <p:cNvSpPr txBox="1"/>
          <p:nvPr>
            <p:ph type="title"/>
          </p:nvPr>
        </p:nvSpPr>
        <p:spPr>
          <a:xfrm>
            <a:off x="0" y="609600"/>
            <a:ext cx="8785225" cy="64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None/>
            </a:pPr>
            <a:r>
              <a:rPr b="0" i="1" lang="en-US" sz="4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Characteristics of a Good Competency</a:t>
            </a:r>
            <a:endParaRPr/>
          </a:p>
        </p:txBody>
      </p:sp>
      <p:sp>
        <p:nvSpPr>
          <p:cNvPr id="289" name="Google Shape;289;p29"/>
          <p:cNvSpPr txBox="1"/>
          <p:nvPr>
            <p:ph idx="1" type="body"/>
          </p:nvPr>
        </p:nvSpPr>
        <p:spPr>
          <a:xfrm>
            <a:off x="179387" y="1219200"/>
            <a:ext cx="8964612" cy="5127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3. 	Competencies must be observable and  	measurable.</a:t>
            </a:r>
            <a:endParaRPr b="0" i="0" sz="32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Char char="–"/>
            </a:pPr>
            <a:r>
              <a:rPr b="1" i="0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OBSERVABLE:</a:t>
            </a:r>
            <a:r>
              <a:rPr b="1" i="1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0" i="0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You must be able to see a product, process / procedure, or both.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Char char="–"/>
            </a:pPr>
            <a:r>
              <a:rPr b="1" i="1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NOT</a:t>
            </a:r>
            <a:r>
              <a:rPr b="0" i="1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i="1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OBSERVABLE: </a:t>
            </a:r>
            <a:r>
              <a:rPr b="0" i="1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KNOW the muscles of the face.</a:t>
            </a:r>
            <a:endParaRPr b="0" i="0" sz="30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Char char="–"/>
            </a:pPr>
            <a:r>
              <a:rPr b="1" i="0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MEASURABLE:</a:t>
            </a:r>
            <a:r>
              <a:rPr b="0" i="0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You must be able to measure the quality of the product or process / procedure.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Char char="–"/>
            </a:pPr>
            <a:r>
              <a:rPr b="1" i="1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NOT</a:t>
            </a:r>
            <a:r>
              <a:rPr b="0" i="1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i="1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MEASURABLE:</a:t>
            </a:r>
            <a:r>
              <a:rPr b="0" i="1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Understand professional hygiene.</a:t>
            </a:r>
            <a:endParaRPr b="0" i="0" sz="30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52400" lvl="0" marL="3429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90" name="Google Shape;290;p29"/>
          <p:cNvSpPr txBox="1"/>
          <p:nvPr/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291" name="Google Shape;291;p29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0"/>
          <p:cNvSpPr txBox="1"/>
          <p:nvPr>
            <p:ph type="title"/>
          </p:nvPr>
        </p:nvSpPr>
        <p:spPr>
          <a:xfrm>
            <a:off x="179387" y="188912"/>
            <a:ext cx="8856662" cy="1106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None/>
            </a:pPr>
            <a:r>
              <a:rPr b="0" i="1" lang="en-US" sz="4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Characteristics of a Good Competency</a:t>
            </a:r>
            <a:endParaRPr/>
          </a:p>
        </p:txBody>
      </p:sp>
      <p:sp>
        <p:nvSpPr>
          <p:cNvPr id="297" name="Google Shape;297;p30"/>
          <p:cNvSpPr txBox="1"/>
          <p:nvPr>
            <p:ph idx="1" type="body"/>
          </p:nvPr>
        </p:nvSpPr>
        <p:spPr>
          <a:xfrm>
            <a:off x="457200" y="12954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AutoNum type="arabicPeriod" startAt="4"/>
            </a:pPr>
            <a:r>
              <a:rPr b="0" i="0" lang="en-US" sz="3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Competency is clear, concise, and precise, describing action.</a:t>
            </a:r>
            <a:endParaRPr b="0" i="0" sz="30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514350" lvl="0" marL="5143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AutoNum type="arabicPeriod" startAt="4"/>
            </a:pPr>
            <a:r>
              <a:rPr b="0" i="0" lang="en-US" sz="3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Competency specifies a single performance / outcome, not multiple performances.</a:t>
            </a:r>
            <a:endParaRPr b="1" i="1" sz="30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</a:pPr>
            <a:r>
              <a:rPr b="1" i="1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WRONG: </a:t>
            </a:r>
            <a:r>
              <a:rPr b="0" i="1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ANALYZE hair and select the correct chemical product</a:t>
            </a:r>
            <a:r>
              <a:rPr b="1" i="1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b="0" i="0" sz="30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514350" lvl="0" marL="5143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AutoNum type="arabicPeriod" startAt="4"/>
            </a:pPr>
            <a:r>
              <a:rPr b="0" i="0" lang="en-US" sz="3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Competency describes an intended outcome, not the learning process</a:t>
            </a:r>
            <a:endParaRPr b="0" i="0" sz="30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Char char="–"/>
            </a:pPr>
            <a:r>
              <a:rPr b="1" i="1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WRONG: </a:t>
            </a:r>
            <a:r>
              <a:rPr b="0" i="1" lang="en-US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Read chapter on testing methodology.</a:t>
            </a:r>
            <a:endParaRPr b="0" i="0" sz="2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23850" lvl="0" marL="5143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52400" lvl="0" marL="3429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98" name="Google Shape;298;p30"/>
          <p:cNvSpPr txBox="1"/>
          <p:nvPr/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299" name="Google Shape;299;p30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1"/>
          <p:cNvSpPr txBox="1"/>
          <p:nvPr>
            <p:ph type="title"/>
          </p:nvPr>
        </p:nvSpPr>
        <p:spPr>
          <a:xfrm>
            <a:off x="0" y="685800"/>
            <a:ext cx="9144000" cy="9366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None/>
            </a:pPr>
            <a:r>
              <a:rPr b="0" i="1" lang="en-US" sz="4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Characteristics of a Good Competency</a:t>
            </a:r>
            <a:endParaRPr/>
          </a:p>
        </p:txBody>
      </p:sp>
      <p:sp>
        <p:nvSpPr>
          <p:cNvPr id="305" name="Google Shape;305;p31"/>
          <p:cNvSpPr txBox="1"/>
          <p:nvPr>
            <p:ph idx="1" type="body"/>
          </p:nvPr>
        </p:nvSpPr>
        <p:spPr>
          <a:xfrm>
            <a:off x="609600" y="1828800"/>
            <a:ext cx="8229600" cy="4695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AutoNum type="arabicPeriod" startAt="7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Competency describes the student’s performance, not the instructor’s activities, learning plans, or 	instructional strategies.</a:t>
            </a:r>
            <a:endParaRPr b="0" i="0" sz="32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–"/>
            </a:pPr>
            <a:r>
              <a:rPr b="1" i="1" lang="en-US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WRONG: </a:t>
            </a:r>
            <a:r>
              <a:rPr b="0" i="1" lang="en-US" sz="3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Take and pass a quiz on literature.</a:t>
            </a:r>
            <a:endParaRPr b="0" i="0" sz="32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06" name="Google Shape;306;p31"/>
          <p:cNvSpPr txBox="1"/>
          <p:nvPr/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307" name="Google Shape;307;p31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2"/>
          <p:cNvSpPr txBox="1"/>
          <p:nvPr>
            <p:ph type="title"/>
          </p:nvPr>
        </p:nvSpPr>
        <p:spPr>
          <a:xfrm>
            <a:off x="611187" y="152400"/>
            <a:ext cx="8353425" cy="19081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Difference between Competency and Instructional Objectives</a:t>
            </a:r>
            <a:endParaRPr/>
          </a:p>
        </p:txBody>
      </p:sp>
      <p:sp>
        <p:nvSpPr>
          <p:cNvPr id="313" name="Google Shape;313;p32"/>
          <p:cNvSpPr txBox="1"/>
          <p:nvPr>
            <p:ph idx="1" type="body"/>
          </p:nvPr>
        </p:nvSpPr>
        <p:spPr>
          <a:xfrm>
            <a:off x="468312" y="1989137"/>
            <a:ext cx="8496300" cy="4608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mic Sans MS"/>
              <a:buChar char="•"/>
            </a:pPr>
            <a:r>
              <a:rPr b="0" i="0" lang="en-US" sz="3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Competencies define the applied skills and knowledge that enable people to successfully perform their work while learning objectives are specific to a course of instruction.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Competencies are relevant to an individual’s job responsibilities, roles and capabilities. </a:t>
            </a:r>
            <a:endParaRPr/>
          </a:p>
        </p:txBody>
      </p:sp>
      <p:sp>
        <p:nvSpPr>
          <p:cNvPr id="314" name="Google Shape;314;p32"/>
          <p:cNvSpPr txBox="1"/>
          <p:nvPr/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315" name="Google Shape;315;p32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5"/>
          <p:cNvSpPr txBox="1"/>
          <p:nvPr>
            <p:ph type="title"/>
          </p:nvPr>
        </p:nvSpPr>
        <p:spPr>
          <a:xfrm>
            <a:off x="457200" y="260350"/>
            <a:ext cx="8229600" cy="1152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OBJECTIVES</a:t>
            </a:r>
            <a:endParaRPr/>
          </a:p>
        </p:txBody>
      </p:sp>
      <p:sp>
        <p:nvSpPr>
          <p:cNvPr id="171" name="Google Shape;171;p15"/>
          <p:cNvSpPr txBox="1"/>
          <p:nvPr>
            <p:ph idx="1" type="body"/>
          </p:nvPr>
        </p:nvSpPr>
        <p:spPr>
          <a:xfrm>
            <a:off x="457200" y="1484312"/>
            <a:ext cx="8507412" cy="4840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Char char="•"/>
            </a:pPr>
            <a:r>
              <a:rPr b="0" i="0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At the end of this lecture, student should be able to: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AutoNum type="arabicPeriod"/>
            </a:pPr>
            <a:r>
              <a:rPr b="0" i="0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Define the term competency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AutoNum type="arabicPeriod"/>
            </a:pPr>
            <a:r>
              <a:rPr b="0" i="0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Identify elements of competency statement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AutoNum type="arabicPeriod"/>
            </a:pPr>
            <a:r>
              <a:rPr b="0" i="0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List  characteristics of a good competency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AutoNum type="arabicPeriod"/>
            </a:pPr>
            <a:r>
              <a:rPr b="0" i="0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Differentiate btw competency and instructional objectives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AutoNum type="arabicPeriod"/>
            </a:pPr>
            <a:r>
              <a:rPr b="0" i="0" lang="en-US" sz="3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Give examples of competency statements</a:t>
            </a:r>
            <a:endParaRPr/>
          </a:p>
          <a:p>
            <a:pPr indent="-152400" lvl="0" marL="3429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2" name="Google Shape;172;p15"/>
          <p:cNvSpPr txBox="1"/>
          <p:nvPr/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173" name="Google Shape;173;p15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3"/>
          <p:cNvSpPr txBox="1"/>
          <p:nvPr>
            <p:ph type="title"/>
          </p:nvPr>
        </p:nvSpPr>
        <p:spPr>
          <a:xfrm>
            <a:off x="685800" y="152400"/>
            <a:ext cx="6870700" cy="8286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Cont…</a:t>
            </a:r>
            <a:endParaRPr/>
          </a:p>
        </p:txBody>
      </p:sp>
      <p:sp>
        <p:nvSpPr>
          <p:cNvPr id="321" name="Google Shape;321;p33"/>
          <p:cNvSpPr txBox="1"/>
          <p:nvPr>
            <p:ph idx="1" type="body"/>
          </p:nvPr>
        </p:nvSpPr>
        <p:spPr>
          <a:xfrm>
            <a:off x="685800" y="1052512"/>
            <a:ext cx="7696200" cy="4433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They are a way to verify that a learner has in fact learned what was intended in the learning objectives.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Learning objectives describe what the learner should be able to achieve at the end of a learning period.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Learning objectives should be specific, measurable statements and written in behavioral terms. </a:t>
            </a:r>
            <a:endParaRPr/>
          </a:p>
        </p:txBody>
      </p:sp>
      <p:sp>
        <p:nvSpPr>
          <p:cNvPr id="322" name="Google Shape;322;p33"/>
          <p:cNvSpPr txBox="1"/>
          <p:nvPr/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323" name="Google Shape;323;p33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4"/>
          <p:cNvSpPr txBox="1"/>
          <p:nvPr>
            <p:ph type="title"/>
          </p:nvPr>
        </p:nvSpPr>
        <p:spPr>
          <a:xfrm>
            <a:off x="685800" y="152400"/>
            <a:ext cx="6870700" cy="755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None/>
            </a:pPr>
            <a:r>
              <a:rPr b="0" i="0" lang="en-US" sz="4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Cont…</a:t>
            </a:r>
            <a:endParaRPr/>
          </a:p>
        </p:txBody>
      </p:sp>
      <p:sp>
        <p:nvSpPr>
          <p:cNvPr id="329" name="Google Shape;329;p34"/>
          <p:cNvSpPr txBox="1"/>
          <p:nvPr>
            <p:ph idx="1" type="body"/>
          </p:nvPr>
        </p:nvSpPr>
        <p:spPr>
          <a:xfrm>
            <a:off x="685800" y="1125537"/>
            <a:ext cx="7696200" cy="4360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 short, objectives say what we want the learners to know and competencies say how we can be certain they know it.</a:t>
            </a:r>
            <a:endParaRPr/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30" name="Google Shape;330;p34"/>
          <p:cNvSpPr txBox="1"/>
          <p:nvPr/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331" name="Google Shape;331;p34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35"/>
          <p:cNvSpPr txBox="1"/>
          <p:nvPr>
            <p:ph type="title"/>
          </p:nvPr>
        </p:nvSpPr>
        <p:spPr>
          <a:xfrm>
            <a:off x="-228600" y="914400"/>
            <a:ext cx="8569325" cy="1079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None/>
            </a:pPr>
            <a:r>
              <a:rPr b="1" i="0" lang="en-US" sz="4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Activity 3: Individual and pair work</a:t>
            </a:r>
            <a:b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/>
          </a:p>
        </p:txBody>
      </p:sp>
      <p:sp>
        <p:nvSpPr>
          <p:cNvPr id="337" name="Google Shape;337;p35"/>
          <p:cNvSpPr txBox="1"/>
          <p:nvPr>
            <p:ph idx="1" type="body"/>
          </p:nvPr>
        </p:nvSpPr>
        <p:spPr>
          <a:xfrm>
            <a:off x="838200" y="1752600"/>
            <a:ext cx="7696200" cy="4144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Choose a topic and then write one competency.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Share with your neighbor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Share the competencies to the whole group</a:t>
            </a:r>
            <a:endParaRPr/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38" name="Google Shape;338;p35"/>
          <p:cNvSpPr txBox="1"/>
          <p:nvPr/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339" name="Google Shape;339;p35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6"/>
          <p:cNvSpPr txBox="1"/>
          <p:nvPr>
            <p:ph type="title"/>
          </p:nvPr>
        </p:nvSpPr>
        <p:spPr>
          <a:xfrm>
            <a:off x="-228600" y="914400"/>
            <a:ext cx="8569325" cy="1079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None/>
            </a:pPr>
            <a:r>
              <a:rPr b="1" i="0" lang="en-US" sz="4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Activity 4: Individual and pair work</a:t>
            </a:r>
            <a:b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/>
          </a:p>
        </p:txBody>
      </p:sp>
      <p:sp>
        <p:nvSpPr>
          <p:cNvPr id="345" name="Google Shape;345;p36"/>
          <p:cNvSpPr txBox="1"/>
          <p:nvPr>
            <p:ph idx="1" type="body"/>
          </p:nvPr>
        </p:nvSpPr>
        <p:spPr>
          <a:xfrm>
            <a:off x="838200" y="1752600"/>
            <a:ext cx="7696200" cy="4144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Choose a topic and then write a general objective and specific objectives.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Share with your neighbor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Share the objectives to the whole group</a:t>
            </a:r>
            <a:endParaRPr/>
          </a:p>
          <a:p>
            <a: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mic Sans M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46" name="Google Shape;346;p36"/>
          <p:cNvSpPr txBox="1"/>
          <p:nvPr/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347" name="Google Shape;347;p36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7"/>
          <p:cNvSpPr txBox="1"/>
          <p:nvPr>
            <p:ph type="title"/>
          </p:nvPr>
        </p:nvSpPr>
        <p:spPr>
          <a:xfrm>
            <a:off x="457200" y="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0" i="0" lang="en-US" sz="4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Today’s quotation</a:t>
            </a:r>
            <a:endParaRPr/>
          </a:p>
        </p:txBody>
      </p:sp>
      <p:sp>
        <p:nvSpPr>
          <p:cNvPr id="353" name="Google Shape;353;p37"/>
          <p:cNvSpPr txBox="1"/>
          <p:nvPr/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354" name="Google Shape;354;p37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  <p:pic>
        <p:nvPicPr>
          <p:cNvPr descr="C:\Users\user\Documents\The_capacity_to_learn_is_a_gift.jpg" id="355" name="Google Shape;355;p3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1981200"/>
            <a:ext cx="7924800" cy="411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8"/>
          <p:cNvSpPr txBox="1"/>
          <p:nvPr>
            <p:ph type="ctrTitle"/>
          </p:nvPr>
        </p:nvSpPr>
        <p:spPr>
          <a:xfrm>
            <a:off x="1371600" y="1511300"/>
            <a:ext cx="6400800" cy="2273300"/>
          </a:xfrm>
          <a:prstGeom prst="rect">
            <a:avLst/>
          </a:prstGeom>
          <a:noFill/>
          <a:ln>
            <a:noFill/>
          </a:ln>
          <a:effectLst>
            <a:outerShdw blurRad="63500" dir="2021404" dist="45790">
              <a:schemeClr val="lt2"/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Comic Sans MS"/>
              <a:buNone/>
            </a:pPr>
            <a:r>
              <a:rPr b="0" i="0" lang="en-US" sz="8800" u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Thank You</a:t>
            </a:r>
            <a:endParaRPr/>
          </a:p>
        </p:txBody>
      </p:sp>
      <p:sp>
        <p:nvSpPr>
          <p:cNvPr id="361" name="Google Shape;361;p38"/>
          <p:cNvSpPr txBox="1"/>
          <p:nvPr/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362" name="Google Shape;362;p38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  <p:pic>
        <p:nvPicPr>
          <p:cNvPr descr="big smile" id="363" name="Google Shape;363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76600" y="4038600"/>
            <a:ext cx="2209800" cy="20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CONTENT BASED CURRICULUM VERSUS COMPETENCY BASED CURRICULUM</a:t>
            </a:r>
            <a:endParaRPr/>
          </a:p>
        </p:txBody>
      </p:sp>
      <p:sp>
        <p:nvSpPr>
          <p:cNvPr id="179" name="Google Shape;179;p16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1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CONTENT BASED</a:t>
            </a:r>
            <a:endParaRPr/>
          </a:p>
        </p:txBody>
      </p:sp>
      <p:sp>
        <p:nvSpPr>
          <p:cNvPr id="180" name="Google Shape;180;p16"/>
          <p:cNvSpPr txBox="1"/>
          <p:nvPr>
            <p:ph idx="1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 Knowledge to be taught is determined by the disciplinary tradition of academicism.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 Contents are organized into a hierarchy without taking into account the society's requirement or the students' expectations. 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81" name="Google Shape;181;p16"/>
          <p:cNvSpPr txBox="1"/>
          <p:nvPr>
            <p:ph idx="1" type="body"/>
          </p:nvPr>
        </p:nvSpPr>
        <p:spPr>
          <a:xfrm>
            <a:off x="4645025" y="1535112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1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COMPETENCY BASED</a:t>
            </a:r>
            <a:endParaRPr/>
          </a:p>
        </p:txBody>
      </p:sp>
      <p:sp>
        <p:nvSpPr>
          <p:cNvPr id="182" name="Google Shape;182;p16"/>
          <p:cNvSpPr txBox="1"/>
          <p:nvPr>
            <p:ph idx="2" type="body"/>
          </p:nvPr>
        </p:nvSpPr>
        <p:spPr>
          <a:xfrm>
            <a:off x="4645025" y="2174875"/>
            <a:ext cx="4041775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Knowledge to be taught is determined by current and future needs of the context.  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contents are taught based on the kernel of problems from which knowledge is integrated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7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1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Content based….	</a:t>
            </a:r>
            <a:endParaRPr/>
          </a:p>
        </p:txBody>
      </p:sp>
      <p:sp>
        <p:nvSpPr>
          <p:cNvPr id="189" name="Google Shape;189;p17"/>
          <p:cNvSpPr txBox="1"/>
          <p:nvPr>
            <p:ph idx="1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Knowledge is fragmanted since contents are organized in disciplinary areas or subjects without contact between them.    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Education emphasizes academic knowledge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                                    </a:t>
            </a:r>
            <a:endParaRPr/>
          </a:p>
        </p:txBody>
      </p:sp>
      <p:sp>
        <p:nvSpPr>
          <p:cNvPr id="190" name="Google Shape;190;p17"/>
          <p:cNvSpPr txBox="1"/>
          <p:nvPr>
            <p:ph idx="1" type="body"/>
          </p:nvPr>
        </p:nvSpPr>
        <p:spPr>
          <a:xfrm>
            <a:off x="4645025" y="1535112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1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Competency based…</a:t>
            </a:r>
            <a:endParaRPr/>
          </a:p>
        </p:txBody>
      </p:sp>
      <p:sp>
        <p:nvSpPr>
          <p:cNvPr id="191" name="Google Shape;191;p17"/>
          <p:cNvSpPr txBox="1"/>
          <p:nvPr>
            <p:ph idx="2" type="body"/>
          </p:nvPr>
        </p:nvSpPr>
        <p:spPr>
          <a:xfrm>
            <a:off x="4645025" y="2174875"/>
            <a:ext cx="4041775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Knowledge is organized integrally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905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Education emphasizes knowledge, know-how and know-to-be.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8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1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Content based…	</a:t>
            </a:r>
            <a:endParaRPr/>
          </a:p>
        </p:txBody>
      </p:sp>
      <p:sp>
        <p:nvSpPr>
          <p:cNvPr id="198" name="Google Shape;198;p18"/>
          <p:cNvSpPr txBox="1"/>
          <p:nvPr>
            <p:ph idx="1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Emphasis in memorizing contents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Compartmentalized contents, not necessarily organized in hierarchies according to their relation with reality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9" name="Google Shape;199;p18"/>
          <p:cNvSpPr txBox="1"/>
          <p:nvPr>
            <p:ph idx="1" type="body"/>
          </p:nvPr>
        </p:nvSpPr>
        <p:spPr>
          <a:xfrm>
            <a:off x="4645025" y="1535112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1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Competency based…</a:t>
            </a:r>
            <a:endParaRPr/>
          </a:p>
        </p:txBody>
      </p:sp>
      <p:sp>
        <p:nvSpPr>
          <p:cNvPr id="200" name="Google Shape;200;p18"/>
          <p:cNvSpPr txBox="1"/>
          <p:nvPr>
            <p:ph idx="2" type="body"/>
          </p:nvPr>
        </p:nvSpPr>
        <p:spPr>
          <a:xfrm>
            <a:off x="4645025" y="2174875"/>
            <a:ext cx="4041775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  Emphasis in performance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Integration of contents applicable to solving real and meaningful problem-situations.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9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1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Content based…		</a:t>
            </a:r>
            <a:endParaRPr/>
          </a:p>
        </p:txBody>
      </p:sp>
      <p:sp>
        <p:nvSpPr>
          <p:cNvPr id="207" name="Google Shape;207;p19"/>
          <p:cNvSpPr txBox="1"/>
          <p:nvPr>
            <p:ph idx="1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Learning with little relation between theory and practice, based on memorizing contents.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Prioritization of magisterial class and frontal teaching                    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Emphasis on results of content evaluation tests. 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8" name="Google Shape;208;p19"/>
          <p:cNvSpPr txBox="1"/>
          <p:nvPr>
            <p:ph idx="1" type="body"/>
          </p:nvPr>
        </p:nvSpPr>
        <p:spPr>
          <a:xfrm>
            <a:off x="4645025" y="1535112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1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Competency based…</a:t>
            </a:r>
            <a:endParaRPr/>
          </a:p>
        </p:txBody>
      </p:sp>
      <p:sp>
        <p:nvSpPr>
          <p:cNvPr id="209" name="Google Shape;209;p19"/>
          <p:cNvSpPr txBox="1"/>
          <p:nvPr>
            <p:ph idx="2" type="body"/>
          </p:nvPr>
        </p:nvSpPr>
        <p:spPr>
          <a:xfrm>
            <a:off x="4645025" y="2174875"/>
            <a:ext cx="4041775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Learning applicable to complex situations.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Encouragement of autonomous learning in students.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Emphasis on processes and performance results.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0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1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Content based…	</a:t>
            </a:r>
            <a:endParaRPr/>
          </a:p>
        </p:txBody>
      </p:sp>
      <p:sp>
        <p:nvSpPr>
          <p:cNvPr id="216" name="Google Shape;216;p20"/>
          <p:cNvSpPr txBox="1"/>
          <p:nvPr>
            <p:ph idx="1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Evaluation that prioritizes checking contents learning          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 Little self-evaluation and experience feedback situations. 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         </a:t>
            </a:r>
            <a:endParaRPr/>
          </a:p>
        </p:txBody>
      </p:sp>
      <p:sp>
        <p:nvSpPr>
          <p:cNvPr id="217" name="Google Shape;217;p20"/>
          <p:cNvSpPr txBox="1"/>
          <p:nvPr>
            <p:ph idx="1" type="body"/>
          </p:nvPr>
        </p:nvSpPr>
        <p:spPr>
          <a:xfrm>
            <a:off x="4645025" y="1535112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1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Competency based…</a:t>
            </a:r>
            <a:endParaRPr/>
          </a:p>
        </p:txBody>
      </p:sp>
      <p:sp>
        <p:nvSpPr>
          <p:cNvPr id="218" name="Google Shape;218;p20"/>
          <p:cNvSpPr txBox="1"/>
          <p:nvPr>
            <p:ph idx="2" type="body"/>
          </p:nvPr>
        </p:nvSpPr>
        <p:spPr>
          <a:xfrm>
            <a:off x="4645025" y="2174875"/>
            <a:ext cx="4041775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Evaluation that takes into account not only knowledge, but also attitudes and performance as main source of evidence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Permanent self-evaluation and experience feedback. 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21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1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Content based….	</a:t>
            </a:r>
            <a:endParaRPr/>
          </a:p>
        </p:txBody>
      </p:sp>
      <p:sp>
        <p:nvSpPr>
          <p:cNvPr id="225" name="Google Shape;225;p21"/>
          <p:cNvSpPr txBox="1"/>
          <p:nvPr>
            <p:ph idx="1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 Teacher as knowledge transmitter  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26" name="Google Shape;226;p21"/>
          <p:cNvSpPr txBox="1"/>
          <p:nvPr>
            <p:ph idx="1" type="body"/>
          </p:nvPr>
        </p:nvSpPr>
        <p:spPr>
          <a:xfrm>
            <a:off x="4645025" y="1535112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rPr b="1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Competency based…</a:t>
            </a:r>
            <a:endParaRPr/>
          </a:p>
        </p:txBody>
      </p:sp>
      <p:sp>
        <p:nvSpPr>
          <p:cNvPr id="227" name="Google Shape;227;p21"/>
          <p:cNvSpPr txBox="1"/>
          <p:nvPr>
            <p:ph idx="2" type="body"/>
          </p:nvPr>
        </p:nvSpPr>
        <p:spPr>
          <a:xfrm>
            <a:off x="4645025" y="2174875"/>
            <a:ext cx="4041775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Transformation of teacher's role towards a conception of facilitator 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2"/>
          <p:cNvSpPr txBox="1"/>
          <p:nvPr>
            <p:ph type="title"/>
          </p:nvPr>
        </p:nvSpPr>
        <p:spPr>
          <a:xfrm>
            <a:off x="395287" y="152400"/>
            <a:ext cx="7489825" cy="14763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mic Sans MS"/>
              <a:buNone/>
            </a:pPr>
            <a:r>
              <a:rPr b="1" i="0" lang="en-US" sz="4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IS A COMPETENCY?</a:t>
            </a:r>
            <a:br>
              <a:rPr b="0" i="0" lang="en-US" sz="4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/>
          </a:p>
        </p:txBody>
      </p:sp>
      <p:sp>
        <p:nvSpPr>
          <p:cNvPr id="233" name="Google Shape;233;p22"/>
          <p:cNvSpPr txBox="1"/>
          <p:nvPr>
            <p:ph idx="1" type="body"/>
          </p:nvPr>
        </p:nvSpPr>
        <p:spPr>
          <a:xfrm>
            <a:off x="755650" y="1052512"/>
            <a:ext cx="7920037" cy="4967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Competency is an ordered set of capacities that act on the learning contents, whose integration allows for solving problems that arise at a certain category of situations.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 competency is the capability to apply or use a set of related knowledge, skills, and abilities required to successfully perform "critical work functions" or tasks in a defined work setting.</a:t>
            </a:r>
            <a:endParaRPr b="0" i="0" sz="30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52400" lvl="0" marL="3429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c Sans M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34" name="Google Shape;234;p22"/>
          <p:cNvSpPr txBox="1"/>
          <p:nvPr/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r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</a:t>
            </a:r>
            <a:endParaRPr/>
          </a:p>
        </p:txBody>
      </p:sp>
      <p:sp>
        <p:nvSpPr>
          <p:cNvPr id="235" name="Google Shape;235;p22"/>
          <p:cNvSpPr txBox="1"/>
          <p:nvPr/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mic Sans MS"/>
              <a:buNone/>
            </a:pPr>
            <a:fld id="{00000000-1234-1234-1234-123412341234}" type="slidenum">
              <a:rPr b="0" i="0" lang="en-US" sz="14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