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87" r:id="rId6"/>
    <p:sldId id="273" r:id="rId7"/>
    <p:sldId id="288" r:id="rId8"/>
    <p:sldId id="276" r:id="rId9"/>
    <p:sldId id="283" r:id="rId10"/>
    <p:sldId id="277" r:id="rId11"/>
    <p:sldId id="278" r:id="rId12"/>
    <p:sldId id="289" r:id="rId13"/>
    <p:sldId id="261" r:id="rId14"/>
    <p:sldId id="290" r:id="rId15"/>
    <p:sldId id="263" r:id="rId16"/>
    <p:sldId id="264" r:id="rId17"/>
    <p:sldId id="293" r:id="rId18"/>
    <p:sldId id="292" r:id="rId19"/>
    <p:sldId id="266" r:id="rId20"/>
    <p:sldId id="294" r:id="rId21"/>
    <p:sldId id="267" r:id="rId22"/>
    <p:sldId id="268" r:id="rId23"/>
    <p:sldId id="295" r:id="rId24"/>
    <p:sldId id="269" r:id="rId25"/>
    <p:sldId id="270" r:id="rId26"/>
    <p:sldId id="285" r:id="rId27"/>
    <p:sldId id="291" r:id="rId28"/>
    <p:sldId id="286" r:id="rId29"/>
    <p:sldId id="284" r:id="rId30"/>
    <p:sldId id="282" r:id="rId31"/>
    <p:sldId id="272" r:id="rId32"/>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p:cViewPr varScale="1">
        <p:scale>
          <a:sx n="73" d="100"/>
          <a:sy n="73" d="100"/>
        </p:scale>
        <p:origin x="12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southseattle.edu/computerlabs/rules-policies.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1066800"/>
          </a:xfrm>
        </p:spPr>
        <p:txBody>
          <a:bodyPr>
            <a:normAutofit fontScale="90000"/>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Laboratory</a:t>
            </a:r>
            <a:b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4" name="Picture 3" descr="https://encrypted-tbn3.gstatic.com/images?q=tbn:ANd9GcS3XqLnP0axwi0hDDyqA1iAaMpdbL_7dcoQwHB7rHAvcpW_iYnr"/>
          <p:cNvPicPr/>
          <p:nvPr/>
        </p:nvPicPr>
        <p:blipFill>
          <a:blip r:embed="rId2" cstate="print"/>
          <a:srcRect/>
          <a:stretch>
            <a:fillRect/>
          </a:stretch>
        </p:blipFill>
        <p:spPr bwMode="auto">
          <a:xfrm>
            <a:off x="1052945" y="3352800"/>
            <a:ext cx="3429000" cy="2819400"/>
          </a:xfrm>
          <a:prstGeom prst="rect">
            <a:avLst/>
          </a:prstGeom>
          <a:noFill/>
          <a:ln w="9525">
            <a:noFill/>
            <a:miter lim="800000"/>
            <a:headEnd/>
            <a:tailEnd/>
          </a:ln>
        </p:spPr>
      </p:pic>
      <p:pic>
        <p:nvPicPr>
          <p:cNvPr id="5" name="Picture 4" descr="https://encrypted-tbn0.gstatic.com/images?q=tbn:ANd9GcRdLI6VlpR1xKPlvxAzyXJWJgK-_ez8mGnVqOTlzGos6zVdO_NB"/>
          <p:cNvPicPr/>
          <p:nvPr/>
        </p:nvPicPr>
        <p:blipFill>
          <a:blip r:embed="rId3" cstate="print"/>
          <a:srcRect/>
          <a:stretch>
            <a:fillRect/>
          </a:stretch>
        </p:blipFill>
        <p:spPr bwMode="auto">
          <a:xfrm>
            <a:off x="4481945" y="3352800"/>
            <a:ext cx="3671455" cy="2819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 Design and Layout</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47700" y="1371600"/>
            <a:ext cx="7848600" cy="4800600"/>
          </a:xfrm>
        </p:spPr>
        <p:txBody>
          <a:bodyPr>
            <a:norm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Refer to the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Design and </a:t>
            </a:r>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 </a:t>
            </a:r>
            <a:endParaRPr lang="en-US" sz="4000" dirty="0"/>
          </a:p>
        </p:txBody>
      </p:sp>
      <p:sp>
        <p:nvSpPr>
          <p:cNvPr id="3" name="Content Placeholder 2"/>
          <p:cNvSpPr>
            <a:spLocks noGrp="1"/>
          </p:cNvSpPr>
          <p:nvPr>
            <p:ph idx="1"/>
          </p:nvPr>
        </p:nvSpPr>
        <p:spPr>
          <a:xfrm>
            <a:off x="609600" y="1295400"/>
            <a:ext cx="7924800" cy="4525963"/>
          </a:xfrm>
        </p:spPr>
        <p:txBody>
          <a:bodyPr>
            <a:no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Similarly, the design and layout of a computer lab creates rules and defines how the lab can be used.</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Thought given to the layout of a computer lab dictates the usefulness of the lab and increases user satisfaction which justifies its expense and assists in future investments in upgrades.</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Certainly, the layout of the lab depends on the equipment, the furniture, and space available. </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1295400"/>
            <a:ext cx="8001000" cy="4525963"/>
          </a:xfrm>
        </p:spPr>
        <p:txBody>
          <a:bodyPr>
            <a:normAutofit/>
          </a:bodyPr>
          <a:lstStyle/>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The purpose of this document is to discuss some basic computer lab layouts and their advantages and disadvantages.</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Any of these layouts can be modified to satisfy the individual needs of the institution.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It </a:t>
            </a:r>
            <a:r>
              <a:rPr lang="en-US" sz="2400" dirty="0">
                <a:latin typeface="Tahoma" panose="020B0604030504040204" pitchFamily="34" charset="0"/>
                <a:ea typeface="Tahoma" panose="020B0604030504040204" pitchFamily="34" charset="0"/>
                <a:cs typeface="Tahoma" panose="020B0604030504040204" pitchFamily="34" charset="0"/>
              </a:rPr>
              <a:t>just takes a little planning and imagination to adapt any of these designs to a specific application.</a:t>
            </a:r>
          </a:p>
          <a:p>
            <a:pPr algn="just">
              <a:lnSpc>
                <a:spcPct val="150000"/>
              </a:lnSpc>
            </a:pPr>
            <a:endParaRPr lang="en-US" sz="2400" dirty="0">
              <a:latin typeface="Tahoma" panose="020B0604030504040204" pitchFamily="34" charset="0"/>
              <a:ea typeface="Tahoma" panose="020B0604030504040204" pitchFamily="34" charset="0"/>
              <a:cs typeface="Tahoma" panose="020B0604030504040204" pitchFamily="34" charset="0"/>
            </a:endParaRPr>
          </a:p>
          <a:p>
            <a:pPr>
              <a:lnSpc>
                <a:spcPct val="150000"/>
              </a:lnSpc>
            </a:pPr>
            <a:endParaRPr lang="en-GB" sz="2400" dirty="0"/>
          </a:p>
        </p:txBody>
      </p:sp>
      <p:sp>
        <p:nvSpPr>
          <p:cNvPr id="4" name="Title 1"/>
          <p:cNvSpPr>
            <a:spLocks noGrp="1"/>
          </p:cNvSpPr>
          <p:nvPr>
            <p:ph type="title"/>
          </p:nvPr>
        </p:nvSpPr>
        <p:spPr/>
        <p:txBody>
          <a:bodyPr>
            <a:normAutofit/>
          </a:bodyPr>
          <a:lstStyle/>
          <a:p>
            <a:r>
              <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Design and </a:t>
            </a:r>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 </a:t>
            </a:r>
            <a:endParaRPr lang="en-US" sz="4000" dirty="0"/>
          </a:p>
        </p:txBody>
      </p:sp>
    </p:spTree>
    <p:extLst>
      <p:ext uri="{BB962C8B-B14F-4D97-AF65-F5344CB8AC3E}">
        <p14:creationId xmlns:p14="http://schemas.microsoft.com/office/powerpoint/2010/main" val="1579748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62900" cy="990600"/>
          </a:xfrm>
        </p:spPr>
        <p:txBody>
          <a:bodyPr>
            <a:normAutofit/>
          </a:bodyPr>
          <a:lstStyle/>
          <a:p>
            <a:pPr marL="742950" indent="-742950">
              <a:buFont typeface="+mj-lt"/>
              <a:buAutoNum type="arabicPeriod"/>
            </a:pP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Classroom Computer Lab Designs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723900" y="1143000"/>
            <a:ext cx="7696200" cy="4525963"/>
          </a:xfrm>
        </p:spPr>
        <p:txBody>
          <a:bodyPr>
            <a:no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The classic classroom computer lab design serves as the default layout in many High School and Colleges.</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However, it does have two major advantages. </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First, it serves as a great instruction room where students learn computer topics from an instructor at the front of the room. </a:t>
            </a:r>
          </a:p>
        </p:txBody>
      </p:sp>
      <p:pic>
        <p:nvPicPr>
          <p:cNvPr id="4" name="Picture 2" descr="Classroom Computer Lab Layout"/>
          <p:cNvPicPr>
            <a:picLocks noChangeAspect="1" noChangeArrowheads="1"/>
          </p:cNvPicPr>
          <p:nvPr/>
        </p:nvPicPr>
        <p:blipFill>
          <a:blip r:embed="rId2" cstate="print"/>
          <a:srcRect/>
          <a:stretch>
            <a:fillRect/>
          </a:stretch>
        </p:blipFill>
        <p:spPr bwMode="auto">
          <a:xfrm>
            <a:off x="6040582" y="4163291"/>
            <a:ext cx="2667000" cy="2667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17638"/>
            <a:ext cx="7467600" cy="4525963"/>
          </a:xfrm>
        </p:spPr>
        <p:txBody>
          <a:bodyPr>
            <a:normAutofit/>
          </a:bodyPr>
          <a:lstStyle/>
          <a:p>
            <a:pPr algn="just">
              <a:lnSpc>
                <a:spcPct val="150000"/>
              </a:lnSpc>
            </a:pPr>
            <a:r>
              <a:rPr lang="en-US" sz="2300" dirty="0">
                <a:latin typeface="Tahoma" panose="020B0604030504040204" pitchFamily="34" charset="0"/>
                <a:ea typeface="Tahoma" panose="020B0604030504040204" pitchFamily="34" charset="0"/>
                <a:cs typeface="Tahoma" panose="020B0604030504040204" pitchFamily="34" charset="0"/>
              </a:rPr>
              <a:t>With everyone facing the same direction, it allows instructors to see the faces of the students with which to read non-verbal cues as to whether students are learning the material or need more help.</a:t>
            </a:r>
          </a:p>
          <a:p>
            <a:pPr algn="just">
              <a:lnSpc>
                <a:spcPct val="150000"/>
              </a:lnSpc>
            </a:pPr>
            <a:r>
              <a:rPr lang="en-US" sz="2300" dirty="0">
                <a:latin typeface="Tahoma" panose="020B0604030504040204" pitchFamily="34" charset="0"/>
                <a:ea typeface="Tahoma" panose="020B0604030504040204" pitchFamily="34" charset="0"/>
                <a:cs typeface="Tahoma" panose="020B0604030504040204" pitchFamily="34" charset="0"/>
              </a:rPr>
              <a:t> Second, it is similar to the layout of other classroom environment emphasizing that the students are there to learn.</a:t>
            </a:r>
          </a:p>
          <a:p>
            <a:pPr>
              <a:lnSpc>
                <a:spcPct val="150000"/>
              </a:lnSpc>
            </a:pPr>
            <a:endParaRPr lang="en-GB" sz="2300" dirty="0"/>
          </a:p>
        </p:txBody>
      </p:sp>
      <p:sp>
        <p:nvSpPr>
          <p:cNvPr id="4" name="Title 1"/>
          <p:cNvSpPr>
            <a:spLocks noGrp="1"/>
          </p:cNvSpPr>
          <p:nvPr>
            <p:ph type="title"/>
          </p:nvPr>
        </p:nvSpPr>
        <p:spPr/>
        <p:txBody>
          <a:bodyPr>
            <a:normAutofit/>
          </a:bodyPr>
          <a:lstStyle/>
          <a:p>
            <a:pPr marL="742950" indent="-742950">
              <a:buFont typeface="+mj-lt"/>
              <a:buAutoNum type="arabicPeriod"/>
            </a:pP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Classroom Computer Lab Designs</a:t>
            </a:r>
            <a:endParaRPr lang="en-US" sz="3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9672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228600"/>
            <a:ext cx="7086600" cy="944562"/>
          </a:xfrm>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Disadvantage</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5800" y="1105353"/>
            <a:ext cx="7772400" cy="4999038"/>
          </a:xfrm>
        </p:spPr>
        <p:txBody>
          <a:bodyPr>
            <a:noAutofit/>
          </a:bodyPr>
          <a:lstStyle/>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One disadvantage of the classroom layout is the need to disturb other students along the rows of computers as students enter and exit the lab. </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For </a:t>
            </a:r>
            <a:r>
              <a:rPr lang="en-US" sz="2300" dirty="0" smtClean="0">
                <a:latin typeface="Tahoma" panose="020B0604030504040204" pitchFamily="34" charset="0"/>
                <a:ea typeface="Tahoma" panose="020B0604030504040204" pitchFamily="34" charset="0"/>
                <a:cs typeface="Tahoma" panose="020B0604030504040204" pitchFamily="34" charset="0"/>
              </a:rPr>
              <a:t>labs where students are coming and going, the classroom layout is not ideal. </a:t>
            </a:r>
          </a:p>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In addition, the classroom layout is not conducive to team work. </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It </a:t>
            </a:r>
            <a:r>
              <a:rPr lang="en-US" sz="2300" dirty="0" smtClean="0">
                <a:latin typeface="Tahoma" panose="020B0604030504040204" pitchFamily="34" charset="0"/>
                <a:ea typeface="Tahoma" panose="020B0604030504040204" pitchFamily="34" charset="0"/>
                <a:cs typeface="Tahoma" panose="020B0604030504040204" pitchFamily="34" charset="0"/>
              </a:rPr>
              <a:t>is difficult for students to work together, especially on collective projects and in peer-assist teaching models</a:t>
            </a:r>
            <a:endParaRPr lang="en-US" sz="23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6858000" cy="1112838"/>
          </a:xfrm>
        </p:spPr>
        <p:txBody>
          <a:bodyPr>
            <a:noAutofit/>
          </a:bodyPr>
          <a:lstStyle/>
          <a:p>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Four-Leaf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Clover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 Layouts</a:t>
            </a:r>
            <a:endParaRPr lang="en-US" sz="3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1295400"/>
            <a:ext cx="7543800" cy="4525963"/>
          </a:xfrm>
        </p:spPr>
        <p:txBody>
          <a:bodyPr>
            <a:noAutofit/>
          </a:bodyPr>
          <a:lstStyle/>
          <a:p>
            <a:pPr algn="just"/>
            <a:r>
              <a:rPr lang="en-US" sz="2300" dirty="0" smtClean="0">
                <a:latin typeface="Tahoma" panose="020B0604030504040204" pitchFamily="34" charset="0"/>
                <a:ea typeface="Tahoma" panose="020B0604030504040204" pitchFamily="34" charset="0"/>
                <a:cs typeface="Tahoma" panose="020B0604030504040204" pitchFamily="34" charset="0"/>
              </a:rPr>
              <a:t>The four-leaf clover design offers the most privacy for students and reduces to a minimum the possibility of cheating during tests or exercises. </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algn="just"/>
            <a:r>
              <a:rPr lang="en-US" sz="2300" dirty="0" smtClean="0">
                <a:latin typeface="Tahoma" panose="020B0604030504040204" pitchFamily="34" charset="0"/>
                <a:ea typeface="Tahoma" panose="020B0604030504040204" pitchFamily="34" charset="0"/>
                <a:cs typeface="Tahoma" panose="020B0604030504040204" pitchFamily="34" charset="0"/>
              </a:rPr>
              <a:t>It </a:t>
            </a:r>
            <a:r>
              <a:rPr lang="en-US" sz="2300" dirty="0" smtClean="0">
                <a:latin typeface="Tahoma" panose="020B0604030504040204" pitchFamily="34" charset="0"/>
                <a:ea typeface="Tahoma" panose="020B0604030504040204" pitchFamily="34" charset="0"/>
                <a:cs typeface="Tahoma" panose="020B0604030504040204" pitchFamily="34" charset="0"/>
              </a:rPr>
              <a:t>also eliminates the need for students to disturb others when entering and exiting the lab and allows instructors to go from student to student to address individual problems and concerns.</a:t>
            </a:r>
          </a:p>
          <a:p>
            <a:pPr algn="just"/>
            <a:endParaRPr lang="en-US" sz="2300"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7"/>
          <p:cNvPicPr>
            <a:picLocks noChangeAspect="1" noChangeArrowheads="1"/>
          </p:cNvPicPr>
          <p:nvPr/>
        </p:nvPicPr>
        <p:blipFill rotWithShape="1">
          <a:blip r:embed="rId2" cstate="print"/>
          <a:srcRect r="6638" b="6913"/>
          <a:stretch/>
        </p:blipFill>
        <p:spPr bwMode="auto">
          <a:xfrm>
            <a:off x="5791200" y="3627437"/>
            <a:ext cx="3214991" cy="3078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7620000" cy="4525963"/>
          </a:xfrm>
        </p:spPr>
        <p:txBody>
          <a:bodyPr>
            <a:normAutofit lnSpcReduction="10000"/>
          </a:bodyPr>
          <a:lstStyle/>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One disadvantage of the four-leaf clover design has to do with attention spans. When students are sitting at their own computers, instructors will not be able to see what each student is doing at his/her workstation.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Students </a:t>
            </a:r>
            <a:r>
              <a:rPr lang="en-US" sz="2400" dirty="0">
                <a:latin typeface="Tahoma" panose="020B0604030504040204" pitchFamily="34" charset="0"/>
                <a:ea typeface="Tahoma" panose="020B0604030504040204" pitchFamily="34" charset="0"/>
                <a:cs typeface="Tahoma" panose="020B0604030504040204" pitchFamily="34" charset="0"/>
              </a:rPr>
              <a:t>may not be paying attention to lessons or may be surfing to inappropriate websites in labs equipped with Internet access.</a:t>
            </a:r>
          </a:p>
          <a:p>
            <a:pPr algn="just">
              <a:lnSpc>
                <a:spcPct val="150000"/>
              </a:lnSpc>
            </a:pPr>
            <a:endParaRPr lang="en-GB" sz="2400" dirty="0"/>
          </a:p>
        </p:txBody>
      </p:sp>
      <p:sp>
        <p:nvSpPr>
          <p:cNvPr id="4" name="Title 1"/>
          <p:cNvSpPr>
            <a:spLocks noGrp="1"/>
          </p:cNvSpPr>
          <p:nvPr>
            <p:ph type="title"/>
          </p:nvPr>
        </p:nvSpPr>
        <p:spPr/>
        <p:txBody>
          <a:bodyPr>
            <a:noAutofit/>
          </a:bodyPr>
          <a:lstStyle/>
          <a:p>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Four-Leaf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Clover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 Layouts</a:t>
            </a:r>
            <a:endParaRPr lang="en-US" sz="3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30631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900" y="1600200"/>
            <a:ext cx="7696200" cy="4525963"/>
          </a:xfrm>
        </p:spPr>
        <p:txBody>
          <a:bodyPr>
            <a:normAutofit fontScale="92500"/>
          </a:bodyPr>
          <a:lstStyle/>
          <a:p>
            <a:pPr algn="just">
              <a:lnSpc>
                <a:spcPct val="160000"/>
              </a:lnSpc>
            </a:pPr>
            <a:r>
              <a:rPr lang="en-US" sz="2400" dirty="0">
                <a:latin typeface="Tahoma" panose="020B0604030504040204" pitchFamily="34" charset="0"/>
                <a:ea typeface="Tahoma" panose="020B0604030504040204" pitchFamily="34" charset="0"/>
                <a:cs typeface="Tahoma" panose="020B0604030504040204" pitchFamily="34" charset="0"/>
              </a:rPr>
              <a:t>Four-leaf clover designs can also be more expensive if each computer sits on its own table</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algn="just">
              <a:lnSpc>
                <a:spcPct val="160000"/>
              </a:lnSpc>
            </a:pPr>
            <a:r>
              <a:rPr lang="en-US" sz="2400" dirty="0" smtClean="0">
                <a:latin typeface="Tahoma" panose="020B0604030504040204" pitchFamily="34" charset="0"/>
                <a:ea typeface="Tahoma" panose="020B0604030504040204" pitchFamily="34" charset="0"/>
                <a:cs typeface="Tahoma" panose="020B0604030504040204" pitchFamily="34" charset="0"/>
              </a:rPr>
              <a:t>Some </a:t>
            </a:r>
            <a:r>
              <a:rPr lang="en-US" sz="2400" dirty="0">
                <a:latin typeface="Tahoma" panose="020B0604030504040204" pitchFamily="34" charset="0"/>
                <a:ea typeface="Tahoma" panose="020B0604030504040204" pitchFamily="34" charset="0"/>
                <a:cs typeface="Tahoma" panose="020B0604030504040204" pitchFamily="34" charset="0"/>
              </a:rPr>
              <a:t>computer lab furniture is made specifically for this design offering space for four computers on one table or desk.</a:t>
            </a:r>
          </a:p>
          <a:p>
            <a:pPr algn="just">
              <a:lnSpc>
                <a:spcPct val="160000"/>
              </a:lnSpc>
            </a:pPr>
            <a:r>
              <a:rPr lang="en-US" sz="2400" dirty="0">
                <a:latin typeface="Tahoma" panose="020B0604030504040204" pitchFamily="34" charset="0"/>
                <a:ea typeface="Tahoma" panose="020B0604030504040204" pitchFamily="34" charset="0"/>
                <a:cs typeface="Tahoma" panose="020B0604030504040204" pitchFamily="34" charset="0"/>
              </a:rPr>
              <a:t>The next two designs are less traditional but offer some things the classroom layout and the four-leaf clover layout do not.</a:t>
            </a:r>
          </a:p>
          <a:p>
            <a:pPr algn="just">
              <a:lnSpc>
                <a:spcPct val="160000"/>
              </a:lnSpc>
            </a:pPr>
            <a:endParaRPr lang="en-GB" sz="2400" dirty="0">
              <a:latin typeface="Tahoma" panose="020B0604030504040204" pitchFamily="34" charset="0"/>
              <a:ea typeface="Tahoma" panose="020B0604030504040204" pitchFamily="34" charset="0"/>
              <a:cs typeface="Tahoma" panose="020B0604030504040204" pitchFamily="34" charset="0"/>
            </a:endParaRPr>
          </a:p>
        </p:txBody>
      </p:sp>
      <p:sp>
        <p:nvSpPr>
          <p:cNvPr id="4" name="Title 1"/>
          <p:cNvSpPr>
            <a:spLocks noGrp="1"/>
          </p:cNvSpPr>
          <p:nvPr>
            <p:ph type="title"/>
          </p:nvPr>
        </p:nvSpPr>
        <p:spPr/>
        <p:txBody>
          <a:bodyPr>
            <a:noAutofit/>
          </a:bodyPr>
          <a:lstStyle/>
          <a:p>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Four-Leaf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Clover </a:t>
            </a: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2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 Layouts</a:t>
            </a:r>
            <a:endParaRPr lang="en-US" sz="3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77153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944562"/>
          </a:xfrm>
        </p:spPr>
        <p:txBody>
          <a:bodyPr>
            <a:noAutofit/>
          </a:bodyPr>
          <a:lstStyle/>
          <a:p>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3.U-Shaped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Lab Designs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71500" y="1447800"/>
            <a:ext cx="8001000" cy="5029200"/>
          </a:xfrm>
        </p:spPr>
        <p:txBody>
          <a:bodyPr>
            <a:noAutofit/>
          </a:bodyPr>
          <a:lstStyle/>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The U-shaped computer lab layout encourages engagement between instructors and students. Instructors can enter the U and engage with students one-on-one. </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This </a:t>
            </a:r>
            <a:r>
              <a:rPr lang="en-US" sz="2300" dirty="0" smtClean="0">
                <a:latin typeface="Tahoma" panose="020B0604030504040204" pitchFamily="34" charset="0"/>
                <a:ea typeface="Tahoma" panose="020B0604030504040204" pitchFamily="34" charset="0"/>
                <a:cs typeface="Tahoma" panose="020B0604030504040204" pitchFamily="34" charset="0"/>
              </a:rPr>
              <a:t>design also serves as the most conducive layout for computer maintenance as technicians do not have to disturb others to gain access to the computers. </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300" dirty="0" smtClean="0">
                <a:latin typeface="Tahoma" panose="020B0604030504040204" pitchFamily="34" charset="0"/>
                <a:ea typeface="Tahoma" panose="020B0604030504040204" pitchFamily="34" charset="0"/>
                <a:cs typeface="Tahoma" panose="020B0604030504040204" pitchFamily="34" charset="0"/>
              </a:rPr>
              <a:t>In </a:t>
            </a:r>
            <a:r>
              <a:rPr lang="en-US" sz="2300" dirty="0" smtClean="0">
                <a:latin typeface="Tahoma" panose="020B0604030504040204" pitchFamily="34" charset="0"/>
                <a:ea typeface="Tahoma" panose="020B0604030504040204" pitchFamily="34" charset="0"/>
                <a:cs typeface="Tahoma" panose="020B0604030504040204" pitchFamily="34" charset="0"/>
              </a:rPr>
              <a:t>addition, students will not interfere with other students’ work while entering and exiting the lab.</a:t>
            </a:r>
          </a:p>
          <a:p>
            <a:pPr algn="just">
              <a:lnSpc>
                <a:spcPct val="150000"/>
              </a:lnSpc>
            </a:pPr>
            <a:endParaRPr lang="en-US" sz="23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Objectives</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00100" y="1524000"/>
            <a:ext cx="7543800" cy="4168197"/>
          </a:xfrm>
        </p:spPr>
        <p:txBody>
          <a:bodyPr>
            <a:normAutofit lnSpcReduction="10000"/>
          </a:bodyPr>
          <a:lstStyle/>
          <a:p>
            <a:pPr lvl="1" algn="just">
              <a:lnSpc>
                <a:spcPct val="150000"/>
              </a:lnSpc>
            </a:pPr>
            <a:r>
              <a:rPr lang="en-GB" sz="2400" dirty="0">
                <a:latin typeface="Tahoma" panose="020B0604030504040204" pitchFamily="34" charset="0"/>
                <a:ea typeface="Tahoma" panose="020B0604030504040204" pitchFamily="34" charset="0"/>
                <a:cs typeface="Tahoma" panose="020B0604030504040204" pitchFamily="34" charset="0"/>
              </a:rPr>
              <a:t>Introduction to Computer Lab</a:t>
            </a:r>
          </a:p>
          <a:p>
            <a:pPr lvl="1"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Understand computer lab feature</a:t>
            </a:r>
          </a:p>
          <a:p>
            <a:pPr lvl="1"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Understand Design/layout computer lab</a:t>
            </a:r>
          </a:p>
          <a:p>
            <a:pPr lvl="1"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Management of student in computer lab</a:t>
            </a:r>
          </a:p>
          <a:p>
            <a:pPr lvl="1" algn="just">
              <a:lnSpc>
                <a:spcPct val="150000"/>
              </a:lnSpc>
            </a:pPr>
            <a:r>
              <a:rPr lang="en-GB" sz="2400" dirty="0" smtClean="0">
                <a:latin typeface="Tahoma" panose="020B0604030504040204" pitchFamily="34" charset="0"/>
                <a:ea typeface="Tahoma" panose="020B0604030504040204" pitchFamily="34" charset="0"/>
                <a:cs typeface="Tahoma" panose="020B0604030504040204" pitchFamily="34" charset="0"/>
              </a:rPr>
              <a:t>Computer </a:t>
            </a:r>
            <a:r>
              <a:rPr lang="en-GB" sz="2400" dirty="0">
                <a:latin typeface="Tahoma" panose="020B0604030504040204" pitchFamily="34" charset="0"/>
                <a:ea typeface="Tahoma" panose="020B0604030504040204" pitchFamily="34" charset="0"/>
                <a:cs typeface="Tahoma" panose="020B0604030504040204" pitchFamily="34" charset="0"/>
              </a:rPr>
              <a:t>Lab Design and Management</a:t>
            </a:r>
          </a:p>
          <a:p>
            <a:pPr lvl="1" algn="just">
              <a:lnSpc>
                <a:spcPct val="150000"/>
              </a:lnSpc>
            </a:pPr>
            <a:r>
              <a:rPr lang="en-GB" sz="2400" dirty="0">
                <a:latin typeface="Tahoma" panose="020B0604030504040204" pitchFamily="34" charset="0"/>
                <a:ea typeface="Tahoma" panose="020B0604030504040204" pitchFamily="34" charset="0"/>
                <a:cs typeface="Tahoma" panose="020B0604030504040204" pitchFamily="34" charset="0"/>
              </a:rPr>
              <a:t>Rules governing Computer Lab</a:t>
            </a:r>
          </a:p>
          <a:p>
            <a:pPr lvl="1" algn="just">
              <a:lnSpc>
                <a:spcPct val="150000"/>
              </a:lnSpc>
            </a:pPr>
            <a:r>
              <a:rPr lang="en-GB" sz="2400" dirty="0">
                <a:latin typeface="Tahoma" panose="020B0604030504040204" pitchFamily="34" charset="0"/>
                <a:ea typeface="Tahoma" panose="020B0604030504040204" pitchFamily="34" charset="0"/>
                <a:cs typeface="Tahoma" panose="020B0604030504040204" pitchFamily="34" charset="0"/>
              </a:rPr>
              <a:t>Similar </a:t>
            </a:r>
            <a:r>
              <a:rPr lang="en-GB" sz="2400" dirty="0" smtClean="0">
                <a:latin typeface="Tahoma" panose="020B0604030504040204" pitchFamily="34" charset="0"/>
                <a:ea typeface="Tahoma" panose="020B0604030504040204" pitchFamily="34" charset="0"/>
                <a:cs typeface="Tahoma" panose="020B0604030504040204" pitchFamily="34" charset="0"/>
              </a:rPr>
              <a:t>Spaces</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525963"/>
          </a:xfrm>
        </p:spPr>
        <p:txBody>
          <a:bodyPr>
            <a:normAutofit/>
          </a:bodyPr>
          <a:lstStyle/>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Unfortunately, the U-shaped design offers little opportunity for instructors to monitor what students are doing and looking at on their monitors.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This </a:t>
            </a:r>
            <a:r>
              <a:rPr lang="en-US" sz="2400" dirty="0">
                <a:latin typeface="Tahoma" panose="020B0604030504040204" pitchFamily="34" charset="0"/>
                <a:ea typeface="Tahoma" panose="020B0604030504040204" pitchFamily="34" charset="0"/>
                <a:cs typeface="Tahoma" panose="020B0604030504040204" pitchFamily="34" charset="0"/>
              </a:rPr>
              <a:t>design is not compatible with test taking and requires many assistants to monitor students.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Furthermore</a:t>
            </a:r>
            <a:r>
              <a:rPr lang="en-US" sz="2400" dirty="0">
                <a:latin typeface="Tahoma" panose="020B0604030504040204" pitchFamily="34" charset="0"/>
                <a:ea typeface="Tahoma" panose="020B0604030504040204" pitchFamily="34" charset="0"/>
                <a:cs typeface="Tahoma" panose="020B0604030504040204" pitchFamily="34" charset="0"/>
              </a:rPr>
              <a:t>, this design often takes up more space that other layouts.</a:t>
            </a:r>
          </a:p>
          <a:p>
            <a:pPr algn="just">
              <a:lnSpc>
                <a:spcPct val="150000"/>
              </a:lnSpc>
            </a:pPr>
            <a:endParaRPr lang="en-GB" sz="2400" dirty="0"/>
          </a:p>
        </p:txBody>
      </p:sp>
      <p:sp>
        <p:nvSpPr>
          <p:cNvPr id="4" name="Title 1"/>
          <p:cNvSpPr>
            <a:spLocks noGrp="1"/>
          </p:cNvSpPr>
          <p:nvPr>
            <p:ph type="title"/>
          </p:nvPr>
        </p:nvSpPr>
        <p:spPr/>
        <p:txBody>
          <a:bodyPr>
            <a:noAutofit/>
          </a:bodyPr>
          <a:lstStyle/>
          <a:p>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U-Shaped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Lab Designs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09535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U-Shaped Computer Lab Designs</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23555" name="Picture 3"/>
          <p:cNvPicPr>
            <a:picLocks noGrp="1" noChangeAspect="1" noChangeArrowheads="1"/>
          </p:cNvPicPr>
          <p:nvPr>
            <p:ph idx="1"/>
          </p:nvPr>
        </p:nvPicPr>
        <p:blipFill rotWithShape="1">
          <a:blip r:embed="rId2" cstate="print"/>
          <a:srcRect l="3922" r="7843" b="11765"/>
          <a:stretch/>
        </p:blipFill>
        <p:spPr bwMode="auto">
          <a:xfrm>
            <a:off x="2590799" y="1752600"/>
            <a:ext cx="3962401"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391400" cy="1189038"/>
          </a:xfrm>
        </p:spPr>
        <p:txBody>
          <a:bodyPr>
            <a:normAutofit/>
          </a:bodyPr>
          <a:lstStyle/>
          <a:p>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4. Inverted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U-Shaped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Lab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33400" y="1524000"/>
            <a:ext cx="7391400" cy="4525963"/>
          </a:xfrm>
        </p:spPr>
        <p:txBody>
          <a:bodyPr>
            <a:normAutofit lnSpcReduction="10000"/>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Like the U-shaped layout, the Inverted U-shape also offers engagement between instructors and students.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In </a:t>
            </a:r>
            <a:r>
              <a:rPr lang="en-US" sz="2400" dirty="0" smtClean="0">
                <a:latin typeface="Tahoma" panose="020B0604030504040204" pitchFamily="34" charset="0"/>
                <a:ea typeface="Tahoma" panose="020B0604030504040204" pitchFamily="34" charset="0"/>
                <a:cs typeface="Tahoma" panose="020B0604030504040204" pitchFamily="34" charset="0"/>
              </a:rPr>
              <a:t>addition, the layout allows for the most convenient method of monitoring students.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For </a:t>
            </a:r>
            <a:r>
              <a:rPr lang="en-US" sz="2400" dirty="0" smtClean="0">
                <a:latin typeface="Tahoma" panose="020B0604030504040204" pitchFamily="34" charset="0"/>
                <a:ea typeface="Tahoma" panose="020B0604030504040204" pitchFamily="34" charset="0"/>
                <a:cs typeface="Tahoma" panose="020B0604030504040204" pitchFamily="34" charset="0"/>
              </a:rPr>
              <a:t>individual learning, this layout minimizes the distance instructors must walk to move from workstation to workstation and student to student.</a:t>
            </a:r>
          </a:p>
          <a:p>
            <a:pPr algn="just">
              <a:lnSpc>
                <a:spcPct val="150000"/>
              </a:lnSpc>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1600200"/>
            <a:ext cx="7086600" cy="4800600"/>
          </a:xfrm>
        </p:spPr>
        <p:txBody>
          <a:bodyPr>
            <a:normAutofit fontScale="85000" lnSpcReduction="10000"/>
          </a:bodyPr>
          <a:lstStyle/>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Like the classroom layout, traffic into and out of the Inverted U-shape can become constrictive especially when all of the students must enter and exit at the same time.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This </a:t>
            </a:r>
            <a:r>
              <a:rPr lang="en-US" sz="2400" dirty="0">
                <a:latin typeface="Tahoma" panose="020B0604030504040204" pitchFamily="34" charset="0"/>
                <a:ea typeface="Tahoma" panose="020B0604030504040204" pitchFamily="34" charset="0"/>
                <a:cs typeface="Tahoma" panose="020B0604030504040204" pitchFamily="34" charset="0"/>
              </a:rPr>
              <a:t>congestion is reduced if students are entering and exiting individually as in an open lab paradigm where students can come and go as they please.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In </a:t>
            </a:r>
            <a:r>
              <a:rPr lang="en-US" sz="2400" dirty="0">
                <a:latin typeface="Tahoma" panose="020B0604030504040204" pitchFamily="34" charset="0"/>
                <a:ea typeface="Tahoma" panose="020B0604030504040204" pitchFamily="34" charset="0"/>
                <a:cs typeface="Tahoma" panose="020B0604030504040204" pitchFamily="34" charset="0"/>
              </a:rPr>
              <a:t>addition, this layout takes up the same amount of space as the U-shaped design.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If </a:t>
            </a:r>
            <a:r>
              <a:rPr lang="en-US" sz="2400" dirty="0">
                <a:latin typeface="Tahoma" panose="020B0604030504040204" pitchFamily="34" charset="0"/>
                <a:ea typeface="Tahoma" panose="020B0604030504040204" pitchFamily="34" charset="0"/>
                <a:cs typeface="Tahoma" panose="020B0604030504040204" pitchFamily="34" charset="0"/>
              </a:rPr>
              <a:t>space is not a consideration, either of the U-shaped layouts is appropriate</a:t>
            </a:r>
          </a:p>
          <a:p>
            <a:pPr algn="just">
              <a:lnSpc>
                <a:spcPct val="150000"/>
              </a:lnSpc>
            </a:pPr>
            <a:endParaRPr lang="en-GB" sz="2400" dirty="0"/>
          </a:p>
        </p:txBody>
      </p:sp>
      <p:sp>
        <p:nvSpPr>
          <p:cNvPr id="4" name="Title 1"/>
          <p:cNvSpPr>
            <a:spLocks noGrp="1"/>
          </p:cNvSpPr>
          <p:nvPr>
            <p:ph type="title"/>
          </p:nvPr>
        </p:nvSpPr>
        <p:spPr/>
        <p:txBody>
          <a:bodyPr>
            <a:normAutofit fontScale="90000"/>
          </a:bodyPr>
          <a:lstStyle/>
          <a:p>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Inverted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U-Shaped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r>
            <a:b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Lab </a:t>
            </a:r>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80545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Inverted U-Shaped Computer Lab Layouts</a:t>
            </a:r>
            <a:endParaRPr lang="en-US" sz="36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25602" name="Picture 2"/>
          <p:cNvPicPr>
            <a:picLocks noGrp="1" noChangeAspect="1" noChangeArrowheads="1"/>
          </p:cNvPicPr>
          <p:nvPr>
            <p:ph idx="1"/>
          </p:nvPr>
        </p:nvPicPr>
        <p:blipFill>
          <a:blip r:embed="rId2" cstate="print"/>
          <a:srcRect/>
          <a:stretch>
            <a:fillRect/>
          </a:stretch>
        </p:blipFill>
        <p:spPr bwMode="auto">
          <a:xfrm>
            <a:off x="2819400" y="1828800"/>
            <a:ext cx="3733800" cy="373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00100" y="1249680"/>
            <a:ext cx="7543800" cy="4525963"/>
          </a:xfrm>
        </p:spPr>
        <p:txBody>
          <a:bodyPr>
            <a:normAutofit fontScale="92500" lnSpcReduction="10000"/>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There are many options when designing the layout of a computer lab. </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What </a:t>
            </a:r>
            <a:r>
              <a:rPr lang="en-US" sz="2400" dirty="0" smtClean="0">
                <a:latin typeface="Tahoma" panose="020B0604030504040204" pitchFamily="34" charset="0"/>
                <a:ea typeface="Tahoma" panose="020B0604030504040204" pitchFamily="34" charset="0"/>
                <a:cs typeface="Tahoma" panose="020B0604030504040204" pitchFamily="34" charset="0"/>
              </a:rPr>
              <a:t>important is to make sure:</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Thought and planning at the beginning of designing the lab ensures that students and instructors are satisfied with what the lab offers.</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Choosing a sub-optimal layout can negatively affect student learning and reduce the engagement between instructors and students.</a:t>
            </a:r>
          </a:p>
          <a:p>
            <a:pPr algn="just">
              <a:lnSpc>
                <a:spcPct val="150000"/>
              </a:lnSpc>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225" y="228600"/>
            <a:ext cx="7469777" cy="838200"/>
          </a:xfrm>
        </p:spPr>
        <p:txBody>
          <a:bodyPr>
            <a:no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Room </a:t>
            </a:r>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Renovation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93269" y="1066800"/>
            <a:ext cx="7935687" cy="4800600"/>
          </a:xfrm>
        </p:spPr>
        <p:txBody>
          <a:bodyPr>
            <a:noAutofit/>
          </a:bodyPr>
          <a:lstStyle/>
          <a:p>
            <a:pPr algn="just"/>
            <a:r>
              <a:rPr lang="en-US" sz="2400" dirty="0" smtClean="0">
                <a:latin typeface="Tahoma" panose="020B0604030504040204" pitchFamily="34" charset="0"/>
                <a:ea typeface="Tahoma" panose="020B0604030504040204" pitchFamily="34" charset="0"/>
                <a:cs typeface="Tahoma" panose="020B0604030504040204" pitchFamily="34" charset="0"/>
              </a:rPr>
              <a:t>Most rooms were not designed for computers. Some rooms may need work to bring them up to basic standards. </a:t>
            </a:r>
          </a:p>
          <a:p>
            <a:pPr algn="just"/>
            <a:r>
              <a:rPr lang="en-US" sz="2400" dirty="0" smtClean="0">
                <a:latin typeface="Tahoma" panose="020B0604030504040204" pitchFamily="34" charset="0"/>
                <a:ea typeface="Tahoma" panose="020B0604030504040204" pitchFamily="34" charset="0"/>
                <a:cs typeface="Tahoma" panose="020B0604030504040204" pitchFamily="34" charset="0"/>
              </a:rPr>
              <a:t>In general, the older the building and the room, the more needs to be done to adopt it to the computer classroom environment. We have mentioned some aspects already. But the here are some questions to ask as you build the project plan.</a:t>
            </a:r>
          </a:p>
          <a:p>
            <a:pPr lvl="1" algn="just"/>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Access</a:t>
            </a:r>
            <a:r>
              <a:rPr lang="en-US" sz="2400" dirty="0" smtClean="0">
                <a:latin typeface="Tahoma" panose="020B0604030504040204" pitchFamily="34" charset="0"/>
                <a:ea typeface="Tahoma" panose="020B0604030504040204" pitchFamily="34" charset="0"/>
                <a:cs typeface="Tahoma" panose="020B0604030504040204" pitchFamily="34" charset="0"/>
              </a:rPr>
              <a:t>: Will the doors allow for handicap access?</a:t>
            </a:r>
          </a:p>
          <a:p>
            <a:pPr lvl="1" algn="just"/>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Safety</a:t>
            </a:r>
            <a:r>
              <a:rPr lang="en-US" sz="2400" b="1"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 Are fire alarm sensors and/or fire alarms located in or near the room?</a:t>
            </a:r>
          </a:p>
          <a:p>
            <a:pPr algn="just"/>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40774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5867"/>
            <a:ext cx="7848600" cy="5029200"/>
          </a:xfrm>
        </p:spPr>
        <p:txBody>
          <a:bodyPr>
            <a:noAutofit/>
          </a:bodyPr>
          <a:lstStyle/>
          <a:p>
            <a:pPr lvl="1" algn="just"/>
            <a:r>
              <a:rPr lang="en-US" sz="2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Security</a:t>
            </a:r>
            <a:r>
              <a:rPr lang="en-US" sz="2200" dirty="0">
                <a:latin typeface="Tahoma" panose="020B0604030504040204" pitchFamily="34" charset="0"/>
                <a:ea typeface="Tahoma" panose="020B0604030504040204" pitchFamily="34" charset="0"/>
                <a:cs typeface="Tahoma" panose="020B0604030504040204" pitchFamily="34" charset="0"/>
              </a:rPr>
              <a:t>: Are there existing room alarm systems that can accommodate for fiber optic theft alarm systems? Are there doors or windows in the room that need to be secured or alarmed?</a:t>
            </a:r>
          </a:p>
          <a:p>
            <a:pPr lvl="1" algn="just"/>
            <a:r>
              <a:rPr lang="en-US" sz="22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Floors</a:t>
            </a:r>
            <a:r>
              <a:rPr lang="en-US" sz="2200" dirty="0">
                <a:latin typeface="Tahoma" panose="020B0604030504040204" pitchFamily="34" charset="0"/>
                <a:ea typeface="Tahoma" panose="020B0604030504040204" pitchFamily="34" charset="0"/>
                <a:cs typeface="Tahoma" panose="020B0604030504040204" pitchFamily="34" charset="0"/>
              </a:rPr>
              <a:t> : Is asbestos present in the floor tiles and require removal? Is there a need to install or replace floor tiles? Is carpeting required</a:t>
            </a:r>
            <a:r>
              <a:rPr lang="en-US" sz="2200" dirty="0" smtClean="0">
                <a:latin typeface="Tahoma" panose="020B0604030504040204" pitchFamily="34" charset="0"/>
                <a:ea typeface="Tahoma" panose="020B0604030504040204" pitchFamily="34" charset="0"/>
                <a:cs typeface="Tahoma" panose="020B0604030504040204" pitchFamily="34" charset="0"/>
              </a:rPr>
              <a:t>?</a:t>
            </a:r>
          </a:p>
          <a:p>
            <a:pPr lvl="1"/>
            <a:r>
              <a:rPr lang="en-US" sz="2200" b="1" dirty="0">
                <a:latin typeface="Tahoma" panose="020B0604030504040204" pitchFamily="34" charset="0"/>
                <a:ea typeface="Tahoma" panose="020B0604030504040204" pitchFamily="34" charset="0"/>
                <a:cs typeface="Tahoma" panose="020B0604030504040204" pitchFamily="34" charset="0"/>
              </a:rPr>
              <a:t>Walls</a:t>
            </a:r>
            <a:r>
              <a:rPr lang="en-US" sz="2200" dirty="0">
                <a:latin typeface="Tahoma" panose="020B0604030504040204" pitchFamily="34" charset="0"/>
                <a:ea typeface="Tahoma" panose="020B0604030504040204" pitchFamily="34" charset="0"/>
                <a:cs typeface="Tahoma" panose="020B0604030504040204" pitchFamily="34" charset="0"/>
              </a:rPr>
              <a:t>: Will they need to be painted? Will they need to be removed (the case where two small rooms are combined as one)? Will doors need to be removed or added? Will windows need to be removed or added? Will sound baffles need to be installed to </a:t>
            </a:r>
            <a:r>
              <a:rPr lang="en-US" sz="2200" dirty="0" smtClean="0">
                <a:latin typeface="Tahoma" panose="020B0604030504040204" pitchFamily="34" charset="0"/>
                <a:ea typeface="Tahoma" panose="020B0604030504040204" pitchFamily="34" charset="0"/>
                <a:cs typeface="Tahoma" panose="020B0604030504040204" pitchFamily="34" charset="0"/>
              </a:rPr>
              <a:t>reduce noise</a:t>
            </a:r>
            <a:r>
              <a:rPr lang="en-US" sz="2200" dirty="0">
                <a:latin typeface="Tahoma" panose="020B0604030504040204" pitchFamily="34" charset="0"/>
                <a:ea typeface="Tahoma" panose="020B0604030504040204" pitchFamily="34" charset="0"/>
                <a:cs typeface="Tahoma" panose="020B0604030504040204" pitchFamily="34" charset="0"/>
              </a:rPr>
              <a:t>?</a:t>
            </a:r>
          </a:p>
          <a:p>
            <a:pPr lvl="1" algn="just"/>
            <a:endParaRPr lang="en-US" sz="2200" dirty="0">
              <a:latin typeface="Tahoma" panose="020B0604030504040204" pitchFamily="34" charset="0"/>
              <a:ea typeface="Tahoma" panose="020B0604030504040204" pitchFamily="34" charset="0"/>
              <a:cs typeface="Tahoma" panose="020B0604030504040204" pitchFamily="34" charset="0"/>
            </a:endParaRPr>
          </a:p>
          <a:p>
            <a:endParaRPr lang="en-GB" sz="2200" dirty="0">
              <a:latin typeface="Tahoma" panose="020B0604030504040204" pitchFamily="34" charset="0"/>
              <a:ea typeface="Tahoma" panose="020B0604030504040204" pitchFamily="34" charset="0"/>
              <a:cs typeface="Tahoma" panose="020B0604030504040204" pitchFamily="34" charset="0"/>
            </a:endParaRPr>
          </a:p>
        </p:txBody>
      </p:sp>
      <p:sp>
        <p:nvSpPr>
          <p:cNvPr id="4" name="Title 1"/>
          <p:cNvSpPr>
            <a:spLocks noGrp="1"/>
          </p:cNvSpPr>
          <p:nvPr>
            <p:ph type="title"/>
          </p:nvPr>
        </p:nvSpPr>
        <p:spPr/>
        <p:txBody>
          <a:bodyPr>
            <a:no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Room </a:t>
            </a:r>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Renovation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07308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78377"/>
            <a:ext cx="6172200" cy="1143000"/>
          </a:xfrm>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Room </a:t>
            </a:r>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Renovation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71500" y="1230086"/>
            <a:ext cx="8001000" cy="4724400"/>
          </a:xfrm>
        </p:spPr>
        <p:txBody>
          <a:bodyPr>
            <a:noAutofit/>
          </a:bodyPr>
          <a:lstStyle/>
          <a:p>
            <a:pPr lvl="1" algn="just"/>
            <a:r>
              <a:rPr lang="en-US" sz="24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Electrical</a:t>
            </a:r>
            <a:r>
              <a:rPr lang="en-US" sz="2400" dirty="0">
                <a:latin typeface="Tahoma" panose="020B0604030504040204" pitchFamily="34" charset="0"/>
                <a:ea typeface="Tahoma" panose="020B0604030504040204" pitchFamily="34" charset="0"/>
                <a:cs typeface="Tahoma" panose="020B0604030504040204" pitchFamily="34" charset="0"/>
              </a:rPr>
              <a:t>: Can the electrical circuits in the room support the additional load? Where are the existing electrical outlets? How will the electrical cabling be rewired to line up with the furniture and overall design</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b="1" dirty="0" smtClean="0">
              <a:latin typeface="Tahoma" panose="020B0604030504040204" pitchFamily="34" charset="0"/>
              <a:ea typeface="Tahoma" panose="020B0604030504040204" pitchFamily="34" charset="0"/>
              <a:cs typeface="Tahoma" panose="020B0604030504040204" pitchFamily="34" charset="0"/>
            </a:endParaRPr>
          </a:p>
          <a:p>
            <a:pPr lvl="1" algn="just"/>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Lighting</a:t>
            </a:r>
            <a:r>
              <a:rPr lang="en-US" sz="2400" dirty="0" smtClean="0">
                <a:latin typeface="Tahoma" panose="020B0604030504040204" pitchFamily="34" charset="0"/>
                <a:ea typeface="Tahoma" panose="020B0604030504040204" pitchFamily="34" charset="0"/>
                <a:cs typeface="Tahoma" panose="020B0604030504040204" pitchFamily="34" charset="0"/>
              </a:rPr>
              <a:t>: Is lighting sufficient for the room? Will it allow for dimming when projecting?</a:t>
            </a:r>
          </a:p>
          <a:p>
            <a:pPr lvl="1" algn="just"/>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Networking</a:t>
            </a:r>
            <a:r>
              <a:rPr lang="en-US" sz="2400" dirty="0" smtClean="0">
                <a:latin typeface="Tahoma" panose="020B0604030504040204" pitchFamily="34" charset="0"/>
                <a:ea typeface="Tahoma" panose="020B0604030504040204" pitchFamily="34" charset="0"/>
                <a:cs typeface="Tahoma" panose="020B0604030504040204" pitchFamily="34" charset="0"/>
              </a:rPr>
              <a:t>: Is there a connection in the room leading to the campus internet connection? How is it wired into the room and will additional wiring be required? Is there a need for a phone in the room</a:t>
            </a:r>
            <a:r>
              <a:rPr lang="en-US" sz="2400"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41177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2209800"/>
            <a:ext cx="7702731" cy="1470025"/>
          </a:xfrm>
        </p:spPr>
        <p:txBody>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Management of users and facilities in computer </a:t>
            </a:r>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Lab</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6113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Introduction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71500" y="1417638"/>
            <a:ext cx="8001000" cy="4525963"/>
          </a:xfrm>
        </p:spPr>
        <p:txBody>
          <a:bodyPr>
            <a:normAutofit fontScale="92500" lnSpcReduction="10000"/>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A </a:t>
            </a:r>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computer lab </a:t>
            </a:r>
            <a:r>
              <a:rPr lang="en-US" sz="2400" dirty="0" smtClean="0">
                <a:latin typeface="Tahoma" panose="020B0604030504040204" pitchFamily="34" charset="0"/>
                <a:ea typeface="Tahoma" panose="020B0604030504040204" pitchFamily="34" charset="0"/>
                <a:cs typeface="Tahoma" panose="020B0604030504040204" pitchFamily="34" charset="0"/>
              </a:rPr>
              <a:t>is a space which provides computer services to a defined community. </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Computer labs are typically provided by libraries to the public, by academic institutions to students who attend the institution,</a:t>
            </a:r>
            <a:r>
              <a:rPr lang="en-US" sz="2400" baseline="30000" dirty="0" smtClean="0">
                <a:latin typeface="Tahoma" panose="020B0604030504040204" pitchFamily="34" charset="0"/>
                <a:ea typeface="Tahoma" panose="020B0604030504040204" pitchFamily="34" charset="0"/>
                <a:cs typeface="Tahoma" panose="020B0604030504040204" pitchFamily="34" charset="0"/>
              </a:rPr>
              <a:t> </a:t>
            </a:r>
            <a:r>
              <a:rPr lang="en-US" sz="2400" dirty="0" smtClean="0">
                <a:latin typeface="Tahoma" panose="020B0604030504040204" pitchFamily="34" charset="0"/>
                <a:ea typeface="Tahoma" panose="020B0604030504040204" pitchFamily="34" charset="0"/>
                <a:cs typeface="Tahoma" panose="020B0604030504040204" pitchFamily="34" charset="0"/>
              </a:rPr>
              <a:t>or by other institutions to the public or to people affiliated with that institution. </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Computers in computer labs are typically equipped with internet access, while scanners and printers may augment the lab setup</a:t>
            </a: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52400"/>
            <a:ext cx="6172200" cy="944562"/>
          </a:xfrm>
        </p:spPr>
        <p:txBody>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Policy and rules</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38200" y="1219200"/>
            <a:ext cx="7010400" cy="5334000"/>
          </a:xfrm>
        </p:spPr>
        <p:txBody>
          <a:bodyPr>
            <a:noAutofit/>
          </a:bodyPr>
          <a:lstStyle/>
          <a:p>
            <a:pPr algn="just">
              <a:lnSpc>
                <a:spcPct val="150000"/>
              </a:lnSpc>
            </a:pPr>
            <a:r>
              <a:rPr lang="en-US" sz="2000" dirty="0" smtClean="0">
                <a:latin typeface="Tahoma" panose="020B0604030504040204" pitchFamily="34" charset="0"/>
                <a:ea typeface="Tahoma" panose="020B0604030504040204" pitchFamily="34" charset="0"/>
                <a:cs typeface="Tahoma" panose="020B0604030504040204" pitchFamily="34" charset="0"/>
              </a:rPr>
              <a:t>Users typically must follow a certain user policy to retain access to the computers. </a:t>
            </a:r>
          </a:p>
          <a:p>
            <a:pPr algn="just">
              <a:lnSpc>
                <a:spcPct val="150000"/>
              </a:lnSpc>
            </a:pPr>
            <a:r>
              <a:rPr lang="en-US" sz="2000" dirty="0" smtClean="0">
                <a:latin typeface="Tahoma" panose="020B0604030504040204" pitchFamily="34" charset="0"/>
                <a:ea typeface="Tahoma" panose="020B0604030504040204" pitchFamily="34" charset="0"/>
                <a:cs typeface="Tahoma" panose="020B0604030504040204" pitchFamily="34" charset="0"/>
              </a:rPr>
              <a:t>This generally consists of the user not engaging in illegal activities or attempting to circumvent any security or content-control software while using the computers.</a:t>
            </a:r>
            <a:r>
              <a:rPr lang="en-US" sz="2000" baseline="30000" dirty="0" smtClean="0">
                <a:latin typeface="Tahoma" panose="020B0604030504040204" pitchFamily="34" charset="0"/>
                <a:ea typeface="Tahoma" panose="020B0604030504040204" pitchFamily="34" charset="0"/>
                <a:cs typeface="Tahoma" panose="020B0604030504040204" pitchFamily="34" charset="0"/>
              </a:rPr>
              <a:t> </a:t>
            </a:r>
          </a:p>
          <a:p>
            <a:pPr algn="just">
              <a:lnSpc>
                <a:spcPct val="150000"/>
              </a:lnSpc>
            </a:pPr>
            <a:r>
              <a:rPr lang="en-US" sz="2000" dirty="0" smtClean="0">
                <a:latin typeface="Tahoma" panose="020B0604030504040204" pitchFamily="34" charset="0"/>
                <a:ea typeface="Tahoma" panose="020B0604030504040204" pitchFamily="34" charset="0"/>
                <a:cs typeface="Tahoma" panose="020B0604030504040204" pitchFamily="34" charset="0"/>
              </a:rPr>
              <a:t>In public settings, computer lab users are often subject to time limits, in order to allow more people a chance to use the lab, whereas in other institutions, computer access typically requires valid personal login credentials,</a:t>
            </a:r>
            <a:r>
              <a:rPr lang="en-US" sz="2000" baseline="30000" dirty="0" smtClean="0">
                <a:latin typeface="Tahoma" panose="020B0604030504040204" pitchFamily="34" charset="0"/>
                <a:ea typeface="Tahoma" panose="020B0604030504040204" pitchFamily="34" charset="0"/>
                <a:cs typeface="Tahoma" panose="020B0604030504040204" pitchFamily="34" charset="0"/>
              </a:rPr>
              <a:t> </a:t>
            </a:r>
            <a:r>
              <a:rPr lang="en-US" sz="2000" dirty="0" smtClean="0">
                <a:latin typeface="Tahoma" panose="020B0604030504040204" pitchFamily="34" charset="0"/>
                <a:ea typeface="Tahoma" panose="020B0604030504040204" pitchFamily="34" charset="0"/>
                <a:cs typeface="Tahoma" panose="020B0604030504040204" pitchFamily="34" charset="0"/>
              </a:rPr>
              <a:t>which may also allow the institution to track the user's activities</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269913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152400"/>
            <a:ext cx="6400800" cy="1143000"/>
          </a:xfrm>
        </p:spPr>
        <p:txBody>
          <a:bodyPr/>
          <a:lstStyle/>
          <a:p>
            <a:r>
              <a:rPr lang="en-US"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Rules</a:t>
            </a:r>
            <a:endParaRPr lang="en-US"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1600201"/>
            <a:ext cx="8229600" cy="2362200"/>
          </a:xfrm>
        </p:spPr>
        <p:txBody>
          <a:bodyPr>
            <a:normAutofit/>
          </a:bodyPr>
          <a:lstStyle/>
          <a:p>
            <a:r>
              <a:rPr lang="en-GB" sz="28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As discussed in the previous section of pre-reading, here is the link for general computer lab</a:t>
            </a:r>
            <a:endParaRPr lang="en-GB"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r>
              <a:rPr lang="en-GB" sz="2800" u="sng" dirty="0" smtClean="0">
                <a:latin typeface="Tahoma" panose="020B0604030504040204" pitchFamily="34" charset="0"/>
                <a:ea typeface="Tahoma" panose="020B0604030504040204" pitchFamily="34" charset="0"/>
                <a:cs typeface="Tahoma" panose="020B0604030504040204" pitchFamily="34" charset="0"/>
                <a:hlinkClick r:id="rId2"/>
              </a:rPr>
              <a:t>http</a:t>
            </a:r>
            <a:r>
              <a:rPr lang="en-GB" sz="2800" u="sng" dirty="0">
                <a:latin typeface="Tahoma" panose="020B0604030504040204" pitchFamily="34" charset="0"/>
                <a:ea typeface="Tahoma" panose="020B0604030504040204" pitchFamily="34" charset="0"/>
                <a:cs typeface="Tahoma" panose="020B0604030504040204" pitchFamily="34" charset="0"/>
                <a:hlinkClick r:id="rId2"/>
              </a:rPr>
              <a:t>://</a:t>
            </a:r>
            <a:r>
              <a:rPr lang="en-GB" sz="2800" u="sng" dirty="0" smtClean="0">
                <a:latin typeface="Tahoma" panose="020B0604030504040204" pitchFamily="34" charset="0"/>
                <a:ea typeface="Tahoma" panose="020B0604030504040204" pitchFamily="34" charset="0"/>
                <a:cs typeface="Tahoma" panose="020B0604030504040204" pitchFamily="34" charset="0"/>
                <a:hlinkClick r:id="rId2"/>
              </a:rPr>
              <a:t>www.southseattle.edu/computerlabs/rules-policies.aspx</a:t>
            </a:r>
            <a:r>
              <a:rPr lang="en-GB" sz="2800" dirty="0" smtClean="0">
                <a:latin typeface="Tahoma" panose="020B0604030504040204" pitchFamily="34" charset="0"/>
                <a:ea typeface="Tahoma" panose="020B0604030504040204" pitchFamily="34" charset="0"/>
                <a:cs typeface="Tahoma" panose="020B0604030504040204" pitchFamily="34" charset="0"/>
                <a:hlinkClick r:id="rId2"/>
              </a:rPr>
              <a:t> </a:t>
            </a:r>
            <a:endParaRPr lang="en-GB" sz="28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Introduction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57200" y="1219200"/>
            <a:ext cx="8229600" cy="4525963"/>
          </a:xfrm>
        </p:spPr>
        <p:txBody>
          <a:bodyPr>
            <a:no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Computer labs are more than just rooms with lots of computers. </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Care must be taken to ensure that the lab is easy to access and fulfills its purpose. </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Many schools and colleges/University use computer  labs to allow student access to the software necessary to complete coursework. </a:t>
            </a:r>
          </a:p>
          <a:p>
            <a:pPr algn="just">
              <a:lnSpc>
                <a:spcPct val="150000"/>
              </a:lnSpc>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1371600"/>
            <a:ext cx="7848600" cy="4525963"/>
          </a:xfrm>
        </p:spPr>
        <p:txBody>
          <a:bodyPr>
            <a:norm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Also Computer </a:t>
            </a:r>
            <a:r>
              <a:rPr lang="en-US" sz="2400" dirty="0">
                <a:latin typeface="Tahoma" panose="020B0604030504040204" pitchFamily="34" charset="0"/>
                <a:ea typeface="Tahoma" panose="020B0604030504040204" pitchFamily="34" charset="0"/>
                <a:cs typeface="Tahoma" panose="020B0604030504040204" pitchFamily="34" charset="0"/>
              </a:rPr>
              <a:t>labs </a:t>
            </a:r>
            <a:r>
              <a:rPr lang="en-US" sz="2400" dirty="0" smtClean="0">
                <a:latin typeface="Tahoma" panose="020B0604030504040204" pitchFamily="34" charset="0"/>
                <a:ea typeface="Tahoma" panose="020B0604030504040204" pitchFamily="34" charset="0"/>
                <a:cs typeface="Tahoma" panose="020B0604030504040204" pitchFamily="34" charset="0"/>
              </a:rPr>
              <a:t>are </a:t>
            </a:r>
            <a:r>
              <a:rPr lang="en-US" sz="2400" dirty="0">
                <a:latin typeface="Tahoma" panose="020B0604030504040204" pitchFamily="34" charset="0"/>
                <a:ea typeface="Tahoma" panose="020B0604030504040204" pitchFamily="34" charset="0"/>
                <a:cs typeface="Tahoma" panose="020B0604030504040204" pitchFamily="34" charset="0"/>
              </a:rPr>
              <a:t>used to instruct students on computer use, programming, and related subjects.</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However, many institutions give little thought to the design and layout of the lab. </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Too often, they simply fill a room with computers and set up the machines any way they fit inside the room</a:t>
            </a:r>
          </a:p>
          <a:p>
            <a:endParaRPr lang="en-GB" sz="2400" dirty="0"/>
          </a:p>
        </p:txBody>
      </p:sp>
      <p:sp>
        <p:nvSpPr>
          <p:cNvPr id="4"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Introduction</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6309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Feature/characteristics</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33400" y="1417638"/>
            <a:ext cx="8229600" cy="4525963"/>
          </a:xfrm>
        </p:spPr>
        <p:txBody>
          <a:bodyPr>
            <a:noAutofit/>
          </a:bodyPr>
          <a:lstStyle/>
          <a:p>
            <a:pPr>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Enough space (room size, geometry)</a:t>
            </a:r>
          </a:p>
          <a:p>
            <a:pPr marL="342900" lvl="1" indent="-342900">
              <a:lnSpc>
                <a:spcPct val="150000"/>
              </a:lnSpc>
              <a:buFont typeface="Arial"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Room location in a building (</a:t>
            </a:r>
            <a:r>
              <a:rPr lang="en-US" sz="2400" dirty="0" err="1" smtClean="0">
                <a:latin typeface="Tahoma" panose="020B0604030504040204" pitchFamily="34" charset="0"/>
                <a:ea typeface="Tahoma" panose="020B0604030504040204" pitchFamily="34" charset="0"/>
                <a:cs typeface="Tahoma" panose="020B0604030504040204" pitchFamily="34" charset="0"/>
              </a:rPr>
              <a:t>ie</a:t>
            </a:r>
            <a:r>
              <a:rPr lang="en-US" sz="2400" dirty="0" smtClean="0">
                <a:latin typeface="Tahoma" panose="020B0604030504040204" pitchFamily="34" charset="0"/>
                <a:ea typeface="Tahoma" panose="020B0604030504040204" pitchFamily="34" charset="0"/>
                <a:cs typeface="Tahoma" panose="020B0604030504040204" pitchFamily="34" charset="0"/>
              </a:rPr>
              <a:t> basement)</a:t>
            </a:r>
          </a:p>
          <a:p>
            <a:pPr marL="342900" lvl="1" indent="-342900">
              <a:lnSpc>
                <a:spcPct val="150000"/>
              </a:lnSpc>
              <a:buFont typeface="Arial"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Building’s existing electrical and HVAC system </a:t>
            </a:r>
          </a:p>
          <a:p>
            <a:pPr marL="342900" lvl="1" indent="-342900">
              <a:lnSpc>
                <a:spcPct val="150000"/>
              </a:lnSpc>
              <a:buFont typeface="Arial"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Proximity to existing computer classroom</a:t>
            </a:r>
          </a:p>
          <a:p>
            <a:pPr>
              <a:lnSpc>
                <a:spcPct val="150000"/>
              </a:lnSpc>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1417638"/>
            <a:ext cx="7848600" cy="4525963"/>
          </a:xfrm>
        </p:spPr>
        <p:txBody>
          <a:bodyPr>
            <a:normAutofit lnSpcReduction="10000"/>
          </a:bodyPr>
          <a:lstStyle/>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Furniture (ergonomics- the scientific study of people and their working conditions, especially done in order to improve effectiveness:)</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Computer with software needed for teaching the subject/topic</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Dim light</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Rules</a:t>
            </a:r>
          </a:p>
          <a:p>
            <a:pPr algn="just">
              <a:lnSpc>
                <a:spcPct val="150000"/>
              </a:lnSpc>
            </a:pPr>
            <a:r>
              <a:rPr lang="en-US" sz="2400" dirty="0">
                <a:latin typeface="Tahoma" panose="020B0604030504040204" pitchFamily="34" charset="0"/>
                <a:ea typeface="Tahoma" panose="020B0604030504040204" pitchFamily="34" charset="0"/>
                <a:cs typeface="Tahoma" panose="020B0604030504040204" pitchFamily="34" charset="0"/>
              </a:rPr>
              <a:t>Technician</a:t>
            </a:r>
          </a:p>
          <a:p>
            <a:pPr algn="just">
              <a:lnSpc>
                <a:spcPct val="150000"/>
              </a:lnSpc>
            </a:pPr>
            <a:endParaRPr lang="en-GB" sz="2400" dirty="0"/>
          </a:p>
        </p:txBody>
      </p:sp>
      <p:sp>
        <p:nvSpPr>
          <p:cNvPr id="4"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Feature/characteristics</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53598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Design/layout of Computer Lab</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5800" y="1219200"/>
            <a:ext cx="7772400" cy="4525963"/>
          </a:xfrm>
        </p:spPr>
        <p:txBody>
          <a:bodyPr>
            <a:normAutofit/>
          </a:bodyPr>
          <a:lstStyle/>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The </a:t>
            </a:r>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layout</a:t>
            </a:r>
            <a:r>
              <a:rPr lang="en-US" sz="2400" dirty="0" smtClean="0">
                <a:latin typeface="Tahoma" panose="020B0604030504040204" pitchFamily="34" charset="0"/>
                <a:ea typeface="Tahoma" panose="020B0604030504040204" pitchFamily="34" charset="0"/>
                <a:cs typeface="Tahoma" panose="020B0604030504040204" pitchFamily="34" charset="0"/>
              </a:rPr>
              <a:t> of the room, the </a:t>
            </a:r>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location</a:t>
            </a:r>
            <a:r>
              <a:rPr lang="en-US" sz="2400" dirty="0" smtClean="0">
                <a:latin typeface="Tahoma" panose="020B0604030504040204" pitchFamily="34" charset="0"/>
                <a:ea typeface="Tahoma" panose="020B0604030504040204" pitchFamily="34" charset="0"/>
                <a:cs typeface="Tahoma" panose="020B0604030504040204" pitchFamily="34" charset="0"/>
              </a:rPr>
              <a:t> and size of the student desks, the </a:t>
            </a:r>
            <a:r>
              <a:rPr lang="en-US" sz="24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location of the instructor</a:t>
            </a:r>
            <a:r>
              <a:rPr lang="en-US" sz="2400" dirty="0" smtClean="0">
                <a:latin typeface="Tahoma" panose="020B0604030504040204" pitchFamily="34" charset="0"/>
                <a:ea typeface="Tahoma" panose="020B0604030504040204" pitchFamily="34" charset="0"/>
                <a:cs typeface="Tahoma" panose="020B0604030504040204" pitchFamily="34" charset="0"/>
              </a:rPr>
              <a:t> all need to be considered</a:t>
            </a:r>
          </a:p>
          <a:p>
            <a:pPr algn="just">
              <a:lnSpc>
                <a:spcPct val="150000"/>
              </a:lnSpc>
            </a:pPr>
            <a:r>
              <a:rPr lang="en-US" sz="2400" dirty="0" smtClean="0">
                <a:latin typeface="Tahoma" panose="020B0604030504040204" pitchFamily="34" charset="0"/>
                <a:ea typeface="Tahoma" panose="020B0604030504040204" pitchFamily="34" charset="0"/>
                <a:cs typeface="Tahoma" panose="020B0604030504040204" pitchFamily="34" charset="0"/>
              </a:rPr>
              <a:t>Four (4) most popular computer laboratory layouts and designs used in Schools, High Schools and colleges/universities.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Think – pair - share</a:t>
            </a:r>
            <a:endParaRPr lang="en-US" sz="40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5800" y="1452274"/>
            <a:ext cx="7772400" cy="4262726"/>
          </a:xfrm>
        </p:spPr>
        <p:txBody>
          <a:bodyPr>
            <a:normAutofit/>
          </a:bodyPr>
          <a:lstStyle/>
          <a:p>
            <a:r>
              <a:rPr lang="en-US" sz="2800"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Why Computer Lab Design and Layout is Important?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2368258"/>
            <a:ext cx="3352800" cy="3499142"/>
          </a:xfrm>
          <a:prstGeom prst="rect">
            <a:avLst/>
          </a:prstGeom>
        </p:spPr>
      </p:pic>
    </p:spTree>
    <p:extLst>
      <p:ext uri="{BB962C8B-B14F-4D97-AF65-F5344CB8AC3E}">
        <p14:creationId xmlns:p14="http://schemas.microsoft.com/office/powerpoint/2010/main" val="396704853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mputer lab design and management&amp;quot;&quot;/&gt;&lt;property id=&quot;20307&quot; value=&quot;256&quot;/&gt;&lt;/object&gt;&lt;object type=&quot;3&quot; unique_id=&quot;10005&quot;&gt;&lt;property id=&quot;20148&quot; value=&quot;5&quot;/&gt;&lt;property id=&quot;20300&quot; value=&quot;Slide 3 - &amp;quot;Introduction&amp;quot;&quot;/&gt;&lt;property id=&quot;20307&quot; value=&quot;257&quot;/&gt;&lt;/object&gt;&lt;object type=&quot;3&quot; unique_id=&quot;10046&quot;&gt;&lt;property id=&quot;20148&quot; value=&quot;5&quot;/&gt;&lt;property id=&quot;20300&quot; value=&quot;Slide 4 - &amp;quot;Introduction&amp;quot;&quot;/&gt;&lt;property id=&quot;20307&quot; value=&quot;258&quot;/&gt;&lt;/object&gt;&lt;object type=&quot;3&quot; unique_id=&quot;10049&quot;&gt;&lt;property id=&quot;20148&quot; value=&quot;5&quot;/&gt;&lt;property id=&quot;20300&quot; value=&quot;Slide 10 - &amp;quot;Classroom Computer Lab Designs&amp;#x0D;&amp;#x0A;&amp;quot;&quot;/&gt;&lt;property id=&quot;20307&quot; value=&quot;261&quot;/&gt;&lt;/object&gt;&lt;object type=&quot;3&quot; unique_id=&quot;10050&quot;&gt;&lt;property id=&quot;20148&quot; value=&quot;5&quot;/&gt;&lt;property id=&quot;20300&quot; value=&quot;Slide 11 - &amp;quot;Classroom Computer Lab Designs&amp;quot;&quot;/&gt;&lt;property id=&quot;20307&quot; value=&quot;262&quot;/&gt;&lt;/object&gt;&lt;object type=&quot;3&quot; unique_id=&quot;10051&quot;&gt;&lt;property id=&quot;20148&quot; value=&quot;5&quot;/&gt;&lt;property id=&quot;20300&quot; value=&quot;Slide 12 - &amp;quot;Adv and dis&amp;quot;&quot;/&gt;&lt;property id=&quot;20307&quot; value=&quot;263&quot;/&gt;&lt;/object&gt;&lt;object type=&quot;3&quot; unique_id=&quot;10052&quot;&gt;&lt;property id=&quot;20148&quot; value=&quot;5&quot;/&gt;&lt;property id=&quot;20300&quot; value=&quot;Slide 13 - &amp;quot;Four-Leaf Clover Computer Lab Layouts&amp;#x0D;&amp;#x0A;&amp;quot;&quot;/&gt;&lt;property id=&quot;20307&quot; value=&quot;264&quot;/&gt;&lt;/object&gt;&lt;object type=&quot;3&quot; unique_id=&quot;10130&quot;&gt;&lt;property id=&quot;20148&quot; value=&quot;5&quot;/&gt;&lt;property id=&quot;20300&quot; value=&quot;Slide 14 - &amp;quot;Four-Leaf Clover Computer Lab Layouts&amp;quot;&quot;/&gt;&lt;property id=&quot;20307&quot; value=&quot;265&quot;/&gt;&lt;/object&gt;&lt;object type=&quot;3&quot; unique_id=&quot;10131&quot;&gt;&lt;property id=&quot;20148&quot; value=&quot;5&quot;/&gt;&lt;property id=&quot;20300&quot; value=&quot;Slide 15 - &amp;quot;U-Shaped Computer Lab Designs&amp;#x0D;&amp;#x0A;&amp;quot;&quot;/&gt;&lt;property id=&quot;20307&quot; value=&quot;266&quot;/&gt;&lt;/object&gt;&lt;object type=&quot;3&quot; unique_id=&quot;10132&quot;&gt;&lt;property id=&quot;20148&quot; value=&quot;5&quot;/&gt;&lt;property id=&quot;20300&quot; value=&quot;Slide 16 - &amp;quot;U-Shaped Computer Lab Designs&amp;quot;&quot;/&gt;&lt;property id=&quot;20307&quot; value=&quot;267&quot;/&gt;&lt;/object&gt;&lt;object type=&quot;3&quot; unique_id=&quot;10189&quot;&gt;&lt;property id=&quot;20148&quot; value=&quot;5&quot;/&gt;&lt;property id=&quot;20300&quot; value=&quot;Slide 17 - &amp;quot;Inverted U-Shaped Computer Lab Layouts&amp;#x0D;&amp;#x0A;&amp;quot;&quot;/&gt;&lt;property id=&quot;20307&quot; value=&quot;268&quot;/&gt;&lt;/object&gt;&lt;object type=&quot;3&quot; unique_id=&quot;10190&quot;&gt;&lt;property id=&quot;20148&quot; value=&quot;5&quot;/&gt;&lt;property id=&quot;20300&quot; value=&quot;Slide 18 - &amp;quot;Inverted U-Shaped Computer Lab Layouts&amp;quot;&quot;/&gt;&lt;property id=&quot;20307&quot; value=&quot;269&quot;/&gt;&lt;/object&gt;&lt;object type=&quot;3&quot; unique_id=&quot;10239&quot;&gt;&lt;property id=&quot;20148&quot; value=&quot;5&quot;/&gt;&lt;property id=&quot;20300&quot; value=&quot;Slide 19 - &amp;quot;Conclusion&amp;#x0D;&amp;#x0A;&amp;quot;&quot;/&gt;&lt;property id=&quot;20307&quot; value=&quot;270&quot;/&gt;&lt;/object&gt;&lt;object type=&quot;3&quot; unique_id=&quot;10452&quot;&gt;&lt;property id=&quot;20148&quot; value=&quot;5&quot;/&gt;&lt;property id=&quot;20300&quot; value=&quot;Slide 2&quot;/&gt;&lt;property id=&quot;20307&quot; value=&quot;275&quot;/&gt;&lt;/object&gt;&lt;object type=&quot;3&quot; unique_id=&quot;10453&quot;&gt;&lt;property id=&quot;20148&quot; value=&quot;5&quot;/&gt;&lt;property id=&quot;20300&quot; value=&quot;Slide 5 - &amp;quot;Feature/characteristics&amp;quot;&quot;/&gt;&lt;property id=&quot;20307&quot; value=&quot;273&quot;/&gt;&lt;/object&gt;&lt;object type=&quot;3&quot; unique_id=&quot;10454&quot;&gt;&lt;property id=&quot;20148&quot; value=&quot;5&quot;/&gt;&lt;property id=&quot;20300&quot; value=&quot;Slide 6 - &amp;quot;Policy and rules&amp;quot;&quot;/&gt;&lt;property id=&quot;20307&quot; value=&quot;274&quot;/&gt;&lt;/object&gt;&lt;object type=&quot;3&quot; unique_id=&quot;10455&quot;&gt;&lt;property id=&quot;20148&quot; value=&quot;5&quot;/&gt;&lt;property id=&quot;20300&quot; value=&quot;Slide 7 - &amp;quot;Design/layout - Four popular&amp;quot;&quot;/&gt;&lt;property id=&quot;20307&quot; value=&quot;276&quot;/&gt;&lt;/object&gt;&lt;object type=&quot;3&quot; unique_id=&quot;10456&quot;&gt;&lt;property id=&quot;20148&quot; value=&quot;5&quot;/&gt;&lt;property id=&quot;20300&quot; value=&quot;Slide 20 - &amp;quot;Rules&amp;quot;&quot;/&gt;&lt;property id=&quot;20307&quot; value=&quot;272&quot;/&gt;&lt;/object&gt;&lt;object type=&quot;3&quot; unique_id=&quot;10546&quot;&gt;&lt;property id=&quot;20148&quot; value=&quot;5&quot;/&gt;&lt;property id=&quot;20300&quot; value=&quot;Slide 8 - &amp;quot;Why Computer Lab Design and Layout is Important&amp;#x0D;&amp;#x0A;&amp;quot;&quot;/&gt;&lt;property id=&quot;20307&quot; value=&quot;277&quot;/&gt;&lt;/object&gt;&lt;object type=&quot;3&quot; unique_id=&quot;10547&quot;&gt;&lt;property id=&quot;20148&quot; value=&quot;5&quot;/&gt;&lt;property id=&quot;20300&quot; value=&quot;Slide 9 - &amp;quot;cont&amp;quot;&quot;/&gt;&lt;property id=&quot;20307&quot; value=&quot;278&quot;/&gt;&lt;/object&gt;&lt;object type=&quot;3&quot; unique_id=&quot;10924&quot;&gt;&lt;property id=&quot;20148&quot; value=&quot;5&quot;/&gt;&lt;property id=&quot;20300&quot; value=&quot;Slide 22 - &amp;quot;Room Renovation&amp;#x0D;&amp;#x0A;&amp;quot;&quot;/&gt;&lt;property id=&quot;20307&quot; value=&quot;279&quot;/&gt;&lt;/object&gt;&lt;object type=&quot;3&quot; unique_id=&quot;10948&quot;&gt;&lt;property id=&quot;20148&quot; value=&quot;5&quot;/&gt;&lt;property id=&quot;20300&quot; value=&quot;Slide 21 - &amp;quot;Computer lab technician&amp;quot;&quot;/&gt;&lt;property id=&quot;20307&quot; value=&quot;28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9568</TotalTime>
  <Words>1638</Words>
  <Application>Microsoft Office PowerPoint</Application>
  <PresentationFormat>On-screen Show (4:3)</PresentationFormat>
  <Paragraphs>114</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Tahoma</vt:lpstr>
      <vt:lpstr>Office Theme</vt:lpstr>
      <vt:lpstr>Computer Laboratory  </vt:lpstr>
      <vt:lpstr>Objectives</vt:lpstr>
      <vt:lpstr>Introduction</vt:lpstr>
      <vt:lpstr>Introduction</vt:lpstr>
      <vt:lpstr>Introduction</vt:lpstr>
      <vt:lpstr>Feature/characteristics</vt:lpstr>
      <vt:lpstr>Feature/characteristics</vt:lpstr>
      <vt:lpstr>Design/layout of Computer Lab</vt:lpstr>
      <vt:lpstr>Think – pair - share</vt:lpstr>
      <vt:lpstr>Computer Lab Design and Layout</vt:lpstr>
      <vt:lpstr>Design and Layout… </vt:lpstr>
      <vt:lpstr>Design and Layout… </vt:lpstr>
      <vt:lpstr>Classroom Computer Lab Designs</vt:lpstr>
      <vt:lpstr>Classroom Computer Lab Designs</vt:lpstr>
      <vt:lpstr>Disadvantage</vt:lpstr>
      <vt:lpstr>2. Four-Leaf Clover  Computer Lab Layouts</vt:lpstr>
      <vt:lpstr>Four-Leaf Clover  Computer Lab Layouts</vt:lpstr>
      <vt:lpstr>Four-Leaf Clover  Computer Lab Layouts</vt:lpstr>
      <vt:lpstr>3.U-Shaped Computer  Lab Designs</vt:lpstr>
      <vt:lpstr>U-Shaped Computer  Lab Designs</vt:lpstr>
      <vt:lpstr>U-Shaped Computer Lab Designs</vt:lpstr>
      <vt:lpstr>4. Inverted U-Shaped  Computer Lab Layouts</vt:lpstr>
      <vt:lpstr>Inverted U-Shaped  Computer Lab Layouts</vt:lpstr>
      <vt:lpstr>Inverted U-Shaped Computer Lab Layouts</vt:lpstr>
      <vt:lpstr>Layout</vt:lpstr>
      <vt:lpstr>Room Renovation</vt:lpstr>
      <vt:lpstr>Room Renovation</vt:lpstr>
      <vt:lpstr>Room Renovation</vt:lpstr>
      <vt:lpstr>Management of users and facilities in computer Lab</vt:lpstr>
      <vt:lpstr>Policy and rules</vt:lpstr>
      <vt:lpstr>Rules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mwana</dc:creator>
  <cp:lastModifiedBy>Ali Abdulla !!</cp:lastModifiedBy>
  <cp:revision>45</cp:revision>
  <dcterms:created xsi:type="dcterms:W3CDTF">2006-08-16T00:00:00Z</dcterms:created>
  <dcterms:modified xsi:type="dcterms:W3CDTF">2018-10-31T08:46:22Z</dcterms:modified>
</cp:coreProperties>
</file>