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6"/>
  </p:notesMasterIdLst>
  <p:handoutMasterIdLst>
    <p:handoutMasterId r:id="rId17"/>
  </p:handoutMasterIdLst>
  <p:sldIdLst>
    <p:sldId id="279" r:id="rId3"/>
    <p:sldId id="333" r:id="rId4"/>
    <p:sldId id="332" r:id="rId5"/>
    <p:sldId id="316" r:id="rId6"/>
    <p:sldId id="335" r:id="rId7"/>
    <p:sldId id="339" r:id="rId8"/>
    <p:sldId id="340" r:id="rId9"/>
    <p:sldId id="341" r:id="rId10"/>
    <p:sldId id="334" r:id="rId11"/>
    <p:sldId id="344" r:id="rId12"/>
    <p:sldId id="321" r:id="rId13"/>
    <p:sldId id="345" r:id="rId14"/>
    <p:sldId id="343" r:id="rId15"/>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DFD5"/>
    <a:srgbClr val="FFBCA7"/>
    <a:srgbClr val="FFEFC1"/>
    <a:srgbClr val="DCBD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5" autoAdjust="0"/>
    <p:restoredTop sz="79705" autoAdjust="0"/>
  </p:normalViewPr>
  <p:slideViewPr>
    <p:cSldViewPr>
      <p:cViewPr>
        <p:scale>
          <a:sx n="55" d="100"/>
          <a:sy n="55" d="100"/>
        </p:scale>
        <p:origin x="1302" y="126"/>
      </p:cViewPr>
      <p:guideLst>
        <p:guide orient="horz" pos="2160"/>
        <p:guide pos="2880"/>
      </p:guideLst>
    </p:cSldViewPr>
  </p:slideViewPr>
  <p:notesTextViewPr>
    <p:cViewPr>
      <p:scale>
        <a:sx n="1" d="1"/>
        <a:sy n="1" d="1"/>
      </p:scale>
      <p:origin x="0" y="-54"/>
    </p:cViewPr>
  </p:notesTextViewPr>
  <p:sorterViewPr>
    <p:cViewPr>
      <p:scale>
        <a:sx n="144" d="100"/>
        <a:sy n="144" d="100"/>
      </p:scale>
      <p:origin x="0" y="-3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5383F-9004-49A1-BE9A-F7F7AE7F5858}"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B441D949-1DD0-41A6-94E4-80C1F4B91882}">
      <dgm:prSet phldrT="[Text]"/>
      <dgm:spPr/>
      <dgm:t>
        <a:bodyPr/>
        <a:lstStyle/>
        <a:p>
          <a:r>
            <a:rPr lang="en-US" dirty="0"/>
            <a:t>Digitized content</a:t>
          </a:r>
        </a:p>
      </dgm:t>
    </dgm:pt>
    <dgm:pt modelId="{01C55207-AF3D-449B-866F-C75CB27F5149}" type="parTrans" cxnId="{C35A8BBF-3A87-489F-9D90-BFFC74FD1050}">
      <dgm:prSet/>
      <dgm:spPr/>
      <dgm:t>
        <a:bodyPr/>
        <a:lstStyle/>
        <a:p>
          <a:endParaRPr lang="en-US"/>
        </a:p>
      </dgm:t>
    </dgm:pt>
    <dgm:pt modelId="{A570F7F6-2409-4403-986B-24FFF82DBE97}" type="sibTrans" cxnId="{C35A8BBF-3A87-489F-9D90-BFFC74FD1050}">
      <dgm:prSet/>
      <dgm:spPr/>
      <dgm:t>
        <a:bodyPr/>
        <a:lstStyle/>
        <a:p>
          <a:endParaRPr lang="en-US"/>
        </a:p>
      </dgm:t>
    </dgm:pt>
    <dgm:pt modelId="{448842F2-4115-4994-B52B-B6F32FB22CA5}">
      <dgm:prSet phldrT="[Text]"/>
      <dgm:spPr/>
      <dgm:t>
        <a:bodyPr/>
        <a:lstStyle/>
        <a:p>
          <a:r>
            <a:rPr lang="en-US" dirty="0"/>
            <a:t>Identifying repository / portal</a:t>
          </a:r>
        </a:p>
      </dgm:t>
    </dgm:pt>
    <dgm:pt modelId="{08E3983D-6A39-4188-BA63-7CB1D7FBB153}" type="parTrans" cxnId="{073A90C2-1CCF-4409-AFA0-EC0FCC38F2EF}">
      <dgm:prSet/>
      <dgm:spPr/>
      <dgm:t>
        <a:bodyPr/>
        <a:lstStyle/>
        <a:p>
          <a:endParaRPr lang="en-US"/>
        </a:p>
      </dgm:t>
    </dgm:pt>
    <dgm:pt modelId="{1F9EBC2E-9ACA-4681-8F39-52CC36121103}" type="sibTrans" cxnId="{073A90C2-1CCF-4409-AFA0-EC0FCC38F2EF}">
      <dgm:prSet/>
      <dgm:spPr/>
      <dgm:t>
        <a:bodyPr/>
        <a:lstStyle/>
        <a:p>
          <a:endParaRPr lang="en-US"/>
        </a:p>
      </dgm:t>
    </dgm:pt>
    <dgm:pt modelId="{1240295E-016B-4FE8-BD68-420318455CDE}">
      <dgm:prSet phldrT="[Text]"/>
      <dgm:spPr/>
      <dgm:t>
        <a:bodyPr/>
        <a:lstStyle/>
        <a:p>
          <a:r>
            <a:rPr lang="en-US" dirty="0"/>
            <a:t>Publishing for distribution</a:t>
          </a:r>
        </a:p>
      </dgm:t>
    </dgm:pt>
    <dgm:pt modelId="{479A9AFF-18B3-4FDD-ACB4-458D9B5936ED}" type="parTrans" cxnId="{327EE150-47DB-4C74-8E3C-FBC90514D2B6}">
      <dgm:prSet/>
      <dgm:spPr/>
      <dgm:t>
        <a:bodyPr/>
        <a:lstStyle/>
        <a:p>
          <a:endParaRPr lang="en-US"/>
        </a:p>
      </dgm:t>
    </dgm:pt>
    <dgm:pt modelId="{02382A19-B477-419B-9EBC-3F73D76F2246}" type="sibTrans" cxnId="{327EE150-47DB-4C74-8E3C-FBC90514D2B6}">
      <dgm:prSet/>
      <dgm:spPr/>
      <dgm:t>
        <a:bodyPr/>
        <a:lstStyle/>
        <a:p>
          <a:endParaRPr lang="en-US"/>
        </a:p>
      </dgm:t>
    </dgm:pt>
    <dgm:pt modelId="{333BB897-733D-4A05-9747-DC0D936C4E7D}">
      <dgm:prSet phldrT="[Text]"/>
      <dgm:spPr/>
      <dgm:t>
        <a:bodyPr/>
        <a:lstStyle/>
        <a:p>
          <a:r>
            <a:rPr lang="en-US" dirty="0"/>
            <a:t>Copyright clearance</a:t>
          </a:r>
        </a:p>
      </dgm:t>
    </dgm:pt>
    <dgm:pt modelId="{C6B6524D-4618-4EC0-8D85-61B8E57E9F2C}" type="parTrans" cxnId="{7A65E12E-C064-486F-98AB-FDEA77D4D096}">
      <dgm:prSet/>
      <dgm:spPr/>
      <dgm:t>
        <a:bodyPr/>
        <a:lstStyle/>
        <a:p>
          <a:endParaRPr lang="en-US"/>
        </a:p>
      </dgm:t>
    </dgm:pt>
    <dgm:pt modelId="{74C30E22-FEC5-4361-89E1-F8AC20F7BD6D}" type="sibTrans" cxnId="{7A65E12E-C064-486F-98AB-FDEA77D4D096}">
      <dgm:prSet/>
      <dgm:spPr/>
      <dgm:t>
        <a:bodyPr/>
        <a:lstStyle/>
        <a:p>
          <a:endParaRPr lang="en-US"/>
        </a:p>
      </dgm:t>
    </dgm:pt>
    <dgm:pt modelId="{1ED48842-32A8-4A08-867F-48EE30988DD2}">
      <dgm:prSet phldrT="[Text]"/>
      <dgm:spPr/>
      <dgm:t>
        <a:bodyPr/>
        <a:lstStyle/>
        <a:p>
          <a:r>
            <a:rPr lang="en-US" dirty="0"/>
            <a:t>Selecting CC License</a:t>
          </a:r>
        </a:p>
      </dgm:t>
    </dgm:pt>
    <dgm:pt modelId="{22D4868B-E6E9-42DE-9AF1-02F0C5BB803F}" type="parTrans" cxnId="{DAA07E07-4E6D-4B12-A277-0338070CA84F}">
      <dgm:prSet/>
      <dgm:spPr/>
      <dgm:t>
        <a:bodyPr/>
        <a:lstStyle/>
        <a:p>
          <a:endParaRPr lang="en-US"/>
        </a:p>
      </dgm:t>
    </dgm:pt>
    <dgm:pt modelId="{2224C608-EAAF-451E-8E32-BB917577285C}" type="sibTrans" cxnId="{DAA07E07-4E6D-4B12-A277-0338070CA84F}">
      <dgm:prSet/>
      <dgm:spPr/>
      <dgm:t>
        <a:bodyPr/>
        <a:lstStyle/>
        <a:p>
          <a:endParaRPr lang="en-US"/>
        </a:p>
      </dgm:t>
    </dgm:pt>
    <dgm:pt modelId="{86441B73-9B52-49C0-BA9F-46A89FC8D5C7}">
      <dgm:prSet phldrT="[Text]"/>
      <dgm:spPr/>
      <dgm:t>
        <a:bodyPr/>
        <a:lstStyle/>
        <a:p>
          <a:r>
            <a:rPr lang="en-US" dirty="0"/>
            <a:t>Integrating MM content</a:t>
          </a:r>
        </a:p>
      </dgm:t>
    </dgm:pt>
    <dgm:pt modelId="{5783C415-AF5B-429E-AC73-679754839AC5}" type="parTrans" cxnId="{619E623B-B546-4317-98E9-2D84555AFBD2}">
      <dgm:prSet/>
      <dgm:spPr/>
      <dgm:t>
        <a:bodyPr/>
        <a:lstStyle/>
        <a:p>
          <a:endParaRPr lang="en-US"/>
        </a:p>
      </dgm:t>
    </dgm:pt>
    <dgm:pt modelId="{A45B2259-F7B1-4B36-AA0F-3B57C4DA0FAE}" type="sibTrans" cxnId="{619E623B-B546-4317-98E9-2D84555AFBD2}">
      <dgm:prSet/>
      <dgm:spPr/>
      <dgm:t>
        <a:bodyPr/>
        <a:lstStyle/>
        <a:p>
          <a:endParaRPr lang="en-US"/>
        </a:p>
      </dgm:t>
    </dgm:pt>
    <dgm:pt modelId="{4B24BB62-A186-4E65-81DB-D9F0E6FC1AA7}" type="pres">
      <dgm:prSet presAssocID="{2545383F-9004-49A1-BE9A-F7F7AE7F5858}" presName="rootnode" presStyleCnt="0">
        <dgm:presLayoutVars>
          <dgm:chMax/>
          <dgm:chPref/>
          <dgm:dir/>
          <dgm:animLvl val="lvl"/>
        </dgm:presLayoutVars>
      </dgm:prSet>
      <dgm:spPr/>
    </dgm:pt>
    <dgm:pt modelId="{E2F69992-DFCF-4D13-8724-75796D14E5C5}" type="pres">
      <dgm:prSet presAssocID="{B441D949-1DD0-41A6-94E4-80C1F4B91882}" presName="composite" presStyleCnt="0"/>
      <dgm:spPr/>
    </dgm:pt>
    <dgm:pt modelId="{85971FC0-0F65-4AFE-B12E-DFA8B46BAEE2}" type="pres">
      <dgm:prSet presAssocID="{B441D949-1DD0-41A6-94E4-80C1F4B91882}" presName="LShape" presStyleLbl="alignNode1" presStyleIdx="0" presStyleCnt="11"/>
      <dgm:spPr/>
    </dgm:pt>
    <dgm:pt modelId="{B1540F20-743A-49EE-BB50-AB05678967E4}" type="pres">
      <dgm:prSet presAssocID="{B441D949-1DD0-41A6-94E4-80C1F4B91882}" presName="ParentText" presStyleLbl="revTx" presStyleIdx="0" presStyleCnt="6">
        <dgm:presLayoutVars>
          <dgm:chMax val="0"/>
          <dgm:chPref val="0"/>
          <dgm:bulletEnabled val="1"/>
        </dgm:presLayoutVars>
      </dgm:prSet>
      <dgm:spPr/>
    </dgm:pt>
    <dgm:pt modelId="{D9EC4CBB-86F8-45FA-A0A8-853AE726DEFD}" type="pres">
      <dgm:prSet presAssocID="{B441D949-1DD0-41A6-94E4-80C1F4B91882}" presName="Triangle" presStyleLbl="alignNode1" presStyleIdx="1" presStyleCnt="11"/>
      <dgm:spPr/>
    </dgm:pt>
    <dgm:pt modelId="{672D4FC1-E78A-4163-8E0C-A307173E0B6F}" type="pres">
      <dgm:prSet presAssocID="{A570F7F6-2409-4403-986B-24FFF82DBE97}" presName="sibTrans" presStyleCnt="0"/>
      <dgm:spPr/>
    </dgm:pt>
    <dgm:pt modelId="{87326F2D-5D6C-4753-9A4F-7C86FDD92E7B}" type="pres">
      <dgm:prSet presAssocID="{A570F7F6-2409-4403-986B-24FFF82DBE97}" presName="space" presStyleCnt="0"/>
      <dgm:spPr/>
    </dgm:pt>
    <dgm:pt modelId="{82C2ADC0-D646-45D3-9068-DC6073252863}" type="pres">
      <dgm:prSet presAssocID="{333BB897-733D-4A05-9747-DC0D936C4E7D}" presName="composite" presStyleCnt="0"/>
      <dgm:spPr/>
    </dgm:pt>
    <dgm:pt modelId="{26FBD91F-BDAA-439A-BD18-C90E620461B5}" type="pres">
      <dgm:prSet presAssocID="{333BB897-733D-4A05-9747-DC0D936C4E7D}" presName="LShape" presStyleLbl="alignNode1" presStyleIdx="2" presStyleCnt="11"/>
      <dgm:spPr/>
    </dgm:pt>
    <dgm:pt modelId="{99C6EE57-45B4-43E3-87AF-A825DF50ED1F}" type="pres">
      <dgm:prSet presAssocID="{333BB897-733D-4A05-9747-DC0D936C4E7D}" presName="ParentText" presStyleLbl="revTx" presStyleIdx="1" presStyleCnt="6">
        <dgm:presLayoutVars>
          <dgm:chMax val="0"/>
          <dgm:chPref val="0"/>
          <dgm:bulletEnabled val="1"/>
        </dgm:presLayoutVars>
      </dgm:prSet>
      <dgm:spPr/>
    </dgm:pt>
    <dgm:pt modelId="{7FCB2283-FA67-431A-A236-27A7518D1AB5}" type="pres">
      <dgm:prSet presAssocID="{333BB897-733D-4A05-9747-DC0D936C4E7D}" presName="Triangle" presStyleLbl="alignNode1" presStyleIdx="3" presStyleCnt="11"/>
      <dgm:spPr/>
    </dgm:pt>
    <dgm:pt modelId="{A7A66BB0-2EA5-419B-9AC4-4DB25F1A0BCF}" type="pres">
      <dgm:prSet presAssocID="{74C30E22-FEC5-4361-89E1-F8AC20F7BD6D}" presName="sibTrans" presStyleCnt="0"/>
      <dgm:spPr/>
    </dgm:pt>
    <dgm:pt modelId="{5CF6DAAB-D41A-4D38-9FB8-D3EA21F815CE}" type="pres">
      <dgm:prSet presAssocID="{74C30E22-FEC5-4361-89E1-F8AC20F7BD6D}" presName="space" presStyleCnt="0"/>
      <dgm:spPr/>
    </dgm:pt>
    <dgm:pt modelId="{0D3B7996-5767-41E9-BC34-6D9C0C258FE0}" type="pres">
      <dgm:prSet presAssocID="{1ED48842-32A8-4A08-867F-48EE30988DD2}" presName="composite" presStyleCnt="0"/>
      <dgm:spPr/>
    </dgm:pt>
    <dgm:pt modelId="{DA0CE0BA-FBEA-47F2-9E55-1B4E4FD63BD6}" type="pres">
      <dgm:prSet presAssocID="{1ED48842-32A8-4A08-867F-48EE30988DD2}" presName="LShape" presStyleLbl="alignNode1" presStyleIdx="4" presStyleCnt="11"/>
      <dgm:spPr/>
    </dgm:pt>
    <dgm:pt modelId="{EF9B6175-AFDA-405B-B5A7-410079FB0FB2}" type="pres">
      <dgm:prSet presAssocID="{1ED48842-32A8-4A08-867F-48EE30988DD2}" presName="ParentText" presStyleLbl="revTx" presStyleIdx="2" presStyleCnt="6">
        <dgm:presLayoutVars>
          <dgm:chMax val="0"/>
          <dgm:chPref val="0"/>
          <dgm:bulletEnabled val="1"/>
        </dgm:presLayoutVars>
      </dgm:prSet>
      <dgm:spPr/>
    </dgm:pt>
    <dgm:pt modelId="{05B87F3D-40E4-4CCF-80FE-C4FBB7B08088}" type="pres">
      <dgm:prSet presAssocID="{1ED48842-32A8-4A08-867F-48EE30988DD2}" presName="Triangle" presStyleLbl="alignNode1" presStyleIdx="5" presStyleCnt="11"/>
      <dgm:spPr/>
    </dgm:pt>
    <dgm:pt modelId="{6A708657-50B8-4808-8021-273BF6A6D932}" type="pres">
      <dgm:prSet presAssocID="{2224C608-EAAF-451E-8E32-BB917577285C}" presName="sibTrans" presStyleCnt="0"/>
      <dgm:spPr/>
    </dgm:pt>
    <dgm:pt modelId="{893D6475-A146-4DE4-A733-D8D867FA1EA1}" type="pres">
      <dgm:prSet presAssocID="{2224C608-EAAF-451E-8E32-BB917577285C}" presName="space" presStyleCnt="0"/>
      <dgm:spPr/>
    </dgm:pt>
    <dgm:pt modelId="{21611619-1018-4215-9BAD-94F3B6FA7027}" type="pres">
      <dgm:prSet presAssocID="{86441B73-9B52-49C0-BA9F-46A89FC8D5C7}" presName="composite" presStyleCnt="0"/>
      <dgm:spPr/>
    </dgm:pt>
    <dgm:pt modelId="{89C57E04-DA42-4A0C-98A5-67C9BAB8E78C}" type="pres">
      <dgm:prSet presAssocID="{86441B73-9B52-49C0-BA9F-46A89FC8D5C7}" presName="LShape" presStyleLbl="alignNode1" presStyleIdx="6" presStyleCnt="11"/>
      <dgm:spPr/>
    </dgm:pt>
    <dgm:pt modelId="{9EAC0E9A-B79A-4D69-B4F4-018532E7299D}" type="pres">
      <dgm:prSet presAssocID="{86441B73-9B52-49C0-BA9F-46A89FC8D5C7}" presName="ParentText" presStyleLbl="revTx" presStyleIdx="3" presStyleCnt="6">
        <dgm:presLayoutVars>
          <dgm:chMax val="0"/>
          <dgm:chPref val="0"/>
          <dgm:bulletEnabled val="1"/>
        </dgm:presLayoutVars>
      </dgm:prSet>
      <dgm:spPr/>
    </dgm:pt>
    <dgm:pt modelId="{E55F795E-F2FF-476D-973C-EAD3A1FBB534}" type="pres">
      <dgm:prSet presAssocID="{86441B73-9B52-49C0-BA9F-46A89FC8D5C7}" presName="Triangle" presStyleLbl="alignNode1" presStyleIdx="7" presStyleCnt="11"/>
      <dgm:spPr/>
    </dgm:pt>
    <dgm:pt modelId="{73270020-DC9E-4E42-B53E-196128941CF6}" type="pres">
      <dgm:prSet presAssocID="{A45B2259-F7B1-4B36-AA0F-3B57C4DA0FAE}" presName="sibTrans" presStyleCnt="0"/>
      <dgm:spPr/>
    </dgm:pt>
    <dgm:pt modelId="{4F9B12C9-0951-410B-9B68-4D81F4FF3A5A}" type="pres">
      <dgm:prSet presAssocID="{A45B2259-F7B1-4B36-AA0F-3B57C4DA0FAE}" presName="space" presStyleCnt="0"/>
      <dgm:spPr/>
    </dgm:pt>
    <dgm:pt modelId="{1EED1180-66B2-4808-82EA-470F289D66FA}" type="pres">
      <dgm:prSet presAssocID="{448842F2-4115-4994-B52B-B6F32FB22CA5}" presName="composite" presStyleCnt="0"/>
      <dgm:spPr/>
    </dgm:pt>
    <dgm:pt modelId="{AB6928BE-04DF-4965-8E91-A5190331067C}" type="pres">
      <dgm:prSet presAssocID="{448842F2-4115-4994-B52B-B6F32FB22CA5}" presName="LShape" presStyleLbl="alignNode1" presStyleIdx="8" presStyleCnt="11"/>
      <dgm:spPr/>
    </dgm:pt>
    <dgm:pt modelId="{51414F2B-E9B7-4996-9334-2EC96AA30C0D}" type="pres">
      <dgm:prSet presAssocID="{448842F2-4115-4994-B52B-B6F32FB22CA5}" presName="ParentText" presStyleLbl="revTx" presStyleIdx="4" presStyleCnt="6">
        <dgm:presLayoutVars>
          <dgm:chMax val="0"/>
          <dgm:chPref val="0"/>
          <dgm:bulletEnabled val="1"/>
        </dgm:presLayoutVars>
      </dgm:prSet>
      <dgm:spPr/>
    </dgm:pt>
    <dgm:pt modelId="{845CE4DC-0860-44E4-9B14-5CFDF9AC5857}" type="pres">
      <dgm:prSet presAssocID="{448842F2-4115-4994-B52B-B6F32FB22CA5}" presName="Triangle" presStyleLbl="alignNode1" presStyleIdx="9" presStyleCnt="11"/>
      <dgm:spPr/>
    </dgm:pt>
    <dgm:pt modelId="{B486912D-0463-4114-AC36-FF5F45BEF912}" type="pres">
      <dgm:prSet presAssocID="{1F9EBC2E-9ACA-4681-8F39-52CC36121103}" presName="sibTrans" presStyleCnt="0"/>
      <dgm:spPr/>
    </dgm:pt>
    <dgm:pt modelId="{9720B9DB-8FE2-485B-BDCF-48099B38631B}" type="pres">
      <dgm:prSet presAssocID="{1F9EBC2E-9ACA-4681-8F39-52CC36121103}" presName="space" presStyleCnt="0"/>
      <dgm:spPr/>
    </dgm:pt>
    <dgm:pt modelId="{4E51998A-F348-4956-9E6B-573B705AF4F3}" type="pres">
      <dgm:prSet presAssocID="{1240295E-016B-4FE8-BD68-420318455CDE}" presName="composite" presStyleCnt="0"/>
      <dgm:spPr/>
    </dgm:pt>
    <dgm:pt modelId="{40862881-CECC-4955-9727-3B7AF12E6FE4}" type="pres">
      <dgm:prSet presAssocID="{1240295E-016B-4FE8-BD68-420318455CDE}" presName="LShape" presStyleLbl="alignNode1" presStyleIdx="10" presStyleCnt="11"/>
      <dgm:spPr/>
    </dgm:pt>
    <dgm:pt modelId="{42E0B3D5-74F7-4B44-BD9F-7CA13232E80E}" type="pres">
      <dgm:prSet presAssocID="{1240295E-016B-4FE8-BD68-420318455CDE}" presName="ParentText" presStyleLbl="revTx" presStyleIdx="5" presStyleCnt="6">
        <dgm:presLayoutVars>
          <dgm:chMax val="0"/>
          <dgm:chPref val="0"/>
          <dgm:bulletEnabled val="1"/>
        </dgm:presLayoutVars>
      </dgm:prSet>
      <dgm:spPr/>
    </dgm:pt>
  </dgm:ptLst>
  <dgm:cxnLst>
    <dgm:cxn modelId="{619E623B-B546-4317-98E9-2D84555AFBD2}" srcId="{2545383F-9004-49A1-BE9A-F7F7AE7F5858}" destId="{86441B73-9B52-49C0-BA9F-46A89FC8D5C7}" srcOrd="3" destOrd="0" parTransId="{5783C415-AF5B-429E-AC73-679754839AC5}" sibTransId="{A45B2259-F7B1-4B36-AA0F-3B57C4DA0FAE}"/>
    <dgm:cxn modelId="{073A90C2-1CCF-4409-AFA0-EC0FCC38F2EF}" srcId="{2545383F-9004-49A1-BE9A-F7F7AE7F5858}" destId="{448842F2-4115-4994-B52B-B6F32FB22CA5}" srcOrd="4" destOrd="0" parTransId="{08E3983D-6A39-4188-BA63-7CB1D7FBB153}" sibTransId="{1F9EBC2E-9ACA-4681-8F39-52CC36121103}"/>
    <dgm:cxn modelId="{6DF7286C-185B-4A9A-8264-88041E64BA1F}" type="presOf" srcId="{86441B73-9B52-49C0-BA9F-46A89FC8D5C7}" destId="{9EAC0E9A-B79A-4D69-B4F4-018532E7299D}" srcOrd="0" destOrd="0" presId="urn:microsoft.com/office/officeart/2009/3/layout/StepUpProcess"/>
    <dgm:cxn modelId="{DAA07E07-4E6D-4B12-A277-0338070CA84F}" srcId="{2545383F-9004-49A1-BE9A-F7F7AE7F5858}" destId="{1ED48842-32A8-4A08-867F-48EE30988DD2}" srcOrd="2" destOrd="0" parTransId="{22D4868B-E6E9-42DE-9AF1-02F0C5BB803F}" sibTransId="{2224C608-EAAF-451E-8E32-BB917577285C}"/>
    <dgm:cxn modelId="{9589B7D3-18E2-45DD-8489-E7C221FDC308}" type="presOf" srcId="{1ED48842-32A8-4A08-867F-48EE30988DD2}" destId="{EF9B6175-AFDA-405B-B5A7-410079FB0FB2}" srcOrd="0" destOrd="0" presId="urn:microsoft.com/office/officeart/2009/3/layout/StepUpProcess"/>
    <dgm:cxn modelId="{2AF977AB-30EB-47AC-BB64-BE7805C227B5}" type="presOf" srcId="{B441D949-1DD0-41A6-94E4-80C1F4B91882}" destId="{B1540F20-743A-49EE-BB50-AB05678967E4}" srcOrd="0" destOrd="0" presId="urn:microsoft.com/office/officeart/2009/3/layout/StepUpProcess"/>
    <dgm:cxn modelId="{27E5F2A6-466B-4378-91FF-3AF67F511DD5}" type="presOf" srcId="{2545383F-9004-49A1-BE9A-F7F7AE7F5858}" destId="{4B24BB62-A186-4E65-81DB-D9F0E6FC1AA7}" srcOrd="0" destOrd="0" presId="urn:microsoft.com/office/officeart/2009/3/layout/StepUpProcess"/>
    <dgm:cxn modelId="{327EE150-47DB-4C74-8E3C-FBC90514D2B6}" srcId="{2545383F-9004-49A1-BE9A-F7F7AE7F5858}" destId="{1240295E-016B-4FE8-BD68-420318455CDE}" srcOrd="5" destOrd="0" parTransId="{479A9AFF-18B3-4FDD-ACB4-458D9B5936ED}" sibTransId="{02382A19-B477-419B-9EBC-3F73D76F2246}"/>
    <dgm:cxn modelId="{2B82879D-8041-449B-9D08-56996792028B}" type="presOf" srcId="{333BB897-733D-4A05-9747-DC0D936C4E7D}" destId="{99C6EE57-45B4-43E3-87AF-A825DF50ED1F}" srcOrd="0" destOrd="0" presId="urn:microsoft.com/office/officeart/2009/3/layout/StepUpProcess"/>
    <dgm:cxn modelId="{F70E17F7-6D7A-487D-8A55-3D9FFCA61E22}" type="presOf" srcId="{448842F2-4115-4994-B52B-B6F32FB22CA5}" destId="{51414F2B-E9B7-4996-9334-2EC96AA30C0D}" srcOrd="0" destOrd="0" presId="urn:microsoft.com/office/officeart/2009/3/layout/StepUpProcess"/>
    <dgm:cxn modelId="{7A65E12E-C064-486F-98AB-FDEA77D4D096}" srcId="{2545383F-9004-49A1-BE9A-F7F7AE7F5858}" destId="{333BB897-733D-4A05-9747-DC0D936C4E7D}" srcOrd="1" destOrd="0" parTransId="{C6B6524D-4618-4EC0-8D85-61B8E57E9F2C}" sibTransId="{74C30E22-FEC5-4361-89E1-F8AC20F7BD6D}"/>
    <dgm:cxn modelId="{7A74BEE9-95E4-4A1D-BDC6-AC66EDE62ACE}" type="presOf" srcId="{1240295E-016B-4FE8-BD68-420318455CDE}" destId="{42E0B3D5-74F7-4B44-BD9F-7CA13232E80E}" srcOrd="0" destOrd="0" presId="urn:microsoft.com/office/officeart/2009/3/layout/StepUpProcess"/>
    <dgm:cxn modelId="{C35A8BBF-3A87-489F-9D90-BFFC74FD1050}" srcId="{2545383F-9004-49A1-BE9A-F7F7AE7F5858}" destId="{B441D949-1DD0-41A6-94E4-80C1F4B91882}" srcOrd="0" destOrd="0" parTransId="{01C55207-AF3D-449B-866F-C75CB27F5149}" sibTransId="{A570F7F6-2409-4403-986B-24FFF82DBE97}"/>
    <dgm:cxn modelId="{BA49357D-BC1E-43FA-B9E4-03B64399996E}" type="presParOf" srcId="{4B24BB62-A186-4E65-81DB-D9F0E6FC1AA7}" destId="{E2F69992-DFCF-4D13-8724-75796D14E5C5}" srcOrd="0" destOrd="0" presId="urn:microsoft.com/office/officeart/2009/3/layout/StepUpProcess"/>
    <dgm:cxn modelId="{1E10B5B9-B44D-4260-8338-B34026F25D8B}" type="presParOf" srcId="{E2F69992-DFCF-4D13-8724-75796D14E5C5}" destId="{85971FC0-0F65-4AFE-B12E-DFA8B46BAEE2}" srcOrd="0" destOrd="0" presId="urn:microsoft.com/office/officeart/2009/3/layout/StepUpProcess"/>
    <dgm:cxn modelId="{5C98C7C3-CA89-4F7E-9671-82E1C09365F9}" type="presParOf" srcId="{E2F69992-DFCF-4D13-8724-75796D14E5C5}" destId="{B1540F20-743A-49EE-BB50-AB05678967E4}" srcOrd="1" destOrd="0" presId="urn:microsoft.com/office/officeart/2009/3/layout/StepUpProcess"/>
    <dgm:cxn modelId="{B0029EFD-1F1A-447B-A453-2514F447C8E8}" type="presParOf" srcId="{E2F69992-DFCF-4D13-8724-75796D14E5C5}" destId="{D9EC4CBB-86F8-45FA-A0A8-853AE726DEFD}" srcOrd="2" destOrd="0" presId="urn:microsoft.com/office/officeart/2009/3/layout/StepUpProcess"/>
    <dgm:cxn modelId="{4783E25B-F89E-4F66-8DAF-074CF250ABB1}" type="presParOf" srcId="{4B24BB62-A186-4E65-81DB-D9F0E6FC1AA7}" destId="{672D4FC1-E78A-4163-8E0C-A307173E0B6F}" srcOrd="1" destOrd="0" presId="urn:microsoft.com/office/officeart/2009/3/layout/StepUpProcess"/>
    <dgm:cxn modelId="{1A899EA5-A720-4313-88D4-C15BC2F62919}" type="presParOf" srcId="{672D4FC1-E78A-4163-8E0C-A307173E0B6F}" destId="{87326F2D-5D6C-4753-9A4F-7C86FDD92E7B}" srcOrd="0" destOrd="0" presId="urn:microsoft.com/office/officeart/2009/3/layout/StepUpProcess"/>
    <dgm:cxn modelId="{D1DBEC35-E8FC-4022-B324-0DEDB9830201}" type="presParOf" srcId="{4B24BB62-A186-4E65-81DB-D9F0E6FC1AA7}" destId="{82C2ADC0-D646-45D3-9068-DC6073252863}" srcOrd="2" destOrd="0" presId="urn:microsoft.com/office/officeart/2009/3/layout/StepUpProcess"/>
    <dgm:cxn modelId="{AEE5A77F-3EE3-4D13-BE1F-B0279676FCA5}" type="presParOf" srcId="{82C2ADC0-D646-45D3-9068-DC6073252863}" destId="{26FBD91F-BDAA-439A-BD18-C90E620461B5}" srcOrd="0" destOrd="0" presId="urn:microsoft.com/office/officeart/2009/3/layout/StepUpProcess"/>
    <dgm:cxn modelId="{71913123-0685-406B-B1C6-D63668EA3992}" type="presParOf" srcId="{82C2ADC0-D646-45D3-9068-DC6073252863}" destId="{99C6EE57-45B4-43E3-87AF-A825DF50ED1F}" srcOrd="1" destOrd="0" presId="urn:microsoft.com/office/officeart/2009/3/layout/StepUpProcess"/>
    <dgm:cxn modelId="{69FEEDEA-A352-423C-BEC7-5AEF3FEBD453}" type="presParOf" srcId="{82C2ADC0-D646-45D3-9068-DC6073252863}" destId="{7FCB2283-FA67-431A-A236-27A7518D1AB5}" srcOrd="2" destOrd="0" presId="urn:microsoft.com/office/officeart/2009/3/layout/StepUpProcess"/>
    <dgm:cxn modelId="{BC276DD6-BEDD-495D-A95D-26790AC94EE3}" type="presParOf" srcId="{4B24BB62-A186-4E65-81DB-D9F0E6FC1AA7}" destId="{A7A66BB0-2EA5-419B-9AC4-4DB25F1A0BCF}" srcOrd="3" destOrd="0" presId="urn:microsoft.com/office/officeart/2009/3/layout/StepUpProcess"/>
    <dgm:cxn modelId="{662D3FC0-47D6-431E-8682-DE43E31CA481}" type="presParOf" srcId="{A7A66BB0-2EA5-419B-9AC4-4DB25F1A0BCF}" destId="{5CF6DAAB-D41A-4D38-9FB8-D3EA21F815CE}" srcOrd="0" destOrd="0" presId="urn:microsoft.com/office/officeart/2009/3/layout/StepUpProcess"/>
    <dgm:cxn modelId="{D2129D31-323D-4CF9-B2B1-CC3E3732A928}" type="presParOf" srcId="{4B24BB62-A186-4E65-81DB-D9F0E6FC1AA7}" destId="{0D3B7996-5767-41E9-BC34-6D9C0C258FE0}" srcOrd="4" destOrd="0" presId="urn:microsoft.com/office/officeart/2009/3/layout/StepUpProcess"/>
    <dgm:cxn modelId="{8F463606-C7A8-4D0C-AEFB-E8EFEB02B8CE}" type="presParOf" srcId="{0D3B7996-5767-41E9-BC34-6D9C0C258FE0}" destId="{DA0CE0BA-FBEA-47F2-9E55-1B4E4FD63BD6}" srcOrd="0" destOrd="0" presId="urn:microsoft.com/office/officeart/2009/3/layout/StepUpProcess"/>
    <dgm:cxn modelId="{87051123-0CE0-4B80-8787-0220E84CA3D7}" type="presParOf" srcId="{0D3B7996-5767-41E9-BC34-6D9C0C258FE0}" destId="{EF9B6175-AFDA-405B-B5A7-410079FB0FB2}" srcOrd="1" destOrd="0" presId="urn:microsoft.com/office/officeart/2009/3/layout/StepUpProcess"/>
    <dgm:cxn modelId="{066A560F-6F50-4B91-BA81-CEE8F81B1E22}" type="presParOf" srcId="{0D3B7996-5767-41E9-BC34-6D9C0C258FE0}" destId="{05B87F3D-40E4-4CCF-80FE-C4FBB7B08088}" srcOrd="2" destOrd="0" presId="urn:microsoft.com/office/officeart/2009/3/layout/StepUpProcess"/>
    <dgm:cxn modelId="{C1CFF8D5-09FF-40A5-8387-E4E180DC82F1}" type="presParOf" srcId="{4B24BB62-A186-4E65-81DB-D9F0E6FC1AA7}" destId="{6A708657-50B8-4808-8021-273BF6A6D932}" srcOrd="5" destOrd="0" presId="urn:microsoft.com/office/officeart/2009/3/layout/StepUpProcess"/>
    <dgm:cxn modelId="{BE78A132-A146-4174-B194-37C6CAF344DA}" type="presParOf" srcId="{6A708657-50B8-4808-8021-273BF6A6D932}" destId="{893D6475-A146-4DE4-A733-D8D867FA1EA1}" srcOrd="0" destOrd="0" presId="urn:microsoft.com/office/officeart/2009/3/layout/StepUpProcess"/>
    <dgm:cxn modelId="{CAFA83C3-4E5D-4D84-94D2-D73B3EB15005}" type="presParOf" srcId="{4B24BB62-A186-4E65-81DB-D9F0E6FC1AA7}" destId="{21611619-1018-4215-9BAD-94F3B6FA7027}" srcOrd="6" destOrd="0" presId="urn:microsoft.com/office/officeart/2009/3/layout/StepUpProcess"/>
    <dgm:cxn modelId="{8CEADBEE-9B91-45D0-9593-37A5340FFA74}" type="presParOf" srcId="{21611619-1018-4215-9BAD-94F3B6FA7027}" destId="{89C57E04-DA42-4A0C-98A5-67C9BAB8E78C}" srcOrd="0" destOrd="0" presId="urn:microsoft.com/office/officeart/2009/3/layout/StepUpProcess"/>
    <dgm:cxn modelId="{9C3924FF-BB3E-4C46-832B-2E09C55BF30C}" type="presParOf" srcId="{21611619-1018-4215-9BAD-94F3B6FA7027}" destId="{9EAC0E9A-B79A-4D69-B4F4-018532E7299D}" srcOrd="1" destOrd="0" presId="urn:microsoft.com/office/officeart/2009/3/layout/StepUpProcess"/>
    <dgm:cxn modelId="{2FF58A86-8E0A-4D08-9AB4-CDA2929E145A}" type="presParOf" srcId="{21611619-1018-4215-9BAD-94F3B6FA7027}" destId="{E55F795E-F2FF-476D-973C-EAD3A1FBB534}" srcOrd="2" destOrd="0" presId="urn:microsoft.com/office/officeart/2009/3/layout/StepUpProcess"/>
    <dgm:cxn modelId="{006E71E6-255F-4FD4-B709-FE0C50494ED3}" type="presParOf" srcId="{4B24BB62-A186-4E65-81DB-D9F0E6FC1AA7}" destId="{73270020-DC9E-4E42-B53E-196128941CF6}" srcOrd="7" destOrd="0" presId="urn:microsoft.com/office/officeart/2009/3/layout/StepUpProcess"/>
    <dgm:cxn modelId="{3CBA5581-AC68-433A-90BF-026DC2BD2D37}" type="presParOf" srcId="{73270020-DC9E-4E42-B53E-196128941CF6}" destId="{4F9B12C9-0951-410B-9B68-4D81F4FF3A5A}" srcOrd="0" destOrd="0" presId="urn:microsoft.com/office/officeart/2009/3/layout/StepUpProcess"/>
    <dgm:cxn modelId="{631BB35C-CB09-4DE2-9AAE-7D8358FEC7C3}" type="presParOf" srcId="{4B24BB62-A186-4E65-81DB-D9F0E6FC1AA7}" destId="{1EED1180-66B2-4808-82EA-470F289D66FA}" srcOrd="8" destOrd="0" presId="urn:microsoft.com/office/officeart/2009/3/layout/StepUpProcess"/>
    <dgm:cxn modelId="{27D812D5-5062-49DA-908F-45585055A68C}" type="presParOf" srcId="{1EED1180-66B2-4808-82EA-470F289D66FA}" destId="{AB6928BE-04DF-4965-8E91-A5190331067C}" srcOrd="0" destOrd="0" presId="urn:microsoft.com/office/officeart/2009/3/layout/StepUpProcess"/>
    <dgm:cxn modelId="{19C9F343-E617-4429-9346-DDFA999AFFC9}" type="presParOf" srcId="{1EED1180-66B2-4808-82EA-470F289D66FA}" destId="{51414F2B-E9B7-4996-9334-2EC96AA30C0D}" srcOrd="1" destOrd="0" presId="urn:microsoft.com/office/officeart/2009/3/layout/StepUpProcess"/>
    <dgm:cxn modelId="{0427B779-C76C-4558-B68B-0B23742C95AD}" type="presParOf" srcId="{1EED1180-66B2-4808-82EA-470F289D66FA}" destId="{845CE4DC-0860-44E4-9B14-5CFDF9AC5857}" srcOrd="2" destOrd="0" presId="urn:microsoft.com/office/officeart/2009/3/layout/StepUpProcess"/>
    <dgm:cxn modelId="{99FF6DD0-82C7-4E25-8ACD-0969192398A6}" type="presParOf" srcId="{4B24BB62-A186-4E65-81DB-D9F0E6FC1AA7}" destId="{B486912D-0463-4114-AC36-FF5F45BEF912}" srcOrd="9" destOrd="0" presId="urn:microsoft.com/office/officeart/2009/3/layout/StepUpProcess"/>
    <dgm:cxn modelId="{31337005-AF4B-494D-8734-5CA55F3CFADB}" type="presParOf" srcId="{B486912D-0463-4114-AC36-FF5F45BEF912}" destId="{9720B9DB-8FE2-485B-BDCF-48099B38631B}" srcOrd="0" destOrd="0" presId="urn:microsoft.com/office/officeart/2009/3/layout/StepUpProcess"/>
    <dgm:cxn modelId="{875AA3ED-FD3D-457C-80DE-9B8B038BD52B}" type="presParOf" srcId="{4B24BB62-A186-4E65-81DB-D9F0E6FC1AA7}" destId="{4E51998A-F348-4956-9E6B-573B705AF4F3}" srcOrd="10" destOrd="0" presId="urn:microsoft.com/office/officeart/2009/3/layout/StepUpProcess"/>
    <dgm:cxn modelId="{9E588DFA-BE2C-4E9C-B419-D8DCCC11A3CF}" type="presParOf" srcId="{4E51998A-F348-4956-9E6B-573B705AF4F3}" destId="{40862881-CECC-4955-9727-3B7AF12E6FE4}" srcOrd="0" destOrd="0" presId="urn:microsoft.com/office/officeart/2009/3/layout/StepUpProcess"/>
    <dgm:cxn modelId="{8038C521-36AC-4CA3-9B89-7A93A20E15FC}" type="presParOf" srcId="{4E51998A-F348-4956-9E6B-573B705AF4F3}" destId="{42E0B3D5-74F7-4B44-BD9F-7CA13232E80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71FC0-0F65-4AFE-B12E-DFA8B46BAEE2}">
      <dsp:nvSpPr>
        <dsp:cNvPr id="0" name=""/>
        <dsp:cNvSpPr/>
      </dsp:nvSpPr>
      <dsp:spPr>
        <a:xfrm rot="5400000">
          <a:off x="265897" y="2651163"/>
          <a:ext cx="788067" cy="131132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40F20-743A-49EE-BB50-AB05678967E4}">
      <dsp:nvSpPr>
        <dsp:cNvPr id="0" name=""/>
        <dsp:cNvSpPr/>
      </dsp:nvSpPr>
      <dsp:spPr>
        <a:xfrm>
          <a:off x="134349" y="3042968"/>
          <a:ext cx="1183873" cy="103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Digitized content</a:t>
          </a:r>
        </a:p>
      </dsp:txBody>
      <dsp:txXfrm>
        <a:off x="134349" y="3042968"/>
        <a:ext cx="1183873" cy="1037734"/>
      </dsp:txXfrm>
    </dsp:sp>
    <dsp:sp modelId="{D9EC4CBB-86F8-45FA-A0A8-853AE726DEFD}">
      <dsp:nvSpPr>
        <dsp:cNvPr id="0" name=""/>
        <dsp:cNvSpPr/>
      </dsp:nvSpPr>
      <dsp:spPr>
        <a:xfrm>
          <a:off x="1094850" y="2554622"/>
          <a:ext cx="223372" cy="223372"/>
        </a:xfrm>
        <a:prstGeom prst="triangle">
          <a:avLst>
            <a:gd name="adj" fmla="val 100000"/>
          </a:avLst>
        </a:prstGeom>
        <a:solidFill>
          <a:schemeClr val="accent3">
            <a:hueOff val="1125026"/>
            <a:satOff val="-1688"/>
            <a:lumOff val="-275"/>
            <a:alphaOff val="0"/>
          </a:schemeClr>
        </a:solidFill>
        <a:ln w="25400" cap="flat" cmpd="sng" algn="ctr">
          <a:solidFill>
            <a:schemeClr val="accent3">
              <a:hueOff val="1125026"/>
              <a:satOff val="-168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BD91F-BDAA-439A-BD18-C90E620461B5}">
      <dsp:nvSpPr>
        <dsp:cNvPr id="0" name=""/>
        <dsp:cNvSpPr/>
      </dsp:nvSpPr>
      <dsp:spPr>
        <a:xfrm rot="5400000">
          <a:off x="1715190" y="2292535"/>
          <a:ext cx="788067" cy="1311326"/>
        </a:xfrm>
        <a:prstGeom prst="corner">
          <a:avLst>
            <a:gd name="adj1" fmla="val 16120"/>
            <a:gd name="adj2" fmla="val 16110"/>
          </a:avLst>
        </a:prstGeom>
        <a:solidFill>
          <a:schemeClr val="accent3">
            <a:hueOff val="2250053"/>
            <a:satOff val="-3376"/>
            <a:lumOff val="-549"/>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6EE57-45B4-43E3-87AF-A825DF50ED1F}">
      <dsp:nvSpPr>
        <dsp:cNvPr id="0" name=""/>
        <dsp:cNvSpPr/>
      </dsp:nvSpPr>
      <dsp:spPr>
        <a:xfrm>
          <a:off x="1583641" y="2684339"/>
          <a:ext cx="1183873" cy="103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Copyright clearance</a:t>
          </a:r>
        </a:p>
      </dsp:txBody>
      <dsp:txXfrm>
        <a:off x="1583641" y="2684339"/>
        <a:ext cx="1183873" cy="1037734"/>
      </dsp:txXfrm>
    </dsp:sp>
    <dsp:sp modelId="{7FCB2283-FA67-431A-A236-27A7518D1AB5}">
      <dsp:nvSpPr>
        <dsp:cNvPr id="0" name=""/>
        <dsp:cNvSpPr/>
      </dsp:nvSpPr>
      <dsp:spPr>
        <a:xfrm>
          <a:off x="2544142" y="2195993"/>
          <a:ext cx="223372" cy="223372"/>
        </a:xfrm>
        <a:prstGeom prst="triangle">
          <a:avLst>
            <a:gd name="adj" fmla="val 100000"/>
          </a:avLst>
        </a:prstGeom>
        <a:solidFill>
          <a:schemeClr val="accent3">
            <a:hueOff val="3375079"/>
            <a:satOff val="-5064"/>
            <a:lumOff val="-824"/>
            <a:alphaOff val="0"/>
          </a:schemeClr>
        </a:solidFill>
        <a:ln w="25400" cap="flat" cmpd="sng" algn="ctr">
          <a:solidFill>
            <a:schemeClr val="accent3">
              <a:hueOff val="3375079"/>
              <a:satOff val="-5064"/>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CE0BA-FBEA-47F2-9E55-1B4E4FD63BD6}">
      <dsp:nvSpPr>
        <dsp:cNvPr id="0" name=""/>
        <dsp:cNvSpPr/>
      </dsp:nvSpPr>
      <dsp:spPr>
        <a:xfrm rot="5400000">
          <a:off x="3164482" y="1933906"/>
          <a:ext cx="788067" cy="1311326"/>
        </a:xfrm>
        <a:prstGeom prst="corner">
          <a:avLst>
            <a:gd name="adj1" fmla="val 16120"/>
            <a:gd name="adj2" fmla="val 16110"/>
          </a:avLst>
        </a:prstGeom>
        <a:solidFill>
          <a:schemeClr val="accent3">
            <a:hueOff val="4500106"/>
            <a:satOff val="-6752"/>
            <a:lumOff val="-1098"/>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B6175-AFDA-405B-B5A7-410079FB0FB2}">
      <dsp:nvSpPr>
        <dsp:cNvPr id="0" name=""/>
        <dsp:cNvSpPr/>
      </dsp:nvSpPr>
      <dsp:spPr>
        <a:xfrm>
          <a:off x="3032934" y="2325710"/>
          <a:ext cx="1183873" cy="103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Selecting CC License</a:t>
          </a:r>
        </a:p>
      </dsp:txBody>
      <dsp:txXfrm>
        <a:off x="3032934" y="2325710"/>
        <a:ext cx="1183873" cy="1037734"/>
      </dsp:txXfrm>
    </dsp:sp>
    <dsp:sp modelId="{05B87F3D-40E4-4CCF-80FE-C4FBB7B08088}">
      <dsp:nvSpPr>
        <dsp:cNvPr id="0" name=""/>
        <dsp:cNvSpPr/>
      </dsp:nvSpPr>
      <dsp:spPr>
        <a:xfrm>
          <a:off x="3993435" y="1837364"/>
          <a:ext cx="223372" cy="223372"/>
        </a:xfrm>
        <a:prstGeom prst="triangle">
          <a:avLst>
            <a:gd name="adj" fmla="val 10000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57E04-DA42-4A0C-98A5-67C9BAB8E78C}">
      <dsp:nvSpPr>
        <dsp:cNvPr id="0" name=""/>
        <dsp:cNvSpPr/>
      </dsp:nvSpPr>
      <dsp:spPr>
        <a:xfrm rot="5400000">
          <a:off x="4613774" y="1575277"/>
          <a:ext cx="788067" cy="1311326"/>
        </a:xfrm>
        <a:prstGeom prst="corner">
          <a:avLst>
            <a:gd name="adj1" fmla="val 16120"/>
            <a:gd name="adj2" fmla="val 16110"/>
          </a:avLst>
        </a:prstGeom>
        <a:solidFill>
          <a:schemeClr val="accent3">
            <a:hueOff val="6750158"/>
            <a:satOff val="-10128"/>
            <a:lumOff val="-1647"/>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C0E9A-B79A-4D69-B4F4-018532E7299D}">
      <dsp:nvSpPr>
        <dsp:cNvPr id="0" name=""/>
        <dsp:cNvSpPr/>
      </dsp:nvSpPr>
      <dsp:spPr>
        <a:xfrm>
          <a:off x="4482226" y="1967081"/>
          <a:ext cx="1183873" cy="103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Integrating MM content</a:t>
          </a:r>
        </a:p>
      </dsp:txBody>
      <dsp:txXfrm>
        <a:off x="4482226" y="1967081"/>
        <a:ext cx="1183873" cy="1037734"/>
      </dsp:txXfrm>
    </dsp:sp>
    <dsp:sp modelId="{E55F795E-F2FF-476D-973C-EAD3A1FBB534}">
      <dsp:nvSpPr>
        <dsp:cNvPr id="0" name=""/>
        <dsp:cNvSpPr/>
      </dsp:nvSpPr>
      <dsp:spPr>
        <a:xfrm>
          <a:off x="5442727" y="1478736"/>
          <a:ext cx="223372" cy="223372"/>
        </a:xfrm>
        <a:prstGeom prst="triangle">
          <a:avLst>
            <a:gd name="adj" fmla="val 100000"/>
          </a:avLst>
        </a:prstGeom>
        <a:solidFill>
          <a:schemeClr val="accent3">
            <a:hueOff val="7875184"/>
            <a:satOff val="-11816"/>
            <a:lumOff val="-1922"/>
            <a:alphaOff val="0"/>
          </a:schemeClr>
        </a:solidFill>
        <a:ln w="25400" cap="flat" cmpd="sng" algn="ctr">
          <a:solidFill>
            <a:schemeClr val="accent3">
              <a:hueOff val="7875184"/>
              <a:satOff val="-11816"/>
              <a:lumOff val="-1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928BE-04DF-4965-8E91-A5190331067C}">
      <dsp:nvSpPr>
        <dsp:cNvPr id="0" name=""/>
        <dsp:cNvSpPr/>
      </dsp:nvSpPr>
      <dsp:spPr>
        <a:xfrm rot="5400000">
          <a:off x="6063066" y="1216648"/>
          <a:ext cx="788067" cy="1311326"/>
        </a:xfrm>
        <a:prstGeom prst="corner">
          <a:avLst>
            <a:gd name="adj1" fmla="val 16120"/>
            <a:gd name="adj2" fmla="val 16110"/>
          </a:avLst>
        </a:prstGeom>
        <a:solidFill>
          <a:schemeClr val="accent3">
            <a:hueOff val="9000211"/>
            <a:satOff val="-13504"/>
            <a:lumOff val="-2196"/>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14F2B-E9B7-4996-9334-2EC96AA30C0D}">
      <dsp:nvSpPr>
        <dsp:cNvPr id="0" name=""/>
        <dsp:cNvSpPr/>
      </dsp:nvSpPr>
      <dsp:spPr>
        <a:xfrm>
          <a:off x="5931518" y="1608453"/>
          <a:ext cx="1183873" cy="103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Identifying repository / portal</a:t>
          </a:r>
        </a:p>
      </dsp:txBody>
      <dsp:txXfrm>
        <a:off x="5931518" y="1608453"/>
        <a:ext cx="1183873" cy="1037734"/>
      </dsp:txXfrm>
    </dsp:sp>
    <dsp:sp modelId="{845CE4DC-0860-44E4-9B14-5CFDF9AC5857}">
      <dsp:nvSpPr>
        <dsp:cNvPr id="0" name=""/>
        <dsp:cNvSpPr/>
      </dsp:nvSpPr>
      <dsp:spPr>
        <a:xfrm>
          <a:off x="6892019" y="1120107"/>
          <a:ext cx="223372" cy="223372"/>
        </a:xfrm>
        <a:prstGeom prst="triangle">
          <a:avLst>
            <a:gd name="adj" fmla="val 100000"/>
          </a:avLst>
        </a:prstGeom>
        <a:solidFill>
          <a:schemeClr val="accent3">
            <a:hueOff val="10125237"/>
            <a:satOff val="-15192"/>
            <a:lumOff val="-2471"/>
            <a:alphaOff val="0"/>
          </a:schemeClr>
        </a:solidFill>
        <a:ln w="25400" cap="flat" cmpd="sng" algn="ctr">
          <a:solidFill>
            <a:schemeClr val="accent3">
              <a:hueOff val="10125237"/>
              <a:satOff val="-15192"/>
              <a:lumOff val="-2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62881-CECC-4955-9727-3B7AF12E6FE4}">
      <dsp:nvSpPr>
        <dsp:cNvPr id="0" name=""/>
        <dsp:cNvSpPr/>
      </dsp:nvSpPr>
      <dsp:spPr>
        <a:xfrm rot="5400000">
          <a:off x="7512358" y="858020"/>
          <a:ext cx="788067" cy="1311326"/>
        </a:xfrm>
        <a:prstGeom prst="corner">
          <a:avLst>
            <a:gd name="adj1" fmla="val 16120"/>
            <a:gd name="adj2" fmla="val 161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0B3D5-74F7-4B44-BD9F-7CA13232E80E}">
      <dsp:nvSpPr>
        <dsp:cNvPr id="0" name=""/>
        <dsp:cNvSpPr/>
      </dsp:nvSpPr>
      <dsp:spPr>
        <a:xfrm>
          <a:off x="7380810" y="1249824"/>
          <a:ext cx="1183873" cy="103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Publishing for distribution</a:t>
          </a:r>
        </a:p>
      </dsp:txBody>
      <dsp:txXfrm>
        <a:off x="7380810" y="1249824"/>
        <a:ext cx="1183873" cy="103773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ZA"/>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011CEF6E-24AF-4A6A-AC1C-DBC2F2F76E5A}" type="datetimeFigureOut">
              <a:rPr lang="en-ZA" smtClean="0"/>
              <a:t>2016/04/11</a:t>
            </a:fld>
            <a:endParaRPr lang="en-ZA"/>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ZA"/>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DB42E7DF-C953-497C-A3F6-060D80BA1A82}" type="slidenum">
              <a:rPr lang="en-ZA" smtClean="0"/>
              <a:t>‹#›</a:t>
            </a:fld>
            <a:endParaRPr lang="en-ZA"/>
          </a:p>
        </p:txBody>
      </p:sp>
    </p:spTree>
    <p:extLst>
      <p:ext uri="{BB962C8B-B14F-4D97-AF65-F5344CB8AC3E}">
        <p14:creationId xmlns:p14="http://schemas.microsoft.com/office/powerpoint/2010/main" val="3650867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47917EC4-FEAF-47F3-9E6B-80EB8BA14FDB}" type="datetimeFigureOut">
              <a:rPr lang="en-GB" smtClean="0"/>
              <a:t>11/04/2016</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B664927-3934-4398-AEA3-0A27EADE74A6}" type="slidenum">
              <a:rPr lang="en-GB" smtClean="0"/>
              <a:t>‹#›</a:t>
            </a:fld>
            <a:endParaRPr lang="en-GB"/>
          </a:p>
        </p:txBody>
      </p:sp>
    </p:spTree>
    <p:extLst>
      <p:ext uri="{BB962C8B-B14F-4D97-AF65-F5344CB8AC3E}">
        <p14:creationId xmlns:p14="http://schemas.microsoft.com/office/powerpoint/2010/main" val="281987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black"/>
              </a:solidFill>
            </a:endParaRPr>
          </a:p>
        </p:txBody>
      </p:sp>
      <p:sp>
        <p:nvSpPr>
          <p:cNvPr id="5" name="Slide Number Placeholder 4"/>
          <p:cNvSpPr>
            <a:spLocks noGrp="1"/>
          </p:cNvSpPr>
          <p:nvPr>
            <p:ph type="sldNum" sz="quarter" idx="11"/>
          </p:nvPr>
        </p:nvSpPr>
        <p:spPr/>
        <p:txBody>
          <a:bodyPr/>
          <a:lstStyle/>
          <a:p>
            <a:pPr>
              <a:defRPr/>
            </a:pPr>
            <a:fld id="{4E3F38CD-FB97-4B56-969B-9A9CA5C12683}" type="slidenum">
              <a:rPr lang="en-GB" smtClean="0">
                <a:solidFill>
                  <a:prstClr val="black"/>
                </a:solidFill>
              </a:rPr>
              <a:pPr>
                <a:defRPr/>
              </a:pPr>
              <a:t>1</a:t>
            </a:fld>
            <a:endParaRPr lang="en-GB">
              <a:solidFill>
                <a:prstClr val="black"/>
              </a:solidFill>
            </a:endParaRPr>
          </a:p>
        </p:txBody>
      </p:sp>
    </p:spTree>
    <p:extLst>
      <p:ext uri="{BB962C8B-B14F-4D97-AF65-F5344CB8AC3E}">
        <p14:creationId xmlns:p14="http://schemas.microsoft.com/office/powerpoint/2010/main" val="231629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68"/>
              </a:spcBef>
            </a:pPr>
            <a:r>
              <a:rPr lang="en-ZA" sz="1300" dirty="0"/>
              <a:t>Need for OER advocacy remains very high – once one goes past a small group of knowledgeable people, awareness drops rapidly</a:t>
            </a:r>
          </a:p>
          <a:p>
            <a:pPr>
              <a:spcBef>
                <a:spcPts val="1268"/>
              </a:spcBef>
            </a:pPr>
            <a:r>
              <a:rPr lang="en-ZA" sz="1300" dirty="0"/>
              <a:t>Conversely, resistance to engaging with OER is declining – more groups expressing interesting in both sharing under open licences and integrating OERs into courses.</a:t>
            </a:r>
          </a:p>
          <a:p>
            <a:pPr>
              <a:spcBef>
                <a:spcPts val="1268"/>
              </a:spcBef>
            </a:pPr>
            <a:r>
              <a:rPr lang="en-ZA" sz="1300" dirty="0"/>
              <a:t>Growing focus on harnessing OERs to improve quality – quality concerns remain but negative perceptions of OER as ‘poor quality’ are reducing</a:t>
            </a:r>
          </a:p>
          <a:p>
            <a:pPr>
              <a:spcBef>
                <a:spcPts val="1268"/>
              </a:spcBef>
            </a:pPr>
            <a:r>
              <a:rPr lang="en-ZA" sz="1300" dirty="0"/>
              <a:t>Technology take-up in universities, especially amongst students, remains frustratingly slow – access is expanding, but relatively slowly compared to other parts of the world</a:t>
            </a:r>
          </a:p>
        </p:txBody>
      </p:sp>
      <p:sp>
        <p:nvSpPr>
          <p:cNvPr id="4" name="Slide Number Placeholder 3"/>
          <p:cNvSpPr>
            <a:spLocks noGrp="1"/>
          </p:cNvSpPr>
          <p:nvPr>
            <p:ph type="sldNum" sz="quarter" idx="10"/>
          </p:nvPr>
        </p:nvSpPr>
        <p:spPr/>
        <p:txBody>
          <a:bodyPr/>
          <a:lstStyle/>
          <a:p>
            <a:fld id="{CB664927-3934-4398-AEA3-0A27EADE74A6}" type="slidenum">
              <a:rPr lang="en-GB" smtClean="0"/>
              <a:t>10</a:t>
            </a:fld>
            <a:endParaRPr lang="en-GB"/>
          </a:p>
        </p:txBody>
      </p:sp>
    </p:spTree>
    <p:extLst>
      <p:ext uri="{BB962C8B-B14F-4D97-AF65-F5344CB8AC3E}">
        <p14:creationId xmlns:p14="http://schemas.microsoft.com/office/powerpoint/2010/main" val="348235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68"/>
              </a:spcBef>
            </a:pPr>
            <a:r>
              <a:rPr lang="en-ZA" sz="1300" dirty="0"/>
              <a:t>Need for OER advocacy remains very high – once one goes past a small group of knowledgeable people, awareness drops rapidly</a:t>
            </a:r>
          </a:p>
          <a:p>
            <a:pPr>
              <a:spcBef>
                <a:spcPts val="1268"/>
              </a:spcBef>
            </a:pPr>
            <a:r>
              <a:rPr lang="en-ZA" sz="1300" dirty="0"/>
              <a:t>Conversely, resistance to engaging with OER is declining – more groups expressing interesting in both sharing under open licences and integrating OERs into courses.</a:t>
            </a:r>
          </a:p>
          <a:p>
            <a:pPr>
              <a:spcBef>
                <a:spcPts val="1268"/>
              </a:spcBef>
            </a:pPr>
            <a:r>
              <a:rPr lang="en-ZA" sz="1300" dirty="0"/>
              <a:t>Growing focus on harnessing OERs to improve quality – quality concerns remain but negative perceptions of OER as ‘poor quality’ are reducing</a:t>
            </a:r>
          </a:p>
          <a:p>
            <a:pPr>
              <a:spcBef>
                <a:spcPts val="1268"/>
              </a:spcBef>
            </a:pPr>
            <a:r>
              <a:rPr lang="en-ZA" sz="1300" dirty="0"/>
              <a:t>Technology take-up in universities, especially amongst students, remains frustratingly slow – access is expanding, but relatively slowly compared to other parts of the world</a:t>
            </a:r>
          </a:p>
        </p:txBody>
      </p:sp>
      <p:sp>
        <p:nvSpPr>
          <p:cNvPr id="4" name="Slide Number Placeholder 3"/>
          <p:cNvSpPr>
            <a:spLocks noGrp="1"/>
          </p:cNvSpPr>
          <p:nvPr>
            <p:ph type="sldNum" sz="quarter" idx="10"/>
          </p:nvPr>
        </p:nvSpPr>
        <p:spPr/>
        <p:txBody>
          <a:bodyPr/>
          <a:lstStyle/>
          <a:p>
            <a:fld id="{CB664927-3934-4398-AEA3-0A27EADE74A6}" type="slidenum">
              <a:rPr lang="en-GB" smtClean="0"/>
              <a:t>11</a:t>
            </a:fld>
            <a:endParaRPr lang="en-GB"/>
          </a:p>
        </p:txBody>
      </p:sp>
    </p:spTree>
    <p:extLst>
      <p:ext uri="{BB962C8B-B14F-4D97-AF65-F5344CB8AC3E}">
        <p14:creationId xmlns:p14="http://schemas.microsoft.com/office/powerpoint/2010/main" val="1354732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Continue with Dual approach – it</a:t>
            </a:r>
            <a:r>
              <a:rPr lang="en-ZA" sz="1200" baseline="0" dirty="0"/>
              <a:t> is effective</a:t>
            </a:r>
            <a:endParaRPr lang="en-ZA" sz="1200" dirty="0"/>
          </a:p>
        </p:txBody>
      </p:sp>
      <p:sp>
        <p:nvSpPr>
          <p:cNvPr id="4" name="Slide Number Placeholder 3"/>
          <p:cNvSpPr>
            <a:spLocks noGrp="1"/>
          </p:cNvSpPr>
          <p:nvPr>
            <p:ph type="sldNum" sz="quarter" idx="10"/>
          </p:nvPr>
        </p:nvSpPr>
        <p:spPr/>
        <p:txBody>
          <a:bodyPr/>
          <a:lstStyle/>
          <a:p>
            <a:fld id="{CB664927-3934-4398-AEA3-0A27EADE74A6}" type="slidenum">
              <a:rPr lang="en-GB" smtClean="0"/>
              <a:t>12</a:t>
            </a:fld>
            <a:endParaRPr lang="en-GB"/>
          </a:p>
        </p:txBody>
      </p:sp>
    </p:spTree>
    <p:extLst>
      <p:ext uri="{BB962C8B-B14F-4D97-AF65-F5344CB8AC3E}">
        <p14:creationId xmlns:p14="http://schemas.microsoft.com/office/powerpoint/2010/main" val="9777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black"/>
              </a:solidFill>
            </a:endParaRPr>
          </a:p>
        </p:txBody>
      </p:sp>
      <p:sp>
        <p:nvSpPr>
          <p:cNvPr id="5" name="Slide Number Placeholder 4"/>
          <p:cNvSpPr>
            <a:spLocks noGrp="1"/>
          </p:cNvSpPr>
          <p:nvPr>
            <p:ph type="sldNum" sz="quarter" idx="11"/>
          </p:nvPr>
        </p:nvSpPr>
        <p:spPr/>
        <p:txBody>
          <a:bodyPr/>
          <a:lstStyle/>
          <a:p>
            <a:pPr>
              <a:defRPr/>
            </a:pPr>
            <a:fld id="{4E3F38CD-FB97-4B56-969B-9A9CA5C12683}"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423693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300" dirty="0"/>
              <a:t>OER Africa commenced in 2008 through seed funding from the William and Flora Hewlett Foundation. Since then, we have diversified our projects and partnerships to focus primarily, but not exclusively, on agriculture education, teacher education, health education and academic skills for higher education. This work continues to be supported by the Hewlett Foundation as well as the Bill and Melinda Gates Foundation, amongst other donor partners.</a:t>
            </a:r>
            <a:endParaRPr lang="en-ZA" dirty="0"/>
          </a:p>
        </p:txBody>
      </p:sp>
      <p:sp>
        <p:nvSpPr>
          <p:cNvPr id="4" name="Slide Number Placeholder 3"/>
          <p:cNvSpPr>
            <a:spLocks noGrp="1"/>
          </p:cNvSpPr>
          <p:nvPr>
            <p:ph type="sldNum" sz="quarter" idx="10"/>
          </p:nvPr>
        </p:nvSpPr>
        <p:spPr/>
        <p:txBody>
          <a:bodyPr/>
          <a:lstStyle/>
          <a:p>
            <a:fld id="{CB664927-3934-4398-AEA3-0A27EADE74A6}" type="slidenum">
              <a:rPr lang="en-GB" smtClean="0"/>
              <a:t>2</a:t>
            </a:fld>
            <a:endParaRPr lang="en-GB"/>
          </a:p>
        </p:txBody>
      </p:sp>
    </p:spTree>
    <p:extLst>
      <p:ext uri="{BB962C8B-B14F-4D97-AF65-F5344CB8AC3E}">
        <p14:creationId xmlns:p14="http://schemas.microsoft.com/office/powerpoint/2010/main" val="3359609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dirty="0"/>
              <a:t>Initially, </a:t>
            </a:r>
            <a:r>
              <a:rPr lang="en-GB" sz="1300" i="1" dirty="0"/>
              <a:t>OER Africa</a:t>
            </a:r>
            <a:r>
              <a:rPr lang="en-GB" sz="1300" dirty="0"/>
              <a:t> adopted an expansive partnership strategy in seeking to respond to a growing urgency to meet the demands of students and faculty for improved pedagogical content and practice on the one hand and the demands of African societies for competent higher education graduates on the other. </a:t>
            </a:r>
          </a:p>
          <a:p>
            <a:pPr defTabSz="966155">
              <a:defRPr/>
            </a:pPr>
            <a:r>
              <a:rPr lang="en-GB" sz="1300" dirty="0"/>
              <a:t>In 2013, </a:t>
            </a:r>
            <a:r>
              <a:rPr lang="en-GB" sz="1300" i="1" dirty="0"/>
              <a:t>OER Africa</a:t>
            </a:r>
            <a:r>
              <a:rPr lang="en-GB" sz="1300" dirty="0"/>
              <a:t> determined that its best course of action, over the next 5 years, would be to support a small selection of HEIs which are committed</a:t>
            </a:r>
            <a:r>
              <a:rPr lang="en-GB" sz="1300" b="1" dirty="0"/>
              <a:t> </a:t>
            </a:r>
            <a:r>
              <a:rPr lang="en-GB" sz="1300" dirty="0"/>
              <a:t>to transforming teaching and learning practices, in the context of the information society, through Action Research and Critical Practice, to </a:t>
            </a:r>
            <a:r>
              <a:rPr lang="en-GB" sz="1300" b="1" dirty="0"/>
              <a:t>build evidence </a:t>
            </a:r>
            <a:r>
              <a:rPr lang="en-GB" sz="1300" dirty="0"/>
              <a:t>that OER practices can </a:t>
            </a:r>
            <a:r>
              <a:rPr lang="en-GB" sz="1300" b="1" dirty="0"/>
              <a:t>both lead to and support transformation</a:t>
            </a:r>
            <a:r>
              <a:rPr lang="en-GB" sz="1300" dirty="0"/>
              <a:t>, and can be successfully mainstreamed and institutionalized.</a:t>
            </a:r>
          </a:p>
          <a:p>
            <a:r>
              <a:rPr lang="en-GB" sz="1300" dirty="0"/>
              <a:t>Accordingly, </a:t>
            </a:r>
            <a:r>
              <a:rPr lang="en-GB" sz="1300" i="1" dirty="0"/>
              <a:t>OER Africa</a:t>
            </a:r>
            <a:r>
              <a:rPr lang="en-GB" sz="1300" dirty="0"/>
              <a:t> embarked upon a Participatory Action Research grant through which we are supporting pedagogical transformation in particular institutions with a view to </a:t>
            </a:r>
            <a:r>
              <a:rPr lang="en-GB" sz="1300" b="1" dirty="0"/>
              <a:t>identifying key supporting and inhibiting factors to sustaining such changes</a:t>
            </a:r>
            <a:r>
              <a:rPr lang="en-GB" sz="1300" dirty="0"/>
              <a:t>. Our proposed approach is informed by an understanding that supporting significant change in this way requires </a:t>
            </a:r>
            <a:r>
              <a:rPr lang="en-GB" sz="1300" b="1" dirty="0"/>
              <a:t>sustained engagement </a:t>
            </a:r>
            <a:r>
              <a:rPr lang="en-GB" sz="1300" dirty="0"/>
              <a:t>and support over an extended period and that, while some critical success factors will be generic, others will be institutionally specific. </a:t>
            </a:r>
            <a:endParaRPr lang="en-ZA" sz="1300" dirty="0"/>
          </a:p>
          <a:p>
            <a:pPr defTabSz="966155">
              <a:defRPr/>
            </a:pPr>
            <a:r>
              <a:rPr lang="en-GB" sz="1300" i="1" dirty="0"/>
              <a:t>OER Africa</a:t>
            </a:r>
            <a:r>
              <a:rPr lang="en-GB" sz="1300" dirty="0"/>
              <a:t> believes that hands-on practice at institutional level will generate action-research and the advocacy required to understand institutional transformation and generate a model for harnessing OER to improve both the content and the delivery of higher education in Africa. </a:t>
            </a:r>
            <a:endParaRPr lang="en-ZA" sz="1300" dirty="0"/>
          </a:p>
        </p:txBody>
      </p:sp>
      <p:sp>
        <p:nvSpPr>
          <p:cNvPr id="4" name="Slide Number Placeholder 3"/>
          <p:cNvSpPr>
            <a:spLocks noGrp="1"/>
          </p:cNvSpPr>
          <p:nvPr>
            <p:ph type="sldNum" sz="quarter" idx="10"/>
          </p:nvPr>
        </p:nvSpPr>
        <p:spPr/>
        <p:txBody>
          <a:bodyPr/>
          <a:lstStyle/>
          <a:p>
            <a:fld id="{CB664927-3934-4398-AEA3-0A27EADE74A6}" type="slidenum">
              <a:rPr lang="en-GB" smtClean="0"/>
              <a:t>3</a:t>
            </a:fld>
            <a:endParaRPr lang="en-GB"/>
          </a:p>
        </p:txBody>
      </p:sp>
    </p:spTree>
    <p:extLst>
      <p:ext uri="{BB962C8B-B14F-4D97-AF65-F5344CB8AC3E}">
        <p14:creationId xmlns:p14="http://schemas.microsoft.com/office/powerpoint/2010/main" val="347730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t>Participatory Action Research Agenda (PAR)</a:t>
            </a:r>
            <a:endParaRPr lang="en-ZA" sz="1300" b="1" dirty="0"/>
          </a:p>
          <a:p>
            <a:r>
              <a:rPr lang="en-GB" sz="1300" dirty="0"/>
              <a:t>We define PAR as ‘</a:t>
            </a:r>
            <a:r>
              <a:rPr lang="en-GB" sz="1300" b="1" dirty="0"/>
              <a:t>collaborative research, education and action used to gather information to use for change on social issues</a:t>
            </a:r>
            <a:r>
              <a:rPr lang="en-GB" sz="1300" dirty="0"/>
              <a:t>’. It involves people who are concerned about or affected by an issue who </a:t>
            </a:r>
            <a:r>
              <a:rPr lang="en-GB" sz="1300" b="1" dirty="0"/>
              <a:t>take a leading role in producing and using knowledge</a:t>
            </a:r>
            <a:r>
              <a:rPr lang="en-GB" sz="1300" dirty="0"/>
              <a:t> about it. A PAR approach has the following features: It is driven by participants; It offers a democratic model of who can produce, own and use knowledge; It is collaborative at every stage, involving discussion, pooling skills and working together; It is intended to result in some action, change or improvement on the issue being researched.</a:t>
            </a:r>
            <a:endParaRPr lang="en-ZA" sz="1300" dirty="0"/>
          </a:p>
          <a:p>
            <a:r>
              <a:rPr lang="en-GB" sz="1300" dirty="0"/>
              <a:t>Pain, R. et al. Participatory Action Participatory Action Research Toolkit: An Introduction to Using PAR as an Approach to Learning, Research and Action.  Durham University.</a:t>
            </a:r>
            <a:endParaRPr lang="en-ZA" sz="1300" dirty="0"/>
          </a:p>
        </p:txBody>
      </p:sp>
      <p:sp>
        <p:nvSpPr>
          <p:cNvPr id="4" name="Slide Number Placeholder 3"/>
          <p:cNvSpPr>
            <a:spLocks noGrp="1"/>
          </p:cNvSpPr>
          <p:nvPr>
            <p:ph type="sldNum" sz="quarter" idx="10"/>
          </p:nvPr>
        </p:nvSpPr>
        <p:spPr/>
        <p:txBody>
          <a:bodyPr/>
          <a:lstStyle/>
          <a:p>
            <a:fld id="{CB664927-3934-4398-AEA3-0A27EADE74A6}" type="slidenum">
              <a:rPr lang="en-GB" smtClean="0"/>
              <a:t>4</a:t>
            </a:fld>
            <a:endParaRPr lang="en-GB"/>
          </a:p>
        </p:txBody>
      </p:sp>
    </p:spTree>
    <p:extLst>
      <p:ext uri="{BB962C8B-B14F-4D97-AF65-F5344CB8AC3E}">
        <p14:creationId xmlns:p14="http://schemas.microsoft.com/office/powerpoint/2010/main" val="322771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OUT – ODL model established</a:t>
            </a:r>
            <a:r>
              <a:rPr lang="en-US" sz="1300" baseline="0" dirty="0"/>
              <a:t> in 1992. Now over 40,000 students, with 30 regional centres. Move to use technology rather than old correspondence mode, further move to use OER – benefits seen by senior management. Several senior staff members have engaged in OER Projects such as TESSA, AVU, and Ministry of Education, TZ.</a:t>
            </a:r>
            <a:endParaRPr lang="en-US" sz="1300" dirty="0"/>
          </a:p>
          <a:p>
            <a:r>
              <a:rPr lang="en-US" sz="1300" dirty="0"/>
              <a:t>The Digital Fluency modules will also be disseminated via the OUT Open repository (amongst other appropriate repositories, such as the ACDE) when they are ready for publication as OER.</a:t>
            </a:r>
            <a:endParaRPr lang="en-ZA" sz="1300" dirty="0"/>
          </a:p>
        </p:txBody>
      </p:sp>
      <p:sp>
        <p:nvSpPr>
          <p:cNvPr id="4" name="Slide Number Placeholder 3"/>
          <p:cNvSpPr>
            <a:spLocks noGrp="1"/>
          </p:cNvSpPr>
          <p:nvPr>
            <p:ph type="sldNum" sz="quarter" idx="10"/>
          </p:nvPr>
        </p:nvSpPr>
        <p:spPr/>
        <p:txBody>
          <a:bodyPr/>
          <a:lstStyle/>
          <a:p>
            <a:fld id="{CB664927-3934-4398-AEA3-0A27EADE74A6}" type="slidenum">
              <a:rPr lang="en-GB" smtClean="0"/>
              <a:t>5</a:t>
            </a:fld>
            <a:endParaRPr lang="en-GB"/>
          </a:p>
        </p:txBody>
      </p:sp>
    </p:spTree>
    <p:extLst>
      <p:ext uri="{BB962C8B-B14F-4D97-AF65-F5344CB8AC3E}">
        <p14:creationId xmlns:p14="http://schemas.microsoft.com/office/powerpoint/2010/main" val="113213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68"/>
              </a:spcBef>
            </a:pPr>
            <a:r>
              <a:rPr lang="en-US" sz="1300" dirty="0"/>
              <a:t>An OER course conversion team was established and undertook the drafting of a course conversion to OER process.</a:t>
            </a:r>
          </a:p>
          <a:p>
            <a:pPr>
              <a:spcBef>
                <a:spcPts val="1268"/>
              </a:spcBef>
            </a:pPr>
            <a:r>
              <a:rPr lang="en-US" sz="1300" dirty="0"/>
              <a:t>This was informed by 3 sources, but mainly adapted from the DScribe process - s</a:t>
            </a:r>
            <a:r>
              <a:rPr lang="en-ZA" sz="1300" dirty="0"/>
              <a:t>o good to have models to refer to</a:t>
            </a:r>
            <a:r>
              <a:rPr lang="en-ZA" sz="1300" baseline="0" dirty="0"/>
              <a:t> and be guided by the reported experience of others!</a:t>
            </a:r>
          </a:p>
        </p:txBody>
      </p:sp>
      <p:sp>
        <p:nvSpPr>
          <p:cNvPr id="4" name="Slide Number Placeholder 3"/>
          <p:cNvSpPr>
            <a:spLocks noGrp="1"/>
          </p:cNvSpPr>
          <p:nvPr>
            <p:ph type="sldNum" sz="quarter" idx="10"/>
          </p:nvPr>
        </p:nvSpPr>
        <p:spPr/>
        <p:txBody>
          <a:bodyPr/>
          <a:lstStyle/>
          <a:p>
            <a:fld id="{CB664927-3934-4398-AEA3-0A27EADE74A6}" type="slidenum">
              <a:rPr lang="en-GB" smtClean="0"/>
              <a:t>6</a:t>
            </a:fld>
            <a:endParaRPr lang="en-GB"/>
          </a:p>
        </p:txBody>
      </p:sp>
    </p:spTree>
    <p:extLst>
      <p:ext uri="{BB962C8B-B14F-4D97-AF65-F5344CB8AC3E}">
        <p14:creationId xmlns:p14="http://schemas.microsoft.com/office/powerpoint/2010/main" val="279819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39" indent="-241539">
              <a:buAutoNum type="arabicPeriod"/>
            </a:pPr>
            <a:r>
              <a:rPr lang="en-ZA" sz="1300" dirty="0"/>
              <a:t>Subject matter experts are tasked with ensuring that their courses are available in digital form and they are developed according to the OUT in-house style format. This includes elements such as course description, learning outcomes, summaries, review questions, and references. </a:t>
            </a:r>
          </a:p>
          <a:p>
            <a:pPr marL="241539" indent="-241539">
              <a:buAutoNum type="arabicPeriod"/>
            </a:pPr>
            <a:r>
              <a:rPr lang="en-ZA" sz="1300" dirty="0"/>
              <a:t>This stage involves reviewing course content and making sure that it is correctly referenced (ensuring that there is acknowledgement of who owns the intellectual property and obtaining author’s / right owners’ permission, if necessary).  The stage also involves checking for plagiarism and includes adaption and use of relevant openly licensed materials to support the course content. </a:t>
            </a:r>
          </a:p>
          <a:p>
            <a:pPr marL="241539" indent="-241539" defTabSz="966155">
              <a:buFontTx/>
              <a:buAutoNum type="arabicPeriod"/>
            </a:pPr>
            <a:r>
              <a:rPr lang="en-ZA" sz="1300" dirty="0"/>
              <a:t>Subject matter experts will select the appropriate creative commons licenses that will guide the public on further reuse of the material. This is guided by the licences of any existing content, as well as the preferred open license adopted by the University. </a:t>
            </a:r>
          </a:p>
          <a:p>
            <a:pPr marL="241539" indent="-241539" defTabSz="966155">
              <a:buFontTx/>
              <a:buAutoNum type="arabicPeriod"/>
            </a:pPr>
            <a:r>
              <a:rPr lang="en-ZA" sz="1300" dirty="0"/>
              <a:t>The stage involved incorporating multimedia elements to make the material more interactive and engaging. Once again, existing content licenses should be adhered to, and original media should be licenses as guided by University policy. </a:t>
            </a:r>
          </a:p>
          <a:p>
            <a:pPr marL="241539" indent="-241539" defTabSz="966155">
              <a:buFontTx/>
              <a:buAutoNum type="arabicPeriod"/>
            </a:pPr>
            <a:r>
              <a:rPr lang="en-ZA" sz="1300" dirty="0"/>
              <a:t>Selection of relevant repositories to upload and release the course content online. In the first instance, this would be made available in the OUT Open Repository, and then indexing in further appropriate repositories can be investigated. </a:t>
            </a:r>
          </a:p>
          <a:p>
            <a:pPr marL="241539" indent="-241539" defTabSz="966155">
              <a:buFontTx/>
              <a:buAutoNum type="arabicPeriod"/>
            </a:pPr>
            <a:r>
              <a:rPr lang="en-ZA" sz="1300" dirty="0"/>
              <a:t>Making the material known and publically available to the wider academic community and monitor the usage of the OER (views, downloads etc) using web analytics software. </a:t>
            </a:r>
          </a:p>
        </p:txBody>
      </p:sp>
      <p:sp>
        <p:nvSpPr>
          <p:cNvPr id="4" name="Slide Number Placeholder 3"/>
          <p:cNvSpPr>
            <a:spLocks noGrp="1"/>
          </p:cNvSpPr>
          <p:nvPr>
            <p:ph type="sldNum" sz="quarter" idx="10"/>
          </p:nvPr>
        </p:nvSpPr>
        <p:spPr/>
        <p:txBody>
          <a:bodyPr/>
          <a:lstStyle/>
          <a:p>
            <a:fld id="{CB664927-3934-4398-AEA3-0A27EADE74A6}" type="slidenum">
              <a:rPr lang="en-GB" smtClean="0"/>
              <a:t>7</a:t>
            </a:fld>
            <a:endParaRPr lang="en-GB"/>
          </a:p>
        </p:txBody>
      </p:sp>
    </p:spTree>
    <p:extLst>
      <p:ext uri="{BB962C8B-B14F-4D97-AF65-F5344CB8AC3E}">
        <p14:creationId xmlns:p14="http://schemas.microsoft.com/office/powerpoint/2010/main" val="377256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Two lecturers interested in converting their courses to OER were selected to proof the process by following the adapted steps with the support of the OER conversion team. These 2 courses are now available online internally at OUT, with all of the constituent lectures having undergone copyright clearance. The 2 lecturers concerned shared their experience at an institutional ‘Show and Tell’ in December 2015.  It remains for these courses to be published as OER within the OUT Open Repository.</a:t>
            </a:r>
            <a:endParaRPr lang="en-ZA" sz="1300" dirty="0"/>
          </a:p>
          <a:p>
            <a:r>
              <a:rPr lang="en-ZA" sz="1300" dirty="0"/>
              <a:t>The workshop started with a session which introduced the lecturers to the basic concepts of OERs, licensing and repositories. The lecturers were then guided through copyright clearance and how they should go about ensuring that their content is well referenced. This was the main activity of the workshop. It took lecturers a considerable amount of time to modify their content systematically and follow up on licence specifications from the source documents. </a:t>
            </a:r>
          </a:p>
          <a:p>
            <a:r>
              <a:rPr lang="en-ZA" sz="1300" dirty="0"/>
              <a:t>The workshop schedule encompassed activities addressing content preparation, copyright clearance, creative commons licences at the end of each day, the lecturers undertook a reflection on the successes and challenges of the day’s activities, and elaborated on their related experiences of the course conversion process.  </a:t>
            </a:r>
          </a:p>
          <a:p>
            <a:r>
              <a:rPr lang="en-ZA" sz="1300" dirty="0"/>
              <a:t>At the end of the retreat about half of the materials of each of the two courses were successfully converted into OER. This involved clearance of copyrighted material and application of antiplagiarism software to detect any traces of plagiarised content. The next step was to select an appropriate creative commons license that would be used on the course material. The team chose CC BY Attribution licence and it was reflected in all course modules. In addition, OUT OER portal has been identified as the repository for the courses but publication of this material will remain pending until the institutional OER Policy has been finalised. Due to time limitations the authors were not able to add OER multimedia to the courses during this retreat. </a:t>
            </a:r>
          </a:p>
        </p:txBody>
      </p:sp>
      <p:sp>
        <p:nvSpPr>
          <p:cNvPr id="4" name="Slide Number Placeholder 3"/>
          <p:cNvSpPr>
            <a:spLocks noGrp="1"/>
          </p:cNvSpPr>
          <p:nvPr>
            <p:ph type="sldNum" sz="quarter" idx="10"/>
          </p:nvPr>
        </p:nvSpPr>
        <p:spPr/>
        <p:txBody>
          <a:bodyPr/>
          <a:lstStyle/>
          <a:p>
            <a:fld id="{CB664927-3934-4398-AEA3-0A27EADE74A6}" type="slidenum">
              <a:rPr lang="en-GB" smtClean="0"/>
              <a:t>8</a:t>
            </a:fld>
            <a:endParaRPr lang="en-GB"/>
          </a:p>
        </p:txBody>
      </p:sp>
    </p:spTree>
    <p:extLst>
      <p:ext uri="{BB962C8B-B14F-4D97-AF65-F5344CB8AC3E}">
        <p14:creationId xmlns:p14="http://schemas.microsoft.com/office/powerpoint/2010/main" val="26514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ZA" dirty="0"/>
              <a:t>Policy: </a:t>
            </a:r>
            <a:r>
              <a:rPr lang="en-ZA" sz="1300" dirty="0"/>
              <a:t>At the time the workshop was taking place, OUT was still in the process of developing an OER policy that would have guided the implementation of OER related activity at the university. </a:t>
            </a:r>
          </a:p>
          <a:p>
            <a:r>
              <a:rPr lang="en-ZA" sz="1300" dirty="0"/>
              <a:t>During the workshop period, the University did not have plagiarism detection software that could be used to screen for plagiarised content and incorrectly referenced material. The team overcame this by downloading and deploying a freely available tool that had some limitations when used in this </a:t>
            </a:r>
            <a:r>
              <a:rPr lang="en-ZA" sz="1300" i="1" dirty="0"/>
              <a:t>ad hoc</a:t>
            </a:r>
            <a:r>
              <a:rPr lang="en-ZA" sz="1300" dirty="0"/>
              <a:t> manner. </a:t>
            </a:r>
          </a:p>
          <a:p>
            <a:pPr defTabSz="966155"/>
            <a:r>
              <a:rPr lang="en-ZA" sz="1300" dirty="0"/>
              <a:t>The process of replacing copyrighted material was considered time consuming and in way it could affect the pedagogical aspect of the course content.  Subject matter experts found it hard to replace material that was referenced from old books and resources that have not been digitised. In addition, finding relevant OER from repositories was difficult due to the nature of the subjects (Law and Philosophy) and the relative inexperience of the team in this area. </a:t>
            </a:r>
          </a:p>
          <a:p>
            <a:r>
              <a:rPr lang="en-ZA" sz="1300" dirty="0"/>
              <a:t>Both lecturers expressed to the OER Africa support person that in future, they would develop their courses differently from the start. They would be sure to keep track of their references accurately from the beginning, and write materials using their own words, and without incorporating direct quotes from other authors. </a:t>
            </a:r>
          </a:p>
          <a:p>
            <a:r>
              <a:rPr lang="en-ZA" sz="1300" dirty="0"/>
              <a:t>With the University subsequently having purchased the use of proprietary plagiarism detection software, both these pilot courses will be checked through and the report analysed thoroughly before the courses are made available as OER on the OUT Open Repository. </a:t>
            </a:r>
          </a:p>
        </p:txBody>
      </p:sp>
      <p:sp>
        <p:nvSpPr>
          <p:cNvPr id="4" name="Slide Number Placeholder 3"/>
          <p:cNvSpPr>
            <a:spLocks noGrp="1"/>
          </p:cNvSpPr>
          <p:nvPr>
            <p:ph type="sldNum" sz="quarter" idx="10"/>
          </p:nvPr>
        </p:nvSpPr>
        <p:spPr/>
        <p:txBody>
          <a:bodyPr/>
          <a:lstStyle/>
          <a:p>
            <a:fld id="{CB664927-3934-4398-AEA3-0A27EADE74A6}" type="slidenum">
              <a:rPr lang="en-GB" smtClean="0"/>
              <a:t>9</a:t>
            </a:fld>
            <a:endParaRPr lang="en-GB"/>
          </a:p>
        </p:txBody>
      </p:sp>
    </p:spTree>
    <p:extLst>
      <p:ext uri="{BB962C8B-B14F-4D97-AF65-F5344CB8AC3E}">
        <p14:creationId xmlns:p14="http://schemas.microsoft.com/office/powerpoint/2010/main" val="399059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331652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256825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48765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03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94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solidFill>
                  <a:prstClr val="black">
                    <a:tint val="75000"/>
                  </a:prstClr>
                </a:solidFill>
              </a:rPr>
              <a:pPr>
                <a:defRPr/>
              </a:pPr>
              <a:t>11/04/2016</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154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8618FA8-8AC3-41A3-9428-D51060F1BF89}" type="datetime1">
              <a:rPr lang="en-GB" smtClean="0">
                <a:solidFill>
                  <a:prstClr val="black">
                    <a:tint val="75000"/>
                  </a:prstClr>
                </a:solidFill>
              </a:rPr>
              <a:pPr>
                <a:defRPr/>
              </a:pPr>
              <a:t>11/04/2016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7FB4D2-CB21-4612-B8B3-7DCD844716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998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E1B4B1B-37EB-4F9F-A7D6-59032A17AF50}" type="datetime1">
              <a:rPr lang="en-GB" smtClean="0">
                <a:solidFill>
                  <a:prstClr val="black">
                    <a:tint val="75000"/>
                  </a:prstClr>
                </a:solidFill>
              </a:rPr>
              <a:pPr>
                <a:defRPr/>
              </a:pPr>
              <a:t>11/04/2016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276CC3-2D46-462B-8178-0D12D07E03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509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818B994-90B1-460C-86F4-10A67AC9C98A}" type="datetime1">
              <a:rPr lang="en-GB" smtClean="0">
                <a:solidFill>
                  <a:prstClr val="black">
                    <a:tint val="75000"/>
                  </a:prstClr>
                </a:solidFill>
              </a:rPr>
              <a:pPr>
                <a:defRPr/>
              </a:pPr>
              <a:t>11/04/2016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378693-E414-4B41-9DF8-661A8C66C1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327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B29BE19-FFC4-4C17-9CD3-7C48ED516C8F}" type="datetime1">
              <a:rPr lang="en-GB" smtClean="0">
                <a:solidFill>
                  <a:prstClr val="black">
                    <a:tint val="75000"/>
                  </a:prstClr>
                </a:solidFill>
              </a:rPr>
              <a:pPr>
                <a:defRPr/>
              </a:pPr>
              <a:t>11/04/2016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0557A-7753-42D2-AA88-5FF66885EA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3214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2F331B-9A4A-42BB-BDAF-C65CBE9B3E5B}" type="datetime1">
              <a:rPr lang="en-GB" smtClean="0">
                <a:solidFill>
                  <a:prstClr val="black">
                    <a:tint val="75000"/>
                  </a:prstClr>
                </a:solidFill>
              </a:rPr>
              <a:pPr>
                <a:defRPr/>
              </a:pPr>
              <a:t>11/04/2016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822582-5761-49B7-B596-7CEC95A594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139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1897161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F4BED8-AAFB-475C-8022-1570120EB671}" type="datetime1">
              <a:rPr lang="en-GB" smtClean="0">
                <a:solidFill>
                  <a:prstClr val="black">
                    <a:tint val="75000"/>
                  </a:prstClr>
                </a:solidFill>
              </a:rPr>
              <a:pPr>
                <a:defRPr/>
              </a:pPr>
              <a:t>11/04/2016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4DA64B9-56F8-4AE5-B8B5-7CD801C59C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8859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BE61B2-8E0A-47B0-99CF-5F662B65DE82}" type="datetime1">
              <a:rPr lang="en-GB" smtClean="0">
                <a:solidFill>
                  <a:prstClr val="black">
                    <a:tint val="75000"/>
                  </a:prstClr>
                </a:solidFill>
              </a:rPr>
              <a:pPr>
                <a:defRPr/>
              </a:pPr>
              <a:t>11/04/2016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8F19E7-68CF-4385-A8CA-BE8E7D8B3B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08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2F02B2-1F96-439E-A118-64DB08D4B3DB}" type="datetime1">
              <a:rPr lang="en-GB" smtClean="0">
                <a:solidFill>
                  <a:prstClr val="black">
                    <a:tint val="75000"/>
                  </a:prstClr>
                </a:solidFill>
              </a:rPr>
              <a:pPr>
                <a:defRPr/>
              </a:pPr>
              <a:t>11/04/2016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BE4931-EF61-4B9A-B4CD-AA78B6D772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2633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F002E3-E874-4512-A430-1B80C98D6007}" type="datetime1">
              <a:rPr lang="en-GB" smtClean="0">
                <a:solidFill>
                  <a:prstClr val="black">
                    <a:tint val="75000"/>
                  </a:prstClr>
                </a:solidFill>
              </a:rPr>
              <a:pPr>
                <a:defRPr/>
              </a:pPr>
              <a:t>11/04/2016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48164B-A6E2-4192-AA4B-1734DD772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0394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541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solidFill>
                  <a:prstClr val="black">
                    <a:tint val="75000"/>
                  </a:prstClr>
                </a:solidFill>
              </a:rPr>
              <a:pPr>
                <a:defRPr/>
              </a:pPr>
              <a:t>11/04/2016</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639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8B992-7DCA-42AA-9CAB-608C40608999}"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129940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28B992-7DCA-42AA-9CAB-608C40608999}" type="datetimeFigureOut">
              <a:rPr lang="en-GB" smtClean="0"/>
              <a:t>11/04/2016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394218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28B992-7DCA-42AA-9CAB-608C40608999}" type="datetimeFigureOut">
              <a:rPr lang="en-GB" smtClean="0"/>
              <a:t>11/04/2016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398141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28B992-7DCA-42AA-9CAB-608C40608999}" type="datetimeFigureOut">
              <a:rPr lang="en-GB" smtClean="0"/>
              <a:t>11/04/2016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82403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8B992-7DCA-42AA-9CAB-608C40608999}" type="datetimeFigureOut">
              <a:rPr lang="en-GB" smtClean="0"/>
              <a:t>11/04/2016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18665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8B992-7DCA-42AA-9CAB-608C40608999}" type="datetimeFigureOut">
              <a:rPr lang="en-GB" smtClean="0"/>
              <a:t>11/04/2016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119907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8B992-7DCA-42AA-9CAB-608C40608999}" type="datetimeFigureOut">
              <a:rPr lang="en-GB" smtClean="0"/>
              <a:t>11/04/2016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106049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8B992-7DCA-42AA-9CAB-608C40608999}" type="datetimeFigureOut">
              <a:rPr lang="en-GB" smtClean="0"/>
              <a:t>11/04/2016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A4771-12D3-4EC2-8E72-609ED73D37B1}" type="slidenum">
              <a:rPr lang="en-GB" smtClean="0"/>
              <a:t>‹#›</a:t>
            </a:fld>
            <a:endParaRPr lang="en-GB"/>
          </a:p>
        </p:txBody>
      </p:sp>
    </p:spTree>
    <p:extLst>
      <p:ext uri="{BB962C8B-B14F-4D97-AF65-F5344CB8AC3E}">
        <p14:creationId xmlns:p14="http://schemas.microsoft.com/office/powerpoint/2010/main" val="3160858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 name="Text Placeholder 2"/>
          <p:cNvSpPr>
            <a:spLocks noGrp="1"/>
          </p:cNvSpPr>
          <p:nvPr>
            <p:ph type="body" idx="1"/>
          </p:nvPr>
        </p:nvSpPr>
        <p:spPr bwMode="auto">
          <a:xfrm>
            <a:off x="4572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837F7F-9B60-4506-B266-F6EFAEFB4836}" type="datetime1">
              <a:rPr lang="en-GB" smtClean="0">
                <a:solidFill>
                  <a:prstClr val="black">
                    <a:tint val="75000"/>
                  </a:prstClr>
                </a:solidFill>
              </a:rPr>
              <a:pPr>
                <a:defRPr/>
              </a:pPr>
              <a:t>11/04/2016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566EC97-2466-464D-88B6-8435D9D972E7}" type="slidenum">
              <a:rPr lang="en-US">
                <a:solidFill>
                  <a:prstClr val="black">
                    <a:tint val="75000"/>
                  </a:prstClr>
                </a:solidFill>
              </a:rPr>
              <a:pPr>
                <a:defRPr/>
              </a:pPr>
              <a:t>‹#›</a:t>
            </a:fld>
            <a:endParaRPr lang="en-US">
              <a:solidFill>
                <a:prstClr val="black">
                  <a:tint val="75000"/>
                </a:prstClr>
              </a:solidFill>
            </a:endParaRPr>
          </a:p>
        </p:txBody>
      </p:sp>
      <p:sp>
        <p:nvSpPr>
          <p:cNvPr id="8" name="Rectangle 7"/>
          <p:cNvSpPr/>
          <p:nvPr/>
        </p:nvSpPr>
        <p:spPr>
          <a:xfrm>
            <a:off x="0" y="5786438"/>
            <a:ext cx="9144000" cy="1071562"/>
          </a:xfrm>
          <a:prstGeom prst="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Date Placeholder 13"/>
          <p:cNvSpPr txBox="1">
            <a:spLocks/>
          </p:cNvSpPr>
          <p:nvPr/>
        </p:nvSpPr>
        <p:spPr>
          <a:xfrm>
            <a:off x="0" y="6492875"/>
            <a:ext cx="4276725" cy="365125"/>
          </a:xfrm>
          <a:prstGeom prst="rect">
            <a:avLst/>
          </a:prstGeom>
        </p:spPr>
        <p:txBody>
          <a:bodyPr anchor="b"/>
          <a:lstStyle>
            <a:lvl1pPr algn="l" eaLnBrk="1" latinLnBrk="0" hangingPunct="1">
              <a:defRPr kumimoji="0" sz="1000">
                <a:solidFill>
                  <a:schemeClr val="tx1">
                    <a:shade val="50000"/>
                  </a:schemeClr>
                </a:solidFill>
              </a:defRPr>
            </a:lvl1pPr>
          </a:lstStyle>
          <a:p>
            <a:pPr>
              <a:defRPr/>
            </a:pPr>
            <a:endParaRPr lang="en-GB" sz="1200" dirty="0">
              <a:solidFill>
                <a:srgbClr val="B58D0B"/>
              </a:solidFill>
              <a:latin typeface="Arial Rounded MT Bold" pitchFamily="34" charset="0"/>
            </a:endParaRPr>
          </a:p>
          <a:p>
            <a:pPr>
              <a:defRPr/>
            </a:pPr>
            <a:endParaRPr lang="en-GB" dirty="0">
              <a:solidFill>
                <a:srgbClr val="EEECE1">
                  <a:lumMod val="50000"/>
                </a:srgbClr>
              </a:solidFill>
            </a:endParaRPr>
          </a:p>
          <a:p>
            <a:pPr>
              <a:defRPr/>
            </a:pPr>
            <a:endParaRPr lang="en-GB" dirty="0">
              <a:solidFill>
                <a:srgbClr val="EEECE1">
                  <a:lumMod val="50000"/>
                </a:srgbClr>
              </a:solidFill>
            </a:endParaRPr>
          </a:p>
        </p:txBody>
      </p:sp>
      <p:sp>
        <p:nvSpPr>
          <p:cNvPr id="10" name="Slide Number Placeholder 22"/>
          <p:cNvSpPr txBox="1">
            <a:spLocks/>
          </p:cNvSpPr>
          <p:nvPr/>
        </p:nvSpPr>
        <p:spPr>
          <a:xfrm>
            <a:off x="7924800" y="6416675"/>
            <a:ext cx="762000" cy="365125"/>
          </a:xfrm>
          <a:prstGeom prst="rect">
            <a:avLst/>
          </a:prstGeom>
        </p:spPr>
        <p:txBody>
          <a:bodyPr lIns="0" rIns="0" anchor="b"/>
          <a:lstStyle>
            <a:lvl1pPr algn="r" eaLnBrk="1" latinLnBrk="0" hangingPunct="1">
              <a:defRPr kumimoji="0" sz="1200">
                <a:solidFill>
                  <a:schemeClr val="tx1">
                    <a:shade val="50000"/>
                  </a:schemeClr>
                </a:solidFill>
              </a:defRPr>
            </a:lvl1pPr>
          </a:lstStyle>
          <a:p>
            <a:pPr>
              <a:defRPr/>
            </a:pPr>
            <a:fld id="{B6BDF520-AA79-422F-87F2-4ED78819377A}" type="slidenum">
              <a:rPr lang="en-GB" smtClean="0">
                <a:solidFill>
                  <a:prstClr val="black">
                    <a:shade val="50000"/>
                  </a:prstClr>
                </a:solidFill>
              </a:rPr>
              <a:pPr>
                <a:defRPr/>
              </a:pPr>
              <a:t>‹#›</a:t>
            </a:fld>
            <a:endParaRPr lang="en-GB">
              <a:solidFill>
                <a:prstClr val="black">
                  <a:shade val="50000"/>
                </a:prstClr>
              </a:solidFill>
            </a:endParaRPr>
          </a:p>
        </p:txBody>
      </p:sp>
      <p:pic>
        <p:nvPicPr>
          <p:cNvPr id="1034" name="Picture 6" descr="logo_drafts v7 feb25.jpg"/>
          <p:cNvPicPr>
            <a:picLocks noChangeAspect="1"/>
          </p:cNvPicPr>
          <p:nvPr/>
        </p:nvPicPr>
        <p:blipFill>
          <a:blip r:embed="rId15" cstate="print"/>
          <a:srcRect l="7031" t="13235" r="67188" b="67068"/>
          <a:stretch>
            <a:fillRect/>
          </a:stretch>
        </p:blipFill>
        <p:spPr bwMode="auto">
          <a:xfrm>
            <a:off x="6786563" y="5786438"/>
            <a:ext cx="2357437" cy="1071562"/>
          </a:xfrm>
          <a:prstGeom prst="rect">
            <a:avLst/>
          </a:prstGeom>
          <a:noFill/>
          <a:ln w="9525">
            <a:noFill/>
            <a:miter lim="800000"/>
            <a:headEnd/>
            <a:tailEnd/>
          </a:ln>
        </p:spPr>
      </p:pic>
      <p:pic>
        <p:nvPicPr>
          <p:cNvPr id="1035" name="Picture 7" descr="C:\Users\Catherine\Pictures\OER Africa\SAIDE logo.jpg"/>
          <p:cNvPicPr>
            <a:picLocks noChangeAspect="1" noChangeArrowheads="1"/>
          </p:cNvPicPr>
          <p:nvPr/>
        </p:nvPicPr>
        <p:blipFill>
          <a:blip r:embed="rId16" cstate="print"/>
          <a:srcRect/>
          <a:stretch>
            <a:fillRect/>
          </a:stretch>
        </p:blipFill>
        <p:spPr bwMode="auto">
          <a:xfrm>
            <a:off x="228600" y="5943600"/>
            <a:ext cx="1905000" cy="838200"/>
          </a:xfrm>
          <a:prstGeom prst="rect">
            <a:avLst/>
          </a:prstGeom>
          <a:noFill/>
          <a:ln w="9525">
            <a:noFill/>
            <a:miter lim="800000"/>
            <a:headEnd/>
            <a:tailEnd/>
          </a:ln>
        </p:spPr>
      </p:pic>
    </p:spTree>
    <p:extLst>
      <p:ext uri="{BB962C8B-B14F-4D97-AF65-F5344CB8AC3E}">
        <p14:creationId xmlns:p14="http://schemas.microsoft.com/office/powerpoint/2010/main" val="5271868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2" r:id="rId12"/>
    <p:sldLayoutId id="2147483663" r:id="rId13"/>
  </p:sldLayoutIdLst>
  <p:hf sldNum="0" hdr="0" ftr="0" dt="0"/>
  <p:txStyles>
    <p:titleStyle>
      <a:lvl1pPr algn="r" rtl="0" eaLnBrk="0" fontAlgn="base" hangingPunct="0">
        <a:spcBef>
          <a:spcPct val="0"/>
        </a:spcBef>
        <a:spcAft>
          <a:spcPct val="0"/>
        </a:spcAft>
        <a:defRPr sz="3600" kern="1200">
          <a:solidFill>
            <a:srgbClr val="F5801F"/>
          </a:solidFill>
          <a:effectLst>
            <a:outerShdw blurRad="38100" dist="38100" dir="2700000" algn="tl">
              <a:srgbClr val="000000">
                <a:alpha val="43137"/>
              </a:srgbClr>
            </a:outerShdw>
          </a:effectLst>
          <a:latin typeface="Arial Rounded MT Bold" pitchFamily="34" charset="0"/>
          <a:ea typeface="+mj-ea"/>
          <a:cs typeface="+mj-cs"/>
        </a:defRPr>
      </a:lvl1pPr>
      <a:lvl2pPr algn="r" rtl="0" eaLnBrk="0" fontAlgn="base" hangingPunct="0">
        <a:spcBef>
          <a:spcPct val="0"/>
        </a:spcBef>
        <a:spcAft>
          <a:spcPct val="0"/>
        </a:spcAft>
        <a:defRPr sz="3600">
          <a:solidFill>
            <a:srgbClr val="F5801F"/>
          </a:solidFill>
          <a:latin typeface="Arial Rounded MT Bold" pitchFamily="34" charset="0"/>
        </a:defRPr>
      </a:lvl2pPr>
      <a:lvl3pPr algn="r" rtl="0" eaLnBrk="0" fontAlgn="base" hangingPunct="0">
        <a:spcBef>
          <a:spcPct val="0"/>
        </a:spcBef>
        <a:spcAft>
          <a:spcPct val="0"/>
        </a:spcAft>
        <a:defRPr sz="3600">
          <a:solidFill>
            <a:srgbClr val="F5801F"/>
          </a:solidFill>
          <a:latin typeface="Arial Rounded MT Bold" pitchFamily="34" charset="0"/>
        </a:defRPr>
      </a:lvl3pPr>
      <a:lvl4pPr algn="r" rtl="0" eaLnBrk="0" fontAlgn="base" hangingPunct="0">
        <a:spcBef>
          <a:spcPct val="0"/>
        </a:spcBef>
        <a:spcAft>
          <a:spcPct val="0"/>
        </a:spcAft>
        <a:defRPr sz="3600">
          <a:solidFill>
            <a:srgbClr val="F5801F"/>
          </a:solidFill>
          <a:latin typeface="Arial Rounded MT Bold" pitchFamily="34" charset="0"/>
        </a:defRPr>
      </a:lvl4pPr>
      <a:lvl5pPr algn="r" rtl="0" eaLnBrk="0" fontAlgn="base" hangingPunct="0">
        <a:spcBef>
          <a:spcPct val="0"/>
        </a:spcBef>
        <a:spcAft>
          <a:spcPct val="0"/>
        </a:spcAft>
        <a:defRPr sz="3600">
          <a:solidFill>
            <a:srgbClr val="F5801F"/>
          </a:solidFill>
          <a:latin typeface="Arial Rounded MT Bold"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73201"/>
          </a:solidFill>
          <a:latin typeface="Arial Rounded MT Bold"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brendam@saide.org.za" TargetMode="External"/><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creativecommons.org/licenses/by/3.0/" TargetMode="External"/><Relationship Id="rId5" Type="http://schemas.openxmlformats.org/officeDocument/2006/relationships/hyperlink" Target="http://creativecommons.org/licenses/by/4.0/" TargetMode="External"/><Relationship Id="rId4" Type="http://schemas.openxmlformats.org/officeDocument/2006/relationships/hyperlink" Target="http://www.slideshare.net/brenda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oerafrica.org/"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
          <p:cNvGrpSpPr>
            <a:grpSpLocks/>
          </p:cNvGrpSpPr>
          <p:nvPr/>
        </p:nvGrpSpPr>
        <p:grpSpPr bwMode="auto">
          <a:xfrm>
            <a:off x="381000" y="381000"/>
            <a:ext cx="3686944" cy="3912096"/>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outerShdw blurRad="76200" dist="12700" dir="2700000" sy="-23000" kx="-800400" algn="bl" rotWithShape="0">
              <a:prstClr val="black">
                <a:alpha val="20000"/>
              </a:prstClr>
            </a:outerShdw>
          </a:effectLst>
          <a:scene3d>
            <a:camera prst="perspectiveFront"/>
            <a:lightRig rig="sunset" dir="t"/>
          </a:scene3d>
        </p:grpSpPr>
        <p:sp>
          <p:nvSpPr>
            <p:cNvPr id="5" name="Oval 4"/>
            <p:cNvSpPr/>
            <p:nvPr/>
          </p:nvSpPr>
          <p:spPr>
            <a:xfrm>
              <a:off x="642910" y="642918"/>
              <a:ext cx="2143140" cy="2143140"/>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6" name="Oval 5"/>
            <p:cNvSpPr/>
            <p:nvPr/>
          </p:nvSpPr>
          <p:spPr>
            <a:xfrm>
              <a:off x="2428860" y="3500438"/>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7" name="Oval 6"/>
            <p:cNvSpPr/>
            <p:nvPr/>
          </p:nvSpPr>
          <p:spPr>
            <a:xfrm>
              <a:off x="2928926" y="2214554"/>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8" name="Oval 7"/>
            <p:cNvSpPr/>
            <p:nvPr/>
          </p:nvSpPr>
          <p:spPr>
            <a:xfrm>
              <a:off x="2428860" y="2786058"/>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9" name="Oval 8"/>
            <p:cNvSpPr/>
            <p:nvPr/>
          </p:nvSpPr>
          <p:spPr>
            <a:xfrm>
              <a:off x="3929058" y="1928802"/>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innerShdw blurRad="63500" dist="50800" dir="18900000">
                <a:prstClr val="black">
                  <a:alpha val="50000"/>
                </a:prstClr>
              </a:innerShdw>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10" name="Oval 9"/>
            <p:cNvSpPr/>
            <p:nvPr/>
          </p:nvSpPr>
          <p:spPr>
            <a:xfrm>
              <a:off x="314324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1" name="Oval 10"/>
            <p:cNvSpPr/>
            <p:nvPr/>
          </p:nvSpPr>
          <p:spPr>
            <a:xfrm>
              <a:off x="2786050" y="107154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2" name="Oval 11"/>
            <p:cNvSpPr/>
            <p:nvPr/>
          </p:nvSpPr>
          <p:spPr>
            <a:xfrm>
              <a:off x="207167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3" name="Oval 12"/>
            <p:cNvSpPr/>
            <p:nvPr/>
          </p:nvSpPr>
          <p:spPr>
            <a:xfrm>
              <a:off x="2928926" y="1643050"/>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grpSp>
      <p:sp>
        <p:nvSpPr>
          <p:cNvPr id="3" name="Subtitle 2"/>
          <p:cNvSpPr txBox="1">
            <a:spLocks/>
          </p:cNvSpPr>
          <p:nvPr/>
        </p:nvSpPr>
        <p:spPr>
          <a:xfrm>
            <a:off x="2971044" y="2420888"/>
            <a:ext cx="6065452" cy="2303605"/>
          </a:xfrm>
          <a:prstGeom prst="rect">
            <a:avLst/>
          </a:prstGeom>
        </p:spPr>
        <p:txBody>
          <a:bodyPr/>
          <a:lstStyle/>
          <a:p>
            <a:pPr marL="342900" indent="-342900" algn="r" fontAlgn="base">
              <a:spcBef>
                <a:spcPct val="20000"/>
              </a:spcBef>
              <a:spcAft>
                <a:spcPct val="0"/>
              </a:spcAft>
              <a:defRPr/>
            </a:pPr>
            <a:r>
              <a:rPr lang="en-ZA" sz="3200" dirty="0"/>
              <a:t>Early Experiences</a:t>
            </a:r>
          </a:p>
          <a:p>
            <a:pPr marL="342900" indent="-342900" algn="r" fontAlgn="base">
              <a:spcBef>
                <a:spcPct val="20000"/>
              </a:spcBef>
              <a:spcAft>
                <a:spcPct val="0"/>
              </a:spcAft>
              <a:defRPr/>
            </a:pPr>
            <a:r>
              <a:rPr lang="en-ZA" sz="3200" dirty="0"/>
              <a:t>of the </a:t>
            </a:r>
          </a:p>
          <a:p>
            <a:pPr marL="342900" indent="-342900" algn="r" fontAlgn="base">
              <a:spcBef>
                <a:spcPct val="20000"/>
              </a:spcBef>
              <a:spcAft>
                <a:spcPct val="0"/>
              </a:spcAft>
              <a:defRPr/>
            </a:pPr>
            <a:r>
              <a:rPr lang="en-ZA" sz="3200" dirty="0"/>
              <a:t>Course Conversion to OER Process at Open University of Tanzania</a:t>
            </a:r>
          </a:p>
          <a:p>
            <a:pPr marL="342900" indent="-342900" algn="r" fontAlgn="base">
              <a:spcBef>
                <a:spcPct val="20000"/>
              </a:spcBef>
              <a:spcAft>
                <a:spcPct val="0"/>
              </a:spcAft>
              <a:defRPr/>
            </a:pPr>
            <a:endParaRPr lang="en-GB" sz="3400" b="1" dirty="0">
              <a:solidFill>
                <a:srgbClr val="573201"/>
              </a:solidFill>
              <a:latin typeface="+mj-lt"/>
            </a:endParaRPr>
          </a:p>
        </p:txBody>
      </p:sp>
      <p:sp>
        <p:nvSpPr>
          <p:cNvPr id="14" name="TextBox 13"/>
          <p:cNvSpPr txBox="1"/>
          <p:nvPr/>
        </p:nvSpPr>
        <p:spPr>
          <a:xfrm>
            <a:off x="5436096" y="5014012"/>
            <a:ext cx="2927276" cy="646331"/>
          </a:xfrm>
          <a:prstGeom prst="rect">
            <a:avLst/>
          </a:prstGeom>
          <a:noFill/>
        </p:spPr>
        <p:txBody>
          <a:bodyPr wrap="none" rtlCol="0">
            <a:spAutoFit/>
          </a:bodyPr>
          <a:lstStyle/>
          <a:p>
            <a:r>
              <a:rPr lang="en-ZA" dirty="0"/>
              <a:t>Doreen Mushi, OUT</a:t>
            </a:r>
          </a:p>
          <a:p>
            <a:r>
              <a:rPr lang="en-ZA" dirty="0"/>
              <a:t>Brenda Mallinson, OER Africa</a:t>
            </a:r>
          </a:p>
        </p:txBody>
      </p:sp>
    </p:spTree>
    <p:extLst>
      <p:ext uri="{BB962C8B-B14F-4D97-AF65-F5344CB8AC3E}">
        <p14:creationId xmlns:p14="http://schemas.microsoft.com/office/powerpoint/2010/main" val="412324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728" y="1484784"/>
            <a:ext cx="8229600" cy="5069160"/>
          </a:xfrm>
        </p:spPr>
        <p:txBody>
          <a:bodyPr>
            <a:normAutofit fontScale="92500"/>
          </a:bodyPr>
          <a:lstStyle/>
          <a:p>
            <a:pPr>
              <a:spcBef>
                <a:spcPts val="1200"/>
              </a:spcBef>
            </a:pPr>
            <a:r>
              <a:rPr lang="en-ZA" sz="2800" dirty="0"/>
              <a:t>Lecturers changed attitude towards course development</a:t>
            </a:r>
          </a:p>
          <a:p>
            <a:pPr lvl="1">
              <a:spcBef>
                <a:spcPts val="1200"/>
              </a:spcBef>
            </a:pPr>
            <a:r>
              <a:rPr lang="en-ZA" sz="2400" dirty="0"/>
              <a:t>Next time, do it right from the start!</a:t>
            </a:r>
          </a:p>
          <a:p>
            <a:pPr lvl="1">
              <a:spcBef>
                <a:spcPts val="1200"/>
              </a:spcBef>
            </a:pPr>
            <a:r>
              <a:rPr lang="en-ZA" sz="2400" dirty="0"/>
              <a:t>Observe copyright (process became easier as time went on)</a:t>
            </a:r>
          </a:p>
          <a:p>
            <a:pPr lvl="1">
              <a:spcBef>
                <a:spcPts val="1200"/>
              </a:spcBef>
            </a:pPr>
            <a:r>
              <a:rPr lang="en-ZA" sz="2400" dirty="0"/>
              <a:t>Search for and use existing OER; develop own OER</a:t>
            </a:r>
          </a:p>
          <a:p>
            <a:pPr lvl="1">
              <a:spcBef>
                <a:spcPts val="1200"/>
              </a:spcBef>
            </a:pPr>
            <a:r>
              <a:rPr lang="en-ZA" sz="2400" dirty="0"/>
              <a:t>Time constraints &amp; Lack of incentives</a:t>
            </a:r>
          </a:p>
          <a:p>
            <a:pPr>
              <a:spcBef>
                <a:spcPts val="1200"/>
              </a:spcBef>
            </a:pPr>
            <a:endParaRPr lang="en-ZA" sz="2800" dirty="0"/>
          </a:p>
          <a:p>
            <a:pPr>
              <a:spcBef>
                <a:spcPts val="1200"/>
              </a:spcBef>
            </a:pPr>
            <a:r>
              <a:rPr lang="en-ZA" sz="2800" dirty="0"/>
              <a:t>Institutional change inhibitors:</a:t>
            </a:r>
          </a:p>
          <a:p>
            <a:pPr lvl="1">
              <a:spcBef>
                <a:spcPts val="1200"/>
              </a:spcBef>
            </a:pPr>
            <a:r>
              <a:rPr lang="en-ZA" sz="2400" dirty="0"/>
              <a:t>Pedagogical practice slow to change</a:t>
            </a:r>
          </a:p>
          <a:p>
            <a:pPr lvl="1">
              <a:spcBef>
                <a:spcPts val="1200"/>
              </a:spcBef>
            </a:pPr>
            <a:r>
              <a:rPr lang="en-ZA" sz="2400" dirty="0"/>
              <a:t>Some anxiety around Quality</a:t>
            </a:r>
          </a:p>
          <a:p>
            <a:pPr lvl="1">
              <a:spcBef>
                <a:spcPts val="1200"/>
              </a:spcBef>
            </a:pPr>
            <a:endParaRPr lang="en-ZA" sz="2400" dirty="0"/>
          </a:p>
          <a:p>
            <a:pPr lvl="1">
              <a:spcBef>
                <a:spcPts val="1200"/>
              </a:spcBef>
            </a:pPr>
            <a:endParaRPr lang="en-ZA" sz="2400" dirty="0"/>
          </a:p>
        </p:txBody>
      </p:sp>
      <p:sp>
        <p:nvSpPr>
          <p:cNvPr id="4" name="Title 2"/>
          <p:cNvSpPr txBox="1">
            <a:spLocks/>
          </p:cNvSpPr>
          <p:nvPr/>
        </p:nvSpPr>
        <p:spPr>
          <a:xfrm>
            <a:off x="268152" y="476672"/>
            <a:ext cx="8492752" cy="847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eaLnBrk="0" fontAlgn="base" hangingPunct="0">
              <a:spcAft>
                <a:spcPct val="0"/>
              </a:spcAft>
            </a:pPr>
            <a:r>
              <a:rPr lang="en-ZA" sz="3600" dirty="0">
                <a:solidFill>
                  <a:srgbClr val="F5801F"/>
                </a:solidFill>
                <a:effectLst>
                  <a:outerShdw blurRad="38100" dist="38100" dir="2700000" algn="tl">
                    <a:srgbClr val="000000">
                      <a:alpha val="43137"/>
                    </a:srgbClr>
                  </a:outerShdw>
                </a:effectLst>
                <a:latin typeface="Arial Rounded MT Bold" pitchFamily="34" charset="0"/>
              </a:rPr>
              <a:t>Reflections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211" b="-7211"/>
          <a:stretch/>
        </p:blipFill>
        <p:spPr>
          <a:xfrm>
            <a:off x="5961952" y="3573016"/>
            <a:ext cx="2980928" cy="2980928"/>
          </a:xfrm>
          <a:prstGeom prst="rect">
            <a:avLst/>
          </a:prstGeom>
        </p:spPr>
      </p:pic>
    </p:spTree>
    <p:extLst>
      <p:ext uri="{BB962C8B-B14F-4D97-AF65-F5344CB8AC3E}">
        <p14:creationId xmlns:p14="http://schemas.microsoft.com/office/powerpoint/2010/main" val="4651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6224" y="1324476"/>
            <a:ext cx="7400192" cy="5416892"/>
          </a:xfrm>
        </p:spPr>
        <p:txBody>
          <a:bodyPr>
            <a:normAutofit fontScale="92500"/>
          </a:bodyPr>
          <a:lstStyle/>
          <a:p>
            <a:pPr>
              <a:spcBef>
                <a:spcPts val="1200"/>
              </a:spcBef>
            </a:pPr>
            <a:r>
              <a:rPr lang="en-ZA" sz="2800" dirty="0"/>
              <a:t>Process revision necessary</a:t>
            </a:r>
          </a:p>
          <a:p>
            <a:pPr lvl="1">
              <a:spcBef>
                <a:spcPts val="1200"/>
              </a:spcBef>
            </a:pPr>
            <a:r>
              <a:rPr lang="en-ZA" sz="2400" dirty="0"/>
              <a:t>Quality Assurance (increased review role)</a:t>
            </a:r>
          </a:p>
          <a:p>
            <a:pPr lvl="1">
              <a:spcBef>
                <a:spcPts val="1200"/>
              </a:spcBef>
            </a:pPr>
            <a:r>
              <a:rPr lang="en-ZA" sz="2400" dirty="0"/>
              <a:t>Library personnel (repository &amp; dissemination)</a:t>
            </a:r>
          </a:p>
          <a:p>
            <a:pPr>
              <a:spcBef>
                <a:spcPts val="1200"/>
              </a:spcBef>
            </a:pPr>
            <a:r>
              <a:rPr lang="en-ZA" sz="2800" dirty="0"/>
              <a:t>Continued Institutional support vital to</a:t>
            </a:r>
          </a:p>
          <a:p>
            <a:pPr lvl="1">
              <a:spcBef>
                <a:spcPts val="1200"/>
              </a:spcBef>
            </a:pPr>
            <a:r>
              <a:rPr lang="en-ZA" sz="2400" dirty="0"/>
              <a:t>Move from OER ‘projects’ to institutionalisation</a:t>
            </a:r>
          </a:p>
          <a:p>
            <a:pPr lvl="1">
              <a:spcBef>
                <a:spcPts val="1200"/>
              </a:spcBef>
            </a:pPr>
            <a:r>
              <a:rPr lang="en-ZA" sz="2400" dirty="0"/>
              <a:t>Scale up course conversion initiative</a:t>
            </a:r>
          </a:p>
          <a:p>
            <a:pPr marL="114300" indent="0" algn="ctr">
              <a:spcBef>
                <a:spcPts val="1200"/>
              </a:spcBef>
              <a:buNone/>
            </a:pPr>
            <a:r>
              <a:rPr lang="en-ZA" sz="3800" dirty="0">
                <a:solidFill>
                  <a:srgbClr val="FF0000"/>
                </a:solidFill>
              </a:rPr>
              <a:t> ‘80% of OUT courses should be OER’</a:t>
            </a:r>
          </a:p>
          <a:p>
            <a:pPr marL="0" indent="0">
              <a:spcBef>
                <a:spcPts val="1200"/>
              </a:spcBef>
              <a:buNone/>
            </a:pPr>
            <a:endParaRPr lang="en-ZA" sz="2800" b="1" dirty="0">
              <a:solidFill>
                <a:srgbClr val="CC9900"/>
              </a:solidFill>
            </a:endParaRPr>
          </a:p>
          <a:p>
            <a:pPr marL="0" indent="0" algn="ctr">
              <a:spcBef>
                <a:spcPts val="1200"/>
              </a:spcBef>
              <a:buNone/>
            </a:pPr>
            <a:r>
              <a:rPr lang="en-ZA" sz="3500" b="1" dirty="0">
                <a:solidFill>
                  <a:srgbClr val="CC9900"/>
                </a:solidFill>
              </a:rPr>
              <a:t>Use this experience to inform the operationalisation of the Draft OER Policy.</a:t>
            </a:r>
          </a:p>
        </p:txBody>
      </p:sp>
      <p:sp>
        <p:nvSpPr>
          <p:cNvPr id="4" name="Title 2"/>
          <p:cNvSpPr txBox="1">
            <a:spLocks/>
          </p:cNvSpPr>
          <p:nvPr/>
        </p:nvSpPr>
        <p:spPr>
          <a:xfrm>
            <a:off x="268152" y="476672"/>
            <a:ext cx="8492752" cy="847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eaLnBrk="0" fontAlgn="base" hangingPunct="0">
              <a:spcAft>
                <a:spcPct val="0"/>
              </a:spcAft>
            </a:pPr>
            <a:r>
              <a:rPr lang="en-ZA" sz="3600" dirty="0">
                <a:solidFill>
                  <a:srgbClr val="F5801F"/>
                </a:solidFill>
                <a:effectLst>
                  <a:outerShdw blurRad="38100" dist="38100" dir="2700000" algn="tl">
                    <a:srgbClr val="000000">
                      <a:alpha val="43137"/>
                    </a:srgbClr>
                  </a:outerShdw>
                </a:effectLst>
                <a:latin typeface="Arial Rounded MT Bold" pitchFamily="34" charset="0"/>
              </a:rPr>
              <a:t>Way Forward …</a:t>
            </a:r>
          </a:p>
        </p:txBody>
      </p:sp>
    </p:spTree>
    <p:extLst>
      <p:ext uri="{BB962C8B-B14F-4D97-AF65-F5344CB8AC3E}">
        <p14:creationId xmlns:p14="http://schemas.microsoft.com/office/powerpoint/2010/main" val="38011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2656"/>
            <a:ext cx="8312761" cy="6200298"/>
          </a:xfrm>
          <a:prstGeom prst="rect">
            <a:avLst/>
          </a:prstGeom>
          <a:solidFill>
            <a:schemeClr val="bg1"/>
          </a:solidFill>
        </p:spPr>
      </p:pic>
    </p:spTree>
    <p:extLst>
      <p:ext uri="{BB962C8B-B14F-4D97-AF65-F5344CB8AC3E}">
        <p14:creationId xmlns:p14="http://schemas.microsoft.com/office/powerpoint/2010/main" val="154402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
          <p:cNvGrpSpPr>
            <a:grpSpLocks/>
          </p:cNvGrpSpPr>
          <p:nvPr/>
        </p:nvGrpSpPr>
        <p:grpSpPr bwMode="auto">
          <a:xfrm>
            <a:off x="381000" y="381000"/>
            <a:ext cx="3686944" cy="3912096"/>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outerShdw blurRad="76200" dist="12700" dir="2700000" sy="-23000" kx="-800400" algn="bl" rotWithShape="0">
              <a:prstClr val="black">
                <a:alpha val="20000"/>
              </a:prstClr>
            </a:outerShdw>
          </a:effectLst>
          <a:scene3d>
            <a:camera prst="perspectiveFront"/>
            <a:lightRig rig="sunset" dir="t"/>
          </a:scene3d>
        </p:grpSpPr>
        <p:sp>
          <p:nvSpPr>
            <p:cNvPr id="5" name="Oval 4"/>
            <p:cNvSpPr/>
            <p:nvPr/>
          </p:nvSpPr>
          <p:spPr>
            <a:xfrm>
              <a:off x="642910" y="642918"/>
              <a:ext cx="2143140" cy="2143140"/>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6" name="Oval 5"/>
            <p:cNvSpPr/>
            <p:nvPr/>
          </p:nvSpPr>
          <p:spPr>
            <a:xfrm>
              <a:off x="2428860" y="3500438"/>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7" name="Oval 6"/>
            <p:cNvSpPr/>
            <p:nvPr/>
          </p:nvSpPr>
          <p:spPr>
            <a:xfrm>
              <a:off x="2928926" y="2214554"/>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8" name="Oval 7"/>
            <p:cNvSpPr/>
            <p:nvPr/>
          </p:nvSpPr>
          <p:spPr>
            <a:xfrm>
              <a:off x="2428860" y="2786058"/>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9" name="Oval 8"/>
            <p:cNvSpPr/>
            <p:nvPr/>
          </p:nvSpPr>
          <p:spPr>
            <a:xfrm>
              <a:off x="3929058" y="1928802"/>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innerShdw blurRad="63500" dist="50800" dir="18900000">
                <a:prstClr val="black">
                  <a:alpha val="50000"/>
                </a:prstClr>
              </a:innerShdw>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10" name="Oval 9"/>
            <p:cNvSpPr/>
            <p:nvPr/>
          </p:nvSpPr>
          <p:spPr>
            <a:xfrm>
              <a:off x="314324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1" name="Oval 10"/>
            <p:cNvSpPr/>
            <p:nvPr/>
          </p:nvSpPr>
          <p:spPr>
            <a:xfrm>
              <a:off x="2786050" y="107154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2" name="Oval 11"/>
            <p:cNvSpPr/>
            <p:nvPr/>
          </p:nvSpPr>
          <p:spPr>
            <a:xfrm>
              <a:off x="207167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3" name="Oval 12"/>
            <p:cNvSpPr/>
            <p:nvPr/>
          </p:nvSpPr>
          <p:spPr>
            <a:xfrm>
              <a:off x="2928926" y="1643050"/>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grpSp>
      <p:sp>
        <p:nvSpPr>
          <p:cNvPr id="3" name="Subtitle 2"/>
          <p:cNvSpPr txBox="1">
            <a:spLocks/>
          </p:cNvSpPr>
          <p:nvPr/>
        </p:nvSpPr>
        <p:spPr>
          <a:xfrm>
            <a:off x="3289964" y="2420888"/>
            <a:ext cx="5746532" cy="3312368"/>
          </a:xfrm>
          <a:prstGeom prst="rect">
            <a:avLst/>
          </a:prstGeom>
        </p:spPr>
        <p:txBody>
          <a:bodyPr/>
          <a:lstStyle/>
          <a:p>
            <a:pPr marL="342900" indent="-342900" algn="r" fontAlgn="base">
              <a:spcBef>
                <a:spcPct val="20000"/>
              </a:spcBef>
              <a:spcAft>
                <a:spcPct val="0"/>
              </a:spcAft>
              <a:defRPr/>
            </a:pPr>
            <a:r>
              <a:rPr lang="en-ZA" sz="3200" dirty="0">
                <a:solidFill>
                  <a:schemeClr val="accent3">
                    <a:lumMod val="50000"/>
                  </a:schemeClr>
                </a:solidFill>
              </a:rPr>
              <a:t>Thank you!</a:t>
            </a:r>
          </a:p>
          <a:p>
            <a:pPr marL="342900" indent="-342900" algn="r" fontAlgn="base">
              <a:spcBef>
                <a:spcPct val="20000"/>
              </a:spcBef>
              <a:spcAft>
                <a:spcPct val="0"/>
              </a:spcAft>
              <a:defRPr/>
            </a:pPr>
            <a:endParaRPr lang="en-GB" sz="3400" b="1" dirty="0">
              <a:solidFill>
                <a:srgbClr val="573201"/>
              </a:solidFill>
              <a:latin typeface="+mj-lt"/>
            </a:endParaRPr>
          </a:p>
          <a:p>
            <a:pPr marL="342900" indent="-342900" algn="r" fontAlgn="base">
              <a:spcBef>
                <a:spcPct val="20000"/>
              </a:spcBef>
              <a:spcAft>
                <a:spcPct val="0"/>
              </a:spcAft>
              <a:defRPr/>
            </a:pPr>
            <a:r>
              <a:rPr lang="en-GB" sz="2400" dirty="0">
                <a:solidFill>
                  <a:srgbClr val="573201"/>
                </a:solidFill>
                <a:latin typeface="+mj-lt"/>
                <a:hlinkClick r:id="rId3"/>
              </a:rPr>
              <a:t>brendam@saide.org.za</a:t>
            </a:r>
            <a:endParaRPr lang="en-GB" sz="2400" dirty="0">
              <a:solidFill>
                <a:srgbClr val="573201"/>
              </a:solidFill>
              <a:latin typeface="+mj-lt"/>
            </a:endParaRPr>
          </a:p>
          <a:p>
            <a:pPr marL="342900" indent="-342900" algn="r" fontAlgn="base">
              <a:spcBef>
                <a:spcPct val="20000"/>
              </a:spcBef>
              <a:spcAft>
                <a:spcPct val="0"/>
              </a:spcAft>
              <a:defRPr/>
            </a:pPr>
            <a:r>
              <a:rPr lang="en-GB" sz="2400" dirty="0">
                <a:solidFill>
                  <a:srgbClr val="CC9900"/>
                </a:solidFill>
                <a:latin typeface="+mj-lt"/>
                <a:hlinkClick r:id="rId4"/>
              </a:rPr>
              <a:t>http://www.slideshare.net/brenda6</a:t>
            </a:r>
            <a:endParaRPr lang="en-GB" sz="2400" dirty="0">
              <a:solidFill>
                <a:srgbClr val="CC9900"/>
              </a:solidFill>
              <a:latin typeface="+mj-lt"/>
            </a:endParaRPr>
          </a:p>
          <a:p>
            <a:pPr marL="342900" indent="-342900" algn="r" fontAlgn="base">
              <a:spcBef>
                <a:spcPct val="20000"/>
              </a:spcBef>
              <a:spcAft>
                <a:spcPct val="0"/>
              </a:spcAft>
              <a:defRPr/>
            </a:pPr>
            <a:endParaRPr lang="en-GB" sz="2400" dirty="0">
              <a:solidFill>
                <a:srgbClr val="CC9900"/>
              </a:solidFill>
              <a:latin typeface="+mj-lt"/>
            </a:endParaRPr>
          </a:p>
          <a:p>
            <a:pPr marL="342900" indent="-342900" algn="r" fontAlgn="base">
              <a:spcBef>
                <a:spcPct val="20000"/>
              </a:spcBef>
              <a:spcAft>
                <a:spcPct val="0"/>
              </a:spcAft>
              <a:defRPr/>
            </a:pPr>
            <a:r>
              <a:rPr lang="en-ZA" dirty="0"/>
              <a:t>This work is licensed under a</a:t>
            </a:r>
          </a:p>
          <a:p>
            <a:pPr marL="342900" indent="-342900" algn="r" fontAlgn="base">
              <a:spcBef>
                <a:spcPct val="20000"/>
              </a:spcBef>
              <a:spcAft>
                <a:spcPct val="0"/>
              </a:spcAft>
              <a:defRPr/>
            </a:pPr>
            <a:r>
              <a:rPr lang="en-ZA" dirty="0"/>
              <a:t> </a:t>
            </a:r>
            <a:r>
              <a:rPr lang="en-ZA" dirty="0">
                <a:hlinkClick r:id="rId5"/>
              </a:rPr>
              <a:t>Creative Commons Attribution 4.0 International License</a:t>
            </a:r>
            <a:r>
              <a:rPr lang="en-ZA" dirty="0"/>
              <a:t>.</a:t>
            </a:r>
            <a:endParaRPr lang="en-GB" sz="2400" dirty="0">
              <a:solidFill>
                <a:srgbClr val="CC9900"/>
              </a:solidFill>
              <a:latin typeface="+mj-lt"/>
            </a:endParaRPr>
          </a:p>
        </p:txBody>
      </p:sp>
      <p:pic>
        <p:nvPicPr>
          <p:cNvPr id="16"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1410" y="6021288"/>
            <a:ext cx="1828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99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364" y="1585991"/>
            <a:ext cx="8363272" cy="4205064"/>
          </a:xfrm>
        </p:spPr>
        <p:txBody>
          <a:bodyPr/>
          <a:lstStyle/>
          <a:p>
            <a:pPr marL="0" indent="0">
              <a:buNone/>
            </a:pPr>
            <a:r>
              <a:rPr lang="en-ZA" dirty="0"/>
              <a:t>Headquartered in Nairobi (</a:t>
            </a:r>
            <a:r>
              <a:rPr lang="en-ZA" dirty="0" err="1"/>
              <a:t>estab</a:t>
            </a:r>
            <a:r>
              <a:rPr lang="en-ZA" dirty="0"/>
              <a:t>. 2008)</a:t>
            </a:r>
          </a:p>
          <a:p>
            <a:pPr marL="0" indent="0">
              <a:buNone/>
            </a:pPr>
            <a:endParaRPr lang="en-ZA" dirty="0"/>
          </a:p>
          <a:p>
            <a:pPr marL="0" indent="0">
              <a:buNone/>
            </a:pPr>
            <a:r>
              <a:rPr lang="en-ZA" dirty="0"/>
              <a:t>… </a:t>
            </a:r>
            <a:r>
              <a:rPr lang="en-ZA" sz="3200" i="1" dirty="0"/>
              <a:t>to play a leading role in supporting higher education institutions across Africa in the development and use of OER to enhance teaching and learning.</a:t>
            </a:r>
          </a:p>
          <a:p>
            <a:pPr marL="0" indent="0" algn="r">
              <a:buNone/>
            </a:pPr>
            <a:r>
              <a:rPr lang="en-ZA" sz="2800" dirty="0">
                <a:hlinkClick r:id="rId3"/>
              </a:rPr>
              <a:t>http://www.oerafrica.org</a:t>
            </a:r>
            <a:endParaRPr lang="en-ZA" sz="2800" dirty="0"/>
          </a:p>
          <a:p>
            <a:pPr algn="r"/>
            <a:endParaRPr lang="en-ZA" sz="3200" i="1" dirty="0"/>
          </a:p>
        </p:txBody>
      </p:sp>
      <p:sp>
        <p:nvSpPr>
          <p:cNvPr id="3" name="Title 2"/>
          <p:cNvSpPr>
            <a:spLocks noGrp="1"/>
          </p:cNvSpPr>
          <p:nvPr>
            <p:ph type="title"/>
          </p:nvPr>
        </p:nvSpPr>
        <p:spPr/>
        <p:txBody>
          <a:bodyPr/>
          <a:lstStyle/>
          <a:p>
            <a:r>
              <a:rPr lang="en-ZA" dirty="0"/>
              <a:t>Who / what is OER Africa?</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975" y="5959408"/>
            <a:ext cx="1924050" cy="723900"/>
          </a:xfrm>
          <a:prstGeom prst="rect">
            <a:avLst/>
          </a:prstGeom>
        </p:spPr>
      </p:pic>
    </p:spTree>
    <p:extLst>
      <p:ext uri="{BB962C8B-B14F-4D97-AF65-F5344CB8AC3E}">
        <p14:creationId xmlns:p14="http://schemas.microsoft.com/office/powerpoint/2010/main" val="307541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96752"/>
            <a:ext cx="8964488" cy="4536504"/>
          </a:xfrm>
        </p:spPr>
        <p:txBody>
          <a:bodyPr/>
          <a:lstStyle/>
          <a:p>
            <a:r>
              <a:rPr lang="en-ZA" sz="2800" dirty="0"/>
              <a:t>2008 – 2012: Expansive Partnership Strategy</a:t>
            </a:r>
          </a:p>
          <a:p>
            <a:r>
              <a:rPr lang="en-ZA" sz="2800" dirty="0"/>
              <a:t>2013: Deepened Engagement Planned</a:t>
            </a:r>
          </a:p>
          <a:p>
            <a:r>
              <a:rPr lang="en-ZA" sz="2800" dirty="0"/>
              <a:t>2014 – 2017: More focused interactions</a:t>
            </a:r>
          </a:p>
          <a:p>
            <a:pPr marL="0" indent="0">
              <a:buNone/>
            </a:pPr>
            <a:r>
              <a:rPr lang="en-ZA" dirty="0">
                <a:solidFill>
                  <a:srgbClr val="CC9900"/>
                </a:solidFill>
                <a:sym typeface="Wingdings" panose="05000000000000000000" pitchFamily="2" charset="2"/>
              </a:rPr>
              <a:t> </a:t>
            </a:r>
            <a:r>
              <a:rPr lang="en-ZA" dirty="0">
                <a:solidFill>
                  <a:srgbClr val="CC9900"/>
                </a:solidFill>
              </a:rPr>
              <a:t>Collaborative agenda with 4 selected HEIs</a:t>
            </a:r>
          </a:p>
          <a:p>
            <a:pPr marL="514350" indent="-514350">
              <a:buFont typeface="+mj-lt"/>
              <a:buAutoNum type="arabicPeriod"/>
            </a:pPr>
            <a:r>
              <a:rPr lang="en-ZA" sz="2800" dirty="0"/>
              <a:t>build a deepened understanding of how OER practices can support transformation of T&amp;L</a:t>
            </a:r>
          </a:p>
          <a:p>
            <a:pPr marL="514350" indent="-514350">
              <a:buFont typeface="+mj-lt"/>
              <a:buAutoNum type="arabicPeriod"/>
            </a:pPr>
            <a:r>
              <a:rPr lang="en-ZA" sz="2800" dirty="0"/>
              <a:t>ensure that such accumulated understanding is widely shared and incorporated into policy and advocacy</a:t>
            </a:r>
          </a:p>
          <a:p>
            <a:endParaRPr lang="en-ZA" dirty="0"/>
          </a:p>
          <a:p>
            <a:endParaRPr lang="en-ZA" dirty="0"/>
          </a:p>
        </p:txBody>
      </p:sp>
      <p:sp>
        <p:nvSpPr>
          <p:cNvPr id="3" name="Title 2"/>
          <p:cNvSpPr>
            <a:spLocks noGrp="1"/>
          </p:cNvSpPr>
          <p:nvPr>
            <p:ph type="title"/>
          </p:nvPr>
        </p:nvSpPr>
        <p:spPr/>
        <p:txBody>
          <a:bodyPr/>
          <a:lstStyle/>
          <a:p>
            <a:r>
              <a:rPr lang="en-ZA" dirty="0"/>
              <a:t>Background</a:t>
            </a:r>
          </a:p>
        </p:txBody>
      </p:sp>
    </p:spTree>
    <p:extLst>
      <p:ext uri="{BB962C8B-B14F-4D97-AF65-F5344CB8AC3E}">
        <p14:creationId xmlns:p14="http://schemas.microsoft.com/office/powerpoint/2010/main" val="169555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PAR model v0_2 LM edit (BM,CN, NB, ABZ,TM ).jpg"/>
          <p:cNvPicPr/>
          <p:nvPr/>
        </p:nvPicPr>
        <p:blipFill>
          <a:blip r:embed="rId3">
            <a:extLst>
              <a:ext uri="{28A0092B-C50C-407E-A947-70E740481C1C}">
                <a14:useLocalDpi xmlns:a14="http://schemas.microsoft.com/office/drawing/2010/main" val="0"/>
              </a:ext>
            </a:extLst>
          </a:blip>
          <a:srcRect/>
          <a:stretch>
            <a:fillRect/>
          </a:stretch>
        </p:blipFill>
        <p:spPr bwMode="auto">
          <a:xfrm>
            <a:off x="-72008" y="0"/>
            <a:ext cx="9216008" cy="7074024"/>
          </a:xfrm>
          <a:prstGeom prst="rect">
            <a:avLst/>
          </a:prstGeom>
          <a:noFill/>
          <a:ln>
            <a:noFill/>
          </a:ln>
        </p:spPr>
      </p:pic>
    </p:spTree>
    <p:extLst>
      <p:ext uri="{BB962C8B-B14F-4D97-AF65-F5344CB8AC3E}">
        <p14:creationId xmlns:p14="http://schemas.microsoft.com/office/powerpoint/2010/main" val="185679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8" y="1417638"/>
            <a:ext cx="8964488" cy="4315618"/>
          </a:xfrm>
        </p:spPr>
        <p:txBody>
          <a:bodyPr/>
          <a:lstStyle/>
          <a:p>
            <a:pPr marL="0" lvl="0" indent="0">
              <a:buNone/>
            </a:pPr>
            <a:r>
              <a:rPr lang="en-US" sz="2800" dirty="0"/>
              <a:t>Goals: </a:t>
            </a:r>
            <a:r>
              <a:rPr lang="en-US" sz="2400" dirty="0"/>
              <a:t>(Aug 2014 - July 2017)</a:t>
            </a:r>
          </a:p>
          <a:p>
            <a:pPr lvl="0"/>
            <a:r>
              <a:rPr lang="en-US" sz="2400" i="1" dirty="0"/>
              <a:t>A comprehensive </a:t>
            </a:r>
            <a:r>
              <a:rPr lang="en-US" sz="2400" b="1" i="1" dirty="0"/>
              <a:t>OER policy </a:t>
            </a:r>
            <a:r>
              <a:rPr lang="en-US" sz="2400" i="1" dirty="0"/>
              <a:t>initiated that references / augments existing related institutional policies. </a:t>
            </a:r>
          </a:p>
          <a:p>
            <a:pPr lvl="0"/>
            <a:r>
              <a:rPr lang="en-US" sz="2400" i="1" dirty="0"/>
              <a:t>A </a:t>
            </a:r>
            <a:r>
              <a:rPr lang="en-US" sz="2400" b="1" i="1" dirty="0"/>
              <a:t>Digital Fluency Course for Academics </a:t>
            </a:r>
            <a:r>
              <a:rPr lang="en-US" sz="2400" i="1" dirty="0"/>
              <a:t>(comprising five modules) to be designed, developed, mounted online, and piloted.</a:t>
            </a:r>
            <a:endParaRPr lang="en-ZA" sz="2400" dirty="0"/>
          </a:p>
          <a:p>
            <a:pPr lvl="0"/>
            <a:r>
              <a:rPr lang="en-US" sz="2400" b="1" i="1" dirty="0"/>
              <a:t>OUT courses </a:t>
            </a:r>
            <a:r>
              <a:rPr lang="en-US" sz="2400" i="1" dirty="0"/>
              <a:t>mounted in appropriate </a:t>
            </a:r>
            <a:r>
              <a:rPr lang="en-US" sz="2400" b="1" i="1" dirty="0"/>
              <a:t>OER repositories</a:t>
            </a:r>
            <a:endParaRPr lang="en-ZA" sz="2400" b="1" dirty="0"/>
          </a:p>
          <a:p>
            <a:pPr lvl="0"/>
            <a:r>
              <a:rPr lang="en-US" sz="2400" i="1" dirty="0"/>
              <a:t>PAR Agenda defined and researcher/s identified to undertake  the research.</a:t>
            </a:r>
            <a:endParaRPr lang="en-ZA" sz="2400" dirty="0"/>
          </a:p>
          <a:p>
            <a:pPr marL="0" indent="0">
              <a:buNone/>
            </a:pPr>
            <a:endParaRPr lang="en-ZA" dirty="0"/>
          </a:p>
        </p:txBody>
      </p:sp>
      <p:sp>
        <p:nvSpPr>
          <p:cNvPr id="3" name="Title 2"/>
          <p:cNvSpPr>
            <a:spLocks noGrp="1"/>
          </p:cNvSpPr>
          <p:nvPr>
            <p:ph type="title"/>
          </p:nvPr>
        </p:nvSpPr>
        <p:spPr/>
        <p:txBody>
          <a:bodyPr/>
          <a:lstStyle/>
          <a:p>
            <a:r>
              <a:rPr lang="en-ZA" dirty="0"/>
              <a:t>Open University of Tanzania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4136"/>
            <a:ext cx="1090464" cy="982616"/>
          </a:xfrm>
          <a:prstGeom prst="rect">
            <a:avLst/>
          </a:prstGeom>
        </p:spPr>
      </p:pic>
      <p:sp>
        <p:nvSpPr>
          <p:cNvPr id="5" name="Rounded Rectangular Callout 4"/>
          <p:cNvSpPr/>
          <p:nvPr/>
        </p:nvSpPr>
        <p:spPr>
          <a:xfrm>
            <a:off x="5679504" y="4776696"/>
            <a:ext cx="2376264" cy="1514058"/>
          </a:xfrm>
          <a:prstGeom prst="wedgeRoundRectCallout">
            <a:avLst>
              <a:gd name="adj1" fmla="val 22865"/>
              <a:gd name="adj2" fmla="val -76517"/>
              <a:gd name="adj3" fmla="val 16667"/>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t>Rethink the OUT Open Repository</a:t>
            </a:r>
          </a:p>
        </p:txBody>
      </p:sp>
      <p:sp>
        <p:nvSpPr>
          <p:cNvPr id="6" name="Rounded Rectangular Callout 5"/>
          <p:cNvSpPr/>
          <p:nvPr/>
        </p:nvSpPr>
        <p:spPr>
          <a:xfrm>
            <a:off x="351323" y="4797383"/>
            <a:ext cx="4248472" cy="1493371"/>
          </a:xfrm>
          <a:prstGeom prst="wedgeRoundRectCallout">
            <a:avLst>
              <a:gd name="adj1" fmla="val -17336"/>
              <a:gd name="adj2" fmla="val -81052"/>
              <a:gd name="adj3" fmla="val 16667"/>
            </a:avLst>
          </a:prstGeom>
          <a:solidFill>
            <a:srgbClr val="CC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t>Establish: OER course conversion Process and central OER Support team </a:t>
            </a:r>
          </a:p>
        </p:txBody>
      </p:sp>
    </p:spTree>
    <p:extLst>
      <p:ext uri="{BB962C8B-B14F-4D97-AF65-F5344CB8AC3E}">
        <p14:creationId xmlns:p14="http://schemas.microsoft.com/office/powerpoint/2010/main" val="30953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2">
                                            <p:txEl>
                                              <p:pRg st="3" end="3"/>
                                            </p:txEl>
                                          </p:spTgt>
                                        </p:tgtEl>
                                        <p:attrNameLst>
                                          <p:attrName>style.fontWeight</p:attrName>
                                        </p:attrNameLst>
                                      </p:cBhvr>
                                      <p:to>
                                        <p:strVal val="bold"/>
                                      </p:to>
                                    </p:set>
                                  </p:childTnLst>
                                </p:cTn>
                              </p:par>
                              <p:par>
                                <p:cTn id="23" presetID="3" presetClass="emph" presetSubtype="2" fill="hold" nodeType="withEffect">
                                  <p:stCondLst>
                                    <p:cond delay="0"/>
                                  </p:stCondLst>
                                  <p:iterate type="lt">
                                    <p:tmPct val="0"/>
                                  </p:iterate>
                                  <p:childTnLst>
                                    <p:animClr clrSpc="rgb" dir="cw">
                                      <p:cBhvr override="childStyle">
                                        <p:cTn id="24" dur="2000" fill="hold"/>
                                        <p:tgtEl>
                                          <p:spTgt spid="2">
                                            <p:txEl>
                                              <p:pRg st="3" end="3"/>
                                            </p:txEl>
                                          </p:spTgt>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68152" y="476672"/>
            <a:ext cx="8492752" cy="847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eaLnBrk="0" fontAlgn="base" hangingPunct="0">
              <a:spcAft>
                <a:spcPct val="0"/>
              </a:spcAft>
            </a:pPr>
            <a:r>
              <a:rPr lang="en-ZA" sz="3600" dirty="0">
                <a:solidFill>
                  <a:srgbClr val="F5801F"/>
                </a:solidFill>
                <a:effectLst>
                  <a:outerShdw blurRad="38100" dist="38100" dir="2700000" algn="tl">
                    <a:srgbClr val="000000">
                      <a:alpha val="43137"/>
                    </a:srgbClr>
                  </a:outerShdw>
                </a:effectLst>
                <a:latin typeface="Arial Rounded MT Bold" pitchFamily="34" charset="0"/>
              </a:rPr>
              <a:t>Drafting the Process - Starting Points</a:t>
            </a:r>
          </a:p>
        </p:txBody>
      </p:sp>
      <p:sp>
        <p:nvSpPr>
          <p:cNvPr id="4" name="Content Placeholder 2"/>
          <p:cNvSpPr txBox="1">
            <a:spLocks/>
          </p:cNvSpPr>
          <p:nvPr/>
        </p:nvSpPr>
        <p:spPr>
          <a:xfrm>
            <a:off x="179512" y="1556792"/>
            <a:ext cx="4521968" cy="5689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573201"/>
                </a:solidFill>
                <a:latin typeface="Arial Rounded MT Bold" pitchFamily="34" charset="0"/>
              </a:rPr>
              <a:t>dScribe</a:t>
            </a:r>
            <a:r>
              <a:rPr lang="en-US" sz="2400" dirty="0"/>
              <a:t> </a:t>
            </a:r>
            <a:r>
              <a:rPr lang="en-US" sz="1800" dirty="0">
                <a:latin typeface="Arial Rounded MT Bold" panose="020F0704030504030204" pitchFamily="34" charset="0"/>
                <a:cs typeface="Arial" panose="020B0604020202020204" pitchFamily="34" charset="0"/>
              </a:rPr>
              <a:t>(</a:t>
            </a:r>
            <a:r>
              <a:rPr lang="en-US" sz="1800" dirty="0" err="1">
                <a:latin typeface="Arial Rounded MT Bold" panose="020F0704030504030204" pitchFamily="34" charset="0"/>
                <a:cs typeface="Arial" panose="020B0604020202020204" pitchFamily="34" charset="0"/>
              </a:rPr>
              <a:t>Open.Michigan</a:t>
            </a:r>
            <a:r>
              <a:rPr lang="en-US" sz="1800" dirty="0">
                <a:latin typeface="Arial Rounded MT Bold" panose="020F0704030504030204" pitchFamily="34" charset="0"/>
                <a:cs typeface="Arial" panose="020B0604020202020204" pitchFamily="34" charset="0"/>
              </a:rPr>
              <a:t>, 2012)</a:t>
            </a:r>
          </a:p>
          <a:p>
            <a:endParaRPr lang="en-ZA" sz="2400" dirty="0"/>
          </a:p>
        </p:txBody>
      </p:sp>
      <p:sp>
        <p:nvSpPr>
          <p:cNvPr id="5" name="Content Placeholder 3"/>
          <p:cNvSpPr txBox="1">
            <a:spLocks/>
          </p:cNvSpPr>
          <p:nvPr/>
        </p:nvSpPr>
        <p:spPr>
          <a:xfrm>
            <a:off x="4514528" y="1556792"/>
            <a:ext cx="4521968" cy="56891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rgbClr val="573201"/>
                </a:solidFill>
                <a:latin typeface="Arial Rounded MT Bold"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400" dirty="0"/>
              <a:t>CORRE (</a:t>
            </a:r>
            <a:r>
              <a:rPr lang="en-ZA" sz="1800" dirty="0"/>
              <a:t>Univ of Leicester, 2012?)</a:t>
            </a:r>
          </a:p>
          <a:p>
            <a:endParaRPr lang="en-ZA"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988840"/>
            <a:ext cx="4263008" cy="32059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276872"/>
            <a:ext cx="2360562" cy="1746670"/>
          </a:xfrm>
          <a:prstGeom prst="rect">
            <a:avLst/>
          </a:prstGeom>
        </p:spPr>
      </p:pic>
      <p:sp>
        <p:nvSpPr>
          <p:cNvPr id="8" name="Content Placeholder 2"/>
          <p:cNvSpPr txBox="1">
            <a:spLocks/>
          </p:cNvSpPr>
          <p:nvPr/>
        </p:nvSpPr>
        <p:spPr>
          <a:xfrm>
            <a:off x="3131840" y="5085184"/>
            <a:ext cx="2520280" cy="126953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573201"/>
                </a:solidFill>
                <a:latin typeface="Arial Rounded MT Bold" pitchFamily="34" charset="0"/>
              </a:rPr>
              <a:t>Curation for Participation</a:t>
            </a:r>
            <a:r>
              <a:rPr lang="en-US" sz="2400" dirty="0"/>
              <a:t> (</a:t>
            </a:r>
            <a:r>
              <a:rPr lang="en-US" sz="1800" dirty="0"/>
              <a:t>OpenUCT Guide, 2014)</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124" y="5117416"/>
            <a:ext cx="2548014" cy="1218615"/>
          </a:xfrm>
          <a:prstGeom prst="rect">
            <a:avLst/>
          </a:prstGeom>
        </p:spPr>
      </p:pic>
    </p:spTree>
    <p:extLst>
      <p:ext uri="{BB962C8B-B14F-4D97-AF65-F5344CB8AC3E}">
        <p14:creationId xmlns:p14="http://schemas.microsoft.com/office/powerpoint/2010/main" val="320057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67918678"/>
              </p:ext>
            </p:extLst>
          </p:nvPr>
        </p:nvGraphicFramePr>
        <p:xfrm>
          <a:off x="323528" y="1397000"/>
          <a:ext cx="8568952"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23528" y="5733256"/>
            <a:ext cx="85689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000" dirty="0"/>
              <a:t>OUT OER Working Group (IEMT)</a:t>
            </a:r>
          </a:p>
        </p:txBody>
      </p:sp>
      <p:grpSp>
        <p:nvGrpSpPr>
          <p:cNvPr id="21" name="Group 7"/>
          <p:cNvGrpSpPr>
            <a:grpSpLocks/>
          </p:cNvGrpSpPr>
          <p:nvPr/>
        </p:nvGrpSpPr>
        <p:grpSpPr bwMode="auto">
          <a:xfrm>
            <a:off x="7257540" y="4558122"/>
            <a:ext cx="1625187" cy="1175134"/>
            <a:chOff x="0" y="0"/>
            <a:chExt cx="1400" cy="1105"/>
          </a:xfrm>
        </p:grpSpPr>
        <p:sp>
          <p:nvSpPr>
            <p:cNvPr id="22" name="Line 2"/>
            <p:cNvSpPr>
              <a:spLocks noChangeShapeType="1"/>
            </p:cNvSpPr>
            <p:nvPr/>
          </p:nvSpPr>
          <p:spPr bwMode="auto">
            <a:xfrm rot="10800000" flipH="1">
              <a:off x="0" y="992"/>
              <a:ext cx="1400"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ZA"/>
            </a:p>
          </p:txBody>
        </p:sp>
        <p:grpSp>
          <p:nvGrpSpPr>
            <p:cNvPr id="23" name="Group 6"/>
            <p:cNvGrpSpPr>
              <a:grpSpLocks/>
            </p:cNvGrpSpPr>
            <p:nvPr/>
          </p:nvGrpSpPr>
          <p:grpSpPr bwMode="auto">
            <a:xfrm>
              <a:off x="47" y="0"/>
              <a:ext cx="1267" cy="1105"/>
              <a:chOff x="0" y="0"/>
              <a:chExt cx="1267" cy="1105"/>
            </a:xfrm>
          </p:grpSpPr>
          <p:pic>
            <p:nvPicPr>
              <p:cNvPr id="24" name="Picture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 y="0"/>
                <a:ext cx="528" cy="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5"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8"/>
                <a:ext cx="480" cy="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6" name="Picture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 y="12"/>
                <a:ext cx="528"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sp>
        <p:nvSpPr>
          <p:cNvPr id="27" name="Rectangle 1"/>
          <p:cNvSpPr>
            <a:spLocks/>
          </p:cNvSpPr>
          <p:nvPr/>
        </p:nvSpPr>
        <p:spPr bwMode="auto">
          <a:xfrm>
            <a:off x="4245232" y="5083804"/>
            <a:ext cx="3012308" cy="42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endParaRPr lang="en-US" altLang="en-US" sz="1600" dirty="0">
              <a:ea typeface="MS PGothic" panose="020B0600070205080204" pitchFamily="34" charset="-128"/>
            </a:endParaRPr>
          </a:p>
          <a:p>
            <a:pPr algn="ctr" eaLnBrk="1" hangingPunct="1">
              <a:spcBef>
                <a:spcPct val="0"/>
              </a:spcBef>
              <a:buSzTx/>
              <a:buFontTx/>
              <a:buNone/>
            </a:pPr>
            <a:r>
              <a:rPr lang="en-US" altLang="en-US" sz="1600" dirty="0">
                <a:ea typeface="MS PGothic" panose="020B0600070205080204" pitchFamily="34" charset="-128"/>
              </a:rPr>
              <a:t>(IEMT / Library / Quality Ass.)</a:t>
            </a:r>
          </a:p>
        </p:txBody>
      </p:sp>
      <p:grpSp>
        <p:nvGrpSpPr>
          <p:cNvPr id="33" name="Group 32"/>
          <p:cNvGrpSpPr/>
          <p:nvPr/>
        </p:nvGrpSpPr>
        <p:grpSpPr>
          <a:xfrm>
            <a:off x="310394" y="2090266"/>
            <a:ext cx="1656185" cy="1410742"/>
            <a:chOff x="323528" y="2132856"/>
            <a:chExt cx="1656185" cy="1410742"/>
          </a:xfrm>
        </p:grpSpPr>
        <p:pic>
          <p:nvPicPr>
            <p:cNvPr id="28" name="Picture 1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2132856"/>
              <a:ext cx="509771" cy="135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9" name="Picture 1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3947" y="2287119"/>
              <a:ext cx="805766" cy="12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 name="Picture 1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918" y="2181003"/>
              <a:ext cx="550881" cy="136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31" name="Rectangle 1"/>
          <p:cNvSpPr>
            <a:spLocks/>
          </p:cNvSpPr>
          <p:nvPr/>
        </p:nvSpPr>
        <p:spPr bwMode="auto">
          <a:xfrm>
            <a:off x="1966579" y="2195805"/>
            <a:ext cx="1957349" cy="79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endParaRPr lang="en-US" altLang="en-US" sz="1600" dirty="0">
              <a:ea typeface="MS PGothic" panose="020B0600070205080204" pitchFamily="34" charset="-128"/>
            </a:endParaRPr>
          </a:p>
          <a:p>
            <a:pPr algn="ctr" eaLnBrk="1" hangingPunct="1">
              <a:spcBef>
                <a:spcPct val="0"/>
              </a:spcBef>
              <a:buSzTx/>
              <a:buFontTx/>
              <a:buNone/>
            </a:pPr>
            <a:r>
              <a:rPr lang="en-US" altLang="en-US" sz="1600" dirty="0">
                <a:ea typeface="MS PGothic" panose="020B0600070205080204" pitchFamily="34" charset="-128"/>
              </a:rPr>
              <a:t>(Academic Staff, Students, SMEs)</a:t>
            </a:r>
          </a:p>
        </p:txBody>
      </p:sp>
      <p:pic>
        <p:nvPicPr>
          <p:cNvPr id="34" name="Picture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60813" y="539905"/>
            <a:ext cx="918711" cy="827850"/>
          </a:xfrm>
          <a:prstGeom prst="rect">
            <a:avLst/>
          </a:prstGeom>
        </p:spPr>
      </p:pic>
      <p:sp>
        <p:nvSpPr>
          <p:cNvPr id="36" name="Title 2"/>
          <p:cNvSpPr txBox="1">
            <a:spLocks/>
          </p:cNvSpPr>
          <p:nvPr/>
        </p:nvSpPr>
        <p:spPr>
          <a:xfrm>
            <a:off x="0" y="648275"/>
            <a:ext cx="8492752" cy="847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eaLnBrk="0" fontAlgn="base" hangingPunct="0">
              <a:spcAft>
                <a:spcPct val="0"/>
              </a:spcAft>
            </a:pPr>
            <a:r>
              <a:rPr lang="en-ZA" sz="3600" dirty="0">
                <a:solidFill>
                  <a:srgbClr val="F5801F"/>
                </a:solidFill>
                <a:effectLst>
                  <a:outerShdw blurRad="38100" dist="38100" dir="2700000" algn="tl">
                    <a:srgbClr val="000000">
                      <a:alpha val="43137"/>
                    </a:srgbClr>
                  </a:outerShdw>
                </a:effectLst>
                <a:latin typeface="Arial Rounded MT Bold" pitchFamily="34" charset="0"/>
              </a:rPr>
              <a:t>OUT Draft Process Stages</a:t>
            </a:r>
          </a:p>
        </p:txBody>
      </p:sp>
    </p:spTree>
    <p:extLst>
      <p:ext uri="{BB962C8B-B14F-4D97-AF65-F5344CB8AC3E}">
        <p14:creationId xmlns:p14="http://schemas.microsoft.com/office/powerpoint/2010/main" val="49534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10770" y="4208119"/>
            <a:ext cx="5385365" cy="1741161"/>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7" name="Rounded Rectangle 6"/>
          <p:cNvSpPr/>
          <p:nvPr/>
        </p:nvSpPr>
        <p:spPr>
          <a:xfrm>
            <a:off x="410771" y="1783357"/>
            <a:ext cx="3898776" cy="1933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3" name="Content Placeholder 2"/>
          <p:cNvSpPr>
            <a:spLocks noGrp="1"/>
          </p:cNvSpPr>
          <p:nvPr>
            <p:ph idx="1"/>
          </p:nvPr>
        </p:nvSpPr>
        <p:spPr>
          <a:xfrm>
            <a:off x="457200" y="1783357"/>
            <a:ext cx="5842992" cy="4525963"/>
          </a:xfrm>
        </p:spPr>
        <p:txBody>
          <a:bodyPr>
            <a:normAutofit/>
          </a:bodyPr>
          <a:lstStyle/>
          <a:p>
            <a:r>
              <a:rPr lang="en-ZA" dirty="0">
                <a:solidFill>
                  <a:schemeClr val="bg1"/>
                </a:solidFill>
              </a:rPr>
              <a:t>5 days</a:t>
            </a:r>
          </a:p>
          <a:p>
            <a:r>
              <a:rPr lang="en-ZA" dirty="0">
                <a:solidFill>
                  <a:schemeClr val="bg1"/>
                </a:solidFill>
              </a:rPr>
              <a:t>3 OER support staff</a:t>
            </a:r>
          </a:p>
          <a:p>
            <a:r>
              <a:rPr lang="en-ZA" dirty="0">
                <a:solidFill>
                  <a:schemeClr val="bg1"/>
                </a:solidFill>
              </a:rPr>
              <a:t>2 lecturers (SMEs)</a:t>
            </a:r>
          </a:p>
          <a:p>
            <a:endParaRPr lang="en-ZA" dirty="0">
              <a:solidFill>
                <a:schemeClr val="bg1"/>
              </a:solidFill>
            </a:endParaRPr>
          </a:p>
          <a:p>
            <a:r>
              <a:rPr lang="en-ZA" dirty="0">
                <a:solidFill>
                  <a:schemeClr val="bg1"/>
                </a:solidFill>
              </a:rPr>
              <a:t>Guidance</a:t>
            </a:r>
          </a:p>
          <a:p>
            <a:r>
              <a:rPr lang="en-ZA" dirty="0">
                <a:solidFill>
                  <a:schemeClr val="bg1"/>
                </a:solidFill>
              </a:rPr>
              <a:t>Conversion Process Activities</a:t>
            </a:r>
          </a:p>
          <a:p>
            <a:r>
              <a:rPr lang="en-ZA" dirty="0">
                <a:solidFill>
                  <a:schemeClr val="bg1"/>
                </a:solidFill>
              </a:rPr>
              <a:t>Reflection</a:t>
            </a:r>
          </a:p>
        </p:txBody>
      </p:sp>
      <p:sp>
        <p:nvSpPr>
          <p:cNvPr id="5" name="Title 2"/>
          <p:cNvSpPr txBox="1">
            <a:spLocks/>
          </p:cNvSpPr>
          <p:nvPr/>
        </p:nvSpPr>
        <p:spPr>
          <a:xfrm>
            <a:off x="0" y="648275"/>
            <a:ext cx="8492752" cy="847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eaLnBrk="0" fontAlgn="base" hangingPunct="0">
              <a:spcAft>
                <a:spcPct val="0"/>
              </a:spcAft>
            </a:pPr>
            <a:r>
              <a:rPr lang="en-ZA" sz="3600" dirty="0">
                <a:solidFill>
                  <a:srgbClr val="F5801F"/>
                </a:solidFill>
                <a:effectLst>
                  <a:outerShdw blurRad="38100" dist="38100" dir="2700000" algn="tl">
                    <a:srgbClr val="000000">
                      <a:alpha val="43137"/>
                    </a:srgbClr>
                  </a:outerShdw>
                </a:effectLst>
                <a:latin typeface="Arial Rounded MT Bold" pitchFamily="34" charset="0"/>
              </a:rPr>
              <a:t>Working Retreat</a:t>
            </a:r>
          </a:p>
        </p:txBody>
      </p:sp>
      <p:grpSp>
        <p:nvGrpSpPr>
          <p:cNvPr id="11" name="Group 10"/>
          <p:cNvGrpSpPr/>
          <p:nvPr/>
        </p:nvGrpSpPr>
        <p:grpSpPr>
          <a:xfrm>
            <a:off x="4716016" y="1628800"/>
            <a:ext cx="2800796" cy="2296653"/>
            <a:chOff x="5605691" y="1783356"/>
            <a:chExt cx="2800796" cy="229665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691" y="1783356"/>
              <a:ext cx="2800796" cy="2296653"/>
            </a:xfrm>
            <a:prstGeom prst="rect">
              <a:avLst/>
            </a:prstGeom>
            <a:ln>
              <a:solidFill>
                <a:schemeClr val="bg1"/>
              </a:solidFill>
            </a:ln>
          </p:spPr>
        </p:pic>
        <p:sp>
          <p:nvSpPr>
            <p:cNvPr id="9" name="Rectangle 8"/>
            <p:cNvSpPr/>
            <p:nvPr/>
          </p:nvSpPr>
          <p:spPr>
            <a:xfrm>
              <a:off x="5605691" y="1783357"/>
              <a:ext cx="2773256" cy="2257234"/>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932" y="4969844"/>
            <a:ext cx="1734307" cy="1821418"/>
          </a:xfrm>
          <a:prstGeom prst="rect">
            <a:avLst/>
          </a:prstGeom>
        </p:spPr>
      </p:pic>
      <p:sp>
        <p:nvSpPr>
          <p:cNvPr id="12" name="TextBox 11"/>
          <p:cNvSpPr txBox="1"/>
          <p:nvPr/>
        </p:nvSpPr>
        <p:spPr>
          <a:xfrm>
            <a:off x="7586993" y="4859868"/>
            <a:ext cx="1233479" cy="369332"/>
          </a:xfrm>
          <a:prstGeom prst="rect">
            <a:avLst/>
          </a:prstGeom>
          <a:noFill/>
        </p:spPr>
        <p:txBody>
          <a:bodyPr wrap="none" rtlCol="0">
            <a:spAutoFit/>
          </a:bodyPr>
          <a:lstStyle/>
          <a:p>
            <a:r>
              <a:rPr lang="en-ZA" dirty="0"/>
              <a:t>Funded by:</a:t>
            </a:r>
          </a:p>
        </p:txBody>
      </p:sp>
    </p:spTree>
    <p:extLst>
      <p:ext uri="{BB962C8B-B14F-4D97-AF65-F5344CB8AC3E}">
        <p14:creationId xmlns:p14="http://schemas.microsoft.com/office/powerpoint/2010/main" val="261471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3645024"/>
            <a:ext cx="3682752" cy="2880320"/>
          </a:xfrm>
        </p:spPr>
        <p:txBody>
          <a:bodyPr>
            <a:normAutofit fontScale="92500" lnSpcReduction="10000"/>
          </a:bodyPr>
          <a:lstStyle/>
          <a:p>
            <a:pPr marL="0" indent="0">
              <a:buNone/>
            </a:pPr>
            <a:r>
              <a:rPr lang="en-ZA" b="1" dirty="0">
                <a:solidFill>
                  <a:srgbClr val="CC9900"/>
                </a:solidFill>
              </a:rPr>
              <a:t>Academic staff inhibitors:</a:t>
            </a:r>
          </a:p>
          <a:p>
            <a:r>
              <a:rPr lang="en-ZA" dirty="0"/>
              <a:t>Absence of:</a:t>
            </a:r>
          </a:p>
          <a:p>
            <a:pPr lvl="1"/>
            <a:r>
              <a:rPr lang="en-ZA" dirty="0"/>
              <a:t>OER Policy</a:t>
            </a:r>
          </a:p>
          <a:p>
            <a:pPr lvl="1"/>
            <a:r>
              <a:rPr lang="en-ZA" dirty="0"/>
              <a:t>Plagiarism checker</a:t>
            </a:r>
          </a:p>
          <a:p>
            <a:r>
              <a:rPr lang="en-ZA" dirty="0"/>
              <a:t>Copyright clearance</a:t>
            </a:r>
          </a:p>
          <a:p>
            <a:pPr lvl="1"/>
            <a:r>
              <a:rPr lang="en-ZA" dirty="0"/>
              <a:t>Complexity of process</a:t>
            </a:r>
          </a:p>
          <a:p>
            <a:pPr lvl="1"/>
            <a:r>
              <a:rPr lang="en-ZA" dirty="0"/>
              <a:t>Time intensive</a:t>
            </a:r>
          </a:p>
        </p:txBody>
      </p:sp>
      <p:sp>
        <p:nvSpPr>
          <p:cNvPr id="6" name="Content Placeholder 5"/>
          <p:cNvSpPr>
            <a:spLocks noGrp="1"/>
          </p:cNvSpPr>
          <p:nvPr>
            <p:ph sz="half" idx="2"/>
          </p:nvPr>
        </p:nvSpPr>
        <p:spPr>
          <a:xfrm>
            <a:off x="5004047" y="3645024"/>
            <a:ext cx="3730637" cy="3096344"/>
          </a:xfrm>
        </p:spPr>
        <p:txBody>
          <a:bodyPr>
            <a:normAutofit fontScale="92500" lnSpcReduction="10000"/>
          </a:bodyPr>
          <a:lstStyle/>
          <a:p>
            <a:pPr marL="0" indent="0">
              <a:buNone/>
            </a:pPr>
            <a:r>
              <a:rPr lang="en-ZA" b="1" dirty="0">
                <a:solidFill>
                  <a:srgbClr val="CC9900"/>
                </a:solidFill>
              </a:rPr>
              <a:t>Institutional disruptors:</a:t>
            </a:r>
          </a:p>
          <a:p>
            <a:r>
              <a:rPr lang="en-ZA" dirty="0"/>
              <a:t>Pedagogical issues</a:t>
            </a:r>
          </a:p>
          <a:p>
            <a:r>
              <a:rPr lang="en-ZA" dirty="0"/>
              <a:t>Sustainability query</a:t>
            </a:r>
          </a:p>
          <a:p>
            <a:r>
              <a:rPr lang="en-ZA" dirty="0"/>
              <a:t>Limited understanding of IP issues</a:t>
            </a:r>
          </a:p>
          <a:p>
            <a:r>
              <a:rPr lang="en-ZA" dirty="0"/>
              <a:t>Staff Incentives issue</a:t>
            </a:r>
          </a:p>
        </p:txBody>
      </p:sp>
      <p:sp>
        <p:nvSpPr>
          <p:cNvPr id="7" name="Title 2"/>
          <p:cNvSpPr txBox="1">
            <a:spLocks/>
          </p:cNvSpPr>
          <p:nvPr/>
        </p:nvSpPr>
        <p:spPr>
          <a:xfrm>
            <a:off x="268152" y="476672"/>
            <a:ext cx="8492752" cy="847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eaLnBrk="0" fontAlgn="base" hangingPunct="0">
              <a:spcAft>
                <a:spcPct val="0"/>
              </a:spcAft>
            </a:pPr>
            <a:r>
              <a:rPr lang="en-ZA" sz="3600" dirty="0">
                <a:solidFill>
                  <a:srgbClr val="F5801F"/>
                </a:solidFill>
                <a:effectLst>
                  <a:outerShdw blurRad="38100" dist="38100" dir="2700000" algn="tl">
                    <a:srgbClr val="000000">
                      <a:alpha val="43137"/>
                    </a:srgbClr>
                  </a:outerShdw>
                </a:effectLst>
                <a:latin typeface="Arial Rounded MT Bold" pitchFamily="34" charset="0"/>
              </a:rPr>
              <a:t>What we Learned / Confirmed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0728"/>
            <a:ext cx="2655759" cy="24188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246032"/>
            <a:ext cx="2160000" cy="2160000"/>
          </a:xfrm>
          <a:prstGeom prst="rect">
            <a:avLst/>
          </a:prstGeom>
        </p:spPr>
      </p:pic>
    </p:spTree>
    <p:extLst>
      <p:ext uri="{BB962C8B-B14F-4D97-AF65-F5344CB8AC3E}">
        <p14:creationId xmlns:p14="http://schemas.microsoft.com/office/powerpoint/2010/main" val="30981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50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5555</TotalTime>
  <Words>2169</Words>
  <Application>Microsoft Office PowerPoint</Application>
  <PresentationFormat>On-screen Show (4:3)</PresentationFormat>
  <Paragraphs>139</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MS PGothic</vt:lpstr>
      <vt:lpstr>Arial</vt:lpstr>
      <vt:lpstr>Arial Rounded MT Bold</vt:lpstr>
      <vt:lpstr>Calibri</vt:lpstr>
      <vt:lpstr>Gill Sans</vt:lpstr>
      <vt:lpstr>Wingdings</vt:lpstr>
      <vt:lpstr>Office Theme</vt:lpstr>
      <vt:lpstr>2_Office Theme</vt:lpstr>
      <vt:lpstr>PowerPoint Presentation</vt:lpstr>
      <vt:lpstr>Who / what is OER Africa?</vt:lpstr>
      <vt:lpstr>Background</vt:lpstr>
      <vt:lpstr>PowerPoint Presentation</vt:lpstr>
      <vt:lpstr>Open University of Tanzania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Ngugi</dc:creator>
  <cp:lastModifiedBy>Brenda</cp:lastModifiedBy>
  <cp:revision>128</cp:revision>
  <cp:lastPrinted>2016-04-09T21:48:17Z</cp:lastPrinted>
  <dcterms:created xsi:type="dcterms:W3CDTF">2014-09-26T06:38:13Z</dcterms:created>
  <dcterms:modified xsi:type="dcterms:W3CDTF">2016-04-11T19:58:32Z</dcterms:modified>
</cp:coreProperties>
</file>