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96" r:id="rId4"/>
    <p:sldMasterId id="2147484333" r:id="rId5"/>
  </p:sldMasterIdLst>
  <p:notesMasterIdLst>
    <p:notesMasterId r:id="rId64"/>
  </p:notesMasterIdLst>
  <p:handoutMasterIdLst>
    <p:handoutMasterId r:id="rId65"/>
  </p:handoutMasterIdLst>
  <p:sldIdLst>
    <p:sldId id="567" r:id="rId6"/>
    <p:sldId id="498" r:id="rId7"/>
    <p:sldId id="562" r:id="rId8"/>
    <p:sldId id="515" r:id="rId9"/>
    <p:sldId id="563" r:id="rId10"/>
    <p:sldId id="514" r:id="rId11"/>
    <p:sldId id="532" r:id="rId12"/>
    <p:sldId id="564" r:id="rId13"/>
    <p:sldId id="513" r:id="rId14"/>
    <p:sldId id="518" r:id="rId15"/>
    <p:sldId id="499" r:id="rId16"/>
    <p:sldId id="500" r:id="rId17"/>
    <p:sldId id="501" r:id="rId18"/>
    <p:sldId id="502" r:id="rId19"/>
    <p:sldId id="505" r:id="rId20"/>
    <p:sldId id="521" r:id="rId21"/>
    <p:sldId id="517" r:id="rId22"/>
    <p:sldId id="519" r:id="rId23"/>
    <p:sldId id="520" r:id="rId24"/>
    <p:sldId id="511" r:id="rId25"/>
    <p:sldId id="565" r:id="rId26"/>
    <p:sldId id="571" r:id="rId27"/>
    <p:sldId id="573" r:id="rId28"/>
    <p:sldId id="575" r:id="rId29"/>
    <p:sldId id="576" r:id="rId30"/>
    <p:sldId id="577" r:id="rId31"/>
    <p:sldId id="578" r:id="rId32"/>
    <p:sldId id="572" r:id="rId33"/>
    <p:sldId id="533" r:id="rId34"/>
    <p:sldId id="534" r:id="rId35"/>
    <p:sldId id="535" r:id="rId36"/>
    <p:sldId id="536" r:id="rId37"/>
    <p:sldId id="537" r:id="rId38"/>
    <p:sldId id="538" r:id="rId39"/>
    <p:sldId id="539" r:id="rId40"/>
    <p:sldId id="540" r:id="rId41"/>
    <p:sldId id="541" r:id="rId42"/>
    <p:sldId id="542" r:id="rId43"/>
    <p:sldId id="543" r:id="rId44"/>
    <p:sldId id="544" r:id="rId45"/>
    <p:sldId id="545" r:id="rId46"/>
    <p:sldId id="546" r:id="rId47"/>
    <p:sldId id="547" r:id="rId48"/>
    <p:sldId id="548" r:id="rId49"/>
    <p:sldId id="549" r:id="rId50"/>
    <p:sldId id="570" r:id="rId51"/>
    <p:sldId id="551" r:id="rId52"/>
    <p:sldId id="552" r:id="rId53"/>
    <p:sldId id="553" r:id="rId54"/>
    <p:sldId id="554" r:id="rId55"/>
    <p:sldId id="555" r:id="rId56"/>
    <p:sldId id="556" r:id="rId57"/>
    <p:sldId id="557" r:id="rId58"/>
    <p:sldId id="558" r:id="rId59"/>
    <p:sldId id="560" r:id="rId60"/>
    <p:sldId id="561" r:id="rId61"/>
    <p:sldId id="566" r:id="rId62"/>
    <p:sldId id="569" r:id="rId63"/>
  </p:sldIdLst>
  <p:sldSz cx="9144000" cy="6858000" type="screen4x3"/>
  <p:notesSz cx="6888163" cy="100203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6">
          <p15:clr>
            <a:srgbClr val="A4A3A4"/>
          </p15:clr>
        </p15:guide>
        <p15:guide id="2" pos="217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01F"/>
    <a:srgbClr val="B58D0B"/>
    <a:srgbClr val="573301"/>
    <a:srgbClr val="F58320"/>
    <a:srgbClr val="5732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12" autoAdjust="0"/>
    <p:restoredTop sz="86856" autoAdjust="0"/>
  </p:normalViewPr>
  <p:slideViewPr>
    <p:cSldViewPr>
      <p:cViewPr varScale="1">
        <p:scale>
          <a:sx n="51" d="100"/>
          <a:sy n="51" d="100"/>
        </p:scale>
        <p:origin x="54" y="22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90" d="100"/>
          <a:sy n="90" d="100"/>
        </p:scale>
        <p:origin x="-2022" y="1188"/>
      </p:cViewPr>
      <p:guideLst>
        <p:guide orient="horz" pos="3156"/>
        <p:guide pos="217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817346-1FA5-4BD7-826F-76D267818086}" type="doc">
      <dgm:prSet loTypeId="urn:microsoft.com/office/officeart/2005/8/layout/venn1" loCatId="relationship" qsTypeId="urn:microsoft.com/office/officeart/2005/8/quickstyle/simple1" qsCatId="simple" csTypeId="urn:microsoft.com/office/officeart/2005/8/colors/accent1_2" csCatId="accent1" phldr="1"/>
      <dgm:spPr/>
    </dgm:pt>
    <dgm:pt modelId="{4E508ACD-E924-4563-BFCF-E02477DA9342}">
      <dgm:prSet phldrT="[Text]"/>
      <dgm:spPr/>
      <dgm:t>
        <a:bodyPr/>
        <a:lstStyle/>
        <a:p>
          <a:r>
            <a:rPr lang="en-ZA" dirty="0"/>
            <a:t>Learning resources</a:t>
          </a:r>
        </a:p>
      </dgm:t>
    </dgm:pt>
    <dgm:pt modelId="{DDCF15F4-740C-4EDD-A884-EAA23B37B868}" type="parTrans" cxnId="{FD1992D1-C0D4-447D-871A-C1204379AB9B}">
      <dgm:prSet/>
      <dgm:spPr/>
      <dgm:t>
        <a:bodyPr/>
        <a:lstStyle/>
        <a:p>
          <a:endParaRPr lang="en-ZA"/>
        </a:p>
      </dgm:t>
    </dgm:pt>
    <dgm:pt modelId="{32D86AD2-D2F9-4870-A850-B1AFC694DAB7}" type="sibTrans" cxnId="{FD1992D1-C0D4-447D-871A-C1204379AB9B}">
      <dgm:prSet/>
      <dgm:spPr/>
      <dgm:t>
        <a:bodyPr/>
        <a:lstStyle/>
        <a:p>
          <a:endParaRPr lang="en-ZA"/>
        </a:p>
      </dgm:t>
    </dgm:pt>
    <dgm:pt modelId="{44F2021B-F572-4CB0-8E82-E5A3DEA5A1CE}">
      <dgm:prSet phldrT="[Text]"/>
      <dgm:spPr/>
      <dgm:t>
        <a:bodyPr/>
        <a:lstStyle/>
        <a:p>
          <a:r>
            <a:rPr lang="en-ZA" dirty="0"/>
            <a:t>Learning support</a:t>
          </a:r>
        </a:p>
      </dgm:t>
    </dgm:pt>
    <dgm:pt modelId="{7344C40A-8267-44CD-89AA-0379B9E63FA4}" type="parTrans" cxnId="{6B4E8280-5E08-44C2-82BA-A38146DB7843}">
      <dgm:prSet/>
      <dgm:spPr/>
      <dgm:t>
        <a:bodyPr/>
        <a:lstStyle/>
        <a:p>
          <a:endParaRPr lang="en-ZA"/>
        </a:p>
      </dgm:t>
    </dgm:pt>
    <dgm:pt modelId="{C6111ADA-B1C9-45FE-B8BF-06C89D390F79}" type="sibTrans" cxnId="{6B4E8280-5E08-44C2-82BA-A38146DB7843}">
      <dgm:prSet/>
      <dgm:spPr/>
      <dgm:t>
        <a:bodyPr/>
        <a:lstStyle/>
        <a:p>
          <a:endParaRPr lang="en-ZA"/>
        </a:p>
      </dgm:t>
    </dgm:pt>
    <dgm:pt modelId="{FDA2A1A7-BE5B-4EB4-A49B-FD21725B0088}">
      <dgm:prSet phldrT="[Text]"/>
      <dgm:spPr/>
      <dgm:t>
        <a:bodyPr/>
        <a:lstStyle/>
        <a:p>
          <a:r>
            <a:rPr lang="en-ZA" dirty="0"/>
            <a:t>Assessment</a:t>
          </a:r>
        </a:p>
      </dgm:t>
    </dgm:pt>
    <dgm:pt modelId="{8B9DDA16-294A-44F0-A511-240D86E5B22D}" type="parTrans" cxnId="{8A0DFF7B-8E5F-4937-BA62-64CF1909C78E}">
      <dgm:prSet/>
      <dgm:spPr/>
      <dgm:t>
        <a:bodyPr/>
        <a:lstStyle/>
        <a:p>
          <a:endParaRPr lang="en-ZA"/>
        </a:p>
      </dgm:t>
    </dgm:pt>
    <dgm:pt modelId="{70D06179-F4CC-4B03-A043-53AC757FB3F4}" type="sibTrans" cxnId="{8A0DFF7B-8E5F-4937-BA62-64CF1909C78E}">
      <dgm:prSet/>
      <dgm:spPr/>
      <dgm:t>
        <a:bodyPr/>
        <a:lstStyle/>
        <a:p>
          <a:endParaRPr lang="en-ZA"/>
        </a:p>
      </dgm:t>
    </dgm:pt>
    <dgm:pt modelId="{594ABAD3-6B36-4328-8BFA-BCC5FDF7DD17}" type="pres">
      <dgm:prSet presAssocID="{AA817346-1FA5-4BD7-826F-76D267818086}" presName="compositeShape" presStyleCnt="0">
        <dgm:presLayoutVars>
          <dgm:chMax val="7"/>
          <dgm:dir/>
          <dgm:resizeHandles val="exact"/>
        </dgm:presLayoutVars>
      </dgm:prSet>
      <dgm:spPr/>
    </dgm:pt>
    <dgm:pt modelId="{224F22DE-4D4D-47CE-B8BD-CE105F8442BE}" type="pres">
      <dgm:prSet presAssocID="{4E508ACD-E924-4563-BFCF-E02477DA9342}" presName="circ1" presStyleLbl="vennNode1" presStyleIdx="0" presStyleCnt="3"/>
      <dgm:spPr/>
      <dgm:t>
        <a:bodyPr/>
        <a:lstStyle/>
        <a:p>
          <a:endParaRPr lang="en-US"/>
        </a:p>
      </dgm:t>
    </dgm:pt>
    <dgm:pt modelId="{CDF5DE84-542A-41FB-BCEC-8029527E173F}" type="pres">
      <dgm:prSet presAssocID="{4E508ACD-E924-4563-BFCF-E02477DA9342}" presName="circ1Tx" presStyleLbl="revTx" presStyleIdx="0" presStyleCnt="0">
        <dgm:presLayoutVars>
          <dgm:chMax val="0"/>
          <dgm:chPref val="0"/>
          <dgm:bulletEnabled val="1"/>
        </dgm:presLayoutVars>
      </dgm:prSet>
      <dgm:spPr/>
      <dgm:t>
        <a:bodyPr/>
        <a:lstStyle/>
        <a:p>
          <a:endParaRPr lang="en-US"/>
        </a:p>
      </dgm:t>
    </dgm:pt>
    <dgm:pt modelId="{33BFAE62-F9D1-4A64-B587-5A097C099941}" type="pres">
      <dgm:prSet presAssocID="{44F2021B-F572-4CB0-8E82-E5A3DEA5A1CE}" presName="circ2" presStyleLbl="vennNode1" presStyleIdx="1" presStyleCnt="3"/>
      <dgm:spPr/>
      <dgm:t>
        <a:bodyPr/>
        <a:lstStyle/>
        <a:p>
          <a:endParaRPr lang="en-US"/>
        </a:p>
      </dgm:t>
    </dgm:pt>
    <dgm:pt modelId="{5EDAB336-C1A6-4237-A81C-825F674E8C44}" type="pres">
      <dgm:prSet presAssocID="{44F2021B-F572-4CB0-8E82-E5A3DEA5A1CE}" presName="circ2Tx" presStyleLbl="revTx" presStyleIdx="0" presStyleCnt="0">
        <dgm:presLayoutVars>
          <dgm:chMax val="0"/>
          <dgm:chPref val="0"/>
          <dgm:bulletEnabled val="1"/>
        </dgm:presLayoutVars>
      </dgm:prSet>
      <dgm:spPr/>
      <dgm:t>
        <a:bodyPr/>
        <a:lstStyle/>
        <a:p>
          <a:endParaRPr lang="en-US"/>
        </a:p>
      </dgm:t>
    </dgm:pt>
    <dgm:pt modelId="{387FA9C4-F9CC-4FDE-932D-1FB4F6898C0D}" type="pres">
      <dgm:prSet presAssocID="{FDA2A1A7-BE5B-4EB4-A49B-FD21725B0088}" presName="circ3" presStyleLbl="vennNode1" presStyleIdx="2" presStyleCnt="3"/>
      <dgm:spPr/>
      <dgm:t>
        <a:bodyPr/>
        <a:lstStyle/>
        <a:p>
          <a:endParaRPr lang="en-US"/>
        </a:p>
      </dgm:t>
    </dgm:pt>
    <dgm:pt modelId="{69E4A41B-A3DC-4E40-B039-BC7B3FCEE781}" type="pres">
      <dgm:prSet presAssocID="{FDA2A1A7-BE5B-4EB4-A49B-FD21725B0088}" presName="circ3Tx" presStyleLbl="revTx" presStyleIdx="0" presStyleCnt="0">
        <dgm:presLayoutVars>
          <dgm:chMax val="0"/>
          <dgm:chPref val="0"/>
          <dgm:bulletEnabled val="1"/>
        </dgm:presLayoutVars>
      </dgm:prSet>
      <dgm:spPr/>
      <dgm:t>
        <a:bodyPr/>
        <a:lstStyle/>
        <a:p>
          <a:endParaRPr lang="en-US"/>
        </a:p>
      </dgm:t>
    </dgm:pt>
  </dgm:ptLst>
  <dgm:cxnLst>
    <dgm:cxn modelId="{6B4E8280-5E08-44C2-82BA-A38146DB7843}" srcId="{AA817346-1FA5-4BD7-826F-76D267818086}" destId="{44F2021B-F572-4CB0-8E82-E5A3DEA5A1CE}" srcOrd="1" destOrd="0" parTransId="{7344C40A-8267-44CD-89AA-0379B9E63FA4}" sibTransId="{C6111ADA-B1C9-45FE-B8BF-06C89D390F79}"/>
    <dgm:cxn modelId="{320C5EF5-D806-4087-8183-ED2F819AC76A}" type="presOf" srcId="{44F2021B-F572-4CB0-8E82-E5A3DEA5A1CE}" destId="{33BFAE62-F9D1-4A64-B587-5A097C099941}" srcOrd="0" destOrd="0" presId="urn:microsoft.com/office/officeart/2005/8/layout/venn1"/>
    <dgm:cxn modelId="{FD1992D1-C0D4-447D-871A-C1204379AB9B}" srcId="{AA817346-1FA5-4BD7-826F-76D267818086}" destId="{4E508ACD-E924-4563-BFCF-E02477DA9342}" srcOrd="0" destOrd="0" parTransId="{DDCF15F4-740C-4EDD-A884-EAA23B37B868}" sibTransId="{32D86AD2-D2F9-4870-A850-B1AFC694DAB7}"/>
    <dgm:cxn modelId="{E6D1AC74-1A25-437A-8C22-0AFED4AFDA57}" type="presOf" srcId="{4E508ACD-E924-4563-BFCF-E02477DA9342}" destId="{224F22DE-4D4D-47CE-B8BD-CE105F8442BE}" srcOrd="0" destOrd="0" presId="urn:microsoft.com/office/officeart/2005/8/layout/venn1"/>
    <dgm:cxn modelId="{2BC4A77F-0BF4-41AD-9814-24D4EF226686}" type="presOf" srcId="{FDA2A1A7-BE5B-4EB4-A49B-FD21725B0088}" destId="{69E4A41B-A3DC-4E40-B039-BC7B3FCEE781}" srcOrd="1" destOrd="0" presId="urn:microsoft.com/office/officeart/2005/8/layout/venn1"/>
    <dgm:cxn modelId="{F7002423-C889-4658-ADE7-DC57233EE657}" type="presOf" srcId="{4E508ACD-E924-4563-BFCF-E02477DA9342}" destId="{CDF5DE84-542A-41FB-BCEC-8029527E173F}" srcOrd="1" destOrd="0" presId="urn:microsoft.com/office/officeart/2005/8/layout/venn1"/>
    <dgm:cxn modelId="{8D53A9FF-AFC5-425E-9DC6-E5BE9CF37B4A}" type="presOf" srcId="{FDA2A1A7-BE5B-4EB4-A49B-FD21725B0088}" destId="{387FA9C4-F9CC-4FDE-932D-1FB4F6898C0D}" srcOrd="0" destOrd="0" presId="urn:microsoft.com/office/officeart/2005/8/layout/venn1"/>
    <dgm:cxn modelId="{8A0DFF7B-8E5F-4937-BA62-64CF1909C78E}" srcId="{AA817346-1FA5-4BD7-826F-76D267818086}" destId="{FDA2A1A7-BE5B-4EB4-A49B-FD21725B0088}" srcOrd="2" destOrd="0" parTransId="{8B9DDA16-294A-44F0-A511-240D86E5B22D}" sibTransId="{70D06179-F4CC-4B03-A043-53AC757FB3F4}"/>
    <dgm:cxn modelId="{758A8593-8756-4C06-ABF4-2CED17A96C5B}" type="presOf" srcId="{44F2021B-F572-4CB0-8E82-E5A3DEA5A1CE}" destId="{5EDAB336-C1A6-4237-A81C-825F674E8C44}" srcOrd="1" destOrd="0" presId="urn:microsoft.com/office/officeart/2005/8/layout/venn1"/>
    <dgm:cxn modelId="{533FB5A1-3B88-4A66-A1E5-8F0D10140FDA}" type="presOf" srcId="{AA817346-1FA5-4BD7-826F-76D267818086}" destId="{594ABAD3-6B36-4328-8BFA-BCC5FDF7DD17}" srcOrd="0" destOrd="0" presId="urn:microsoft.com/office/officeart/2005/8/layout/venn1"/>
    <dgm:cxn modelId="{8A8298AE-8CB1-4D48-8BCD-33942269AC77}" type="presParOf" srcId="{594ABAD3-6B36-4328-8BFA-BCC5FDF7DD17}" destId="{224F22DE-4D4D-47CE-B8BD-CE105F8442BE}" srcOrd="0" destOrd="0" presId="urn:microsoft.com/office/officeart/2005/8/layout/venn1"/>
    <dgm:cxn modelId="{FC8A2A66-11A8-4DF5-AEFB-00CF52179E83}" type="presParOf" srcId="{594ABAD3-6B36-4328-8BFA-BCC5FDF7DD17}" destId="{CDF5DE84-542A-41FB-BCEC-8029527E173F}" srcOrd="1" destOrd="0" presId="urn:microsoft.com/office/officeart/2005/8/layout/venn1"/>
    <dgm:cxn modelId="{27540502-D1BE-41CB-AE89-C2C6EB84004D}" type="presParOf" srcId="{594ABAD3-6B36-4328-8BFA-BCC5FDF7DD17}" destId="{33BFAE62-F9D1-4A64-B587-5A097C099941}" srcOrd="2" destOrd="0" presId="urn:microsoft.com/office/officeart/2005/8/layout/venn1"/>
    <dgm:cxn modelId="{CD3BA583-276B-41B4-AEC3-EB7F452B0BB1}" type="presParOf" srcId="{594ABAD3-6B36-4328-8BFA-BCC5FDF7DD17}" destId="{5EDAB336-C1A6-4237-A81C-825F674E8C44}" srcOrd="3" destOrd="0" presId="urn:microsoft.com/office/officeart/2005/8/layout/venn1"/>
    <dgm:cxn modelId="{2E6695BA-9537-46EB-A060-E2368B6B4007}" type="presParOf" srcId="{594ABAD3-6B36-4328-8BFA-BCC5FDF7DD17}" destId="{387FA9C4-F9CC-4FDE-932D-1FB4F6898C0D}" srcOrd="4" destOrd="0" presId="urn:microsoft.com/office/officeart/2005/8/layout/venn1"/>
    <dgm:cxn modelId="{6FBB013D-72A6-44D0-BAFA-9FAA6FCDE853}" type="presParOf" srcId="{594ABAD3-6B36-4328-8BFA-BCC5FDF7DD17}" destId="{69E4A41B-A3DC-4E40-B039-BC7B3FCEE781}"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6D1B1C-E773-464B-B2C8-A53AB18B5DEC}" type="doc">
      <dgm:prSet loTypeId="urn:microsoft.com/office/officeart/2005/8/layout/pyramid2" loCatId="pyramid" qsTypeId="urn:microsoft.com/office/officeart/2005/8/quickstyle/simple1" qsCatId="simple" csTypeId="urn:microsoft.com/office/officeart/2005/8/colors/colorful1" csCatId="colorful" phldr="1"/>
      <dgm:spPr/>
    </dgm:pt>
    <dgm:pt modelId="{001859D0-7BB1-4E8A-98FE-700C08EDA14F}">
      <dgm:prSet phldrT="[Text]" custT="1"/>
      <dgm:spPr/>
      <dgm:t>
        <a:bodyPr/>
        <a:lstStyle/>
        <a:p>
          <a:r>
            <a:rPr lang="en-ZA" sz="1800" dirty="0"/>
            <a:t>Rapid growth in demand because no alternative</a:t>
          </a:r>
        </a:p>
      </dgm:t>
    </dgm:pt>
    <dgm:pt modelId="{85753D1B-E8E1-4DAC-B97E-6BD15EFDEAEE}" type="parTrans" cxnId="{88F9AABE-9340-4541-90DD-2A4C5D9C146F}">
      <dgm:prSet/>
      <dgm:spPr/>
      <dgm:t>
        <a:bodyPr/>
        <a:lstStyle/>
        <a:p>
          <a:endParaRPr lang="en-ZA"/>
        </a:p>
      </dgm:t>
    </dgm:pt>
    <dgm:pt modelId="{8ADB49DC-C22D-4F32-B646-1DA1938612D1}" type="sibTrans" cxnId="{88F9AABE-9340-4541-90DD-2A4C5D9C146F}">
      <dgm:prSet/>
      <dgm:spPr/>
      <dgm:t>
        <a:bodyPr/>
        <a:lstStyle/>
        <a:p>
          <a:endParaRPr lang="en-ZA"/>
        </a:p>
      </dgm:t>
    </dgm:pt>
    <dgm:pt modelId="{E1650F55-E831-4F1D-A94F-8BFA2B3DBEFD}">
      <dgm:prSet phldrT="[Text]" custT="1"/>
      <dgm:spPr/>
      <dgm:t>
        <a:bodyPr/>
        <a:lstStyle/>
        <a:p>
          <a:r>
            <a:rPr lang="en-ZA" sz="1800" dirty="0"/>
            <a:t>Surpluses used to cross-subsidise inefficient campus-based courses</a:t>
          </a:r>
        </a:p>
      </dgm:t>
    </dgm:pt>
    <dgm:pt modelId="{74AF90AD-34DF-43AB-A519-BEBFD72E39C7}" type="parTrans" cxnId="{38CE67D8-31F9-43DE-958F-14FA2C95B24C}">
      <dgm:prSet/>
      <dgm:spPr/>
      <dgm:t>
        <a:bodyPr/>
        <a:lstStyle/>
        <a:p>
          <a:endParaRPr lang="en-ZA"/>
        </a:p>
      </dgm:t>
    </dgm:pt>
    <dgm:pt modelId="{64076DE6-6248-4124-BC7C-384420ABA7E8}" type="sibTrans" cxnId="{38CE67D8-31F9-43DE-958F-14FA2C95B24C}">
      <dgm:prSet/>
      <dgm:spPr/>
      <dgm:t>
        <a:bodyPr/>
        <a:lstStyle/>
        <a:p>
          <a:endParaRPr lang="en-ZA"/>
        </a:p>
      </dgm:t>
    </dgm:pt>
    <dgm:pt modelId="{F8C7C3F7-EFD2-4115-993C-3E66C94BE2FF}">
      <dgm:prSet phldrT="[Text]" custT="1"/>
      <dgm:spPr/>
      <dgm:t>
        <a:bodyPr/>
        <a:lstStyle/>
        <a:p>
          <a:r>
            <a:rPr lang="en-ZA" sz="1800" dirty="0"/>
            <a:t>Deteriorating quality of DE provision leads to low retention and throughput; enrolments decline; DE programmes close</a:t>
          </a:r>
        </a:p>
      </dgm:t>
    </dgm:pt>
    <dgm:pt modelId="{D943A6FC-AD37-4EEB-B2C2-D630DABE6DD5}" type="parTrans" cxnId="{5EEFB8CA-E067-46AB-A34A-FACAAF77F3C8}">
      <dgm:prSet/>
      <dgm:spPr/>
      <dgm:t>
        <a:bodyPr/>
        <a:lstStyle/>
        <a:p>
          <a:endParaRPr lang="en-ZA"/>
        </a:p>
      </dgm:t>
    </dgm:pt>
    <dgm:pt modelId="{4978F794-4DDD-49F6-A736-6F2EF6CB9832}" type="sibTrans" cxnId="{5EEFB8CA-E067-46AB-A34A-FACAAF77F3C8}">
      <dgm:prSet/>
      <dgm:spPr/>
      <dgm:t>
        <a:bodyPr/>
        <a:lstStyle/>
        <a:p>
          <a:endParaRPr lang="en-ZA"/>
        </a:p>
      </dgm:t>
    </dgm:pt>
    <dgm:pt modelId="{C701E331-A9B0-4A68-8608-6E68100FBA0D}" type="pres">
      <dgm:prSet presAssocID="{936D1B1C-E773-464B-B2C8-A53AB18B5DEC}" presName="compositeShape" presStyleCnt="0">
        <dgm:presLayoutVars>
          <dgm:dir/>
          <dgm:resizeHandles/>
        </dgm:presLayoutVars>
      </dgm:prSet>
      <dgm:spPr/>
    </dgm:pt>
    <dgm:pt modelId="{D99AA61E-589D-463A-8A95-A0E6300C5F67}" type="pres">
      <dgm:prSet presAssocID="{936D1B1C-E773-464B-B2C8-A53AB18B5DEC}" presName="pyramid" presStyleLbl="node1" presStyleIdx="0" presStyleCnt="1" custLinFactNeighborX="7820"/>
      <dgm:spPr/>
    </dgm:pt>
    <dgm:pt modelId="{D149B2F0-8857-4F4F-AD10-81BE7271B4D5}" type="pres">
      <dgm:prSet presAssocID="{936D1B1C-E773-464B-B2C8-A53AB18B5DEC}" presName="theList" presStyleCnt="0"/>
      <dgm:spPr/>
    </dgm:pt>
    <dgm:pt modelId="{ACADB7FD-8DD3-4C28-9AE6-944FC0A3F251}" type="pres">
      <dgm:prSet presAssocID="{001859D0-7BB1-4E8A-98FE-700C08EDA14F}" presName="aNode" presStyleLbl="fgAcc1" presStyleIdx="0" presStyleCnt="3" custLinFactNeighborX="16508">
        <dgm:presLayoutVars>
          <dgm:bulletEnabled val="1"/>
        </dgm:presLayoutVars>
      </dgm:prSet>
      <dgm:spPr/>
      <dgm:t>
        <a:bodyPr/>
        <a:lstStyle/>
        <a:p>
          <a:endParaRPr lang="en-US"/>
        </a:p>
      </dgm:t>
    </dgm:pt>
    <dgm:pt modelId="{095F79EF-ACCB-4CE1-BB38-3627671F2D99}" type="pres">
      <dgm:prSet presAssocID="{001859D0-7BB1-4E8A-98FE-700C08EDA14F}" presName="aSpace" presStyleCnt="0"/>
      <dgm:spPr/>
    </dgm:pt>
    <dgm:pt modelId="{A559D8F2-2665-4CC1-93DC-7F3F9B4BAA84}" type="pres">
      <dgm:prSet presAssocID="{E1650F55-E831-4F1D-A94F-8BFA2B3DBEFD}" presName="aNode" presStyleLbl="fgAcc1" presStyleIdx="1" presStyleCnt="3" custLinFactNeighborX="16508" custLinFactNeighborY="71694">
        <dgm:presLayoutVars>
          <dgm:bulletEnabled val="1"/>
        </dgm:presLayoutVars>
      </dgm:prSet>
      <dgm:spPr/>
      <dgm:t>
        <a:bodyPr/>
        <a:lstStyle/>
        <a:p>
          <a:endParaRPr lang="en-US"/>
        </a:p>
      </dgm:t>
    </dgm:pt>
    <dgm:pt modelId="{6528F9C9-AE65-46D1-99B2-B81EACD9CBA6}" type="pres">
      <dgm:prSet presAssocID="{E1650F55-E831-4F1D-A94F-8BFA2B3DBEFD}" presName="aSpace" presStyleCnt="0"/>
      <dgm:spPr/>
    </dgm:pt>
    <dgm:pt modelId="{E263EEA9-4A21-4DF7-8021-EE86537E8E9C}" type="pres">
      <dgm:prSet presAssocID="{F8C7C3F7-EFD2-4115-993C-3E66C94BE2FF}" presName="aNode" presStyleLbl="fgAcc1" presStyleIdx="2" presStyleCnt="3" custLinFactY="10946" custLinFactNeighborX="16508" custLinFactNeighborY="100000">
        <dgm:presLayoutVars>
          <dgm:bulletEnabled val="1"/>
        </dgm:presLayoutVars>
      </dgm:prSet>
      <dgm:spPr/>
      <dgm:t>
        <a:bodyPr/>
        <a:lstStyle/>
        <a:p>
          <a:endParaRPr lang="en-US"/>
        </a:p>
      </dgm:t>
    </dgm:pt>
    <dgm:pt modelId="{6156EACE-93DB-44FB-AE92-2AE0CF662F23}" type="pres">
      <dgm:prSet presAssocID="{F8C7C3F7-EFD2-4115-993C-3E66C94BE2FF}" presName="aSpace" presStyleCnt="0"/>
      <dgm:spPr/>
    </dgm:pt>
  </dgm:ptLst>
  <dgm:cxnLst>
    <dgm:cxn modelId="{A10C448A-6DD8-4DCE-93B0-A1581D861A68}" type="presOf" srcId="{001859D0-7BB1-4E8A-98FE-700C08EDA14F}" destId="{ACADB7FD-8DD3-4C28-9AE6-944FC0A3F251}" srcOrd="0" destOrd="0" presId="urn:microsoft.com/office/officeart/2005/8/layout/pyramid2"/>
    <dgm:cxn modelId="{88F9AABE-9340-4541-90DD-2A4C5D9C146F}" srcId="{936D1B1C-E773-464B-B2C8-A53AB18B5DEC}" destId="{001859D0-7BB1-4E8A-98FE-700C08EDA14F}" srcOrd="0" destOrd="0" parTransId="{85753D1B-E8E1-4DAC-B97E-6BD15EFDEAEE}" sibTransId="{8ADB49DC-C22D-4F32-B646-1DA1938612D1}"/>
    <dgm:cxn modelId="{03ECBA9C-6BEF-434F-84C3-85B459B71CD3}" type="presOf" srcId="{E1650F55-E831-4F1D-A94F-8BFA2B3DBEFD}" destId="{A559D8F2-2665-4CC1-93DC-7F3F9B4BAA84}" srcOrd="0" destOrd="0" presId="urn:microsoft.com/office/officeart/2005/8/layout/pyramid2"/>
    <dgm:cxn modelId="{9E754BE9-33C7-49DB-ACEF-8BD3D9B091C6}" type="presOf" srcId="{936D1B1C-E773-464B-B2C8-A53AB18B5DEC}" destId="{C701E331-A9B0-4A68-8608-6E68100FBA0D}" srcOrd="0" destOrd="0" presId="urn:microsoft.com/office/officeart/2005/8/layout/pyramid2"/>
    <dgm:cxn modelId="{25690838-AAE1-40CA-AE1F-86FFB4AE5CE2}" type="presOf" srcId="{F8C7C3F7-EFD2-4115-993C-3E66C94BE2FF}" destId="{E263EEA9-4A21-4DF7-8021-EE86537E8E9C}" srcOrd="0" destOrd="0" presId="urn:microsoft.com/office/officeart/2005/8/layout/pyramid2"/>
    <dgm:cxn modelId="{5EEFB8CA-E067-46AB-A34A-FACAAF77F3C8}" srcId="{936D1B1C-E773-464B-B2C8-A53AB18B5DEC}" destId="{F8C7C3F7-EFD2-4115-993C-3E66C94BE2FF}" srcOrd="2" destOrd="0" parTransId="{D943A6FC-AD37-4EEB-B2C2-D630DABE6DD5}" sibTransId="{4978F794-4DDD-49F6-A736-6F2EF6CB9832}"/>
    <dgm:cxn modelId="{38CE67D8-31F9-43DE-958F-14FA2C95B24C}" srcId="{936D1B1C-E773-464B-B2C8-A53AB18B5DEC}" destId="{E1650F55-E831-4F1D-A94F-8BFA2B3DBEFD}" srcOrd="1" destOrd="0" parTransId="{74AF90AD-34DF-43AB-A519-BEBFD72E39C7}" sibTransId="{64076DE6-6248-4124-BC7C-384420ABA7E8}"/>
    <dgm:cxn modelId="{97F545CD-52C7-4FFF-8029-F623186C2DCB}" type="presParOf" srcId="{C701E331-A9B0-4A68-8608-6E68100FBA0D}" destId="{D99AA61E-589D-463A-8A95-A0E6300C5F67}" srcOrd="0" destOrd="0" presId="urn:microsoft.com/office/officeart/2005/8/layout/pyramid2"/>
    <dgm:cxn modelId="{2F6DE527-117F-4706-BC6A-7C7DEA7E4464}" type="presParOf" srcId="{C701E331-A9B0-4A68-8608-6E68100FBA0D}" destId="{D149B2F0-8857-4F4F-AD10-81BE7271B4D5}" srcOrd="1" destOrd="0" presId="urn:microsoft.com/office/officeart/2005/8/layout/pyramid2"/>
    <dgm:cxn modelId="{ACB1C1A4-6EFB-49A0-8427-BD4E3B51DD18}" type="presParOf" srcId="{D149B2F0-8857-4F4F-AD10-81BE7271B4D5}" destId="{ACADB7FD-8DD3-4C28-9AE6-944FC0A3F251}" srcOrd="0" destOrd="0" presId="urn:microsoft.com/office/officeart/2005/8/layout/pyramid2"/>
    <dgm:cxn modelId="{02FB8823-DA41-4ACA-ADF5-1EBEE479468F}" type="presParOf" srcId="{D149B2F0-8857-4F4F-AD10-81BE7271B4D5}" destId="{095F79EF-ACCB-4CE1-BB38-3627671F2D99}" srcOrd="1" destOrd="0" presId="urn:microsoft.com/office/officeart/2005/8/layout/pyramid2"/>
    <dgm:cxn modelId="{676BF638-233E-48D1-B24E-7613C8DE5EAB}" type="presParOf" srcId="{D149B2F0-8857-4F4F-AD10-81BE7271B4D5}" destId="{A559D8F2-2665-4CC1-93DC-7F3F9B4BAA84}" srcOrd="2" destOrd="0" presId="urn:microsoft.com/office/officeart/2005/8/layout/pyramid2"/>
    <dgm:cxn modelId="{8567814D-8B44-483B-BEFD-E4C91F0A81FC}" type="presParOf" srcId="{D149B2F0-8857-4F4F-AD10-81BE7271B4D5}" destId="{6528F9C9-AE65-46D1-99B2-B81EACD9CBA6}" srcOrd="3" destOrd="0" presId="urn:microsoft.com/office/officeart/2005/8/layout/pyramid2"/>
    <dgm:cxn modelId="{AFFC5EE3-0702-4B6E-A0C4-14DED5F873C5}" type="presParOf" srcId="{D149B2F0-8857-4F4F-AD10-81BE7271B4D5}" destId="{E263EEA9-4A21-4DF7-8021-EE86537E8E9C}" srcOrd="4" destOrd="0" presId="urn:microsoft.com/office/officeart/2005/8/layout/pyramid2"/>
    <dgm:cxn modelId="{ADA77064-B208-4725-A6F5-7C242FBED967}" type="presParOf" srcId="{D149B2F0-8857-4F4F-AD10-81BE7271B4D5}" destId="{6156EACE-93DB-44FB-AE92-2AE0CF662F23}"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46D740-F83B-4B62-A4AB-C3747725180D}" type="doc">
      <dgm:prSet loTypeId="urn:microsoft.com/office/officeart/2005/8/layout/cycle8" loCatId="cycle" qsTypeId="urn:microsoft.com/office/officeart/2005/8/quickstyle/simple1" qsCatId="simple" csTypeId="urn:microsoft.com/office/officeart/2005/8/colors/colorful1" csCatId="colorful" phldr="1"/>
      <dgm:spPr/>
    </dgm:pt>
    <dgm:pt modelId="{0AAA21AC-5BC7-4579-A3AB-69E651BE3405}">
      <dgm:prSet phldrT="[Text]" custT="1"/>
      <dgm:spPr/>
      <dgm:t>
        <a:bodyPr/>
        <a:lstStyle/>
        <a:p>
          <a:r>
            <a:rPr lang="en-ZA" sz="2800" dirty="0">
              <a:solidFill>
                <a:schemeClr val="bg1"/>
              </a:solidFill>
            </a:rPr>
            <a:t>OER, OEP</a:t>
          </a:r>
        </a:p>
        <a:p>
          <a:endParaRPr lang="en-ZA" sz="2200" dirty="0"/>
        </a:p>
      </dgm:t>
    </dgm:pt>
    <dgm:pt modelId="{5A181216-9E17-45E1-9EB0-210C1575CDBB}" type="parTrans" cxnId="{74224313-7D2B-473A-BBD2-5E02651FCA00}">
      <dgm:prSet/>
      <dgm:spPr/>
      <dgm:t>
        <a:bodyPr/>
        <a:lstStyle/>
        <a:p>
          <a:endParaRPr lang="en-ZA"/>
        </a:p>
      </dgm:t>
    </dgm:pt>
    <dgm:pt modelId="{290176DA-4FB3-4B1A-832E-D681B3EEA4F8}" type="sibTrans" cxnId="{74224313-7D2B-473A-BBD2-5E02651FCA00}">
      <dgm:prSet/>
      <dgm:spPr/>
      <dgm:t>
        <a:bodyPr/>
        <a:lstStyle/>
        <a:p>
          <a:endParaRPr lang="en-ZA"/>
        </a:p>
      </dgm:t>
    </dgm:pt>
    <dgm:pt modelId="{706A9400-A8CD-412D-B3E2-BCE8E6D035CB}">
      <dgm:prSet phldrT="[Text]" custT="1"/>
      <dgm:spPr/>
      <dgm:t>
        <a:bodyPr/>
        <a:lstStyle/>
        <a:p>
          <a:r>
            <a:rPr lang="en-ZA" sz="2800" dirty="0">
              <a:solidFill>
                <a:schemeClr val="bg1"/>
              </a:solidFill>
            </a:rPr>
            <a:t>Increasing emphasis on T&amp;L ?</a:t>
          </a:r>
        </a:p>
      </dgm:t>
    </dgm:pt>
    <dgm:pt modelId="{85C56F32-F38B-4BD4-A44C-F2ED96AB4487}" type="parTrans" cxnId="{EBC70B4E-FDEF-4096-A201-ABBDE2E41F6B}">
      <dgm:prSet/>
      <dgm:spPr/>
      <dgm:t>
        <a:bodyPr/>
        <a:lstStyle/>
        <a:p>
          <a:endParaRPr lang="en-ZA"/>
        </a:p>
      </dgm:t>
    </dgm:pt>
    <dgm:pt modelId="{3D8EE17A-1F4A-4214-8425-00AD901F2470}" type="sibTrans" cxnId="{EBC70B4E-FDEF-4096-A201-ABBDE2E41F6B}">
      <dgm:prSet/>
      <dgm:spPr/>
      <dgm:t>
        <a:bodyPr/>
        <a:lstStyle/>
        <a:p>
          <a:endParaRPr lang="en-ZA"/>
        </a:p>
      </dgm:t>
    </dgm:pt>
    <dgm:pt modelId="{BF0BF715-C2B8-4CD8-AF11-59F442673E06}">
      <dgm:prSet phldrT="[Text]" custT="1"/>
      <dgm:spPr/>
      <dgm:t>
        <a:bodyPr/>
        <a:lstStyle/>
        <a:p>
          <a:r>
            <a:rPr lang="en-ZA" sz="2400" dirty="0">
              <a:solidFill>
                <a:schemeClr val="bg1"/>
              </a:solidFill>
            </a:rPr>
            <a:t>Access to digital tech and connect-</a:t>
          </a:r>
          <a:r>
            <a:rPr lang="en-ZA" sz="2400" dirty="0" err="1">
              <a:solidFill>
                <a:schemeClr val="bg1"/>
              </a:solidFill>
            </a:rPr>
            <a:t>ivity</a:t>
          </a:r>
          <a:endParaRPr lang="en-ZA" sz="2400" dirty="0">
            <a:solidFill>
              <a:schemeClr val="bg1"/>
            </a:solidFill>
          </a:endParaRPr>
        </a:p>
      </dgm:t>
    </dgm:pt>
    <dgm:pt modelId="{DC8A0D17-AFC8-4C28-92F9-874A26C78500}" type="parTrans" cxnId="{53C5F298-E3E5-41C1-968E-74A15A6EF61E}">
      <dgm:prSet/>
      <dgm:spPr/>
      <dgm:t>
        <a:bodyPr/>
        <a:lstStyle/>
        <a:p>
          <a:endParaRPr lang="en-ZA"/>
        </a:p>
      </dgm:t>
    </dgm:pt>
    <dgm:pt modelId="{0509DEB3-CDDA-449A-9DDE-B0EE1CD1D3BC}" type="sibTrans" cxnId="{53C5F298-E3E5-41C1-968E-74A15A6EF61E}">
      <dgm:prSet/>
      <dgm:spPr/>
      <dgm:t>
        <a:bodyPr/>
        <a:lstStyle/>
        <a:p>
          <a:endParaRPr lang="en-ZA"/>
        </a:p>
      </dgm:t>
    </dgm:pt>
    <dgm:pt modelId="{2C292798-E851-4FAE-8E0A-7622B0B8323B}" type="pres">
      <dgm:prSet presAssocID="{7846D740-F83B-4B62-A4AB-C3747725180D}" presName="compositeShape" presStyleCnt="0">
        <dgm:presLayoutVars>
          <dgm:chMax val="7"/>
          <dgm:dir/>
          <dgm:resizeHandles val="exact"/>
        </dgm:presLayoutVars>
      </dgm:prSet>
      <dgm:spPr/>
    </dgm:pt>
    <dgm:pt modelId="{23CC1913-6228-45AB-84BA-EBDE81C61E55}" type="pres">
      <dgm:prSet presAssocID="{7846D740-F83B-4B62-A4AB-C3747725180D}" presName="wedge1" presStyleLbl="node1" presStyleIdx="0" presStyleCnt="3"/>
      <dgm:spPr/>
      <dgm:t>
        <a:bodyPr/>
        <a:lstStyle/>
        <a:p>
          <a:endParaRPr lang="en-US"/>
        </a:p>
      </dgm:t>
    </dgm:pt>
    <dgm:pt modelId="{D79FDCE0-3498-4BE9-A11E-AB539AC5D7EA}" type="pres">
      <dgm:prSet presAssocID="{7846D740-F83B-4B62-A4AB-C3747725180D}" presName="dummy1a" presStyleCnt="0"/>
      <dgm:spPr/>
    </dgm:pt>
    <dgm:pt modelId="{03C2BDD9-F91D-4D8C-8910-11B4F090526E}" type="pres">
      <dgm:prSet presAssocID="{7846D740-F83B-4B62-A4AB-C3747725180D}" presName="dummy1b" presStyleCnt="0"/>
      <dgm:spPr/>
    </dgm:pt>
    <dgm:pt modelId="{E6E6C248-26F0-4AB1-8241-61E086506A2D}" type="pres">
      <dgm:prSet presAssocID="{7846D740-F83B-4B62-A4AB-C3747725180D}" presName="wedge1Tx" presStyleLbl="node1" presStyleIdx="0" presStyleCnt="3">
        <dgm:presLayoutVars>
          <dgm:chMax val="0"/>
          <dgm:chPref val="0"/>
          <dgm:bulletEnabled val="1"/>
        </dgm:presLayoutVars>
      </dgm:prSet>
      <dgm:spPr/>
      <dgm:t>
        <a:bodyPr/>
        <a:lstStyle/>
        <a:p>
          <a:endParaRPr lang="en-US"/>
        </a:p>
      </dgm:t>
    </dgm:pt>
    <dgm:pt modelId="{18D1CF50-CA0F-4E5B-AE2E-4FB9B79111EA}" type="pres">
      <dgm:prSet presAssocID="{7846D740-F83B-4B62-A4AB-C3747725180D}" presName="wedge2" presStyleLbl="node1" presStyleIdx="1" presStyleCnt="3"/>
      <dgm:spPr/>
      <dgm:t>
        <a:bodyPr/>
        <a:lstStyle/>
        <a:p>
          <a:endParaRPr lang="en-US"/>
        </a:p>
      </dgm:t>
    </dgm:pt>
    <dgm:pt modelId="{A7F0A3ED-07AE-48BC-A3AB-614962EF4B66}" type="pres">
      <dgm:prSet presAssocID="{7846D740-F83B-4B62-A4AB-C3747725180D}" presName="dummy2a" presStyleCnt="0"/>
      <dgm:spPr/>
    </dgm:pt>
    <dgm:pt modelId="{956E507D-8813-4283-96B5-2E85DC77E133}" type="pres">
      <dgm:prSet presAssocID="{7846D740-F83B-4B62-A4AB-C3747725180D}" presName="dummy2b" presStyleCnt="0"/>
      <dgm:spPr/>
    </dgm:pt>
    <dgm:pt modelId="{0D6E4526-A0C5-4F3C-9FC4-14554AFFEF07}" type="pres">
      <dgm:prSet presAssocID="{7846D740-F83B-4B62-A4AB-C3747725180D}" presName="wedge2Tx" presStyleLbl="node1" presStyleIdx="1" presStyleCnt="3">
        <dgm:presLayoutVars>
          <dgm:chMax val="0"/>
          <dgm:chPref val="0"/>
          <dgm:bulletEnabled val="1"/>
        </dgm:presLayoutVars>
      </dgm:prSet>
      <dgm:spPr/>
      <dgm:t>
        <a:bodyPr/>
        <a:lstStyle/>
        <a:p>
          <a:endParaRPr lang="en-US"/>
        </a:p>
      </dgm:t>
    </dgm:pt>
    <dgm:pt modelId="{FC2D8CE7-B531-4776-B9ED-14F3F6576181}" type="pres">
      <dgm:prSet presAssocID="{7846D740-F83B-4B62-A4AB-C3747725180D}" presName="wedge3" presStyleLbl="node1" presStyleIdx="2" presStyleCnt="3"/>
      <dgm:spPr/>
      <dgm:t>
        <a:bodyPr/>
        <a:lstStyle/>
        <a:p>
          <a:endParaRPr lang="en-US"/>
        </a:p>
      </dgm:t>
    </dgm:pt>
    <dgm:pt modelId="{30B7938B-F272-47A1-BD14-D709156260EE}" type="pres">
      <dgm:prSet presAssocID="{7846D740-F83B-4B62-A4AB-C3747725180D}" presName="dummy3a" presStyleCnt="0"/>
      <dgm:spPr/>
    </dgm:pt>
    <dgm:pt modelId="{38DEBEB1-8CD8-46F9-8A3D-B5D7494245E9}" type="pres">
      <dgm:prSet presAssocID="{7846D740-F83B-4B62-A4AB-C3747725180D}" presName="dummy3b" presStyleCnt="0"/>
      <dgm:spPr/>
    </dgm:pt>
    <dgm:pt modelId="{FD48246B-73A6-4158-A4EC-5E4FE52AB208}" type="pres">
      <dgm:prSet presAssocID="{7846D740-F83B-4B62-A4AB-C3747725180D}" presName="wedge3Tx" presStyleLbl="node1" presStyleIdx="2" presStyleCnt="3">
        <dgm:presLayoutVars>
          <dgm:chMax val="0"/>
          <dgm:chPref val="0"/>
          <dgm:bulletEnabled val="1"/>
        </dgm:presLayoutVars>
      </dgm:prSet>
      <dgm:spPr/>
      <dgm:t>
        <a:bodyPr/>
        <a:lstStyle/>
        <a:p>
          <a:endParaRPr lang="en-US"/>
        </a:p>
      </dgm:t>
    </dgm:pt>
    <dgm:pt modelId="{39C3719E-49FC-4C0E-BE9D-7286A3ED8A7B}" type="pres">
      <dgm:prSet presAssocID="{290176DA-4FB3-4B1A-832E-D681B3EEA4F8}" presName="arrowWedge1" presStyleLbl="fgSibTrans2D1" presStyleIdx="0" presStyleCnt="3"/>
      <dgm:spPr/>
    </dgm:pt>
    <dgm:pt modelId="{C81F1A03-D63E-4D75-8583-831D2333D1B9}" type="pres">
      <dgm:prSet presAssocID="{3D8EE17A-1F4A-4214-8425-00AD901F2470}" presName="arrowWedge2" presStyleLbl="fgSibTrans2D1" presStyleIdx="1" presStyleCnt="3"/>
      <dgm:spPr/>
    </dgm:pt>
    <dgm:pt modelId="{C243F5FE-FF00-475F-81AA-42857C9F740B}" type="pres">
      <dgm:prSet presAssocID="{0509DEB3-CDDA-449A-9DDE-B0EE1CD1D3BC}" presName="arrowWedge3" presStyleLbl="fgSibTrans2D1" presStyleIdx="2" presStyleCnt="3"/>
      <dgm:spPr/>
    </dgm:pt>
  </dgm:ptLst>
  <dgm:cxnLst>
    <dgm:cxn modelId="{EBC70B4E-FDEF-4096-A201-ABBDE2E41F6B}" srcId="{7846D740-F83B-4B62-A4AB-C3747725180D}" destId="{706A9400-A8CD-412D-B3E2-BCE8E6D035CB}" srcOrd="1" destOrd="0" parTransId="{85C56F32-F38B-4BD4-A44C-F2ED96AB4487}" sibTransId="{3D8EE17A-1F4A-4214-8425-00AD901F2470}"/>
    <dgm:cxn modelId="{9399C05D-50F8-4399-99E0-9116C4EA91BA}" type="presOf" srcId="{0AAA21AC-5BC7-4579-A3AB-69E651BE3405}" destId="{E6E6C248-26F0-4AB1-8241-61E086506A2D}" srcOrd="1" destOrd="0" presId="urn:microsoft.com/office/officeart/2005/8/layout/cycle8"/>
    <dgm:cxn modelId="{A85B547B-D269-422D-8E15-7CC51FFE2CD5}" type="presOf" srcId="{7846D740-F83B-4B62-A4AB-C3747725180D}" destId="{2C292798-E851-4FAE-8E0A-7622B0B8323B}" srcOrd="0" destOrd="0" presId="urn:microsoft.com/office/officeart/2005/8/layout/cycle8"/>
    <dgm:cxn modelId="{53C5F298-E3E5-41C1-968E-74A15A6EF61E}" srcId="{7846D740-F83B-4B62-A4AB-C3747725180D}" destId="{BF0BF715-C2B8-4CD8-AF11-59F442673E06}" srcOrd="2" destOrd="0" parTransId="{DC8A0D17-AFC8-4C28-92F9-874A26C78500}" sibTransId="{0509DEB3-CDDA-449A-9DDE-B0EE1CD1D3BC}"/>
    <dgm:cxn modelId="{43FC9845-CC31-41A4-945E-F5164DFDDDBF}" type="presOf" srcId="{BF0BF715-C2B8-4CD8-AF11-59F442673E06}" destId="{FD48246B-73A6-4158-A4EC-5E4FE52AB208}" srcOrd="1" destOrd="0" presId="urn:microsoft.com/office/officeart/2005/8/layout/cycle8"/>
    <dgm:cxn modelId="{3C06B01A-6B59-4977-BFBB-7DABDB76F88B}" type="presOf" srcId="{BF0BF715-C2B8-4CD8-AF11-59F442673E06}" destId="{FC2D8CE7-B531-4776-B9ED-14F3F6576181}" srcOrd="0" destOrd="0" presId="urn:microsoft.com/office/officeart/2005/8/layout/cycle8"/>
    <dgm:cxn modelId="{3951CCE7-7AA9-4A47-B8F4-1B8A6F6F0FAB}" type="presOf" srcId="{0AAA21AC-5BC7-4579-A3AB-69E651BE3405}" destId="{23CC1913-6228-45AB-84BA-EBDE81C61E55}" srcOrd="0" destOrd="0" presId="urn:microsoft.com/office/officeart/2005/8/layout/cycle8"/>
    <dgm:cxn modelId="{DA29B705-28FB-4B25-B7A3-4BF76F07E81C}" type="presOf" srcId="{706A9400-A8CD-412D-B3E2-BCE8E6D035CB}" destId="{18D1CF50-CA0F-4E5B-AE2E-4FB9B79111EA}" srcOrd="0" destOrd="0" presId="urn:microsoft.com/office/officeart/2005/8/layout/cycle8"/>
    <dgm:cxn modelId="{700FB9AA-B564-4B28-9D6F-D4E56CC8E4B1}" type="presOf" srcId="{706A9400-A8CD-412D-B3E2-BCE8E6D035CB}" destId="{0D6E4526-A0C5-4F3C-9FC4-14554AFFEF07}" srcOrd="1" destOrd="0" presId="urn:microsoft.com/office/officeart/2005/8/layout/cycle8"/>
    <dgm:cxn modelId="{74224313-7D2B-473A-BBD2-5E02651FCA00}" srcId="{7846D740-F83B-4B62-A4AB-C3747725180D}" destId="{0AAA21AC-5BC7-4579-A3AB-69E651BE3405}" srcOrd="0" destOrd="0" parTransId="{5A181216-9E17-45E1-9EB0-210C1575CDBB}" sibTransId="{290176DA-4FB3-4B1A-832E-D681B3EEA4F8}"/>
    <dgm:cxn modelId="{BD630FEE-D176-4CEC-AAC3-F148183D0EF7}" type="presParOf" srcId="{2C292798-E851-4FAE-8E0A-7622B0B8323B}" destId="{23CC1913-6228-45AB-84BA-EBDE81C61E55}" srcOrd="0" destOrd="0" presId="urn:microsoft.com/office/officeart/2005/8/layout/cycle8"/>
    <dgm:cxn modelId="{91AF936C-6268-403D-AE08-951E91D4D18D}" type="presParOf" srcId="{2C292798-E851-4FAE-8E0A-7622B0B8323B}" destId="{D79FDCE0-3498-4BE9-A11E-AB539AC5D7EA}" srcOrd="1" destOrd="0" presId="urn:microsoft.com/office/officeart/2005/8/layout/cycle8"/>
    <dgm:cxn modelId="{9BB89897-BFB3-46C4-AD75-94C46684E48E}" type="presParOf" srcId="{2C292798-E851-4FAE-8E0A-7622B0B8323B}" destId="{03C2BDD9-F91D-4D8C-8910-11B4F090526E}" srcOrd="2" destOrd="0" presId="urn:microsoft.com/office/officeart/2005/8/layout/cycle8"/>
    <dgm:cxn modelId="{D090E134-4DED-4D6D-8B37-41B7A41ABC80}" type="presParOf" srcId="{2C292798-E851-4FAE-8E0A-7622B0B8323B}" destId="{E6E6C248-26F0-4AB1-8241-61E086506A2D}" srcOrd="3" destOrd="0" presId="urn:microsoft.com/office/officeart/2005/8/layout/cycle8"/>
    <dgm:cxn modelId="{C1321854-CA13-4B0E-9054-05D89E8030E6}" type="presParOf" srcId="{2C292798-E851-4FAE-8E0A-7622B0B8323B}" destId="{18D1CF50-CA0F-4E5B-AE2E-4FB9B79111EA}" srcOrd="4" destOrd="0" presId="urn:microsoft.com/office/officeart/2005/8/layout/cycle8"/>
    <dgm:cxn modelId="{70066593-36EB-4691-9FDE-715966B3CA73}" type="presParOf" srcId="{2C292798-E851-4FAE-8E0A-7622B0B8323B}" destId="{A7F0A3ED-07AE-48BC-A3AB-614962EF4B66}" srcOrd="5" destOrd="0" presId="urn:microsoft.com/office/officeart/2005/8/layout/cycle8"/>
    <dgm:cxn modelId="{E2BD4BE0-C741-4C9D-ADDA-9AB1C2562474}" type="presParOf" srcId="{2C292798-E851-4FAE-8E0A-7622B0B8323B}" destId="{956E507D-8813-4283-96B5-2E85DC77E133}" srcOrd="6" destOrd="0" presId="urn:microsoft.com/office/officeart/2005/8/layout/cycle8"/>
    <dgm:cxn modelId="{C189E48B-D5CE-4901-A6D9-E1FF642B297F}" type="presParOf" srcId="{2C292798-E851-4FAE-8E0A-7622B0B8323B}" destId="{0D6E4526-A0C5-4F3C-9FC4-14554AFFEF07}" srcOrd="7" destOrd="0" presId="urn:microsoft.com/office/officeart/2005/8/layout/cycle8"/>
    <dgm:cxn modelId="{FAAD0B5C-5526-47AA-AB92-280E40B2DC24}" type="presParOf" srcId="{2C292798-E851-4FAE-8E0A-7622B0B8323B}" destId="{FC2D8CE7-B531-4776-B9ED-14F3F6576181}" srcOrd="8" destOrd="0" presId="urn:microsoft.com/office/officeart/2005/8/layout/cycle8"/>
    <dgm:cxn modelId="{692C3D4F-4E51-40F3-84EB-CCD784550791}" type="presParOf" srcId="{2C292798-E851-4FAE-8E0A-7622B0B8323B}" destId="{30B7938B-F272-47A1-BD14-D709156260EE}" srcOrd="9" destOrd="0" presId="urn:microsoft.com/office/officeart/2005/8/layout/cycle8"/>
    <dgm:cxn modelId="{674BC469-23BE-4BF1-A60C-9FD213268441}" type="presParOf" srcId="{2C292798-E851-4FAE-8E0A-7622B0B8323B}" destId="{38DEBEB1-8CD8-46F9-8A3D-B5D7494245E9}" srcOrd="10" destOrd="0" presId="urn:microsoft.com/office/officeart/2005/8/layout/cycle8"/>
    <dgm:cxn modelId="{90C42705-110F-4289-8073-525A7F562385}" type="presParOf" srcId="{2C292798-E851-4FAE-8E0A-7622B0B8323B}" destId="{FD48246B-73A6-4158-A4EC-5E4FE52AB208}" srcOrd="11" destOrd="0" presId="urn:microsoft.com/office/officeart/2005/8/layout/cycle8"/>
    <dgm:cxn modelId="{B9097B49-FD2C-40A5-9A92-5F0C39D70563}" type="presParOf" srcId="{2C292798-E851-4FAE-8E0A-7622B0B8323B}" destId="{39C3719E-49FC-4C0E-BE9D-7286A3ED8A7B}" srcOrd="12" destOrd="0" presId="urn:microsoft.com/office/officeart/2005/8/layout/cycle8"/>
    <dgm:cxn modelId="{9A3A5563-6768-4077-97EC-2C501D6C3560}" type="presParOf" srcId="{2C292798-E851-4FAE-8E0A-7622B0B8323B}" destId="{C81F1A03-D63E-4D75-8583-831D2333D1B9}" srcOrd="13" destOrd="0" presId="urn:microsoft.com/office/officeart/2005/8/layout/cycle8"/>
    <dgm:cxn modelId="{890709EE-63BA-42D9-B79C-2AE12BB80ED9}" type="presParOf" srcId="{2C292798-E851-4FAE-8E0A-7622B0B8323B}" destId="{C243F5FE-FF00-475F-81AA-42857C9F740B}"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F22DE-4D4D-47CE-B8BD-CE105F8442BE}">
      <dsp:nvSpPr>
        <dsp:cNvPr id="0" name=""/>
        <dsp:cNvSpPr/>
      </dsp:nvSpPr>
      <dsp:spPr>
        <a:xfrm>
          <a:off x="1071339" y="514186"/>
          <a:ext cx="2969070" cy="296907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n-ZA" sz="2900" kern="1200" dirty="0"/>
            <a:t>Learning resources</a:t>
          </a:r>
        </a:p>
      </dsp:txBody>
      <dsp:txXfrm>
        <a:off x="1467215" y="1033773"/>
        <a:ext cx="2177318" cy="1336081"/>
      </dsp:txXfrm>
    </dsp:sp>
    <dsp:sp modelId="{33BFAE62-F9D1-4A64-B587-5A097C099941}">
      <dsp:nvSpPr>
        <dsp:cNvPr id="0" name=""/>
        <dsp:cNvSpPr/>
      </dsp:nvSpPr>
      <dsp:spPr>
        <a:xfrm>
          <a:off x="2142679" y="2369855"/>
          <a:ext cx="2969070" cy="296907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n-ZA" sz="2900" kern="1200" dirty="0"/>
            <a:t>Learning support</a:t>
          </a:r>
        </a:p>
      </dsp:txBody>
      <dsp:txXfrm>
        <a:off x="3050720" y="3136865"/>
        <a:ext cx="1781442" cy="1632988"/>
      </dsp:txXfrm>
    </dsp:sp>
    <dsp:sp modelId="{387FA9C4-F9CC-4FDE-932D-1FB4F6898C0D}">
      <dsp:nvSpPr>
        <dsp:cNvPr id="0" name=""/>
        <dsp:cNvSpPr/>
      </dsp:nvSpPr>
      <dsp:spPr>
        <a:xfrm>
          <a:off x="0" y="2369855"/>
          <a:ext cx="2969070" cy="296907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n-ZA" sz="2900" kern="1200" dirty="0"/>
            <a:t>Assessment</a:t>
          </a:r>
        </a:p>
      </dsp:txBody>
      <dsp:txXfrm>
        <a:off x="279587" y="3136865"/>
        <a:ext cx="1781442" cy="16329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AA61E-589D-463A-8A95-A0E6300C5F67}">
      <dsp:nvSpPr>
        <dsp:cNvPr id="0" name=""/>
        <dsp:cNvSpPr/>
      </dsp:nvSpPr>
      <dsp:spPr>
        <a:xfrm>
          <a:off x="1807037" y="0"/>
          <a:ext cx="5105400" cy="5105400"/>
        </a:xfrm>
        <a:prstGeom prst="triangl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ADB7FD-8DD3-4C28-9AE6-944FC0A3F251}">
      <dsp:nvSpPr>
        <dsp:cNvPr id="0" name=""/>
        <dsp:cNvSpPr/>
      </dsp:nvSpPr>
      <dsp:spPr>
        <a:xfrm>
          <a:off x="4508314" y="513282"/>
          <a:ext cx="3318510" cy="1208543"/>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ZA" sz="1800" kern="1200" dirty="0"/>
            <a:t>Rapid growth in demand because no alternative</a:t>
          </a:r>
        </a:p>
      </dsp:txBody>
      <dsp:txXfrm>
        <a:off x="4567310" y="572278"/>
        <a:ext cx="3200518" cy="1090551"/>
      </dsp:txXfrm>
    </dsp:sp>
    <dsp:sp modelId="{A559D8F2-2665-4CC1-93DC-7F3F9B4BAA84}">
      <dsp:nvSpPr>
        <dsp:cNvPr id="0" name=""/>
        <dsp:cNvSpPr/>
      </dsp:nvSpPr>
      <dsp:spPr>
        <a:xfrm>
          <a:off x="4508314" y="1981200"/>
          <a:ext cx="3318510" cy="1208543"/>
        </a:xfrm>
        <a:prstGeom prst="round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ZA" sz="1800" kern="1200" dirty="0"/>
            <a:t>Surpluses used to cross-subsidise inefficient campus-based courses</a:t>
          </a:r>
        </a:p>
      </dsp:txBody>
      <dsp:txXfrm>
        <a:off x="4567310" y="2040196"/>
        <a:ext cx="3200518" cy="1090551"/>
      </dsp:txXfrm>
    </dsp:sp>
    <dsp:sp modelId="{E263EEA9-4A21-4DF7-8021-EE86537E8E9C}">
      <dsp:nvSpPr>
        <dsp:cNvPr id="0" name=""/>
        <dsp:cNvSpPr/>
      </dsp:nvSpPr>
      <dsp:spPr>
        <a:xfrm>
          <a:off x="4508314" y="3515861"/>
          <a:ext cx="3318510" cy="1208543"/>
        </a:xfrm>
        <a:prstGeom prst="round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ZA" sz="1800" kern="1200" dirty="0"/>
            <a:t>Deteriorating quality of DE provision leads to low retention and throughput; enrolments decline; DE programmes close</a:t>
          </a:r>
        </a:p>
      </dsp:txBody>
      <dsp:txXfrm>
        <a:off x="4567310" y="3574857"/>
        <a:ext cx="3200518" cy="10905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C1913-6228-45AB-84BA-EBDE81C61E55}">
      <dsp:nvSpPr>
        <dsp:cNvPr id="0" name=""/>
        <dsp:cNvSpPr/>
      </dsp:nvSpPr>
      <dsp:spPr>
        <a:xfrm>
          <a:off x="2464273" y="340209"/>
          <a:ext cx="4396549" cy="4396549"/>
        </a:xfrm>
        <a:prstGeom prst="pie">
          <a:avLst>
            <a:gd name="adj1" fmla="val 16200000"/>
            <a:gd name="adj2" fmla="val 18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ZA" sz="2800" kern="1200" dirty="0">
              <a:solidFill>
                <a:schemeClr val="bg1"/>
              </a:solidFill>
            </a:rPr>
            <a:t>OER, OEP</a:t>
          </a:r>
        </a:p>
        <a:p>
          <a:pPr lvl="0" algn="ctr" defTabSz="1244600">
            <a:lnSpc>
              <a:spcPct val="90000"/>
            </a:lnSpc>
            <a:spcBef>
              <a:spcPct val="0"/>
            </a:spcBef>
            <a:spcAft>
              <a:spcPct val="35000"/>
            </a:spcAft>
          </a:pPr>
          <a:endParaRPr lang="en-ZA" sz="2200" kern="1200" dirty="0"/>
        </a:p>
      </dsp:txBody>
      <dsp:txXfrm>
        <a:off x="4781359" y="1271858"/>
        <a:ext cx="1570196" cy="1308496"/>
      </dsp:txXfrm>
    </dsp:sp>
    <dsp:sp modelId="{18D1CF50-CA0F-4E5B-AE2E-4FB9B79111EA}">
      <dsp:nvSpPr>
        <dsp:cNvPr id="0" name=""/>
        <dsp:cNvSpPr/>
      </dsp:nvSpPr>
      <dsp:spPr>
        <a:xfrm>
          <a:off x="2373725" y="497228"/>
          <a:ext cx="4396549" cy="4396549"/>
        </a:xfrm>
        <a:prstGeom prst="pie">
          <a:avLst>
            <a:gd name="adj1" fmla="val 1800000"/>
            <a:gd name="adj2" fmla="val 90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ZA" sz="2800" kern="1200" dirty="0">
              <a:solidFill>
                <a:schemeClr val="bg1"/>
              </a:solidFill>
            </a:rPr>
            <a:t>Increasing emphasis on T&amp;L ?</a:t>
          </a:r>
        </a:p>
      </dsp:txBody>
      <dsp:txXfrm>
        <a:off x="3420522" y="3349751"/>
        <a:ext cx="2355294" cy="1151477"/>
      </dsp:txXfrm>
    </dsp:sp>
    <dsp:sp modelId="{FC2D8CE7-B531-4776-B9ED-14F3F6576181}">
      <dsp:nvSpPr>
        <dsp:cNvPr id="0" name=""/>
        <dsp:cNvSpPr/>
      </dsp:nvSpPr>
      <dsp:spPr>
        <a:xfrm>
          <a:off x="2283177" y="340209"/>
          <a:ext cx="4396549" cy="4396549"/>
        </a:xfrm>
        <a:prstGeom prst="pie">
          <a:avLst>
            <a:gd name="adj1" fmla="val 9000000"/>
            <a:gd name="adj2" fmla="val 162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ZA" sz="2400" kern="1200" dirty="0">
              <a:solidFill>
                <a:schemeClr val="bg1"/>
              </a:solidFill>
            </a:rPr>
            <a:t>Access to digital tech and connect-</a:t>
          </a:r>
          <a:r>
            <a:rPr lang="en-ZA" sz="2400" kern="1200" dirty="0" err="1">
              <a:solidFill>
                <a:schemeClr val="bg1"/>
              </a:solidFill>
            </a:rPr>
            <a:t>ivity</a:t>
          </a:r>
          <a:endParaRPr lang="en-ZA" sz="2400" kern="1200" dirty="0">
            <a:solidFill>
              <a:schemeClr val="bg1"/>
            </a:solidFill>
          </a:endParaRPr>
        </a:p>
      </dsp:txBody>
      <dsp:txXfrm>
        <a:off x="2792444" y="1271858"/>
        <a:ext cx="1570196" cy="1308496"/>
      </dsp:txXfrm>
    </dsp:sp>
    <dsp:sp modelId="{39C3719E-49FC-4C0E-BE9D-7286A3ED8A7B}">
      <dsp:nvSpPr>
        <dsp:cNvPr id="0" name=""/>
        <dsp:cNvSpPr/>
      </dsp:nvSpPr>
      <dsp:spPr>
        <a:xfrm>
          <a:off x="2192469" y="68041"/>
          <a:ext cx="4940883" cy="4940883"/>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1F1A03-D63E-4D75-8583-831D2333D1B9}">
      <dsp:nvSpPr>
        <dsp:cNvPr id="0" name=""/>
        <dsp:cNvSpPr/>
      </dsp:nvSpPr>
      <dsp:spPr>
        <a:xfrm>
          <a:off x="2101558" y="224783"/>
          <a:ext cx="4940883" cy="4940883"/>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43F5FE-FF00-475F-81AA-42857C9F740B}">
      <dsp:nvSpPr>
        <dsp:cNvPr id="0" name=""/>
        <dsp:cNvSpPr/>
      </dsp:nvSpPr>
      <dsp:spPr>
        <a:xfrm>
          <a:off x="2010647" y="68041"/>
          <a:ext cx="4940883" cy="4940883"/>
        </a:xfrm>
        <a:prstGeom prst="circularArrow">
          <a:avLst>
            <a:gd name="adj1" fmla="val 5085"/>
            <a:gd name="adj2" fmla="val 327528"/>
            <a:gd name="adj3" fmla="val 15873039"/>
            <a:gd name="adj4" fmla="val 9000000"/>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6616" tIns="48308" rIns="96616" bIns="48308"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3902075" y="0"/>
            <a:ext cx="2984500" cy="501650"/>
          </a:xfrm>
          <a:prstGeom prst="rect">
            <a:avLst/>
          </a:prstGeom>
        </p:spPr>
        <p:txBody>
          <a:bodyPr vert="horz" lIns="96616" tIns="48308" rIns="96616" bIns="48308" rtlCol="0"/>
          <a:lstStyle>
            <a:lvl1pPr algn="r" fontAlgn="auto">
              <a:spcBef>
                <a:spcPts val="0"/>
              </a:spcBef>
              <a:spcAft>
                <a:spcPts val="0"/>
              </a:spcAft>
              <a:defRPr sz="1300">
                <a:latin typeface="+mn-lt"/>
              </a:defRPr>
            </a:lvl1pPr>
          </a:lstStyle>
          <a:p>
            <a:pPr>
              <a:defRPr/>
            </a:pPr>
            <a:r>
              <a:rPr lang="en-GB"/>
              <a:t>21/11/2011</a:t>
            </a:r>
            <a:endParaRPr lang="en-US"/>
          </a:p>
        </p:txBody>
      </p:sp>
      <p:sp>
        <p:nvSpPr>
          <p:cNvPr id="4" name="Footer Placeholder 3"/>
          <p:cNvSpPr>
            <a:spLocks noGrp="1"/>
          </p:cNvSpPr>
          <p:nvPr>
            <p:ph type="ftr" sz="quarter" idx="2"/>
          </p:nvPr>
        </p:nvSpPr>
        <p:spPr>
          <a:xfrm>
            <a:off x="0" y="9517063"/>
            <a:ext cx="2984500" cy="501650"/>
          </a:xfrm>
          <a:prstGeom prst="rect">
            <a:avLst/>
          </a:prstGeom>
        </p:spPr>
        <p:txBody>
          <a:bodyPr vert="horz" lIns="96616" tIns="48308" rIns="96616" bIns="48308" rtlCol="0" anchor="b"/>
          <a:lstStyle>
            <a:lvl1pPr algn="l" fontAlgn="auto">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3902075" y="9517063"/>
            <a:ext cx="2984500" cy="501650"/>
          </a:xfrm>
          <a:prstGeom prst="rect">
            <a:avLst/>
          </a:prstGeom>
        </p:spPr>
        <p:txBody>
          <a:bodyPr vert="horz" lIns="96616" tIns="48308" rIns="96616" bIns="48308" rtlCol="0" anchor="b"/>
          <a:lstStyle>
            <a:lvl1pPr algn="r" fontAlgn="auto">
              <a:spcBef>
                <a:spcPts val="0"/>
              </a:spcBef>
              <a:spcAft>
                <a:spcPts val="0"/>
              </a:spcAft>
              <a:defRPr sz="1300">
                <a:latin typeface="+mn-lt"/>
              </a:defRPr>
            </a:lvl1pPr>
          </a:lstStyle>
          <a:p>
            <a:pPr>
              <a:defRPr/>
            </a:pPr>
            <a:fld id="{BA16845A-E157-4680-9FF1-DF13B20E19B2}" type="slidenum">
              <a:rPr lang="en-US"/>
              <a:pPr>
                <a:defRPr/>
              </a:pPr>
              <a:t>‹#›</a:t>
            </a:fld>
            <a:endParaRPr lang="en-US"/>
          </a:p>
        </p:txBody>
      </p:sp>
    </p:spTree>
    <p:extLst>
      <p:ext uri="{BB962C8B-B14F-4D97-AF65-F5344CB8AC3E}">
        <p14:creationId xmlns:p14="http://schemas.microsoft.com/office/powerpoint/2010/main" val="109209166"/>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6616" tIns="48308" rIns="96616" bIns="48308" rtlCol="0"/>
          <a:lstStyle>
            <a:lvl1pPr algn="l">
              <a:defRPr sz="1300">
                <a:latin typeface="Arial" pitchFamily="34" charset="0"/>
              </a:defRPr>
            </a:lvl1pPr>
          </a:lstStyle>
          <a:p>
            <a:pPr>
              <a:defRPr/>
            </a:pPr>
            <a:endParaRPr lang="en-GB"/>
          </a:p>
        </p:txBody>
      </p:sp>
      <p:sp>
        <p:nvSpPr>
          <p:cNvPr id="3" name="Date Placeholder 2"/>
          <p:cNvSpPr>
            <a:spLocks noGrp="1"/>
          </p:cNvSpPr>
          <p:nvPr>
            <p:ph type="dt" idx="1"/>
          </p:nvPr>
        </p:nvSpPr>
        <p:spPr>
          <a:xfrm>
            <a:off x="3902075" y="0"/>
            <a:ext cx="2984500" cy="501650"/>
          </a:xfrm>
          <a:prstGeom prst="rect">
            <a:avLst/>
          </a:prstGeom>
        </p:spPr>
        <p:txBody>
          <a:bodyPr vert="horz" lIns="96616" tIns="48308" rIns="96616" bIns="48308" rtlCol="0"/>
          <a:lstStyle>
            <a:lvl1pPr algn="r">
              <a:defRPr sz="1300">
                <a:latin typeface="Arial" pitchFamily="34" charset="0"/>
              </a:defRPr>
            </a:lvl1pPr>
          </a:lstStyle>
          <a:p>
            <a:pPr>
              <a:defRPr/>
            </a:pPr>
            <a:r>
              <a:rPr lang="en-GB"/>
              <a:t>21/11/2011</a:t>
            </a:r>
          </a:p>
        </p:txBody>
      </p:sp>
      <p:sp>
        <p:nvSpPr>
          <p:cNvPr id="4" name="Slide Image Placeholder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pPr lvl="0"/>
            <a:endParaRPr lang="en-GB" noProof="0"/>
          </a:p>
        </p:txBody>
      </p:sp>
      <p:sp>
        <p:nvSpPr>
          <p:cNvPr id="5" name="Notes Placeholder 4"/>
          <p:cNvSpPr>
            <a:spLocks noGrp="1"/>
          </p:cNvSpPr>
          <p:nvPr>
            <p:ph type="body" sz="quarter" idx="3"/>
          </p:nvPr>
        </p:nvSpPr>
        <p:spPr>
          <a:xfrm>
            <a:off x="688975" y="4759325"/>
            <a:ext cx="5510213" cy="4510088"/>
          </a:xfrm>
          <a:prstGeom prst="rect">
            <a:avLst/>
          </a:prstGeom>
        </p:spPr>
        <p:txBody>
          <a:bodyPr vert="horz" lIns="96616" tIns="48308" rIns="96616" bIns="4830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517063"/>
            <a:ext cx="2984500" cy="501650"/>
          </a:xfrm>
          <a:prstGeom prst="rect">
            <a:avLst/>
          </a:prstGeom>
        </p:spPr>
        <p:txBody>
          <a:bodyPr vert="horz" lIns="96616" tIns="48308" rIns="96616" bIns="48308" rtlCol="0" anchor="b"/>
          <a:lstStyle>
            <a:lvl1pPr algn="l">
              <a:defRPr sz="1300">
                <a:latin typeface="Arial" pitchFamily="34" charset="0"/>
              </a:defRPr>
            </a:lvl1pPr>
          </a:lstStyle>
          <a:p>
            <a:pPr>
              <a:defRPr/>
            </a:pPr>
            <a:endParaRPr lang="en-GB"/>
          </a:p>
        </p:txBody>
      </p:sp>
      <p:sp>
        <p:nvSpPr>
          <p:cNvPr id="7" name="Slide Number Placeholder 6"/>
          <p:cNvSpPr>
            <a:spLocks noGrp="1"/>
          </p:cNvSpPr>
          <p:nvPr>
            <p:ph type="sldNum" sz="quarter" idx="5"/>
          </p:nvPr>
        </p:nvSpPr>
        <p:spPr>
          <a:xfrm>
            <a:off x="3902075" y="9517063"/>
            <a:ext cx="2984500" cy="501650"/>
          </a:xfrm>
          <a:prstGeom prst="rect">
            <a:avLst/>
          </a:prstGeom>
        </p:spPr>
        <p:txBody>
          <a:bodyPr vert="horz" lIns="96616" tIns="48308" rIns="96616" bIns="48308" rtlCol="0" anchor="b"/>
          <a:lstStyle>
            <a:lvl1pPr algn="r">
              <a:defRPr sz="1300">
                <a:latin typeface="Arial" pitchFamily="34" charset="0"/>
              </a:defRPr>
            </a:lvl1pPr>
          </a:lstStyle>
          <a:p>
            <a:pPr>
              <a:defRPr/>
            </a:pPr>
            <a:fld id="{9DD301C9-C4B1-43C6-8507-5EFADED312B0}" type="slidenum">
              <a:rPr lang="en-GB"/>
              <a:pPr>
                <a:defRPr/>
              </a:pPr>
              <a:t>‹#›</a:t>
            </a:fld>
            <a:endParaRPr lang="en-GB"/>
          </a:p>
        </p:txBody>
      </p:sp>
    </p:spTree>
    <p:extLst>
      <p:ext uri="{BB962C8B-B14F-4D97-AF65-F5344CB8AC3E}">
        <p14:creationId xmlns:p14="http://schemas.microsoft.com/office/powerpoint/2010/main" val="72516374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Saide%20Supporting%20distance%20learners.docx"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preview2.bluematrix.co.za/"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eb.up.ac.za/default.asp?ipkCategoryID=13398"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Header Placeholder 3"/>
          <p:cNvSpPr>
            <a:spLocks noGrp="1"/>
          </p:cNvSpPr>
          <p:nvPr>
            <p:ph type="hdr" sz="quarter" idx="10"/>
          </p:nvPr>
        </p:nvSpPr>
        <p:spPr/>
        <p:txBody>
          <a:bodyPr/>
          <a:lstStyle/>
          <a:p>
            <a:pPr>
              <a:defRPr/>
            </a:pPr>
            <a:endParaRPr lang="en-GB">
              <a:solidFill>
                <a:prstClr val="black"/>
              </a:solidFill>
            </a:endParaRPr>
          </a:p>
        </p:txBody>
      </p:sp>
      <p:sp>
        <p:nvSpPr>
          <p:cNvPr id="5" name="Slide Number Placeholder 4"/>
          <p:cNvSpPr>
            <a:spLocks noGrp="1"/>
          </p:cNvSpPr>
          <p:nvPr>
            <p:ph type="sldNum" sz="quarter" idx="11"/>
          </p:nvPr>
        </p:nvSpPr>
        <p:spPr/>
        <p:txBody>
          <a:bodyPr/>
          <a:lstStyle/>
          <a:p>
            <a:pPr>
              <a:defRPr/>
            </a:pPr>
            <a:fld id="{4E3F38CD-FB97-4B56-969B-9A9CA5C12683}" type="slidenum">
              <a:rPr lang="en-GB" smtClean="0">
                <a:solidFill>
                  <a:prstClr val="black"/>
                </a:solidFill>
              </a:rPr>
              <a:pPr>
                <a:defRPr/>
              </a:pPr>
              <a:t>1</a:t>
            </a:fld>
            <a:endParaRPr lang="en-GB">
              <a:solidFill>
                <a:prstClr val="black"/>
              </a:solidFill>
            </a:endParaRPr>
          </a:p>
        </p:txBody>
      </p:sp>
    </p:spTree>
    <p:extLst>
      <p:ext uri="{BB962C8B-B14F-4D97-AF65-F5344CB8AC3E}">
        <p14:creationId xmlns:p14="http://schemas.microsoft.com/office/powerpoint/2010/main" val="2041014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dirty="0"/>
              <a:t>http://jellyfishcoolman.files.wordpress.com/2009/07/african-submarine-fibre-optic-cables.jpg</a:t>
            </a:r>
          </a:p>
          <a:p>
            <a:endParaRPr lang="en-GB" dirty="0"/>
          </a:p>
          <a:p>
            <a:pPr defTabSz="914184">
              <a:defRPr/>
            </a:pPr>
            <a:r>
              <a:rPr lang="en-GB" dirty="0"/>
              <a:t>Spinal Image: http://www.murrelektronik.com</a:t>
            </a:r>
          </a:p>
          <a:p>
            <a:endParaRPr lang="en-GB" dirty="0"/>
          </a:p>
          <a:p>
            <a:endParaRPr lang="en-GB" altLang="en-US" dirty="0"/>
          </a:p>
          <a:p>
            <a:endParaRPr lang="en-GB" altLang="en-US" dirty="0"/>
          </a:p>
        </p:txBody>
      </p:sp>
      <p:sp>
        <p:nvSpPr>
          <p:cNvPr id="60420"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5098AB-21A7-43F0-9D4C-9C13FA40142A}" type="slidenum">
              <a:rPr lang="en-GB" smtClean="0">
                <a:latin typeface="Arial" charset="0"/>
              </a:rPr>
              <a:pPr/>
              <a:t>25</a:t>
            </a:fld>
            <a:endParaRPr lang="en-GB">
              <a:latin typeface="Arial" charset="0"/>
            </a:endParaRPr>
          </a:p>
        </p:txBody>
      </p:sp>
      <p:sp>
        <p:nvSpPr>
          <p:cNvPr id="60421"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endParaRPr lang="en-GB">
              <a:latin typeface="Arial" charset="0"/>
            </a:endParaRPr>
          </a:p>
        </p:txBody>
      </p:sp>
    </p:spTree>
    <p:extLst>
      <p:ext uri="{BB962C8B-B14F-4D97-AF65-F5344CB8AC3E}">
        <p14:creationId xmlns:p14="http://schemas.microsoft.com/office/powerpoint/2010/main" val="3667346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31400" indent="-531400">
              <a:spcAft>
                <a:spcPts val="207"/>
              </a:spcAft>
              <a:defRPr/>
            </a:pPr>
            <a:r>
              <a:rPr lang="en-ZA" dirty="0"/>
              <a:t>Need to keep up with the new roles and ways of working:</a:t>
            </a:r>
          </a:p>
          <a:p>
            <a:pPr marL="531400" indent="-531400">
              <a:spcAft>
                <a:spcPts val="207"/>
              </a:spcAft>
              <a:buFont typeface="Arial" pitchFamily="34" charset="0"/>
              <a:buChar char="•"/>
              <a:defRPr/>
            </a:pPr>
            <a:r>
              <a:rPr lang="en-ZA" dirty="0"/>
              <a:t>Team-based curriculum design and materials development including students</a:t>
            </a:r>
          </a:p>
          <a:p>
            <a:pPr marL="531400" indent="-531400">
              <a:spcAft>
                <a:spcPts val="207"/>
              </a:spcAft>
              <a:buFont typeface="Arial" pitchFamily="34" charset="0"/>
              <a:buChar char="•"/>
              <a:defRPr/>
            </a:pPr>
            <a:r>
              <a:rPr lang="en-ZA" dirty="0"/>
              <a:t>E-tutoring </a:t>
            </a:r>
            <a:r>
              <a:rPr lang="en-ZA" dirty="0">
                <a:hlinkClick r:id="rId3" action="ppaction://hlinkfile"/>
              </a:rPr>
              <a:t>Saide Supporting distance learners.docx</a:t>
            </a:r>
            <a:endParaRPr lang="en-ZA" dirty="0"/>
          </a:p>
          <a:p>
            <a:pPr marL="531400" indent="-531400">
              <a:spcAft>
                <a:spcPts val="207"/>
              </a:spcAft>
              <a:buFont typeface="Arial" pitchFamily="34" charset="0"/>
              <a:buChar char="•"/>
              <a:defRPr/>
            </a:pPr>
            <a:r>
              <a:rPr lang="en-ZA" dirty="0" err="1"/>
              <a:t>Ongoing</a:t>
            </a:r>
            <a:r>
              <a:rPr lang="en-ZA" dirty="0"/>
              <a:t> CPD, LLL: </a:t>
            </a:r>
            <a:r>
              <a:rPr lang="en-ZA" dirty="0">
                <a:solidFill>
                  <a:srgbClr val="FF0000"/>
                </a:solidFill>
              </a:rPr>
              <a:t>e.g. </a:t>
            </a:r>
            <a:r>
              <a:rPr lang="en-ZA" dirty="0" err="1">
                <a:solidFill>
                  <a:srgbClr val="FF0000"/>
                </a:solidFill>
              </a:rPr>
              <a:t>AfriVip</a:t>
            </a:r>
            <a:endParaRPr lang="en-ZA" dirty="0"/>
          </a:p>
          <a:p>
            <a:endParaRPr lang="en-GB" dirty="0"/>
          </a:p>
        </p:txBody>
      </p:sp>
      <p:sp>
        <p:nvSpPr>
          <p:cNvPr id="57348"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67578" indent="-295222" eaLnBrk="0" hangingPunct="0">
              <a:defRPr>
                <a:solidFill>
                  <a:schemeClr val="tx1"/>
                </a:solidFill>
                <a:latin typeface="Arial" pitchFamily="34" charset="0"/>
              </a:defRPr>
            </a:lvl2pPr>
            <a:lvl3pPr marL="1180889" indent="-236178" eaLnBrk="0" hangingPunct="0">
              <a:defRPr>
                <a:solidFill>
                  <a:schemeClr val="tx1"/>
                </a:solidFill>
                <a:latin typeface="Arial" pitchFamily="34" charset="0"/>
              </a:defRPr>
            </a:lvl3pPr>
            <a:lvl4pPr marL="1653245" indent="-236178" eaLnBrk="0" hangingPunct="0">
              <a:defRPr>
                <a:solidFill>
                  <a:schemeClr val="tx1"/>
                </a:solidFill>
                <a:latin typeface="Arial" pitchFamily="34" charset="0"/>
              </a:defRPr>
            </a:lvl4pPr>
            <a:lvl5pPr marL="2125599" indent="-236178" eaLnBrk="0" hangingPunct="0">
              <a:defRPr>
                <a:solidFill>
                  <a:schemeClr val="tx1"/>
                </a:solidFill>
                <a:latin typeface="Arial" pitchFamily="34" charset="0"/>
              </a:defRPr>
            </a:lvl5pPr>
            <a:lvl6pPr marL="2597955" indent="-236178" eaLnBrk="0" fontAlgn="base" hangingPunct="0">
              <a:spcBef>
                <a:spcPct val="0"/>
              </a:spcBef>
              <a:spcAft>
                <a:spcPct val="0"/>
              </a:spcAft>
              <a:defRPr>
                <a:solidFill>
                  <a:schemeClr val="tx1"/>
                </a:solidFill>
                <a:latin typeface="Arial" pitchFamily="34" charset="0"/>
              </a:defRPr>
            </a:lvl6pPr>
            <a:lvl7pPr marL="3070312" indent="-236178" eaLnBrk="0" fontAlgn="base" hangingPunct="0">
              <a:spcBef>
                <a:spcPct val="0"/>
              </a:spcBef>
              <a:spcAft>
                <a:spcPct val="0"/>
              </a:spcAft>
              <a:defRPr>
                <a:solidFill>
                  <a:schemeClr val="tx1"/>
                </a:solidFill>
                <a:latin typeface="Arial" pitchFamily="34" charset="0"/>
              </a:defRPr>
            </a:lvl7pPr>
            <a:lvl8pPr marL="3542666" indent="-236178" eaLnBrk="0" fontAlgn="base" hangingPunct="0">
              <a:spcBef>
                <a:spcPct val="0"/>
              </a:spcBef>
              <a:spcAft>
                <a:spcPct val="0"/>
              </a:spcAft>
              <a:defRPr>
                <a:solidFill>
                  <a:schemeClr val="tx1"/>
                </a:solidFill>
                <a:latin typeface="Arial" pitchFamily="34" charset="0"/>
              </a:defRPr>
            </a:lvl8pPr>
            <a:lvl9pPr marL="4015022" indent="-236178" eaLnBrk="0" fontAlgn="base" hangingPunct="0">
              <a:spcBef>
                <a:spcPct val="0"/>
              </a:spcBef>
              <a:spcAft>
                <a:spcPct val="0"/>
              </a:spcAft>
              <a:defRPr>
                <a:solidFill>
                  <a:schemeClr val="tx1"/>
                </a:solidFill>
                <a:latin typeface="Arial" pitchFamily="34" charset="0"/>
              </a:defRPr>
            </a:lvl9pPr>
          </a:lstStyle>
          <a:p>
            <a:pPr eaLnBrk="1" hangingPunct="1"/>
            <a:r>
              <a:rPr lang="en-GB"/>
              <a:t>Catherine Ngugi OER Africa</a:t>
            </a:r>
          </a:p>
        </p:txBody>
      </p:sp>
      <p:sp>
        <p:nvSpPr>
          <p:cNvPr id="5734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67578" indent="-295222" eaLnBrk="0" hangingPunct="0">
              <a:defRPr>
                <a:solidFill>
                  <a:schemeClr val="tx1"/>
                </a:solidFill>
                <a:latin typeface="Arial" pitchFamily="34" charset="0"/>
              </a:defRPr>
            </a:lvl2pPr>
            <a:lvl3pPr marL="1180889" indent="-236178" eaLnBrk="0" hangingPunct="0">
              <a:defRPr>
                <a:solidFill>
                  <a:schemeClr val="tx1"/>
                </a:solidFill>
                <a:latin typeface="Arial" pitchFamily="34" charset="0"/>
              </a:defRPr>
            </a:lvl3pPr>
            <a:lvl4pPr marL="1653245" indent="-236178" eaLnBrk="0" hangingPunct="0">
              <a:defRPr>
                <a:solidFill>
                  <a:schemeClr val="tx1"/>
                </a:solidFill>
                <a:latin typeface="Arial" pitchFamily="34" charset="0"/>
              </a:defRPr>
            </a:lvl4pPr>
            <a:lvl5pPr marL="2125599" indent="-236178" eaLnBrk="0" hangingPunct="0">
              <a:defRPr>
                <a:solidFill>
                  <a:schemeClr val="tx1"/>
                </a:solidFill>
                <a:latin typeface="Arial" pitchFamily="34" charset="0"/>
              </a:defRPr>
            </a:lvl5pPr>
            <a:lvl6pPr marL="2597955" indent="-236178" eaLnBrk="0" fontAlgn="base" hangingPunct="0">
              <a:spcBef>
                <a:spcPct val="0"/>
              </a:spcBef>
              <a:spcAft>
                <a:spcPct val="0"/>
              </a:spcAft>
              <a:defRPr>
                <a:solidFill>
                  <a:schemeClr val="tx1"/>
                </a:solidFill>
                <a:latin typeface="Arial" pitchFamily="34" charset="0"/>
              </a:defRPr>
            </a:lvl6pPr>
            <a:lvl7pPr marL="3070312" indent="-236178" eaLnBrk="0" fontAlgn="base" hangingPunct="0">
              <a:spcBef>
                <a:spcPct val="0"/>
              </a:spcBef>
              <a:spcAft>
                <a:spcPct val="0"/>
              </a:spcAft>
              <a:defRPr>
                <a:solidFill>
                  <a:schemeClr val="tx1"/>
                </a:solidFill>
                <a:latin typeface="Arial" pitchFamily="34" charset="0"/>
              </a:defRPr>
            </a:lvl7pPr>
            <a:lvl8pPr marL="3542666" indent="-236178" eaLnBrk="0" fontAlgn="base" hangingPunct="0">
              <a:spcBef>
                <a:spcPct val="0"/>
              </a:spcBef>
              <a:spcAft>
                <a:spcPct val="0"/>
              </a:spcAft>
              <a:defRPr>
                <a:solidFill>
                  <a:schemeClr val="tx1"/>
                </a:solidFill>
                <a:latin typeface="Arial" pitchFamily="34" charset="0"/>
              </a:defRPr>
            </a:lvl8pPr>
            <a:lvl9pPr marL="4015022" indent="-236178" eaLnBrk="0" fontAlgn="base" hangingPunct="0">
              <a:spcBef>
                <a:spcPct val="0"/>
              </a:spcBef>
              <a:spcAft>
                <a:spcPct val="0"/>
              </a:spcAft>
              <a:defRPr>
                <a:solidFill>
                  <a:schemeClr val="tx1"/>
                </a:solidFill>
                <a:latin typeface="Arial" pitchFamily="34" charset="0"/>
              </a:defRPr>
            </a:lvl9pPr>
          </a:lstStyle>
          <a:p>
            <a:pPr eaLnBrk="1" hangingPunct="1"/>
            <a:fld id="{5C31BEDB-2BCB-4F04-8423-83FD5269BC99}" type="slidenum">
              <a:rPr lang="en-GB" smtClean="0"/>
              <a:pPr eaLnBrk="1" hangingPunct="1"/>
              <a:t>26</a:t>
            </a:fld>
            <a:endParaRPr lang="en-GB"/>
          </a:p>
        </p:txBody>
      </p:sp>
      <p:sp>
        <p:nvSpPr>
          <p:cNvPr id="57350" name="Header Placeholder 6"/>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Arial" pitchFamily="34" charset="0"/>
              </a:defRPr>
            </a:lvl1pPr>
            <a:lvl2pPr marL="767578" indent="-295222" eaLnBrk="0" hangingPunct="0">
              <a:defRPr>
                <a:solidFill>
                  <a:schemeClr val="tx1"/>
                </a:solidFill>
                <a:latin typeface="Arial" pitchFamily="34" charset="0"/>
              </a:defRPr>
            </a:lvl2pPr>
            <a:lvl3pPr marL="1180889" indent="-236178" eaLnBrk="0" hangingPunct="0">
              <a:defRPr>
                <a:solidFill>
                  <a:schemeClr val="tx1"/>
                </a:solidFill>
                <a:latin typeface="Arial" pitchFamily="34" charset="0"/>
              </a:defRPr>
            </a:lvl3pPr>
            <a:lvl4pPr marL="1653245" indent="-236178" eaLnBrk="0" hangingPunct="0">
              <a:defRPr>
                <a:solidFill>
                  <a:schemeClr val="tx1"/>
                </a:solidFill>
                <a:latin typeface="Arial" pitchFamily="34" charset="0"/>
              </a:defRPr>
            </a:lvl4pPr>
            <a:lvl5pPr marL="2125599" indent="-236178" eaLnBrk="0" hangingPunct="0">
              <a:defRPr>
                <a:solidFill>
                  <a:schemeClr val="tx1"/>
                </a:solidFill>
                <a:latin typeface="Arial" pitchFamily="34" charset="0"/>
              </a:defRPr>
            </a:lvl5pPr>
            <a:lvl6pPr marL="2597955" indent="-236178" eaLnBrk="0" fontAlgn="base" hangingPunct="0">
              <a:spcBef>
                <a:spcPct val="0"/>
              </a:spcBef>
              <a:spcAft>
                <a:spcPct val="0"/>
              </a:spcAft>
              <a:defRPr>
                <a:solidFill>
                  <a:schemeClr val="tx1"/>
                </a:solidFill>
                <a:latin typeface="Arial" pitchFamily="34" charset="0"/>
              </a:defRPr>
            </a:lvl6pPr>
            <a:lvl7pPr marL="3070312" indent="-236178" eaLnBrk="0" fontAlgn="base" hangingPunct="0">
              <a:spcBef>
                <a:spcPct val="0"/>
              </a:spcBef>
              <a:spcAft>
                <a:spcPct val="0"/>
              </a:spcAft>
              <a:defRPr>
                <a:solidFill>
                  <a:schemeClr val="tx1"/>
                </a:solidFill>
                <a:latin typeface="Arial" pitchFamily="34" charset="0"/>
              </a:defRPr>
            </a:lvl7pPr>
            <a:lvl8pPr marL="3542666" indent="-236178" eaLnBrk="0" fontAlgn="base" hangingPunct="0">
              <a:spcBef>
                <a:spcPct val="0"/>
              </a:spcBef>
              <a:spcAft>
                <a:spcPct val="0"/>
              </a:spcAft>
              <a:defRPr>
                <a:solidFill>
                  <a:schemeClr val="tx1"/>
                </a:solidFill>
                <a:latin typeface="Arial" pitchFamily="34" charset="0"/>
              </a:defRPr>
            </a:lvl8pPr>
            <a:lvl9pPr marL="4015022" indent="-236178" eaLnBrk="0" fontAlgn="base" hangingPunct="0">
              <a:spcBef>
                <a:spcPct val="0"/>
              </a:spcBef>
              <a:spcAft>
                <a:spcPct val="0"/>
              </a:spcAft>
              <a:defRPr>
                <a:solidFill>
                  <a:schemeClr val="tx1"/>
                </a:solidFill>
                <a:latin typeface="Arial" pitchFamily="34" charset="0"/>
              </a:defRPr>
            </a:lvl9pPr>
          </a:lstStyle>
          <a:p>
            <a:pPr eaLnBrk="1" hangingPunct="1"/>
            <a:r>
              <a:rPr lang="en-GB"/>
              <a:t>OER in Developing Countries  Partnerships for Effective Collaboration</a:t>
            </a:r>
          </a:p>
        </p:txBody>
      </p:sp>
    </p:spTree>
    <p:extLst>
      <p:ext uri="{BB962C8B-B14F-4D97-AF65-F5344CB8AC3E}">
        <p14:creationId xmlns:p14="http://schemas.microsoft.com/office/powerpoint/2010/main" val="2489844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1">
              <a:defRPr/>
            </a:pPr>
            <a:r>
              <a:rPr lang="en-GB" dirty="0"/>
              <a:t>Chan et al (2013) See Roy Y. Chan Boston College; Gavin T. L. Brown, The University of Auckland; Larry H. Ludlow, Boston College., “</a:t>
            </a:r>
            <a:r>
              <a:rPr lang="en-GB" i="1" dirty="0"/>
              <a:t>What is the purpose of higher education?: A comparison of institutional and student perspectives on the goals and purposes of completing a bachelor’s degree in the 21st century</a:t>
            </a:r>
            <a:r>
              <a:rPr lang="en-GB" dirty="0"/>
              <a:t>.” Paper presented at the annual Association for the Study of Higher Education (ASHE) conference. St. Louis, MO: November 15, 2013.  Downloaded from: https://www.academia.edu/2626994/What_is_the_purpose_of_higher_education_Comparing_student_and_institutional_perspectives_for_completing_a_bachelors_degree_in_the_21st_century    on December  16th 2013</a:t>
            </a:r>
          </a:p>
          <a:p>
            <a:endParaRPr lang="en-GB" dirty="0"/>
          </a:p>
        </p:txBody>
      </p:sp>
      <p:sp>
        <p:nvSpPr>
          <p:cNvPr id="4" name="Slide Number Placeholder 3"/>
          <p:cNvSpPr>
            <a:spLocks noGrp="1"/>
          </p:cNvSpPr>
          <p:nvPr>
            <p:ph type="sldNum" sz="quarter" idx="10"/>
          </p:nvPr>
        </p:nvSpPr>
        <p:spPr/>
        <p:txBody>
          <a:bodyPr/>
          <a:lstStyle/>
          <a:p>
            <a:fld id="{3E210CC7-2AC0-4217-851A-0AE4570A9421}" type="slidenum">
              <a:rPr lang="en-GB" smtClean="0"/>
              <a:t>27</a:t>
            </a:fld>
            <a:endParaRPr lang="en-GB"/>
          </a:p>
        </p:txBody>
      </p:sp>
    </p:spTree>
    <p:extLst>
      <p:ext uri="{BB962C8B-B14F-4D97-AF65-F5344CB8AC3E}">
        <p14:creationId xmlns:p14="http://schemas.microsoft.com/office/powerpoint/2010/main" val="1973658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a:t>More info here</a:t>
            </a:r>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03A5D9-BCE2-46D5-8DB0-C6CCABDEC1D0}" type="slidenum">
              <a:rPr lang="en-GB" smtClean="0">
                <a:latin typeface="Arial" charset="0"/>
              </a:rPr>
              <a:pPr/>
              <a:t>30</a:t>
            </a:fld>
            <a:endParaRPr lang="en-GB">
              <a:latin typeface="Arial" charset="0"/>
            </a:endParaRPr>
          </a:p>
        </p:txBody>
      </p:sp>
      <p:sp>
        <p:nvSpPr>
          <p:cNvPr id="40965"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GB">
                <a:latin typeface="Arial" charset="0"/>
              </a:rPr>
              <a:t>Catherine Ngugi OER Africa</a:t>
            </a:r>
          </a:p>
        </p:txBody>
      </p:sp>
      <p:sp>
        <p:nvSpPr>
          <p:cNvPr id="40966" name="Header Placeholder 6"/>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endParaRPr lang="en-GB">
              <a:latin typeface="Arial" charset="0"/>
            </a:endParaRPr>
          </a:p>
        </p:txBody>
      </p:sp>
    </p:spTree>
    <p:extLst>
      <p:ext uri="{BB962C8B-B14F-4D97-AF65-F5344CB8AC3E}">
        <p14:creationId xmlns:p14="http://schemas.microsoft.com/office/powerpoint/2010/main" val="1913732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b="1"/>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12C2AF-A77A-4B01-8228-100F80A93C44}" type="slidenum">
              <a:rPr lang="en-GB" smtClean="0">
                <a:latin typeface="Arial" charset="0"/>
              </a:rPr>
              <a:pPr/>
              <a:t>32</a:t>
            </a:fld>
            <a:endParaRPr lang="en-GB">
              <a:latin typeface="Arial" charset="0"/>
            </a:endParaRPr>
          </a:p>
        </p:txBody>
      </p:sp>
    </p:spTree>
    <p:extLst>
      <p:ext uri="{BB962C8B-B14F-4D97-AF65-F5344CB8AC3E}">
        <p14:creationId xmlns:p14="http://schemas.microsoft.com/office/powerpoint/2010/main" val="3612073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altLang="en-US"/>
              <a:t>Almost any kind of resource has potential educational value …</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F89D898-1A90-4F47-9420-41ECAFFAF55E}" type="slidenum">
              <a:rPr lang="en-GB" altLang="en-US" smtClean="0"/>
              <a:pPr eaLnBrk="1" hangingPunct="1"/>
              <a:t>33</a:t>
            </a:fld>
            <a:endParaRPr lang="en-GB" altLang="en-US"/>
          </a:p>
        </p:txBody>
      </p:sp>
    </p:spTree>
    <p:extLst>
      <p:ext uri="{BB962C8B-B14F-4D97-AF65-F5344CB8AC3E}">
        <p14:creationId xmlns:p14="http://schemas.microsoft.com/office/powerpoint/2010/main" val="2098115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altLang="en-US"/>
              <a:t>… however we are most interested in resources which have been incorporated into some kind of learning activity … but can you just use it if you like it?</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83EC514-F711-4B3C-A461-B9B87D63453A}" type="slidenum">
              <a:rPr lang="en-GB" altLang="en-US" smtClean="0"/>
              <a:pPr eaLnBrk="1" hangingPunct="1"/>
              <a:t>34</a:t>
            </a:fld>
            <a:endParaRPr lang="en-GB" altLang="en-US"/>
          </a:p>
        </p:txBody>
      </p:sp>
    </p:spTree>
    <p:extLst>
      <p:ext uri="{BB962C8B-B14F-4D97-AF65-F5344CB8AC3E}">
        <p14:creationId xmlns:p14="http://schemas.microsoft.com/office/powerpoint/2010/main" val="3117922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altLang="en-US"/>
              <a:t>The “openness” relates to the way in which the resource is licensed for re-use.</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52F7DE5-0774-47CA-BE09-5368ACAAA2EB}" type="slidenum">
              <a:rPr lang="en-GB" altLang="en-US" smtClean="0"/>
              <a:pPr eaLnBrk="1" hangingPunct="1"/>
              <a:t>35</a:t>
            </a:fld>
            <a:endParaRPr lang="en-GB" altLang="en-US"/>
          </a:p>
        </p:txBody>
      </p:sp>
    </p:spTree>
    <p:extLst>
      <p:ext uri="{BB962C8B-B14F-4D97-AF65-F5344CB8AC3E}">
        <p14:creationId xmlns:p14="http://schemas.microsoft.com/office/powerpoint/2010/main" val="2373938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altLang="en-US"/>
              <a:t>The least restrictive licenses allow the original resource to be adapted for a different audience or context.</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C65AB7F-B031-4DBF-962B-171B390F80A1}" type="slidenum">
              <a:rPr lang="en-GB" altLang="en-US" smtClean="0"/>
              <a:pPr eaLnBrk="1" hangingPunct="1"/>
              <a:t>36</a:t>
            </a:fld>
            <a:endParaRPr lang="en-GB" altLang="en-US"/>
          </a:p>
        </p:txBody>
      </p:sp>
    </p:spTree>
    <p:extLst>
      <p:ext uri="{BB962C8B-B14F-4D97-AF65-F5344CB8AC3E}">
        <p14:creationId xmlns:p14="http://schemas.microsoft.com/office/powerpoint/2010/main" val="3399244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Text Box 1"/>
          <p:cNvSpPr>
            <a:spLocks noGrp="1" noRot="1" noChangeAspect="1" noChangeArrowheads="1" noTextEdit="1"/>
          </p:cNvSpPr>
          <p:nvPr>
            <p:ph type="sldImg"/>
          </p:nvPr>
        </p:nvSpPr>
        <p:spPr bwMode="auto">
          <a:xfrm>
            <a:off x="-363538" y="0"/>
            <a:ext cx="7615238" cy="5713413"/>
          </a:xfrm>
          <a:solidFill>
            <a:srgbClr val="FFFFFF"/>
          </a:solidFill>
          <a:ln>
            <a:solidFill>
              <a:srgbClr val="000000"/>
            </a:solidFill>
            <a:miter lim="800000"/>
            <a:headEnd/>
            <a:tailEnd/>
          </a:ln>
        </p:spPr>
      </p:sp>
      <p:sp>
        <p:nvSpPr>
          <p:cNvPr id="35843" name="Text Box 2"/>
          <p:cNvSpPr>
            <a:spLocks noGrp="1" noChangeArrowheads="1"/>
          </p:cNvSpPr>
          <p:nvPr>
            <p:ph type="body" idx="1"/>
          </p:nvPr>
        </p:nvSpPr>
        <p:spPr bwMode="auto">
          <a:xfrm>
            <a:off x="688817" y="4759643"/>
            <a:ext cx="5509335" cy="45091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r>
              <a:rPr lang="en-US" altLang="en-US">
                <a:latin typeface="Times New Roman" pitchFamily="18" charset="0"/>
                <a:ea typeface="ＭＳ Ｐゴシック" pitchFamily="34" charset="-128"/>
              </a:rPr>
              <a:t>Creative Commons is probably the most widely used open licensing system</a:t>
            </a:r>
          </a:p>
        </p:txBody>
      </p:sp>
    </p:spTree>
    <p:extLst>
      <p:ext uri="{BB962C8B-B14F-4D97-AF65-F5344CB8AC3E}">
        <p14:creationId xmlns:p14="http://schemas.microsoft.com/office/powerpoint/2010/main" val="1757970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Header Placeholder 3"/>
          <p:cNvSpPr>
            <a:spLocks noGrp="1"/>
          </p:cNvSpPr>
          <p:nvPr>
            <p:ph type="hdr" sz="quarter" idx="10"/>
          </p:nvPr>
        </p:nvSpPr>
        <p:spPr/>
        <p:txBody>
          <a:bodyPr/>
          <a:lstStyle/>
          <a:p>
            <a:pPr>
              <a:defRPr/>
            </a:pPr>
            <a:endParaRPr lang="en-GB"/>
          </a:p>
        </p:txBody>
      </p:sp>
      <p:sp>
        <p:nvSpPr>
          <p:cNvPr id="5" name="Slide Number Placeholder 4"/>
          <p:cNvSpPr>
            <a:spLocks noGrp="1"/>
          </p:cNvSpPr>
          <p:nvPr>
            <p:ph type="sldNum" sz="quarter" idx="11"/>
          </p:nvPr>
        </p:nvSpPr>
        <p:spPr/>
        <p:txBody>
          <a:bodyPr/>
          <a:lstStyle/>
          <a:p>
            <a:pPr>
              <a:defRPr/>
            </a:pPr>
            <a:fld id="{9DD301C9-C4B1-43C6-8507-5EFADED312B0}" type="slidenum">
              <a:rPr lang="en-GB" smtClean="0"/>
              <a:pPr>
                <a:defRPr/>
              </a:pPr>
              <a:t>7</a:t>
            </a:fld>
            <a:endParaRPr lang="en-GB"/>
          </a:p>
        </p:txBody>
      </p:sp>
    </p:spTree>
    <p:extLst>
      <p:ext uri="{BB962C8B-B14F-4D97-AF65-F5344CB8AC3E}">
        <p14:creationId xmlns:p14="http://schemas.microsoft.com/office/powerpoint/2010/main" val="2231574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Text Box 1"/>
          <p:cNvSpPr>
            <a:spLocks noGrp="1" noRot="1" noChangeAspect="1" noChangeArrowheads="1" noTextEdit="1"/>
          </p:cNvSpPr>
          <p:nvPr>
            <p:ph type="sldImg"/>
          </p:nvPr>
        </p:nvSpPr>
        <p:spPr bwMode="auto">
          <a:xfrm>
            <a:off x="-363538" y="0"/>
            <a:ext cx="7615238" cy="5713413"/>
          </a:xfrm>
          <a:solidFill>
            <a:srgbClr val="FFFFFF"/>
          </a:solidFill>
          <a:ln>
            <a:solidFill>
              <a:srgbClr val="000000"/>
            </a:solidFill>
            <a:miter lim="800000"/>
            <a:headEnd/>
            <a:tailEnd/>
          </a:ln>
        </p:spPr>
      </p:sp>
      <p:sp>
        <p:nvSpPr>
          <p:cNvPr id="37891" name="Text Box 2"/>
          <p:cNvSpPr>
            <a:spLocks noGrp="1" noChangeArrowheads="1"/>
          </p:cNvSpPr>
          <p:nvPr>
            <p:ph type="body" idx="1"/>
          </p:nvPr>
        </p:nvSpPr>
        <p:spPr bwMode="auto">
          <a:xfrm>
            <a:off x="688817" y="4759643"/>
            <a:ext cx="5509335" cy="45091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r>
              <a:rPr lang="en-US" altLang="en-US" dirty="0">
                <a:latin typeface="Times New Roman" pitchFamily="18" charset="0"/>
                <a:ea typeface="ＭＳ Ｐゴシック" pitchFamily="34" charset="-128"/>
              </a:rPr>
              <a:t>Examples of different licensing conditions: attribution only, share-alike (but difficult to track), non-commercial use (but difficult to define and track), no derivatives (may be appropriate for a research paper but seems less so for a teaching/learning resource which needs to be </a:t>
            </a:r>
            <a:r>
              <a:rPr lang="en-US" altLang="en-US" dirty="0" err="1">
                <a:latin typeface="Times New Roman" pitchFamily="18" charset="0"/>
                <a:ea typeface="ＭＳ Ｐゴシック" pitchFamily="34" charset="-128"/>
              </a:rPr>
              <a:t>contextualised</a:t>
            </a:r>
            <a:r>
              <a:rPr lang="en-US" altLang="en-US" dirty="0">
                <a:latin typeface="Times New Roman" pitchFamily="18" charset="0"/>
                <a:ea typeface="ＭＳ Ｐゴシック" pitchFamily="34" charset="-128"/>
              </a:rPr>
              <a:t>) …</a:t>
            </a:r>
          </a:p>
        </p:txBody>
      </p:sp>
    </p:spTree>
    <p:extLst>
      <p:ext uri="{BB962C8B-B14F-4D97-AF65-F5344CB8AC3E}">
        <p14:creationId xmlns:p14="http://schemas.microsoft.com/office/powerpoint/2010/main" val="3724819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p:cNvSpPr>
            <a:spLocks noGrp="1" noRot="1" noChangeAspect="1" noChangeArrowheads="1" noTextEdit="1"/>
          </p:cNvSpPr>
          <p:nvPr>
            <p:ph type="sldImg"/>
          </p:nvPr>
        </p:nvSpPr>
        <p:spPr bwMode="auto">
          <a:xfrm>
            <a:off x="-363538" y="0"/>
            <a:ext cx="7615238" cy="5713413"/>
          </a:xfrm>
          <a:solidFill>
            <a:srgbClr val="FFFFFF"/>
          </a:solidFill>
          <a:ln>
            <a:solidFill>
              <a:srgbClr val="000000"/>
            </a:solidFill>
            <a:miter lim="800000"/>
            <a:headEnd/>
            <a:tailEnd/>
          </a:ln>
        </p:spPr>
      </p:sp>
      <p:sp>
        <p:nvSpPr>
          <p:cNvPr id="38915" name="Text Box 2"/>
          <p:cNvSpPr>
            <a:spLocks noGrp="1" noChangeArrowheads="1"/>
          </p:cNvSpPr>
          <p:nvPr>
            <p:ph type="body" idx="1"/>
          </p:nvPr>
        </p:nvSpPr>
        <p:spPr bwMode="auto">
          <a:xfrm>
            <a:off x="688817" y="4759643"/>
            <a:ext cx="5509335" cy="45091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r>
              <a:rPr lang="en-US" altLang="en-US">
                <a:latin typeface="Times New Roman" pitchFamily="18" charset="0"/>
                <a:ea typeface="ＭＳ Ｐゴシック" pitchFamily="34" charset="-128"/>
              </a:rPr>
              <a:t>OER Africa promotes the more open licensing conditions for teaching/learning resources</a:t>
            </a:r>
          </a:p>
        </p:txBody>
      </p:sp>
    </p:spTree>
    <p:extLst>
      <p:ext uri="{BB962C8B-B14F-4D97-AF65-F5344CB8AC3E}">
        <p14:creationId xmlns:p14="http://schemas.microsoft.com/office/powerpoint/2010/main" val="936750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Text Box 1"/>
          <p:cNvSpPr>
            <a:spLocks noGrp="1" noRot="1" noChangeAspect="1" noChangeArrowheads="1" noTextEdit="1"/>
          </p:cNvSpPr>
          <p:nvPr>
            <p:ph type="sldImg"/>
          </p:nvPr>
        </p:nvSpPr>
        <p:spPr bwMode="auto">
          <a:xfrm>
            <a:off x="-363538" y="0"/>
            <a:ext cx="7615238" cy="5713413"/>
          </a:xfrm>
          <a:solidFill>
            <a:srgbClr val="FFFFFF"/>
          </a:solidFill>
          <a:ln>
            <a:solidFill>
              <a:srgbClr val="000000"/>
            </a:solidFill>
            <a:miter lim="800000"/>
            <a:headEnd/>
            <a:tailEnd/>
          </a:ln>
        </p:spPr>
      </p:sp>
      <p:sp>
        <p:nvSpPr>
          <p:cNvPr id="39939" name="Text Box 2"/>
          <p:cNvSpPr>
            <a:spLocks noGrp="1" noChangeArrowheads="1"/>
          </p:cNvSpPr>
          <p:nvPr>
            <p:ph type="body" idx="1"/>
          </p:nvPr>
        </p:nvSpPr>
        <p:spPr bwMode="auto">
          <a:xfrm>
            <a:off x="688817" y="4759643"/>
            <a:ext cx="5509335" cy="45091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numCol="1" anchor="ctr" anchorCtr="0" compatLnSpc="1">
            <a:prstTxWarp prst="textNoShape">
              <a:avLst/>
            </a:prstTxWarp>
          </a:bodyPr>
          <a:lstStyle/>
          <a:p>
            <a:r>
              <a:rPr lang="en-US" altLang="en-US">
                <a:latin typeface="Times New Roman" pitchFamily="18" charset="0"/>
                <a:ea typeface="ＭＳ Ｐゴシック" pitchFamily="34" charset="-128"/>
              </a:rPr>
              <a:t>A spectrum of licensing conditions</a:t>
            </a:r>
          </a:p>
        </p:txBody>
      </p:sp>
    </p:spTree>
    <p:extLst>
      <p:ext uri="{BB962C8B-B14F-4D97-AF65-F5344CB8AC3E}">
        <p14:creationId xmlns:p14="http://schemas.microsoft.com/office/powerpoint/2010/main" val="2480558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altLang="en-US" dirty="0"/>
              <a:t>OER support socio-constructivist approaches and an evolving curriculum</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0BA969C-53CD-48C7-8EF4-0B234EBAAE56}" type="slidenum">
              <a:rPr lang="en-GB" altLang="en-US" smtClean="0"/>
              <a:pPr eaLnBrk="1" hangingPunct="1"/>
              <a:t>42</a:t>
            </a:fld>
            <a:endParaRPr lang="en-GB" altLang="en-US"/>
          </a:p>
        </p:txBody>
      </p:sp>
    </p:spTree>
    <p:extLst>
      <p:ext uri="{BB962C8B-B14F-4D97-AF65-F5344CB8AC3E}">
        <p14:creationId xmlns:p14="http://schemas.microsoft.com/office/powerpoint/2010/main" val="2161286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From: Thorpe, M. 2006. </a:t>
            </a:r>
            <a:r>
              <a:rPr lang="en-GB" altLang="en-US" b="0" i="1" dirty="0">
                <a:solidFill>
                  <a:srgbClr val="000066"/>
                </a:solidFill>
                <a:latin typeface="Arial" charset="0"/>
              </a:rPr>
              <a:t>Using ICT for curriculum design, development and delivery: design for active and interactive networked learning. </a:t>
            </a:r>
            <a:r>
              <a:rPr lang="en-GB" altLang="en-US" b="0" i="0" dirty="0" err="1">
                <a:solidFill>
                  <a:srgbClr val="000066"/>
                </a:solidFill>
                <a:latin typeface="Arial" charset="0"/>
              </a:rPr>
              <a:t>Nadeosa</a:t>
            </a:r>
            <a:r>
              <a:rPr lang="en-GB" altLang="en-US" b="0" i="0" dirty="0">
                <a:solidFill>
                  <a:srgbClr val="000066"/>
                </a:solidFill>
                <a:latin typeface="Arial" charset="0"/>
              </a:rPr>
              <a:t>, Pretoria,</a:t>
            </a:r>
            <a:r>
              <a:rPr lang="en-GB" altLang="en-US" b="0" i="0" baseline="0" dirty="0">
                <a:solidFill>
                  <a:srgbClr val="000066"/>
                </a:solidFill>
                <a:latin typeface="Arial" charset="0"/>
              </a:rPr>
              <a:t> 2006.</a:t>
            </a:r>
          </a:p>
          <a:p>
            <a:r>
              <a:rPr lang="en-GB" b="0" i="0" baseline="0" dirty="0">
                <a:solidFill>
                  <a:srgbClr val="000066"/>
                </a:solidFill>
                <a:latin typeface="Arial" charset="0"/>
              </a:rPr>
              <a:t>OER Africa has supported a similar approach at Masters’ level at Makerere University Schools of Agriculture and Veterinary Sciences – case studies from previous years contribute to the pool of learning resources for the following years …</a:t>
            </a:r>
            <a:endParaRPr lang="en-ZA" dirty="0"/>
          </a:p>
        </p:txBody>
      </p:sp>
      <p:sp>
        <p:nvSpPr>
          <p:cNvPr id="4" name="Header Placeholder 3"/>
          <p:cNvSpPr>
            <a:spLocks noGrp="1"/>
          </p:cNvSpPr>
          <p:nvPr>
            <p:ph type="hdr" sz="quarter" idx="10"/>
          </p:nvPr>
        </p:nvSpPr>
        <p:spPr/>
        <p:txBody>
          <a:bodyPr/>
          <a:lstStyle/>
          <a:p>
            <a:pPr>
              <a:defRPr/>
            </a:pPr>
            <a:endParaRPr lang="en-GB"/>
          </a:p>
        </p:txBody>
      </p:sp>
      <p:sp>
        <p:nvSpPr>
          <p:cNvPr id="5" name="Slide Number Placeholder 4"/>
          <p:cNvSpPr>
            <a:spLocks noGrp="1"/>
          </p:cNvSpPr>
          <p:nvPr>
            <p:ph type="sldNum" sz="quarter" idx="11"/>
          </p:nvPr>
        </p:nvSpPr>
        <p:spPr/>
        <p:txBody>
          <a:bodyPr/>
          <a:lstStyle/>
          <a:p>
            <a:pPr>
              <a:defRPr/>
            </a:pPr>
            <a:fld id="{9DD301C9-C4B1-43C6-8507-5EFADED312B0}" type="slidenum">
              <a:rPr lang="en-GB" smtClean="0"/>
              <a:pPr>
                <a:defRPr/>
              </a:pPr>
              <a:t>43</a:t>
            </a:fld>
            <a:endParaRPr lang="en-GB"/>
          </a:p>
        </p:txBody>
      </p:sp>
    </p:spTree>
    <p:extLst>
      <p:ext uri="{BB962C8B-B14F-4D97-AF65-F5344CB8AC3E}">
        <p14:creationId xmlns:p14="http://schemas.microsoft.com/office/powerpoint/2010/main" val="4250657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Unisa CEDU required a manual, at short notice, for a workshop to</a:t>
            </a:r>
            <a:r>
              <a:rPr lang="en-ZA" baseline="0" dirty="0"/>
              <a:t> train supervisors and school-based mentors to support teaching practice … so we re-purposed an existing module on Mentoring from the national ACE in School Leadership and Management …</a:t>
            </a:r>
          </a:p>
          <a:p>
            <a:r>
              <a:rPr lang="en-ZA" baseline="0" dirty="0"/>
              <a:t>Institutions often use OER to supplement / complement print-based materials with other media such as videos, audios, animations …</a:t>
            </a:r>
            <a:endParaRPr lang="en-ZA" dirty="0"/>
          </a:p>
        </p:txBody>
      </p:sp>
      <p:sp>
        <p:nvSpPr>
          <p:cNvPr id="4" name="Header Placeholder 3"/>
          <p:cNvSpPr>
            <a:spLocks noGrp="1"/>
          </p:cNvSpPr>
          <p:nvPr>
            <p:ph type="hdr" sz="quarter" idx="10"/>
          </p:nvPr>
        </p:nvSpPr>
        <p:spPr/>
        <p:txBody>
          <a:bodyPr/>
          <a:lstStyle/>
          <a:p>
            <a:pPr>
              <a:defRPr/>
            </a:pPr>
            <a:endParaRPr lang="en-GB"/>
          </a:p>
        </p:txBody>
      </p:sp>
      <p:sp>
        <p:nvSpPr>
          <p:cNvPr id="5" name="Slide Number Placeholder 4"/>
          <p:cNvSpPr>
            <a:spLocks noGrp="1"/>
          </p:cNvSpPr>
          <p:nvPr>
            <p:ph type="sldNum" sz="quarter" idx="11"/>
          </p:nvPr>
        </p:nvSpPr>
        <p:spPr/>
        <p:txBody>
          <a:bodyPr/>
          <a:lstStyle/>
          <a:p>
            <a:pPr>
              <a:defRPr/>
            </a:pPr>
            <a:fld id="{9DD301C9-C4B1-43C6-8507-5EFADED312B0}" type="slidenum">
              <a:rPr lang="en-GB" smtClean="0"/>
              <a:pPr>
                <a:defRPr/>
              </a:pPr>
              <a:t>44</a:t>
            </a:fld>
            <a:endParaRPr lang="en-GB"/>
          </a:p>
        </p:txBody>
      </p:sp>
    </p:spTree>
    <p:extLst>
      <p:ext uri="{BB962C8B-B14F-4D97-AF65-F5344CB8AC3E}">
        <p14:creationId xmlns:p14="http://schemas.microsoft.com/office/powerpoint/2010/main" val="3251031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a:t>This resource developed by</a:t>
            </a:r>
            <a:r>
              <a:rPr lang="en-GB" baseline="0" dirty="0"/>
              <a:t> UCT staff and students is now widely used across other institutions</a:t>
            </a:r>
            <a:endParaRPr lang="en-GB" dirty="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A98F92-6E53-4D20-BBF5-3D89F07B99F2}" type="slidenum">
              <a:rPr lang="en-GB" smtClean="0">
                <a:latin typeface="Arial" charset="0"/>
              </a:rPr>
              <a:pPr/>
              <a:t>45</a:t>
            </a:fld>
            <a:endParaRPr lang="en-GB">
              <a:latin typeface="Arial" charset="0"/>
            </a:endParaRPr>
          </a:p>
        </p:txBody>
      </p:sp>
      <p:sp>
        <p:nvSpPr>
          <p:cNvPr id="44037"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GB">
                <a:latin typeface="Arial" charset="0"/>
              </a:rPr>
              <a:t>Catherine Ngugi OER Africa</a:t>
            </a:r>
          </a:p>
        </p:txBody>
      </p:sp>
      <p:sp>
        <p:nvSpPr>
          <p:cNvPr id="44038" name="Header Placeholder 6"/>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GB">
                <a:latin typeface="Arial" charset="0"/>
              </a:rPr>
              <a:t>OER in Developing Countries  Partnerships for Effective Collaboration</a:t>
            </a:r>
          </a:p>
        </p:txBody>
      </p:sp>
    </p:spTree>
    <p:extLst>
      <p:ext uri="{BB962C8B-B14F-4D97-AF65-F5344CB8AC3E}">
        <p14:creationId xmlns:p14="http://schemas.microsoft.com/office/powerpoint/2010/main" val="1081706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dirty="0"/>
              <a:t>Front page</a:t>
            </a:r>
            <a:r>
              <a:rPr lang="en-ZA" baseline="0" dirty="0"/>
              <a:t> of a new OER initiative with UP: </a:t>
            </a:r>
            <a:r>
              <a:rPr lang="en-ZA" dirty="0"/>
              <a:t>See: http://www.afrivip.org/ </a:t>
            </a:r>
          </a:p>
          <a:p>
            <a:endParaRPr lang="en-GB" b="1" dirty="0"/>
          </a:p>
          <a:p>
            <a:r>
              <a:rPr lang="en-GB" dirty="0"/>
              <a:t>All the resources are </a:t>
            </a:r>
            <a:r>
              <a:rPr lang="en-GB" dirty="0">
                <a:hlinkClick r:id="rId3"/>
              </a:rPr>
              <a:t>Open Education Resources (OER)</a:t>
            </a:r>
            <a:r>
              <a:rPr lang="en-GB" dirty="0"/>
              <a:t> and therefore carry an open license (Creative Commons), allowing it to be freely copied, distributed, and adapted without asking copyright permission. </a:t>
            </a:r>
          </a:p>
          <a:p>
            <a:r>
              <a:rPr lang="en-GB" dirty="0"/>
              <a:t>The Faculty of Veterinary Science, University of Pretoria, and its partners, has recognized the need to provide high quality Continuing Professional Development (CPD) training for veterinarians and allied professions including para-veterinary professionals. </a:t>
            </a:r>
            <a:r>
              <a:rPr lang="en-GB" dirty="0">
                <a:effectLst/>
              </a:rPr>
              <a:t>This has initiated the development of the African Veterinary Information Portal (</a:t>
            </a:r>
            <a:r>
              <a:rPr lang="en-GB" dirty="0" err="1">
                <a:effectLst/>
              </a:rPr>
              <a:t>AfriVIP</a:t>
            </a:r>
            <a:r>
              <a:rPr lang="en-GB" dirty="0">
                <a:effectLst/>
              </a:rPr>
              <a:t>), for veterinary training and information and a training platform of the O</a:t>
            </a:r>
            <a:r>
              <a:rPr lang="en-GB" dirty="0">
                <a:effectLst/>
                <a:hlinkClick r:id="rId4"/>
              </a:rPr>
              <a:t>IE Collaborating Centre for Training in Integrated Livestock and Wildlife Health and Management</a:t>
            </a:r>
            <a:r>
              <a:rPr lang="en-GB" dirty="0">
                <a:effectLst/>
              </a:rPr>
              <a:t>. </a:t>
            </a:r>
            <a:endParaRPr lang="en-GB" dirty="0"/>
          </a:p>
          <a:p>
            <a:endParaRPr lang="en-ZA" dirty="0"/>
          </a:p>
        </p:txBody>
      </p:sp>
      <p:sp>
        <p:nvSpPr>
          <p:cNvPr id="4" name="Slide Number Placeholder 3"/>
          <p:cNvSpPr>
            <a:spLocks noGrp="1"/>
          </p:cNvSpPr>
          <p:nvPr>
            <p:ph type="sldNum" sz="quarter" idx="10"/>
          </p:nvPr>
        </p:nvSpPr>
        <p:spPr/>
        <p:txBody>
          <a:bodyPr/>
          <a:lstStyle/>
          <a:p>
            <a:fld id="{7110C230-F9EE-4335-8649-8851884E5B7A}" type="slidenum">
              <a:rPr lang="en-ZA" smtClean="0">
                <a:solidFill>
                  <a:prstClr val="black"/>
                </a:solidFill>
              </a:rPr>
              <a:pPr/>
              <a:t>46</a:t>
            </a:fld>
            <a:endParaRPr lang="en-ZA">
              <a:solidFill>
                <a:prstClr val="black"/>
              </a:solidFill>
            </a:endParaRPr>
          </a:p>
        </p:txBody>
      </p:sp>
    </p:spTree>
    <p:extLst>
      <p:ext uri="{BB962C8B-B14F-4D97-AF65-F5344CB8AC3E}">
        <p14:creationId xmlns:p14="http://schemas.microsoft.com/office/powerpoint/2010/main" val="1462503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marL="514350" indent="-514350">
              <a:buFont typeface="+mj-lt"/>
              <a:buAutoNum type="arabicPeriod"/>
              <a:defRPr/>
            </a:pPr>
            <a:r>
              <a:rPr lang="en-US" dirty="0"/>
              <a:t>Open component of the platform allows for public access to the Univ. Pretoria Professional Development (PD) materials web page. No registration, nor log-in, is required and a search facility allows users to find and access Open courses and materials. This web site would be the point of entry for professionals looking for PD opportunities as well as members of the public.</a:t>
            </a:r>
          </a:p>
          <a:p>
            <a:pPr marL="514350" indent="-514350">
              <a:buFont typeface="+mj-lt"/>
              <a:buAutoNum type="arabicPeriod"/>
              <a:defRPr/>
            </a:pPr>
            <a:r>
              <a:rPr lang="en-US" dirty="0"/>
              <a:t>The public web interface (1) accesses the open materials from a database that is also shared with the university’s </a:t>
            </a:r>
            <a:r>
              <a:rPr lang="en-US" dirty="0" err="1"/>
              <a:t>ClickUp</a:t>
            </a:r>
            <a:r>
              <a:rPr lang="en-US" dirty="0"/>
              <a:t>! platform.</a:t>
            </a:r>
          </a:p>
          <a:p>
            <a:pPr marL="514350" indent="-514350">
              <a:buFont typeface="+mj-lt"/>
              <a:buAutoNum type="arabicPeriod"/>
              <a:defRPr/>
            </a:pPr>
            <a:r>
              <a:rPr lang="en-US" dirty="0"/>
              <a:t>Within the public web interface (1), on those pages of content that lend themselves to PD credits, there is a button that allows anyone to initiate a process to apply for their PD ‘credits’.</a:t>
            </a:r>
          </a:p>
          <a:p>
            <a:pPr marL="514350" indent="-514350">
              <a:buFont typeface="+mj-lt"/>
              <a:buAutoNum type="arabicPeriod" startAt="4"/>
              <a:defRPr/>
            </a:pPr>
            <a:r>
              <a:rPr lang="en-US" dirty="0"/>
              <a:t>Users register the first time on the </a:t>
            </a:r>
            <a:r>
              <a:rPr lang="en-US" dirty="0" err="1"/>
              <a:t>CEatUP</a:t>
            </a:r>
            <a:r>
              <a:rPr lang="en-US" dirty="0"/>
              <a:t> platform and are provided with a username and password. They also fill out a limited profile that includes professional practice &amp;  payment details. On subsequent visits they simply log in using their password. </a:t>
            </a:r>
          </a:p>
          <a:p>
            <a:pPr marL="514350" indent="-514350">
              <a:buFont typeface="+mj-lt"/>
              <a:buAutoNum type="arabicPeriod" startAt="4"/>
              <a:defRPr/>
            </a:pPr>
            <a:r>
              <a:rPr lang="en-US" dirty="0"/>
              <a:t>The user is then directed to the UP </a:t>
            </a:r>
            <a:r>
              <a:rPr lang="en-US" dirty="0" err="1"/>
              <a:t>ClickUP</a:t>
            </a:r>
            <a:r>
              <a:rPr lang="en-US" dirty="0"/>
              <a:t> platform where they complete the relevant PD multiple choice test. These short quizzes really only test comprehension and are a device to ensure the vet did read and comprehend the materials. </a:t>
            </a:r>
          </a:p>
          <a:p>
            <a:pPr marL="514350" indent="-514350">
              <a:buFont typeface="+mj-lt"/>
              <a:buAutoNum type="arabicPeriod" startAt="4"/>
              <a:defRPr/>
            </a:pPr>
            <a:r>
              <a:rPr lang="en-US" sz="3600" dirty="0"/>
              <a:t>On successful  completion of the test the user i</a:t>
            </a:r>
            <a:r>
              <a:rPr lang="en-US" dirty="0"/>
              <a:t>s alerted to their pass and congratulated. The points tally for that PD activity is also communicated, has the administration fee deducted from their account. PD portfolio is updated to reflect the up to date history of the user.</a:t>
            </a:r>
          </a:p>
          <a:p>
            <a:pPr marL="514350" indent="-514350">
              <a:buFont typeface="+mj-lt"/>
              <a:buAutoNum type="arabicPeriod" startAt="4"/>
              <a:defRPr/>
            </a:pPr>
            <a:r>
              <a:rPr lang="en-US" dirty="0"/>
              <a:t>The Continuing Education at UP (</a:t>
            </a:r>
            <a:r>
              <a:rPr lang="en-US" dirty="0" err="1"/>
              <a:t>CEatUP</a:t>
            </a:r>
            <a:r>
              <a:rPr lang="en-US" dirty="0"/>
              <a:t>) unit is alerted as PD tests are completed and are responsible for managing the database of and for coordinating  the e- mailing the official PD points certificate to the recipient and the </a:t>
            </a:r>
            <a:r>
              <a:rPr lang="en-US" dirty="0" err="1"/>
              <a:t>the</a:t>
            </a:r>
            <a:r>
              <a:rPr lang="en-US" dirty="0"/>
              <a:t> South African Veterinary Council (SAVC) although this communication process is automated.</a:t>
            </a:r>
          </a:p>
          <a:p>
            <a:pPr marL="514350" indent="-514350">
              <a:buFont typeface="+mj-lt"/>
              <a:buAutoNum type="arabicPeriod"/>
              <a:defRPr/>
            </a:pPr>
            <a:endParaRPr lang="en-US" dirty="0"/>
          </a:p>
          <a:p>
            <a:pPr>
              <a:defRPr/>
            </a:pPr>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3E42F80-09C5-4393-90E2-17781C6DD65B}" type="slidenum">
              <a:rPr lang="en-US" altLang="en-US" smtClean="0"/>
              <a:pPr eaLnBrk="1" hangingPunct="1"/>
              <a:t>47</a:t>
            </a:fld>
            <a:endParaRPr lang="en-US" altLang="en-US"/>
          </a:p>
        </p:txBody>
      </p:sp>
    </p:spTree>
    <p:extLst>
      <p:ext uri="{BB962C8B-B14F-4D97-AF65-F5344CB8AC3E}">
        <p14:creationId xmlns:p14="http://schemas.microsoft.com/office/powerpoint/2010/main" val="3321350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Possibilitie</a:t>
            </a:r>
            <a:r>
              <a:rPr lang="en-ZA" baseline="0" dirty="0"/>
              <a:t>s for opening up access to just-in-time learning without all the traditional application and registration procedures … but you need to have high levels of self-discipline and intrinsic motivation and not all courses may lead to recognition for credit</a:t>
            </a:r>
            <a:endParaRPr lang="en-ZA" dirty="0"/>
          </a:p>
        </p:txBody>
      </p:sp>
      <p:sp>
        <p:nvSpPr>
          <p:cNvPr id="4" name="Header Placeholder 3"/>
          <p:cNvSpPr>
            <a:spLocks noGrp="1"/>
          </p:cNvSpPr>
          <p:nvPr>
            <p:ph type="hdr" sz="quarter" idx="10"/>
          </p:nvPr>
        </p:nvSpPr>
        <p:spPr/>
        <p:txBody>
          <a:bodyPr/>
          <a:lstStyle/>
          <a:p>
            <a:pPr>
              <a:defRPr/>
            </a:pPr>
            <a:endParaRPr lang="en-GB"/>
          </a:p>
        </p:txBody>
      </p:sp>
      <p:sp>
        <p:nvSpPr>
          <p:cNvPr id="5" name="Slide Number Placeholder 4"/>
          <p:cNvSpPr>
            <a:spLocks noGrp="1"/>
          </p:cNvSpPr>
          <p:nvPr>
            <p:ph type="sldNum" sz="quarter" idx="11"/>
          </p:nvPr>
        </p:nvSpPr>
        <p:spPr/>
        <p:txBody>
          <a:bodyPr/>
          <a:lstStyle/>
          <a:p>
            <a:pPr>
              <a:defRPr/>
            </a:pPr>
            <a:fld id="{9DD301C9-C4B1-43C6-8507-5EFADED312B0}" type="slidenum">
              <a:rPr lang="en-GB" smtClean="0"/>
              <a:pPr>
                <a:defRPr/>
              </a:pPr>
              <a:t>48</a:t>
            </a:fld>
            <a:endParaRPr lang="en-GB"/>
          </a:p>
        </p:txBody>
      </p:sp>
    </p:spTree>
    <p:extLst>
      <p:ext uri="{BB962C8B-B14F-4D97-AF65-F5344CB8AC3E}">
        <p14:creationId xmlns:p14="http://schemas.microsoft.com/office/powerpoint/2010/main" val="4243847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altLang="en-US">
                <a:cs typeface="Arial" panose="020B0604020202020204" pitchFamily="34" charset="0"/>
              </a:rPr>
              <a:t>The curriculum is therefore much more than a list of content or topics. It is about the decisions we make about what to teach, how to each and how to assess the learning, who we involve in the process of decision-making, and how experience from practice feeds back into rethinking or reimagining what we choose to do …In an ODL setting we have the added challenge of working out how to do this without necessarily requiring teachers and learners to be in the same place at the same time.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3388C81-EE4D-4486-9458-EADA0ED01D5D}" type="slidenum">
              <a:rPr lang="en-ZA" altLang="en-US">
                <a:latin typeface="Calibri" panose="020F0502020204030204" pitchFamily="34" charset="0"/>
              </a:rPr>
              <a:pPr eaLnBrk="1" hangingPunct="1"/>
              <a:t>9</a:t>
            </a:fld>
            <a:endParaRPr lang="en-ZA" altLang="en-US">
              <a:latin typeface="Calibri" panose="020F0502020204030204" pitchFamily="34" charset="0"/>
            </a:endParaRPr>
          </a:p>
        </p:txBody>
      </p:sp>
    </p:spTree>
    <p:extLst>
      <p:ext uri="{BB962C8B-B14F-4D97-AF65-F5344CB8AC3E}">
        <p14:creationId xmlns:p14="http://schemas.microsoft.com/office/powerpoint/2010/main" val="3704404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Offering</a:t>
            </a:r>
            <a:r>
              <a:rPr lang="en-GB" baseline="0" dirty="0"/>
              <a:t> free accredited university courses</a:t>
            </a:r>
            <a:endParaRPr lang="en-GB" dirty="0"/>
          </a:p>
        </p:txBody>
      </p:sp>
      <p:sp>
        <p:nvSpPr>
          <p:cNvPr id="4" name="Header Placeholder 3"/>
          <p:cNvSpPr>
            <a:spLocks noGrp="1"/>
          </p:cNvSpPr>
          <p:nvPr>
            <p:ph type="hdr" sz="quarter" idx="10"/>
          </p:nvPr>
        </p:nvSpPr>
        <p:spPr/>
        <p:txBody>
          <a:bodyPr/>
          <a:lstStyle/>
          <a:p>
            <a:pPr>
              <a:defRPr/>
            </a:pPr>
            <a:endParaRPr lang="en-GB"/>
          </a:p>
        </p:txBody>
      </p:sp>
      <p:sp>
        <p:nvSpPr>
          <p:cNvPr id="5" name="Slide Number Placeholder 4"/>
          <p:cNvSpPr>
            <a:spLocks noGrp="1"/>
          </p:cNvSpPr>
          <p:nvPr>
            <p:ph type="sldNum" sz="quarter" idx="11"/>
          </p:nvPr>
        </p:nvSpPr>
        <p:spPr/>
        <p:txBody>
          <a:bodyPr/>
          <a:lstStyle/>
          <a:p>
            <a:pPr>
              <a:defRPr/>
            </a:pPr>
            <a:fld id="{9DD301C9-C4B1-43C6-8507-5EFADED312B0}" type="slidenum">
              <a:rPr lang="en-GB" smtClean="0"/>
              <a:pPr>
                <a:defRPr/>
              </a:pPr>
              <a:t>49</a:t>
            </a:fld>
            <a:endParaRPr lang="en-GB"/>
          </a:p>
        </p:txBody>
      </p:sp>
    </p:spTree>
    <p:extLst>
      <p:ext uri="{BB962C8B-B14F-4D97-AF65-F5344CB8AC3E}">
        <p14:creationId xmlns:p14="http://schemas.microsoft.com/office/powerpoint/2010/main" val="633989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Increasing the role of peer mentoring and support</a:t>
            </a:r>
          </a:p>
        </p:txBody>
      </p:sp>
      <p:sp>
        <p:nvSpPr>
          <p:cNvPr id="4" name="Header Placeholder 3"/>
          <p:cNvSpPr>
            <a:spLocks noGrp="1"/>
          </p:cNvSpPr>
          <p:nvPr>
            <p:ph type="hdr" sz="quarter" idx="10"/>
          </p:nvPr>
        </p:nvSpPr>
        <p:spPr/>
        <p:txBody>
          <a:bodyPr/>
          <a:lstStyle/>
          <a:p>
            <a:pPr>
              <a:defRPr/>
            </a:pPr>
            <a:endParaRPr lang="en-GB"/>
          </a:p>
        </p:txBody>
      </p:sp>
      <p:sp>
        <p:nvSpPr>
          <p:cNvPr id="5" name="Slide Number Placeholder 4"/>
          <p:cNvSpPr>
            <a:spLocks noGrp="1"/>
          </p:cNvSpPr>
          <p:nvPr>
            <p:ph type="sldNum" sz="quarter" idx="11"/>
          </p:nvPr>
        </p:nvSpPr>
        <p:spPr/>
        <p:txBody>
          <a:bodyPr/>
          <a:lstStyle/>
          <a:p>
            <a:pPr>
              <a:defRPr/>
            </a:pPr>
            <a:fld id="{9DD301C9-C4B1-43C6-8507-5EFADED312B0}" type="slidenum">
              <a:rPr lang="en-GB" smtClean="0"/>
              <a:pPr>
                <a:defRPr/>
              </a:pPr>
              <a:t>50</a:t>
            </a:fld>
            <a:endParaRPr lang="en-GB"/>
          </a:p>
        </p:txBody>
      </p:sp>
    </p:spTree>
    <p:extLst>
      <p:ext uri="{BB962C8B-B14F-4D97-AF65-F5344CB8AC3E}">
        <p14:creationId xmlns:p14="http://schemas.microsoft.com/office/powerpoint/2010/main" val="1904997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dirty="0"/>
              <a:t>http://www.col.org/resources/publications/Pages/detail.aspx?PID=357</a:t>
            </a:r>
          </a:p>
          <a:p>
            <a:endParaRPr lang="en-GB" dirty="0"/>
          </a:p>
        </p:txBody>
      </p:sp>
      <p:sp>
        <p:nvSpPr>
          <p:cNvPr id="39940"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endParaRPr lang="en-GB">
              <a:latin typeface="Arial" charset="0"/>
            </a:endParaRPr>
          </a:p>
        </p:txBody>
      </p:sp>
      <p:sp>
        <p:nvSpPr>
          <p:cNvPr id="39941"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AA0640-E185-4DC2-A7C3-73A7D224BC09}" type="slidenum">
              <a:rPr lang="en-GB" smtClean="0">
                <a:latin typeface="Arial" charset="0"/>
              </a:rPr>
              <a:pPr/>
              <a:t>51</a:t>
            </a:fld>
            <a:endParaRPr lang="en-GB">
              <a:latin typeface="Arial" charset="0"/>
            </a:endParaRPr>
          </a:p>
        </p:txBody>
      </p:sp>
    </p:spTree>
    <p:extLst>
      <p:ext uri="{BB962C8B-B14F-4D97-AF65-F5344CB8AC3E}">
        <p14:creationId xmlns:p14="http://schemas.microsoft.com/office/powerpoint/2010/main" val="2280500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Header Placeholder 3"/>
          <p:cNvSpPr>
            <a:spLocks noGrp="1"/>
          </p:cNvSpPr>
          <p:nvPr>
            <p:ph type="hdr" sz="quarter" idx="10"/>
          </p:nvPr>
        </p:nvSpPr>
        <p:spPr/>
        <p:txBody>
          <a:bodyPr/>
          <a:lstStyle/>
          <a:p>
            <a:pPr>
              <a:defRPr/>
            </a:pPr>
            <a:endParaRPr lang="en-GB"/>
          </a:p>
        </p:txBody>
      </p:sp>
      <p:sp>
        <p:nvSpPr>
          <p:cNvPr id="5" name="Slide Number Placeholder 4"/>
          <p:cNvSpPr>
            <a:spLocks noGrp="1"/>
          </p:cNvSpPr>
          <p:nvPr>
            <p:ph type="sldNum" sz="quarter" idx="11"/>
          </p:nvPr>
        </p:nvSpPr>
        <p:spPr/>
        <p:txBody>
          <a:bodyPr/>
          <a:lstStyle/>
          <a:p>
            <a:pPr>
              <a:defRPr/>
            </a:pPr>
            <a:fld id="{9DD301C9-C4B1-43C6-8507-5EFADED312B0}" type="slidenum">
              <a:rPr lang="en-GB" smtClean="0"/>
              <a:pPr>
                <a:defRPr/>
              </a:pPr>
              <a:t>54</a:t>
            </a:fld>
            <a:endParaRPr lang="en-GB"/>
          </a:p>
        </p:txBody>
      </p:sp>
    </p:spTree>
    <p:extLst>
      <p:ext uri="{BB962C8B-B14F-4D97-AF65-F5344CB8AC3E}">
        <p14:creationId xmlns:p14="http://schemas.microsoft.com/office/powerpoint/2010/main" val="3851509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Source: </a:t>
            </a:r>
            <a:r>
              <a:rPr lang="en-ZA" dirty="0" err="1"/>
              <a:t>McGreal</a:t>
            </a:r>
            <a:r>
              <a:rPr lang="en-ZA" dirty="0"/>
              <a:t>,</a:t>
            </a:r>
            <a:r>
              <a:rPr lang="en-ZA" baseline="0" dirty="0"/>
              <a:t> R. 2013. </a:t>
            </a:r>
            <a:r>
              <a:rPr lang="en-ZA" i="1" baseline="0" dirty="0"/>
              <a:t>Contact North OER Workshop</a:t>
            </a:r>
            <a:r>
              <a:rPr lang="en-ZA" baseline="0" dirty="0"/>
              <a:t>. </a:t>
            </a:r>
            <a:r>
              <a:rPr lang="en-ZA" baseline="0" dirty="0" err="1"/>
              <a:t>Collège</a:t>
            </a:r>
            <a:r>
              <a:rPr lang="en-ZA" baseline="0" dirty="0"/>
              <a:t> </a:t>
            </a:r>
            <a:r>
              <a:rPr lang="en-ZA" baseline="0" dirty="0" err="1"/>
              <a:t>Boréal</a:t>
            </a:r>
            <a:r>
              <a:rPr lang="en-ZA" baseline="0" dirty="0"/>
              <a:t>, November 19, 2013.</a:t>
            </a:r>
            <a:endParaRPr lang="en-ZA" dirty="0"/>
          </a:p>
        </p:txBody>
      </p:sp>
      <p:sp>
        <p:nvSpPr>
          <p:cNvPr id="4" name="Header Placeholder 3"/>
          <p:cNvSpPr>
            <a:spLocks noGrp="1"/>
          </p:cNvSpPr>
          <p:nvPr>
            <p:ph type="hdr" sz="quarter" idx="10"/>
          </p:nvPr>
        </p:nvSpPr>
        <p:spPr/>
        <p:txBody>
          <a:bodyPr/>
          <a:lstStyle/>
          <a:p>
            <a:pPr>
              <a:defRPr/>
            </a:pPr>
            <a:endParaRPr lang="en-GB"/>
          </a:p>
        </p:txBody>
      </p:sp>
      <p:sp>
        <p:nvSpPr>
          <p:cNvPr id="5" name="Slide Number Placeholder 4"/>
          <p:cNvSpPr>
            <a:spLocks noGrp="1"/>
          </p:cNvSpPr>
          <p:nvPr>
            <p:ph type="sldNum" sz="quarter" idx="11"/>
          </p:nvPr>
        </p:nvSpPr>
        <p:spPr/>
        <p:txBody>
          <a:bodyPr/>
          <a:lstStyle/>
          <a:p>
            <a:pPr>
              <a:defRPr/>
            </a:pPr>
            <a:fld id="{9DD301C9-C4B1-43C6-8507-5EFADED312B0}" type="slidenum">
              <a:rPr lang="en-GB" smtClean="0"/>
              <a:pPr>
                <a:defRPr/>
              </a:pPr>
              <a:t>55</a:t>
            </a:fld>
            <a:endParaRPr lang="en-GB"/>
          </a:p>
        </p:txBody>
      </p:sp>
    </p:spTree>
    <p:extLst>
      <p:ext uri="{BB962C8B-B14F-4D97-AF65-F5344CB8AC3E}">
        <p14:creationId xmlns:p14="http://schemas.microsoft.com/office/powerpoint/2010/main" val="10773455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ZA"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84985" indent="-301917" eaLnBrk="0" hangingPunct="0">
              <a:defRPr>
                <a:solidFill>
                  <a:schemeClr val="tx1"/>
                </a:solidFill>
                <a:latin typeface="Arial" charset="0"/>
              </a:defRPr>
            </a:lvl2pPr>
            <a:lvl3pPr marL="1207670" indent="-241534" eaLnBrk="0" hangingPunct="0">
              <a:defRPr>
                <a:solidFill>
                  <a:schemeClr val="tx1"/>
                </a:solidFill>
                <a:latin typeface="Arial" charset="0"/>
              </a:defRPr>
            </a:lvl3pPr>
            <a:lvl4pPr marL="1690738" indent="-241534" eaLnBrk="0" hangingPunct="0">
              <a:defRPr>
                <a:solidFill>
                  <a:schemeClr val="tx1"/>
                </a:solidFill>
                <a:latin typeface="Arial" charset="0"/>
              </a:defRPr>
            </a:lvl4pPr>
            <a:lvl5pPr marL="2173806" indent="-241534" eaLnBrk="0" hangingPunct="0">
              <a:defRPr>
                <a:solidFill>
                  <a:schemeClr val="tx1"/>
                </a:solidFill>
                <a:latin typeface="Arial" charset="0"/>
              </a:defRPr>
            </a:lvl5pPr>
            <a:lvl6pPr marL="2656874" indent="-241534" eaLnBrk="0" fontAlgn="base" hangingPunct="0">
              <a:spcBef>
                <a:spcPct val="0"/>
              </a:spcBef>
              <a:spcAft>
                <a:spcPct val="0"/>
              </a:spcAft>
              <a:defRPr>
                <a:solidFill>
                  <a:schemeClr val="tx1"/>
                </a:solidFill>
                <a:latin typeface="Arial" charset="0"/>
              </a:defRPr>
            </a:lvl6pPr>
            <a:lvl7pPr marL="3139942" indent="-241534" eaLnBrk="0" fontAlgn="base" hangingPunct="0">
              <a:spcBef>
                <a:spcPct val="0"/>
              </a:spcBef>
              <a:spcAft>
                <a:spcPct val="0"/>
              </a:spcAft>
              <a:defRPr>
                <a:solidFill>
                  <a:schemeClr val="tx1"/>
                </a:solidFill>
                <a:latin typeface="Arial" charset="0"/>
              </a:defRPr>
            </a:lvl7pPr>
            <a:lvl8pPr marL="3623008" indent="-241534" eaLnBrk="0" fontAlgn="base" hangingPunct="0">
              <a:spcBef>
                <a:spcPct val="0"/>
              </a:spcBef>
              <a:spcAft>
                <a:spcPct val="0"/>
              </a:spcAft>
              <a:defRPr>
                <a:solidFill>
                  <a:schemeClr val="tx1"/>
                </a:solidFill>
                <a:latin typeface="Arial" charset="0"/>
              </a:defRPr>
            </a:lvl8pPr>
            <a:lvl9pPr marL="4106077" indent="-241534"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FEF91065-770E-4CB4-8F91-E6C06F0EEBB3}" type="slidenum">
              <a:rPr lang="en-ZA" altLang="en-US" smtClean="0">
                <a:latin typeface="Calibri" pitchFamily="34" charset="0"/>
              </a:rPr>
              <a:pPr eaLnBrk="1" fontAlgn="base" hangingPunct="1">
                <a:spcBef>
                  <a:spcPct val="0"/>
                </a:spcBef>
                <a:spcAft>
                  <a:spcPct val="0"/>
                </a:spcAft>
              </a:pPr>
              <a:t>56</a:t>
            </a:fld>
            <a:endParaRPr lang="en-ZA" altLang="en-US">
              <a:latin typeface="Calibri" pitchFamily="34" charset="0"/>
            </a:endParaRPr>
          </a:p>
        </p:txBody>
      </p:sp>
    </p:spTree>
    <p:extLst>
      <p:ext uri="{BB962C8B-B14F-4D97-AF65-F5344CB8AC3E}">
        <p14:creationId xmlns:p14="http://schemas.microsoft.com/office/powerpoint/2010/main" val="220964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AB6315-02D9-4206-8BBA-5C72FC973894}" type="slidenum">
              <a:rPr lang="en-GB">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2334939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ZA" altLang="en-US">
              <a:cs typeface="Arial" pitchFamily="34" charset="0"/>
            </a:endParaRPr>
          </a:p>
        </p:txBody>
      </p:sp>
      <p:sp>
        <p:nvSpPr>
          <p:cNvPr id="4" name="Slide Number Placeholder 3"/>
          <p:cNvSpPr>
            <a:spLocks noGrp="1"/>
          </p:cNvSpPr>
          <p:nvPr>
            <p:ph type="sldNum" sz="quarter" idx="5"/>
          </p:nvPr>
        </p:nvSpPr>
        <p:spPr/>
        <p:txBody>
          <a:bodyPr/>
          <a:lstStyle/>
          <a:p>
            <a:pPr>
              <a:defRPr/>
            </a:pPr>
            <a:fld id="{268F4F53-B70D-4482-BCAD-3D88CF1CA2D6}" type="slidenum">
              <a:rPr lang="en-US" smtClean="0"/>
              <a:pPr>
                <a:defRPr/>
              </a:pPr>
              <a:t>11</a:t>
            </a:fld>
            <a:endParaRPr lang="en-US"/>
          </a:p>
        </p:txBody>
      </p:sp>
    </p:spTree>
    <p:extLst>
      <p:ext uri="{BB962C8B-B14F-4D97-AF65-F5344CB8AC3E}">
        <p14:creationId xmlns:p14="http://schemas.microsoft.com/office/powerpoint/2010/main" val="3141146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ZA" altLang="en-US">
              <a:cs typeface="Arial" pitchFamily="34" charset="0"/>
            </a:endParaRPr>
          </a:p>
        </p:txBody>
      </p:sp>
      <p:sp>
        <p:nvSpPr>
          <p:cNvPr id="4" name="Slide Number Placeholder 3"/>
          <p:cNvSpPr>
            <a:spLocks noGrp="1"/>
          </p:cNvSpPr>
          <p:nvPr>
            <p:ph type="sldNum" sz="quarter" idx="5"/>
          </p:nvPr>
        </p:nvSpPr>
        <p:spPr/>
        <p:txBody>
          <a:bodyPr/>
          <a:lstStyle/>
          <a:p>
            <a:pPr>
              <a:defRPr/>
            </a:pPr>
            <a:fld id="{107D9E8C-959C-40A5-8024-5D8119923C05}" type="slidenum">
              <a:rPr lang="en-US" smtClean="0"/>
              <a:pPr>
                <a:defRPr/>
              </a:pPr>
              <a:t>12</a:t>
            </a:fld>
            <a:endParaRPr lang="en-US"/>
          </a:p>
        </p:txBody>
      </p:sp>
    </p:spTree>
    <p:extLst>
      <p:ext uri="{BB962C8B-B14F-4D97-AF65-F5344CB8AC3E}">
        <p14:creationId xmlns:p14="http://schemas.microsoft.com/office/powerpoint/2010/main" val="1087290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ZA" altLang="en-US" sz="1200" dirty="0"/>
              <a:t>Carl, A. E. 2009. Teacher empowerment through curriculum development – Theory into practice. Third Edition. Lansdowne, Cape Town: </a:t>
            </a:r>
            <a:r>
              <a:rPr lang="en-ZA" altLang="en-US" sz="1200" dirty="0" err="1"/>
              <a:t>Juta</a:t>
            </a:r>
            <a:r>
              <a:rPr lang="en-ZA" altLang="en-US" sz="1200" dirty="0"/>
              <a:t> and Company Limited.</a:t>
            </a:r>
          </a:p>
          <a:p>
            <a:pPr eaLnBrk="1" hangingPunct="1"/>
            <a:endParaRPr lang="en-GB" altLang="en-US" dirty="0">
              <a:cs typeface="Arial" panose="020B0604020202020204" pitchFamily="34" charset="0"/>
            </a:endParaRPr>
          </a:p>
        </p:txBody>
      </p:sp>
    </p:spTree>
    <p:extLst>
      <p:ext uri="{BB962C8B-B14F-4D97-AF65-F5344CB8AC3E}">
        <p14:creationId xmlns:p14="http://schemas.microsoft.com/office/powerpoint/2010/main" val="3704588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spcAft>
                <a:spcPts val="638"/>
              </a:spcAft>
            </a:pPr>
            <a:r>
              <a:rPr lang="en-GB" sz="1500" dirty="0"/>
              <a:t>See: www.oerafrica.org</a:t>
            </a:r>
          </a:p>
          <a:p>
            <a:pPr eaLnBrk="1" hangingPunct="1">
              <a:spcBef>
                <a:spcPct val="0"/>
              </a:spcBef>
              <a:spcAft>
                <a:spcPts val="638"/>
              </a:spcAft>
            </a:pPr>
            <a:endParaRPr lang="en-GB" sz="1500" dirty="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E9982F-91CF-42E6-8926-F5B0E897982D}" type="slidenum">
              <a:rPr lang="en-GB" smtClean="0">
                <a:latin typeface="Arial" charset="0"/>
              </a:rPr>
              <a:pPr/>
              <a:t>22</a:t>
            </a:fld>
            <a:endParaRPr lang="en-GB">
              <a:latin typeface="Arial" charset="0"/>
            </a:endParaRPr>
          </a:p>
        </p:txBody>
      </p:sp>
      <p:sp>
        <p:nvSpPr>
          <p:cNvPr id="3584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endParaRPr lang="en-GB">
              <a:latin typeface="Arial" charset="0"/>
            </a:endParaRPr>
          </a:p>
        </p:txBody>
      </p:sp>
    </p:spTree>
    <p:extLst>
      <p:ext uri="{BB962C8B-B14F-4D97-AF65-F5344CB8AC3E}">
        <p14:creationId xmlns:p14="http://schemas.microsoft.com/office/powerpoint/2010/main" val="3287867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b="1" dirty="0"/>
              <a:t>Why do we exist?</a:t>
            </a:r>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12C2AF-A77A-4B01-8228-100F80A93C44}" type="slidenum">
              <a:rPr lang="en-GB" smtClean="0">
                <a:latin typeface="Arial" charset="0"/>
              </a:rPr>
              <a:pPr/>
              <a:t>23</a:t>
            </a:fld>
            <a:endParaRPr lang="en-GB">
              <a:latin typeface="Arial" charset="0"/>
            </a:endParaRPr>
          </a:p>
        </p:txBody>
      </p:sp>
    </p:spTree>
    <p:extLst>
      <p:ext uri="{BB962C8B-B14F-4D97-AF65-F5344CB8AC3E}">
        <p14:creationId xmlns:p14="http://schemas.microsoft.com/office/powerpoint/2010/main" val="1181687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http://wp.vcu.edu/medcgsa/wp-content/uploads/sites/2847/2013/05/graduation-cap-and-diploma.jpg</a:t>
            </a:r>
          </a:p>
          <a:p>
            <a:endParaRPr lang="en-GB" dirty="0"/>
          </a:p>
        </p:txBody>
      </p:sp>
      <p:sp>
        <p:nvSpPr>
          <p:cNvPr id="4" name="Slide Number Placeholder 3"/>
          <p:cNvSpPr>
            <a:spLocks noGrp="1"/>
          </p:cNvSpPr>
          <p:nvPr>
            <p:ph type="sldNum" sz="quarter" idx="10"/>
          </p:nvPr>
        </p:nvSpPr>
        <p:spPr/>
        <p:txBody>
          <a:bodyPr/>
          <a:lstStyle/>
          <a:p>
            <a:fld id="{3E210CC7-2AC0-4217-851A-0AE4570A9421}" type="slidenum">
              <a:rPr lang="en-GB" smtClean="0"/>
              <a:t>24</a:t>
            </a:fld>
            <a:endParaRPr lang="en-GB"/>
          </a:p>
        </p:txBody>
      </p:sp>
    </p:spTree>
    <p:extLst>
      <p:ext uri="{BB962C8B-B14F-4D97-AF65-F5344CB8AC3E}">
        <p14:creationId xmlns:p14="http://schemas.microsoft.com/office/powerpoint/2010/main" val="694560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46E9C997-2B23-46B6-8725-9EDE6AD5C708}" type="datetime1">
              <a:rPr lang="en-GB" smtClean="0"/>
              <a:pPr>
                <a:defRPr/>
              </a:pPr>
              <a:t>04/07/2018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566EC97-2466-464D-88B6-8435D9D972E7}" type="slidenum">
              <a:rPr lang="en-US" smtClean="0"/>
              <a:pPr>
                <a:defRPr/>
              </a:pPr>
              <a:t>‹#›</a:t>
            </a:fld>
            <a:endParaRPr lang="en-US"/>
          </a:p>
        </p:txBody>
      </p:sp>
    </p:spTree>
    <p:extLst>
      <p:ext uri="{BB962C8B-B14F-4D97-AF65-F5344CB8AC3E}">
        <p14:creationId xmlns:p14="http://schemas.microsoft.com/office/powerpoint/2010/main" val="42311137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A503B7D-01C3-49FD-8E6F-4024BD5F2C21}" type="datetime1">
              <a:rPr lang="en-GB" smtClean="0"/>
              <a:pPr>
                <a:defRPr/>
              </a:pPr>
              <a:t>04/07/2018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9BE4931-EF61-4B9A-B4CD-AA78B6D77280}" type="slidenum">
              <a:rPr lang="en-US" smtClean="0"/>
              <a:pPr>
                <a:defRPr/>
              </a:pPr>
              <a:t>‹#›</a:t>
            </a:fld>
            <a:endParaRPr lang="en-US"/>
          </a:p>
        </p:txBody>
      </p:sp>
    </p:spTree>
    <p:extLst>
      <p:ext uri="{BB962C8B-B14F-4D97-AF65-F5344CB8AC3E}">
        <p14:creationId xmlns:p14="http://schemas.microsoft.com/office/powerpoint/2010/main" val="3040631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F7DE06BB-FFC9-490A-B085-B0A27F1B08CE}" type="datetime1">
              <a:rPr lang="en-GB" smtClean="0"/>
              <a:pPr>
                <a:defRPr/>
              </a:pPr>
              <a:t>04/07/2018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748164B-A6E2-4192-AA4B-1734DD772B65}" type="slidenum">
              <a:rPr lang="en-US" smtClean="0"/>
              <a:pPr>
                <a:defRPr/>
              </a:pPr>
              <a:t>‹#›</a:t>
            </a:fld>
            <a:endParaRPr lang="en-US"/>
          </a:p>
        </p:txBody>
      </p:sp>
    </p:spTree>
    <p:extLst>
      <p:ext uri="{BB962C8B-B14F-4D97-AF65-F5344CB8AC3E}">
        <p14:creationId xmlns:p14="http://schemas.microsoft.com/office/powerpoint/2010/main" val="3048678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46E9C997-2B23-46B6-8725-9EDE6AD5C708}" type="datetime1">
              <a:rPr lang="en-GB" smtClean="0"/>
              <a:pPr>
                <a:defRPr/>
              </a:pPr>
              <a:t>04/07/2018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566EC97-2466-464D-88B6-8435D9D972E7}" type="slidenum">
              <a:rPr lang="en-US" smtClean="0"/>
              <a:pPr>
                <a:defRPr/>
              </a:pPr>
              <a:t>‹#›</a:t>
            </a:fld>
            <a:endParaRPr lang="en-US"/>
          </a:p>
        </p:txBody>
      </p:sp>
    </p:spTree>
    <p:extLst>
      <p:ext uri="{BB962C8B-B14F-4D97-AF65-F5344CB8AC3E}">
        <p14:creationId xmlns:p14="http://schemas.microsoft.com/office/powerpoint/2010/main" val="42311137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25C477C0-8637-4A42-9A90-F5622BC5E40C}" type="datetime1">
              <a:rPr lang="en-GB" smtClean="0"/>
              <a:pPr>
                <a:defRPr/>
              </a:pPr>
              <a:t>04/07/2018</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CCFC18E-655F-4B54-9774-599234E7ADBD}" type="slidenum">
              <a:rPr lang="en-US" smtClean="0"/>
              <a:pPr>
                <a:defRPr/>
              </a:pPr>
              <a:t>‹#›</a:t>
            </a:fld>
            <a:endParaRPr lang="en-US" dirty="0"/>
          </a:p>
        </p:txBody>
      </p:sp>
    </p:spTree>
    <p:extLst>
      <p:ext uri="{BB962C8B-B14F-4D97-AF65-F5344CB8AC3E}">
        <p14:creationId xmlns:p14="http://schemas.microsoft.com/office/powerpoint/2010/main" val="2078646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5A9EC3F9-51D4-481E-ABB0-C29C79EB398D}" type="datetime1">
              <a:rPr lang="en-GB" smtClean="0"/>
              <a:pPr>
                <a:defRPr/>
              </a:pPr>
              <a:t>04/07/2018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57FB4D2-CB21-4612-B8B3-7DCD84471685}" type="slidenum">
              <a:rPr lang="en-US" smtClean="0"/>
              <a:pPr>
                <a:defRPr/>
              </a:pPr>
              <a:t>‹#›</a:t>
            </a:fld>
            <a:endParaRPr lang="en-US"/>
          </a:p>
        </p:txBody>
      </p:sp>
    </p:spTree>
    <p:extLst>
      <p:ext uri="{BB962C8B-B14F-4D97-AF65-F5344CB8AC3E}">
        <p14:creationId xmlns:p14="http://schemas.microsoft.com/office/powerpoint/2010/main" val="2047596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1CE6DEE2-894B-4072-BE88-E23BCB3B7510}" type="datetime1">
              <a:rPr lang="en-GB" smtClean="0"/>
              <a:pPr>
                <a:defRPr/>
              </a:pPr>
              <a:t>04/07/2018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E276CC3-2D46-462B-8178-0D12D07E03D0}" type="slidenum">
              <a:rPr lang="en-US" smtClean="0"/>
              <a:pPr>
                <a:defRPr/>
              </a:pPr>
              <a:t>‹#›</a:t>
            </a:fld>
            <a:endParaRPr lang="en-US"/>
          </a:p>
        </p:txBody>
      </p:sp>
    </p:spTree>
    <p:extLst>
      <p:ext uri="{BB962C8B-B14F-4D97-AF65-F5344CB8AC3E}">
        <p14:creationId xmlns:p14="http://schemas.microsoft.com/office/powerpoint/2010/main" val="1870934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76DA902B-9F04-4F08-96C9-478B0E53DE6C}" type="datetime1">
              <a:rPr lang="en-GB" smtClean="0"/>
              <a:pPr>
                <a:defRPr/>
              </a:pPr>
              <a:t>04/07/2018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2378693-E414-4B41-9DF8-661A8C66C1B9}" type="slidenum">
              <a:rPr lang="en-US" smtClean="0"/>
              <a:pPr>
                <a:defRPr/>
              </a:pPr>
              <a:t>‹#›</a:t>
            </a:fld>
            <a:endParaRPr lang="en-US"/>
          </a:p>
        </p:txBody>
      </p:sp>
    </p:spTree>
    <p:extLst>
      <p:ext uri="{BB962C8B-B14F-4D97-AF65-F5344CB8AC3E}">
        <p14:creationId xmlns:p14="http://schemas.microsoft.com/office/powerpoint/2010/main" val="349964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652CA991-EE42-4597-971A-2F6E832C3D34}" type="datetime1">
              <a:rPr lang="en-GB" smtClean="0"/>
              <a:pPr>
                <a:defRPr/>
              </a:pPr>
              <a:t>04/07/2018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B60557A-7753-42D2-AA88-5FF66885EAF7}" type="slidenum">
              <a:rPr lang="en-US" smtClean="0"/>
              <a:pPr>
                <a:defRPr/>
              </a:pPr>
              <a:t>‹#›</a:t>
            </a:fld>
            <a:endParaRPr lang="en-US"/>
          </a:p>
        </p:txBody>
      </p:sp>
    </p:spTree>
    <p:extLst>
      <p:ext uri="{BB962C8B-B14F-4D97-AF65-F5344CB8AC3E}">
        <p14:creationId xmlns:p14="http://schemas.microsoft.com/office/powerpoint/2010/main" val="1418275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E5575A2-E5EF-47B3-ADB8-56C9171EFF26}" type="datetime1">
              <a:rPr lang="en-GB" smtClean="0"/>
              <a:pPr>
                <a:defRPr/>
              </a:pPr>
              <a:t>04/07/2018</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D822582-5761-49B7-B596-7CEC95A594D7}" type="slidenum">
              <a:rPr lang="en-US" smtClean="0"/>
              <a:pPr>
                <a:defRPr/>
              </a:pPr>
              <a:t>‹#›</a:t>
            </a:fld>
            <a:endParaRPr lang="en-US"/>
          </a:p>
        </p:txBody>
      </p:sp>
    </p:spTree>
    <p:extLst>
      <p:ext uri="{BB962C8B-B14F-4D97-AF65-F5344CB8AC3E}">
        <p14:creationId xmlns:p14="http://schemas.microsoft.com/office/powerpoint/2010/main" val="1218931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25C477C0-8637-4A42-9A90-F5622BC5E40C}" type="datetime1">
              <a:rPr lang="en-GB" smtClean="0"/>
              <a:pPr>
                <a:defRPr/>
              </a:pPr>
              <a:t>04/07/2018</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CCFC18E-655F-4B54-9774-599234E7ADBD}" type="slidenum">
              <a:rPr lang="en-US" smtClean="0"/>
              <a:pPr>
                <a:defRPr/>
              </a:pPr>
              <a:t>‹#›</a:t>
            </a:fld>
            <a:endParaRPr lang="en-US" dirty="0"/>
          </a:p>
        </p:txBody>
      </p:sp>
    </p:spTree>
    <p:extLst>
      <p:ext uri="{BB962C8B-B14F-4D97-AF65-F5344CB8AC3E}">
        <p14:creationId xmlns:p14="http://schemas.microsoft.com/office/powerpoint/2010/main" val="2078646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D3EAE2A-A436-4119-878C-CFC81BD52A06}" type="datetime1">
              <a:rPr lang="en-GB" smtClean="0"/>
              <a:pPr>
                <a:defRPr/>
              </a:pPr>
              <a:t>04/07/2018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4DA64B9-56F8-4AE5-B8B5-7CD801C59C68}" type="slidenum">
              <a:rPr lang="en-US" smtClean="0"/>
              <a:pPr>
                <a:defRPr/>
              </a:pPr>
              <a:t>‹#›</a:t>
            </a:fld>
            <a:endParaRPr lang="en-US"/>
          </a:p>
        </p:txBody>
      </p:sp>
    </p:spTree>
    <p:extLst>
      <p:ext uri="{BB962C8B-B14F-4D97-AF65-F5344CB8AC3E}">
        <p14:creationId xmlns:p14="http://schemas.microsoft.com/office/powerpoint/2010/main" val="3681144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A0C89B8-5181-4B7C-A071-42E6D2DC1530}" type="datetime1">
              <a:rPr lang="en-GB" smtClean="0"/>
              <a:pPr>
                <a:defRPr/>
              </a:pPr>
              <a:t>04/07/2018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08F19E7-68CF-4385-A8CA-BE8E7D8B3BF6}" type="slidenum">
              <a:rPr lang="en-US" smtClean="0"/>
              <a:pPr>
                <a:defRPr/>
              </a:pPr>
              <a:t>‹#›</a:t>
            </a:fld>
            <a:endParaRPr lang="en-US"/>
          </a:p>
        </p:txBody>
      </p:sp>
    </p:spTree>
    <p:extLst>
      <p:ext uri="{BB962C8B-B14F-4D97-AF65-F5344CB8AC3E}">
        <p14:creationId xmlns:p14="http://schemas.microsoft.com/office/powerpoint/2010/main" val="810137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A503B7D-01C3-49FD-8E6F-4024BD5F2C21}" type="datetime1">
              <a:rPr lang="en-GB" smtClean="0"/>
              <a:pPr>
                <a:defRPr/>
              </a:pPr>
              <a:t>04/07/2018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9BE4931-EF61-4B9A-B4CD-AA78B6D77280}" type="slidenum">
              <a:rPr lang="en-US" smtClean="0"/>
              <a:pPr>
                <a:defRPr/>
              </a:pPr>
              <a:t>‹#›</a:t>
            </a:fld>
            <a:endParaRPr lang="en-US"/>
          </a:p>
        </p:txBody>
      </p:sp>
    </p:spTree>
    <p:extLst>
      <p:ext uri="{BB962C8B-B14F-4D97-AF65-F5344CB8AC3E}">
        <p14:creationId xmlns:p14="http://schemas.microsoft.com/office/powerpoint/2010/main" val="3040631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F7DE06BB-FFC9-490A-B085-B0A27F1B08CE}" type="datetime1">
              <a:rPr lang="en-GB" smtClean="0"/>
              <a:pPr>
                <a:defRPr/>
              </a:pPr>
              <a:t>04/07/2018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748164B-A6E2-4192-AA4B-1734DD772B65}" type="slidenum">
              <a:rPr lang="en-US" smtClean="0"/>
              <a:pPr>
                <a:defRPr/>
              </a:pPr>
              <a:t>‹#›</a:t>
            </a:fld>
            <a:endParaRPr lang="en-US"/>
          </a:p>
        </p:txBody>
      </p:sp>
    </p:spTree>
    <p:extLst>
      <p:ext uri="{BB962C8B-B14F-4D97-AF65-F5344CB8AC3E}">
        <p14:creationId xmlns:p14="http://schemas.microsoft.com/office/powerpoint/2010/main" val="3048678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5A9EC3F9-51D4-481E-ABB0-C29C79EB398D}" type="datetime1">
              <a:rPr lang="en-GB" smtClean="0"/>
              <a:pPr>
                <a:defRPr/>
              </a:pPr>
              <a:t>04/07/2018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57FB4D2-CB21-4612-B8B3-7DCD84471685}" type="slidenum">
              <a:rPr lang="en-US" smtClean="0"/>
              <a:pPr>
                <a:defRPr/>
              </a:pPr>
              <a:t>‹#›</a:t>
            </a:fld>
            <a:endParaRPr lang="en-US"/>
          </a:p>
        </p:txBody>
      </p:sp>
    </p:spTree>
    <p:extLst>
      <p:ext uri="{BB962C8B-B14F-4D97-AF65-F5344CB8AC3E}">
        <p14:creationId xmlns:p14="http://schemas.microsoft.com/office/powerpoint/2010/main" val="2047596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1CE6DEE2-894B-4072-BE88-E23BCB3B7510}" type="datetime1">
              <a:rPr lang="en-GB" smtClean="0"/>
              <a:pPr>
                <a:defRPr/>
              </a:pPr>
              <a:t>04/07/2018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E276CC3-2D46-462B-8178-0D12D07E03D0}" type="slidenum">
              <a:rPr lang="en-US" smtClean="0"/>
              <a:pPr>
                <a:defRPr/>
              </a:pPr>
              <a:t>‹#›</a:t>
            </a:fld>
            <a:endParaRPr lang="en-US"/>
          </a:p>
        </p:txBody>
      </p:sp>
    </p:spTree>
    <p:extLst>
      <p:ext uri="{BB962C8B-B14F-4D97-AF65-F5344CB8AC3E}">
        <p14:creationId xmlns:p14="http://schemas.microsoft.com/office/powerpoint/2010/main" val="187093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76DA902B-9F04-4F08-96C9-478B0E53DE6C}" type="datetime1">
              <a:rPr lang="en-GB" smtClean="0"/>
              <a:pPr>
                <a:defRPr/>
              </a:pPr>
              <a:t>04/07/2018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2378693-E414-4B41-9DF8-661A8C66C1B9}" type="slidenum">
              <a:rPr lang="en-US" smtClean="0"/>
              <a:pPr>
                <a:defRPr/>
              </a:pPr>
              <a:t>‹#›</a:t>
            </a:fld>
            <a:endParaRPr lang="en-US"/>
          </a:p>
        </p:txBody>
      </p:sp>
    </p:spTree>
    <p:extLst>
      <p:ext uri="{BB962C8B-B14F-4D97-AF65-F5344CB8AC3E}">
        <p14:creationId xmlns:p14="http://schemas.microsoft.com/office/powerpoint/2010/main" val="349964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652CA991-EE42-4597-971A-2F6E832C3D34}" type="datetime1">
              <a:rPr lang="en-GB" smtClean="0"/>
              <a:pPr>
                <a:defRPr/>
              </a:pPr>
              <a:t>04/07/2018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B60557A-7753-42D2-AA88-5FF66885EAF7}" type="slidenum">
              <a:rPr lang="en-US" smtClean="0"/>
              <a:pPr>
                <a:defRPr/>
              </a:pPr>
              <a:t>‹#›</a:t>
            </a:fld>
            <a:endParaRPr lang="en-US"/>
          </a:p>
        </p:txBody>
      </p:sp>
    </p:spTree>
    <p:extLst>
      <p:ext uri="{BB962C8B-B14F-4D97-AF65-F5344CB8AC3E}">
        <p14:creationId xmlns:p14="http://schemas.microsoft.com/office/powerpoint/2010/main" val="1418275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E5575A2-E5EF-47B3-ADB8-56C9171EFF26}" type="datetime1">
              <a:rPr lang="en-GB" smtClean="0"/>
              <a:pPr>
                <a:defRPr/>
              </a:pPr>
              <a:t>04/07/2018</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D822582-5761-49B7-B596-7CEC95A594D7}" type="slidenum">
              <a:rPr lang="en-US" smtClean="0"/>
              <a:pPr>
                <a:defRPr/>
              </a:pPr>
              <a:t>‹#›</a:t>
            </a:fld>
            <a:endParaRPr lang="en-US"/>
          </a:p>
        </p:txBody>
      </p:sp>
    </p:spTree>
    <p:extLst>
      <p:ext uri="{BB962C8B-B14F-4D97-AF65-F5344CB8AC3E}">
        <p14:creationId xmlns:p14="http://schemas.microsoft.com/office/powerpoint/2010/main" val="1218931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D3EAE2A-A436-4119-878C-CFC81BD52A06}" type="datetime1">
              <a:rPr lang="en-GB" smtClean="0"/>
              <a:pPr>
                <a:defRPr/>
              </a:pPr>
              <a:t>04/07/2018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4DA64B9-56F8-4AE5-B8B5-7CD801C59C68}" type="slidenum">
              <a:rPr lang="en-US" smtClean="0"/>
              <a:pPr>
                <a:defRPr/>
              </a:pPr>
              <a:t>‹#›</a:t>
            </a:fld>
            <a:endParaRPr lang="en-US"/>
          </a:p>
        </p:txBody>
      </p:sp>
    </p:spTree>
    <p:extLst>
      <p:ext uri="{BB962C8B-B14F-4D97-AF65-F5344CB8AC3E}">
        <p14:creationId xmlns:p14="http://schemas.microsoft.com/office/powerpoint/2010/main" val="3681144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A0C89B8-5181-4B7C-A071-42E6D2DC1530}" type="datetime1">
              <a:rPr lang="en-GB" smtClean="0"/>
              <a:pPr>
                <a:defRPr/>
              </a:pPr>
              <a:t>04/07/2018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08F19E7-68CF-4385-A8CA-BE8E7D8B3BF6}" type="slidenum">
              <a:rPr lang="en-US" smtClean="0"/>
              <a:pPr>
                <a:defRPr/>
              </a:pPr>
              <a:t>‹#›</a:t>
            </a:fld>
            <a:endParaRPr lang="en-US"/>
          </a:p>
        </p:txBody>
      </p:sp>
    </p:spTree>
    <p:extLst>
      <p:ext uri="{BB962C8B-B14F-4D97-AF65-F5344CB8AC3E}">
        <p14:creationId xmlns:p14="http://schemas.microsoft.com/office/powerpoint/2010/main" val="810137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6E9C997-2B23-46B6-8725-9EDE6AD5C708}" type="datetime1">
              <a:rPr lang="en-GB" smtClean="0"/>
              <a:pPr>
                <a:defRPr/>
              </a:pPr>
              <a:t>04/07/2018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566EC97-2466-464D-88B6-8435D9D972E7}" type="slidenum">
              <a:rPr lang="en-US" smtClean="0"/>
              <a:pPr>
                <a:defRPr/>
              </a:pPr>
              <a:t>‹#›</a:t>
            </a:fld>
            <a:endParaRPr lang="en-US"/>
          </a:p>
        </p:txBody>
      </p:sp>
      <p:sp>
        <p:nvSpPr>
          <p:cNvPr id="7" name="Rectangle 6"/>
          <p:cNvSpPr/>
          <p:nvPr userDrawn="1"/>
        </p:nvSpPr>
        <p:spPr>
          <a:xfrm>
            <a:off x="0" y="5786438"/>
            <a:ext cx="9144000" cy="1071562"/>
          </a:xfrm>
          <a:prstGeom prst="rect">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Date Placeholder 13"/>
          <p:cNvSpPr txBox="1">
            <a:spLocks/>
          </p:cNvSpPr>
          <p:nvPr userDrawn="1"/>
        </p:nvSpPr>
        <p:spPr>
          <a:xfrm>
            <a:off x="0" y="6492875"/>
            <a:ext cx="4276725" cy="365125"/>
          </a:xfrm>
          <a:prstGeom prst="rect">
            <a:avLst/>
          </a:prstGeom>
        </p:spPr>
        <p:txBody>
          <a:bodyPr anchor="b"/>
          <a:lstStyle>
            <a:lvl1pPr algn="l" eaLnBrk="1" latinLnBrk="0" hangingPunct="1">
              <a:defRPr kumimoji="0" sz="1000">
                <a:solidFill>
                  <a:schemeClr val="tx1">
                    <a:shade val="50000"/>
                  </a:schemeClr>
                </a:solidFill>
              </a:defRPr>
            </a:lvl1pPr>
          </a:lstStyle>
          <a:p>
            <a:pPr fontAlgn="auto">
              <a:spcBef>
                <a:spcPts val="0"/>
              </a:spcBef>
              <a:spcAft>
                <a:spcPts val="0"/>
              </a:spcAft>
              <a:defRPr/>
            </a:pPr>
            <a:endParaRPr lang="en-GB" sz="1200" dirty="0">
              <a:solidFill>
                <a:srgbClr val="B58D0B"/>
              </a:solidFill>
              <a:latin typeface="Arial Rounded MT Bold" pitchFamily="34" charset="0"/>
            </a:endParaRPr>
          </a:p>
          <a:p>
            <a:pPr fontAlgn="auto">
              <a:spcBef>
                <a:spcPts val="0"/>
              </a:spcBef>
              <a:spcAft>
                <a:spcPts val="0"/>
              </a:spcAft>
              <a:defRPr/>
            </a:pPr>
            <a:endParaRPr lang="en-GB" dirty="0">
              <a:solidFill>
                <a:schemeClr val="bg2">
                  <a:lumMod val="50000"/>
                </a:schemeClr>
              </a:solidFill>
              <a:latin typeface="+mn-lt"/>
            </a:endParaRPr>
          </a:p>
          <a:p>
            <a:pPr fontAlgn="auto">
              <a:spcBef>
                <a:spcPts val="0"/>
              </a:spcBef>
              <a:spcAft>
                <a:spcPts val="0"/>
              </a:spcAft>
              <a:defRPr/>
            </a:pPr>
            <a:endParaRPr lang="en-GB" dirty="0">
              <a:solidFill>
                <a:schemeClr val="bg2">
                  <a:lumMod val="50000"/>
                </a:schemeClr>
              </a:solidFill>
              <a:latin typeface="+mn-lt"/>
            </a:endParaRPr>
          </a:p>
        </p:txBody>
      </p:sp>
      <p:sp>
        <p:nvSpPr>
          <p:cNvPr id="9" name="Slide Number Placeholder 22"/>
          <p:cNvSpPr txBox="1">
            <a:spLocks/>
          </p:cNvSpPr>
          <p:nvPr userDrawn="1"/>
        </p:nvSpPr>
        <p:spPr>
          <a:xfrm>
            <a:off x="7924800" y="6416675"/>
            <a:ext cx="762000" cy="365125"/>
          </a:xfrm>
          <a:prstGeom prst="rect">
            <a:avLst/>
          </a:prstGeom>
        </p:spPr>
        <p:txBody>
          <a:bodyPr lIns="0" rIns="0" anchor="b"/>
          <a:lstStyle>
            <a:lvl1pPr algn="r" eaLnBrk="1" latinLnBrk="0" hangingPunct="1">
              <a:defRPr kumimoji="0" sz="1200">
                <a:solidFill>
                  <a:schemeClr val="tx1">
                    <a:shade val="50000"/>
                  </a:schemeClr>
                </a:solidFill>
              </a:defRPr>
            </a:lvl1pPr>
          </a:lstStyle>
          <a:p>
            <a:pPr fontAlgn="auto">
              <a:spcBef>
                <a:spcPts val="0"/>
              </a:spcBef>
              <a:spcAft>
                <a:spcPts val="0"/>
              </a:spcAft>
              <a:defRPr/>
            </a:pPr>
            <a:fld id="{B6BDF520-AA79-422F-87F2-4ED78819377A}" type="slidenum">
              <a:rPr lang="en-GB" smtClean="0">
                <a:latin typeface="+mn-lt"/>
              </a:rPr>
              <a:pPr fontAlgn="auto">
                <a:spcBef>
                  <a:spcPts val="0"/>
                </a:spcBef>
                <a:spcAft>
                  <a:spcPts val="0"/>
                </a:spcAft>
                <a:defRPr/>
              </a:pPr>
              <a:t>‹#›</a:t>
            </a:fld>
            <a:endParaRPr lang="en-GB">
              <a:latin typeface="+mn-lt"/>
            </a:endParaRPr>
          </a:p>
        </p:txBody>
      </p:sp>
      <p:pic>
        <p:nvPicPr>
          <p:cNvPr id="10" name="Picture 6" descr="logo_drafts v7 feb25.jpg"/>
          <p:cNvPicPr>
            <a:picLocks noChangeAspect="1"/>
          </p:cNvPicPr>
          <p:nvPr userDrawn="1"/>
        </p:nvPicPr>
        <p:blipFill>
          <a:blip r:embed="rId14" cstate="print"/>
          <a:srcRect l="7031" t="13235" r="67188" b="67068"/>
          <a:stretch>
            <a:fillRect/>
          </a:stretch>
        </p:blipFill>
        <p:spPr bwMode="auto">
          <a:xfrm>
            <a:off x="6786563" y="5786438"/>
            <a:ext cx="2357437" cy="1071562"/>
          </a:xfrm>
          <a:prstGeom prst="rect">
            <a:avLst/>
          </a:prstGeom>
          <a:noFill/>
          <a:ln w="9525">
            <a:noFill/>
            <a:miter lim="800000"/>
            <a:headEnd/>
            <a:tailEnd/>
          </a:ln>
        </p:spPr>
      </p:pic>
      <p:pic>
        <p:nvPicPr>
          <p:cNvPr id="11" name="Picture 7" descr="C:\Users\Catherine\Pictures\OER Africa\SAIDE logo.jpg"/>
          <p:cNvPicPr>
            <a:picLocks noChangeAspect="1" noChangeArrowheads="1"/>
          </p:cNvPicPr>
          <p:nvPr userDrawn="1"/>
        </p:nvPicPr>
        <p:blipFill>
          <a:blip r:embed="rId15" cstate="print"/>
          <a:srcRect/>
          <a:stretch>
            <a:fillRect/>
          </a:stretch>
        </p:blipFill>
        <p:spPr bwMode="auto">
          <a:xfrm>
            <a:off x="228600" y="5943600"/>
            <a:ext cx="1905000" cy="838200"/>
          </a:xfrm>
          <a:prstGeom prst="rect">
            <a:avLst/>
          </a:prstGeom>
          <a:noFill/>
          <a:ln w="9525">
            <a:noFill/>
            <a:miter lim="800000"/>
            <a:headEnd/>
            <a:tailEnd/>
          </a:ln>
        </p:spPr>
      </p:pic>
    </p:spTree>
    <p:extLst>
      <p:ext uri="{BB962C8B-B14F-4D97-AF65-F5344CB8AC3E}">
        <p14:creationId xmlns:p14="http://schemas.microsoft.com/office/powerpoint/2010/main" val="3240274034"/>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 id="2147484308"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6E9C997-2B23-46B6-8725-9EDE6AD5C708}" type="datetime1">
              <a:rPr lang="en-GB" smtClean="0"/>
              <a:pPr>
                <a:defRPr/>
              </a:pPr>
              <a:t>04/07/2018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566EC97-2466-464D-88B6-8435D9D972E7}" type="slidenum">
              <a:rPr lang="en-US" smtClean="0"/>
              <a:pPr>
                <a:defRPr/>
              </a:pPr>
              <a:t>‹#›</a:t>
            </a:fld>
            <a:endParaRPr lang="en-US"/>
          </a:p>
        </p:txBody>
      </p:sp>
      <p:sp>
        <p:nvSpPr>
          <p:cNvPr id="7" name="Rectangle 6"/>
          <p:cNvSpPr/>
          <p:nvPr userDrawn="1"/>
        </p:nvSpPr>
        <p:spPr>
          <a:xfrm>
            <a:off x="0" y="5786438"/>
            <a:ext cx="9144000" cy="1071562"/>
          </a:xfrm>
          <a:prstGeom prst="rect">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Date Placeholder 13"/>
          <p:cNvSpPr txBox="1">
            <a:spLocks/>
          </p:cNvSpPr>
          <p:nvPr userDrawn="1"/>
        </p:nvSpPr>
        <p:spPr>
          <a:xfrm>
            <a:off x="0" y="6492875"/>
            <a:ext cx="4276725" cy="365125"/>
          </a:xfrm>
          <a:prstGeom prst="rect">
            <a:avLst/>
          </a:prstGeom>
        </p:spPr>
        <p:txBody>
          <a:bodyPr anchor="b"/>
          <a:lstStyle>
            <a:lvl1pPr algn="l" eaLnBrk="1" latinLnBrk="0" hangingPunct="1">
              <a:defRPr kumimoji="0" sz="1000">
                <a:solidFill>
                  <a:schemeClr val="tx1">
                    <a:shade val="50000"/>
                  </a:schemeClr>
                </a:solidFill>
              </a:defRPr>
            </a:lvl1pPr>
          </a:lstStyle>
          <a:p>
            <a:pPr fontAlgn="auto">
              <a:spcBef>
                <a:spcPts val="0"/>
              </a:spcBef>
              <a:spcAft>
                <a:spcPts val="0"/>
              </a:spcAft>
              <a:defRPr/>
            </a:pPr>
            <a:endParaRPr lang="en-GB" sz="1200" dirty="0">
              <a:solidFill>
                <a:srgbClr val="B58D0B"/>
              </a:solidFill>
              <a:latin typeface="Arial Rounded MT Bold" pitchFamily="34" charset="0"/>
            </a:endParaRPr>
          </a:p>
          <a:p>
            <a:pPr fontAlgn="auto">
              <a:spcBef>
                <a:spcPts val="0"/>
              </a:spcBef>
              <a:spcAft>
                <a:spcPts val="0"/>
              </a:spcAft>
              <a:defRPr/>
            </a:pPr>
            <a:endParaRPr lang="en-GB" dirty="0">
              <a:solidFill>
                <a:schemeClr val="bg2">
                  <a:lumMod val="50000"/>
                </a:schemeClr>
              </a:solidFill>
              <a:latin typeface="+mn-lt"/>
            </a:endParaRPr>
          </a:p>
          <a:p>
            <a:pPr fontAlgn="auto">
              <a:spcBef>
                <a:spcPts val="0"/>
              </a:spcBef>
              <a:spcAft>
                <a:spcPts val="0"/>
              </a:spcAft>
              <a:defRPr/>
            </a:pPr>
            <a:endParaRPr lang="en-GB" dirty="0">
              <a:solidFill>
                <a:schemeClr val="bg2">
                  <a:lumMod val="50000"/>
                </a:schemeClr>
              </a:solidFill>
              <a:latin typeface="+mn-lt"/>
            </a:endParaRPr>
          </a:p>
        </p:txBody>
      </p:sp>
      <p:sp>
        <p:nvSpPr>
          <p:cNvPr id="9" name="Slide Number Placeholder 22"/>
          <p:cNvSpPr txBox="1">
            <a:spLocks/>
          </p:cNvSpPr>
          <p:nvPr userDrawn="1"/>
        </p:nvSpPr>
        <p:spPr>
          <a:xfrm>
            <a:off x="7924800" y="6416675"/>
            <a:ext cx="762000" cy="365125"/>
          </a:xfrm>
          <a:prstGeom prst="rect">
            <a:avLst/>
          </a:prstGeom>
        </p:spPr>
        <p:txBody>
          <a:bodyPr lIns="0" rIns="0" anchor="b"/>
          <a:lstStyle>
            <a:lvl1pPr algn="r" eaLnBrk="1" latinLnBrk="0" hangingPunct="1">
              <a:defRPr kumimoji="0" sz="1200">
                <a:solidFill>
                  <a:schemeClr val="tx1">
                    <a:shade val="50000"/>
                  </a:schemeClr>
                </a:solidFill>
              </a:defRPr>
            </a:lvl1pPr>
          </a:lstStyle>
          <a:p>
            <a:pPr fontAlgn="auto">
              <a:spcBef>
                <a:spcPts val="0"/>
              </a:spcBef>
              <a:spcAft>
                <a:spcPts val="0"/>
              </a:spcAft>
              <a:defRPr/>
            </a:pPr>
            <a:fld id="{B6BDF520-AA79-422F-87F2-4ED78819377A}" type="slidenum">
              <a:rPr lang="en-GB" smtClean="0">
                <a:latin typeface="+mn-lt"/>
              </a:rPr>
              <a:pPr fontAlgn="auto">
                <a:spcBef>
                  <a:spcPts val="0"/>
                </a:spcBef>
                <a:spcAft>
                  <a:spcPts val="0"/>
                </a:spcAft>
                <a:defRPr/>
              </a:pPr>
              <a:t>‹#›</a:t>
            </a:fld>
            <a:endParaRPr lang="en-GB">
              <a:latin typeface="+mn-lt"/>
            </a:endParaRPr>
          </a:p>
        </p:txBody>
      </p:sp>
      <p:pic>
        <p:nvPicPr>
          <p:cNvPr id="10" name="Picture 6" descr="logo_drafts v7 feb25.jpg"/>
          <p:cNvPicPr>
            <a:picLocks noChangeAspect="1"/>
          </p:cNvPicPr>
          <p:nvPr userDrawn="1"/>
        </p:nvPicPr>
        <p:blipFill>
          <a:blip r:embed="rId13" cstate="print"/>
          <a:srcRect l="7031" t="13235" r="67188" b="67068"/>
          <a:stretch>
            <a:fillRect/>
          </a:stretch>
        </p:blipFill>
        <p:spPr bwMode="auto">
          <a:xfrm>
            <a:off x="6786563" y="5786438"/>
            <a:ext cx="2357437" cy="1071562"/>
          </a:xfrm>
          <a:prstGeom prst="rect">
            <a:avLst/>
          </a:prstGeom>
          <a:noFill/>
          <a:ln w="9525">
            <a:noFill/>
            <a:miter lim="800000"/>
            <a:headEnd/>
            <a:tailEnd/>
          </a:ln>
        </p:spPr>
      </p:pic>
      <p:pic>
        <p:nvPicPr>
          <p:cNvPr id="11" name="Picture 7" descr="C:\Users\Catherine\Pictures\OER Africa\SAIDE logo.jpg"/>
          <p:cNvPicPr>
            <a:picLocks noChangeAspect="1" noChangeArrowheads="1"/>
          </p:cNvPicPr>
          <p:nvPr userDrawn="1"/>
        </p:nvPicPr>
        <p:blipFill>
          <a:blip r:embed="rId14" cstate="print"/>
          <a:srcRect/>
          <a:stretch>
            <a:fillRect/>
          </a:stretch>
        </p:blipFill>
        <p:spPr bwMode="auto">
          <a:xfrm>
            <a:off x="228600" y="5943600"/>
            <a:ext cx="1905000" cy="838200"/>
          </a:xfrm>
          <a:prstGeom prst="rect">
            <a:avLst/>
          </a:prstGeom>
          <a:noFill/>
          <a:ln w="9525">
            <a:noFill/>
            <a:miter lim="800000"/>
            <a:headEnd/>
            <a:tailEnd/>
          </a:ln>
        </p:spPr>
      </p:pic>
    </p:spTree>
    <p:extLst>
      <p:ext uri="{BB962C8B-B14F-4D97-AF65-F5344CB8AC3E}">
        <p14:creationId xmlns:p14="http://schemas.microsoft.com/office/powerpoint/2010/main" val="3240274034"/>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hyperlink" Target="http://www.col.org/resources/speeches/2011presentation/Pages/2011-03-08.aspx"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hyperlink" Target="http://creativecommons.org/licenses/by/3.0/"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learn.creativecommons.org/" TargetMode="Externa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9.xml"/><Relationship Id="rId1" Type="http://schemas.openxmlformats.org/officeDocument/2006/relationships/themeOverride" Target="../theme/themeOverride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hyperlink" Target="http://www.nadeosa.org.za/"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hyperlink" Target="mailto:catherine.ngugi@gmail.com"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hyperlink" Target="http://creativecommons.org/licenses/by/3.0/"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4"/>
          <p:cNvGrpSpPr>
            <a:grpSpLocks/>
          </p:cNvGrpSpPr>
          <p:nvPr/>
        </p:nvGrpSpPr>
        <p:grpSpPr bwMode="auto">
          <a:xfrm>
            <a:off x="381000" y="381000"/>
            <a:ext cx="4000500" cy="4286250"/>
            <a:chOff x="642910" y="642918"/>
            <a:chExt cx="3633814" cy="3733824"/>
          </a:xfrm>
          <a:gradFill flip="none" rotWithShape="1">
            <a:gsLst>
              <a:gs pos="0">
                <a:srgbClr val="573301"/>
              </a:gs>
              <a:gs pos="50000">
                <a:schemeClr val="accent3">
                  <a:lumMod val="75000"/>
                </a:schemeClr>
              </a:gs>
              <a:gs pos="100000">
                <a:schemeClr val="accent1">
                  <a:tint val="23500"/>
                  <a:satMod val="160000"/>
                </a:schemeClr>
              </a:gs>
            </a:gsLst>
            <a:lin ang="10800000" scaled="1"/>
            <a:tileRect/>
          </a:gradFill>
          <a:effectLst>
            <a:outerShdw blurRad="76200" dist="12700" dir="2700000" sy="-23000" kx="-800400" algn="bl" rotWithShape="0">
              <a:prstClr val="black">
                <a:alpha val="20000"/>
              </a:prstClr>
            </a:outerShdw>
          </a:effectLst>
          <a:scene3d>
            <a:camera prst="perspectiveFront"/>
            <a:lightRig rig="sunset" dir="t"/>
          </a:scene3d>
        </p:grpSpPr>
        <p:sp>
          <p:nvSpPr>
            <p:cNvPr id="5" name="Oval 4"/>
            <p:cNvSpPr/>
            <p:nvPr/>
          </p:nvSpPr>
          <p:spPr>
            <a:xfrm>
              <a:off x="642910" y="642918"/>
              <a:ext cx="2143140" cy="2143140"/>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effectLst/>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B58D0B"/>
                </a:solidFill>
              </a:endParaRPr>
            </a:p>
          </p:txBody>
        </p:sp>
        <p:sp>
          <p:nvSpPr>
            <p:cNvPr id="6" name="Oval 5"/>
            <p:cNvSpPr/>
            <p:nvPr/>
          </p:nvSpPr>
          <p:spPr>
            <a:xfrm>
              <a:off x="2428860" y="3500438"/>
              <a:ext cx="838208" cy="876304"/>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B58D0B"/>
                </a:solidFill>
              </a:endParaRPr>
            </a:p>
          </p:txBody>
        </p:sp>
        <p:sp>
          <p:nvSpPr>
            <p:cNvPr id="7" name="Oval 6"/>
            <p:cNvSpPr/>
            <p:nvPr/>
          </p:nvSpPr>
          <p:spPr>
            <a:xfrm>
              <a:off x="2928926" y="2214554"/>
              <a:ext cx="838208" cy="876304"/>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B58D0B"/>
                </a:solidFill>
              </a:endParaRPr>
            </a:p>
          </p:txBody>
        </p:sp>
        <p:sp>
          <p:nvSpPr>
            <p:cNvPr id="8" name="Oval 7"/>
            <p:cNvSpPr/>
            <p:nvPr/>
          </p:nvSpPr>
          <p:spPr>
            <a:xfrm>
              <a:off x="2428860" y="2786058"/>
              <a:ext cx="571504" cy="528638"/>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B58D0B"/>
                </a:solidFill>
              </a:endParaRPr>
            </a:p>
          </p:txBody>
        </p:sp>
        <p:sp>
          <p:nvSpPr>
            <p:cNvPr id="9" name="Oval 8"/>
            <p:cNvSpPr/>
            <p:nvPr/>
          </p:nvSpPr>
          <p:spPr>
            <a:xfrm>
              <a:off x="3929058" y="1928802"/>
              <a:ext cx="347666" cy="385762"/>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effectLst>
              <a:innerShdw blurRad="63500" dist="50800" dir="18900000">
                <a:prstClr val="black">
                  <a:alpha val="50000"/>
                </a:prstClr>
              </a:innerShdw>
            </a:effectLst>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58320"/>
                </a:solidFill>
              </a:endParaRPr>
            </a:p>
          </p:txBody>
        </p:sp>
        <p:sp>
          <p:nvSpPr>
            <p:cNvPr id="10" name="Oval 9"/>
            <p:cNvSpPr/>
            <p:nvPr/>
          </p:nvSpPr>
          <p:spPr>
            <a:xfrm>
              <a:off x="3143240" y="3214686"/>
              <a:ext cx="347666" cy="385762"/>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B58D0B"/>
                </a:solidFill>
              </a:endParaRPr>
            </a:p>
          </p:txBody>
        </p:sp>
        <p:sp>
          <p:nvSpPr>
            <p:cNvPr id="11" name="Oval 10"/>
            <p:cNvSpPr/>
            <p:nvPr/>
          </p:nvSpPr>
          <p:spPr>
            <a:xfrm>
              <a:off x="2786050" y="1071546"/>
              <a:ext cx="347666" cy="385762"/>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B58D0B"/>
                </a:solidFill>
              </a:endParaRPr>
            </a:p>
          </p:txBody>
        </p:sp>
        <p:sp>
          <p:nvSpPr>
            <p:cNvPr id="12" name="Oval 11"/>
            <p:cNvSpPr/>
            <p:nvPr/>
          </p:nvSpPr>
          <p:spPr>
            <a:xfrm>
              <a:off x="2071670" y="3214686"/>
              <a:ext cx="347666" cy="385762"/>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B58D0B"/>
                </a:solidFill>
              </a:endParaRPr>
            </a:p>
          </p:txBody>
        </p:sp>
        <p:sp>
          <p:nvSpPr>
            <p:cNvPr id="13" name="Oval 12"/>
            <p:cNvSpPr/>
            <p:nvPr/>
          </p:nvSpPr>
          <p:spPr>
            <a:xfrm>
              <a:off x="2928926" y="1643050"/>
              <a:ext cx="571504" cy="528638"/>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B58D0B"/>
                </a:solidFill>
              </a:endParaRPr>
            </a:p>
          </p:txBody>
        </p:sp>
      </p:grpSp>
      <p:sp>
        <p:nvSpPr>
          <p:cNvPr id="2" name="Title 1"/>
          <p:cNvSpPr txBox="1">
            <a:spLocks/>
          </p:cNvSpPr>
          <p:nvPr/>
        </p:nvSpPr>
        <p:spPr>
          <a:xfrm>
            <a:off x="61913" y="1295400"/>
            <a:ext cx="8929687" cy="1470025"/>
          </a:xfrm>
          <a:prstGeom prst="rect">
            <a:avLst/>
          </a:prstGeom>
        </p:spPr>
        <p:txBody>
          <a:bodyPr rtlCol="0"/>
          <a:lstStyle/>
          <a:p>
            <a:pPr algn="r">
              <a:spcBef>
                <a:spcPct val="0"/>
              </a:spcBef>
              <a:spcAft>
                <a:spcPts val="600"/>
              </a:spcAft>
              <a:defRPr/>
            </a:pPr>
            <a:r>
              <a:rPr lang="en-GB" sz="4600" dirty="0">
                <a:solidFill>
                  <a:srgbClr val="F5801F"/>
                </a:solidFill>
                <a:effectLst>
                  <a:outerShdw blurRad="38100" dist="38100" dir="2700000" algn="tl">
                    <a:srgbClr val="000000">
                      <a:alpha val="43137"/>
                    </a:srgbClr>
                  </a:outerShdw>
                </a:effectLst>
                <a:latin typeface="Arial Rounded MT Bold" pitchFamily="34" charset="0"/>
              </a:rPr>
              <a:t>Open Educational Resources for Activity-Based Distance Provision</a:t>
            </a:r>
          </a:p>
        </p:txBody>
      </p:sp>
      <p:sp>
        <p:nvSpPr>
          <p:cNvPr id="3" name="Subtitle 2"/>
          <p:cNvSpPr txBox="1">
            <a:spLocks/>
          </p:cNvSpPr>
          <p:nvPr/>
        </p:nvSpPr>
        <p:spPr>
          <a:xfrm>
            <a:off x="1295400" y="3824287"/>
            <a:ext cx="7696200" cy="1357313"/>
          </a:xfrm>
          <a:prstGeom prst="rect">
            <a:avLst/>
          </a:prstGeom>
        </p:spPr>
        <p:txBody>
          <a:bodyPr/>
          <a:lstStyle/>
          <a:p>
            <a:pPr marL="342900" indent="-342900" algn="r" fontAlgn="base">
              <a:spcBef>
                <a:spcPct val="20000"/>
              </a:spcBef>
              <a:spcAft>
                <a:spcPct val="0"/>
              </a:spcAft>
              <a:defRPr/>
            </a:pPr>
            <a:r>
              <a:rPr lang="en-GB" sz="2400" i="1" dirty="0">
                <a:solidFill>
                  <a:srgbClr val="573201"/>
                </a:solidFill>
                <a:latin typeface="Arial Rounded MT Bold" pitchFamily="34" charset="0"/>
              </a:rPr>
              <a:t>Daystar University</a:t>
            </a:r>
          </a:p>
          <a:p>
            <a:pPr marL="342900" indent="-342900" algn="r" fontAlgn="base">
              <a:spcBef>
                <a:spcPct val="20000"/>
              </a:spcBef>
              <a:spcAft>
                <a:spcPct val="0"/>
              </a:spcAft>
              <a:defRPr/>
            </a:pPr>
            <a:r>
              <a:rPr lang="en-GB" sz="2400" dirty="0">
                <a:solidFill>
                  <a:srgbClr val="573201"/>
                </a:solidFill>
                <a:latin typeface="Arial Rounded MT Bold" pitchFamily="34" charset="0"/>
              </a:rPr>
              <a:t>Nairobi</a:t>
            </a:r>
          </a:p>
          <a:p>
            <a:pPr marL="342900" indent="-342900" algn="r" fontAlgn="base">
              <a:spcBef>
                <a:spcPct val="20000"/>
              </a:spcBef>
              <a:spcAft>
                <a:spcPct val="0"/>
              </a:spcAft>
              <a:defRPr/>
            </a:pPr>
            <a:r>
              <a:rPr lang="en-GB" sz="2400" dirty="0">
                <a:solidFill>
                  <a:srgbClr val="573201"/>
                </a:solidFill>
                <a:latin typeface="Arial Rounded MT Bold" pitchFamily="34" charset="0"/>
              </a:rPr>
              <a:t>16</a:t>
            </a:r>
            <a:r>
              <a:rPr lang="en-GB" sz="2400" baseline="30000" dirty="0">
                <a:solidFill>
                  <a:srgbClr val="573201"/>
                </a:solidFill>
                <a:latin typeface="Arial Rounded MT Bold" pitchFamily="34" charset="0"/>
              </a:rPr>
              <a:t>th</a:t>
            </a:r>
            <a:r>
              <a:rPr lang="en-GB" sz="2400" dirty="0">
                <a:solidFill>
                  <a:srgbClr val="573201"/>
                </a:solidFill>
                <a:latin typeface="Arial Rounded MT Bold" pitchFamily="34" charset="0"/>
              </a:rPr>
              <a:t> September 2014</a:t>
            </a:r>
          </a:p>
          <a:p>
            <a:pPr marL="342900" indent="-342900" algn="r" fontAlgn="base">
              <a:spcBef>
                <a:spcPct val="20000"/>
              </a:spcBef>
              <a:spcAft>
                <a:spcPct val="0"/>
              </a:spcAft>
              <a:defRPr/>
            </a:pPr>
            <a:endParaRPr lang="en-GB" sz="2400" dirty="0">
              <a:solidFill>
                <a:srgbClr val="573201"/>
              </a:solidFill>
              <a:latin typeface="Arial Rounded MT Bold" pitchFamily="34" charset="0"/>
            </a:endParaRPr>
          </a:p>
        </p:txBody>
      </p:sp>
    </p:spTree>
    <p:extLst>
      <p:ext uri="{BB962C8B-B14F-4D97-AF65-F5344CB8AC3E}">
        <p14:creationId xmlns:p14="http://schemas.microsoft.com/office/powerpoint/2010/main" val="1288976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t>Nomenclature</a:t>
            </a:r>
          </a:p>
        </p:txBody>
      </p:sp>
      <p:sp>
        <p:nvSpPr>
          <p:cNvPr id="3" name="Content Placeholder 2"/>
          <p:cNvSpPr>
            <a:spLocks noGrp="1"/>
          </p:cNvSpPr>
          <p:nvPr>
            <p:ph idx="1"/>
          </p:nvPr>
        </p:nvSpPr>
        <p:spPr/>
        <p:txBody>
          <a:bodyPr>
            <a:normAutofit/>
          </a:bodyPr>
          <a:lstStyle/>
          <a:p>
            <a:r>
              <a:rPr lang="en-ZA" sz="4000" dirty="0"/>
              <a:t>Qualification</a:t>
            </a:r>
          </a:p>
          <a:p>
            <a:pPr lvl="1"/>
            <a:r>
              <a:rPr lang="en-ZA" sz="3200" dirty="0"/>
              <a:t> Programme</a:t>
            </a:r>
          </a:p>
          <a:p>
            <a:pPr lvl="2"/>
            <a:r>
              <a:rPr lang="en-ZA" sz="3200" dirty="0"/>
              <a:t> Module</a:t>
            </a:r>
          </a:p>
          <a:p>
            <a:pPr lvl="3"/>
            <a:r>
              <a:rPr lang="en-ZA" sz="3200" dirty="0"/>
              <a:t> Unit</a:t>
            </a:r>
          </a:p>
        </p:txBody>
      </p:sp>
    </p:spTree>
    <p:extLst>
      <p:ext uri="{BB962C8B-B14F-4D97-AF65-F5344CB8AC3E}">
        <p14:creationId xmlns:p14="http://schemas.microsoft.com/office/powerpoint/2010/main" val="1388933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369888"/>
            <a:ext cx="8229600" cy="1143000"/>
          </a:xfrm>
        </p:spPr>
        <p:txBody>
          <a:bodyPr>
            <a:noAutofit/>
          </a:bodyPr>
          <a:lstStyle/>
          <a:p>
            <a:r>
              <a:rPr lang="en-ZA" altLang="en-US" b="1" dirty="0"/>
              <a:t>Enablers in re-imagining higher distance education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95915943"/>
              </p:ext>
            </p:extLst>
          </p:nvPr>
        </p:nvGraphicFramePr>
        <p:xfrm>
          <a:off x="0" y="1624012"/>
          <a:ext cx="9144000" cy="5233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5773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081087"/>
          </a:xfrm>
        </p:spPr>
        <p:txBody>
          <a:bodyPr/>
          <a:lstStyle/>
          <a:p>
            <a:pPr>
              <a:defRPr/>
            </a:pPr>
            <a:r>
              <a:rPr lang="en-ZA" b="1" dirty="0">
                <a:latin typeface="+mj-lt"/>
              </a:rPr>
              <a:t>But….</a:t>
            </a:r>
          </a:p>
        </p:txBody>
      </p:sp>
      <p:grpSp>
        <p:nvGrpSpPr>
          <p:cNvPr id="38915" name="Group 5"/>
          <p:cNvGrpSpPr>
            <a:grpSpLocks/>
          </p:cNvGrpSpPr>
          <p:nvPr/>
        </p:nvGrpSpPr>
        <p:grpSpPr bwMode="auto">
          <a:xfrm>
            <a:off x="381000" y="1219200"/>
            <a:ext cx="8588375" cy="5216525"/>
            <a:chOff x="251520" y="1412776"/>
            <a:chExt cx="8229600" cy="4695778"/>
          </a:xfrm>
        </p:grpSpPr>
        <p:sp>
          <p:nvSpPr>
            <p:cNvPr id="7" name="Rectangle 6"/>
            <p:cNvSpPr/>
            <p:nvPr/>
          </p:nvSpPr>
          <p:spPr>
            <a:xfrm>
              <a:off x="251520" y="2166831"/>
              <a:ext cx="8229600" cy="857241"/>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911073" y="1412776"/>
              <a:ext cx="6861175" cy="1255701"/>
            </a:xfrm>
            <a:custGeom>
              <a:avLst/>
              <a:gdLst>
                <a:gd name="connsiteX0" fmla="*/ 0 w 5760720"/>
                <a:gd name="connsiteY0" fmla="*/ 167283 h 1003680"/>
                <a:gd name="connsiteX1" fmla="*/ 167283 w 5760720"/>
                <a:gd name="connsiteY1" fmla="*/ 0 h 1003680"/>
                <a:gd name="connsiteX2" fmla="*/ 5593437 w 5760720"/>
                <a:gd name="connsiteY2" fmla="*/ 0 h 1003680"/>
                <a:gd name="connsiteX3" fmla="*/ 5760720 w 5760720"/>
                <a:gd name="connsiteY3" fmla="*/ 167283 h 1003680"/>
                <a:gd name="connsiteX4" fmla="*/ 5760720 w 5760720"/>
                <a:gd name="connsiteY4" fmla="*/ 836397 h 1003680"/>
                <a:gd name="connsiteX5" fmla="*/ 5593437 w 5760720"/>
                <a:gd name="connsiteY5" fmla="*/ 1003680 h 1003680"/>
                <a:gd name="connsiteX6" fmla="*/ 167283 w 5760720"/>
                <a:gd name="connsiteY6" fmla="*/ 1003680 h 1003680"/>
                <a:gd name="connsiteX7" fmla="*/ 0 w 5760720"/>
                <a:gd name="connsiteY7" fmla="*/ 836397 h 1003680"/>
                <a:gd name="connsiteX8" fmla="*/ 0 w 5760720"/>
                <a:gd name="connsiteY8" fmla="*/ 167283 h 100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1003680">
                  <a:moveTo>
                    <a:pt x="0" y="167283"/>
                  </a:moveTo>
                  <a:cubicBezTo>
                    <a:pt x="0" y="74895"/>
                    <a:pt x="74895" y="0"/>
                    <a:pt x="167283" y="0"/>
                  </a:cubicBezTo>
                  <a:lnTo>
                    <a:pt x="5593437" y="0"/>
                  </a:lnTo>
                  <a:cubicBezTo>
                    <a:pt x="5685825" y="0"/>
                    <a:pt x="5760720" y="74895"/>
                    <a:pt x="5760720" y="167283"/>
                  </a:cubicBezTo>
                  <a:lnTo>
                    <a:pt x="5760720" y="836397"/>
                  </a:lnTo>
                  <a:cubicBezTo>
                    <a:pt x="5760720" y="928785"/>
                    <a:pt x="5685825" y="1003680"/>
                    <a:pt x="5593437" y="1003680"/>
                  </a:cubicBezTo>
                  <a:lnTo>
                    <a:pt x="167283" y="1003680"/>
                  </a:lnTo>
                  <a:cubicBezTo>
                    <a:pt x="74895" y="1003680"/>
                    <a:pt x="0" y="928785"/>
                    <a:pt x="0" y="836397"/>
                  </a:cubicBezTo>
                  <a:lnTo>
                    <a:pt x="0" y="16728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266738" tIns="48996" rIns="266738" bIns="48996" spcCol="1270" anchor="ctr"/>
            <a:lstStyle/>
            <a:p>
              <a:pPr defTabSz="1511300">
                <a:lnSpc>
                  <a:spcPct val="90000"/>
                </a:lnSpc>
                <a:spcAft>
                  <a:spcPct val="35000"/>
                </a:spcAft>
                <a:defRPr/>
              </a:pPr>
              <a:endParaRPr lang="en-ZA" sz="3400" dirty="0"/>
            </a:p>
          </p:txBody>
        </p:sp>
        <p:sp>
          <p:nvSpPr>
            <p:cNvPr id="9" name="Rectangle 8"/>
            <p:cNvSpPr/>
            <p:nvPr/>
          </p:nvSpPr>
          <p:spPr>
            <a:xfrm>
              <a:off x="251520" y="3709866"/>
              <a:ext cx="8229600" cy="857241"/>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911073" y="3206285"/>
              <a:ext cx="6861175" cy="1187438"/>
            </a:xfrm>
            <a:custGeom>
              <a:avLst/>
              <a:gdLst>
                <a:gd name="connsiteX0" fmla="*/ 0 w 5760720"/>
                <a:gd name="connsiteY0" fmla="*/ 167283 h 1003680"/>
                <a:gd name="connsiteX1" fmla="*/ 167283 w 5760720"/>
                <a:gd name="connsiteY1" fmla="*/ 0 h 1003680"/>
                <a:gd name="connsiteX2" fmla="*/ 5593437 w 5760720"/>
                <a:gd name="connsiteY2" fmla="*/ 0 h 1003680"/>
                <a:gd name="connsiteX3" fmla="*/ 5760720 w 5760720"/>
                <a:gd name="connsiteY3" fmla="*/ 167283 h 1003680"/>
                <a:gd name="connsiteX4" fmla="*/ 5760720 w 5760720"/>
                <a:gd name="connsiteY4" fmla="*/ 836397 h 1003680"/>
                <a:gd name="connsiteX5" fmla="*/ 5593437 w 5760720"/>
                <a:gd name="connsiteY5" fmla="*/ 1003680 h 1003680"/>
                <a:gd name="connsiteX6" fmla="*/ 167283 w 5760720"/>
                <a:gd name="connsiteY6" fmla="*/ 1003680 h 1003680"/>
                <a:gd name="connsiteX7" fmla="*/ 0 w 5760720"/>
                <a:gd name="connsiteY7" fmla="*/ 836397 h 1003680"/>
                <a:gd name="connsiteX8" fmla="*/ 0 w 5760720"/>
                <a:gd name="connsiteY8" fmla="*/ 167283 h 100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1003680">
                  <a:moveTo>
                    <a:pt x="0" y="167283"/>
                  </a:moveTo>
                  <a:cubicBezTo>
                    <a:pt x="0" y="74895"/>
                    <a:pt x="74895" y="0"/>
                    <a:pt x="167283" y="0"/>
                  </a:cubicBezTo>
                  <a:lnTo>
                    <a:pt x="5593437" y="0"/>
                  </a:lnTo>
                  <a:cubicBezTo>
                    <a:pt x="5685825" y="0"/>
                    <a:pt x="5760720" y="74895"/>
                    <a:pt x="5760720" y="167283"/>
                  </a:cubicBezTo>
                  <a:lnTo>
                    <a:pt x="5760720" y="836397"/>
                  </a:lnTo>
                  <a:cubicBezTo>
                    <a:pt x="5760720" y="928785"/>
                    <a:pt x="5685825" y="1003680"/>
                    <a:pt x="5593437" y="1003680"/>
                  </a:cubicBezTo>
                  <a:lnTo>
                    <a:pt x="167283" y="1003680"/>
                  </a:lnTo>
                  <a:cubicBezTo>
                    <a:pt x="74895" y="1003680"/>
                    <a:pt x="0" y="928785"/>
                    <a:pt x="0" y="836397"/>
                  </a:cubicBezTo>
                  <a:lnTo>
                    <a:pt x="0" y="16728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266738" tIns="48996" rIns="266738" bIns="48996" spcCol="1270" anchor="ctr"/>
            <a:lstStyle/>
            <a:p>
              <a:pPr defTabSz="1511300">
                <a:lnSpc>
                  <a:spcPct val="90000"/>
                </a:lnSpc>
                <a:spcAft>
                  <a:spcPct val="35000"/>
                </a:spcAft>
                <a:defRPr/>
              </a:pPr>
              <a:endParaRPr lang="en-ZA" sz="2400" i="1" dirty="0">
                <a:solidFill>
                  <a:schemeClr val="tx1"/>
                </a:solidFill>
              </a:endParaRPr>
            </a:p>
          </p:txBody>
        </p:sp>
        <p:sp>
          <p:nvSpPr>
            <p:cNvPr id="11" name="Rectangle 10"/>
            <p:cNvSpPr/>
            <p:nvPr/>
          </p:nvSpPr>
          <p:spPr>
            <a:xfrm>
              <a:off x="251520" y="5251313"/>
              <a:ext cx="8229600" cy="857241"/>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908671" y="4785518"/>
              <a:ext cx="6789737" cy="1185850"/>
            </a:xfrm>
            <a:custGeom>
              <a:avLst/>
              <a:gdLst>
                <a:gd name="connsiteX0" fmla="*/ 0 w 5760720"/>
                <a:gd name="connsiteY0" fmla="*/ 167283 h 1003680"/>
                <a:gd name="connsiteX1" fmla="*/ 167283 w 5760720"/>
                <a:gd name="connsiteY1" fmla="*/ 0 h 1003680"/>
                <a:gd name="connsiteX2" fmla="*/ 5593437 w 5760720"/>
                <a:gd name="connsiteY2" fmla="*/ 0 h 1003680"/>
                <a:gd name="connsiteX3" fmla="*/ 5760720 w 5760720"/>
                <a:gd name="connsiteY3" fmla="*/ 167283 h 1003680"/>
                <a:gd name="connsiteX4" fmla="*/ 5760720 w 5760720"/>
                <a:gd name="connsiteY4" fmla="*/ 836397 h 1003680"/>
                <a:gd name="connsiteX5" fmla="*/ 5593437 w 5760720"/>
                <a:gd name="connsiteY5" fmla="*/ 1003680 h 1003680"/>
                <a:gd name="connsiteX6" fmla="*/ 167283 w 5760720"/>
                <a:gd name="connsiteY6" fmla="*/ 1003680 h 1003680"/>
                <a:gd name="connsiteX7" fmla="*/ 0 w 5760720"/>
                <a:gd name="connsiteY7" fmla="*/ 836397 h 1003680"/>
                <a:gd name="connsiteX8" fmla="*/ 0 w 5760720"/>
                <a:gd name="connsiteY8" fmla="*/ 167283 h 100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720" h="1003680">
                  <a:moveTo>
                    <a:pt x="0" y="167283"/>
                  </a:moveTo>
                  <a:cubicBezTo>
                    <a:pt x="0" y="74895"/>
                    <a:pt x="74895" y="0"/>
                    <a:pt x="167283" y="0"/>
                  </a:cubicBezTo>
                  <a:lnTo>
                    <a:pt x="5593437" y="0"/>
                  </a:lnTo>
                  <a:cubicBezTo>
                    <a:pt x="5685825" y="0"/>
                    <a:pt x="5760720" y="74895"/>
                    <a:pt x="5760720" y="167283"/>
                  </a:cubicBezTo>
                  <a:lnTo>
                    <a:pt x="5760720" y="836397"/>
                  </a:lnTo>
                  <a:cubicBezTo>
                    <a:pt x="5760720" y="928785"/>
                    <a:pt x="5685825" y="1003680"/>
                    <a:pt x="5593437" y="1003680"/>
                  </a:cubicBezTo>
                  <a:lnTo>
                    <a:pt x="167283" y="1003680"/>
                  </a:lnTo>
                  <a:cubicBezTo>
                    <a:pt x="74895" y="1003680"/>
                    <a:pt x="0" y="928785"/>
                    <a:pt x="0" y="836397"/>
                  </a:cubicBezTo>
                  <a:lnTo>
                    <a:pt x="0" y="16728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266738" tIns="48996" rIns="266738" bIns="48996" spcCol="1270" anchor="ctr"/>
            <a:lstStyle/>
            <a:p>
              <a:pPr algn="ctr" defTabSz="1511300">
                <a:lnSpc>
                  <a:spcPct val="90000"/>
                </a:lnSpc>
                <a:spcAft>
                  <a:spcPct val="35000"/>
                </a:spcAft>
                <a:defRPr/>
              </a:pPr>
              <a:r>
                <a:rPr lang="en-US" sz="2400" i="1" dirty="0"/>
                <a:t>Good teaching may overcome a poor choice of technology but technology will </a:t>
              </a:r>
              <a:r>
                <a:rPr lang="en-US" sz="2400" b="1" i="1" dirty="0"/>
                <a:t>never</a:t>
              </a:r>
              <a:r>
                <a:rPr lang="en-US" sz="2400" i="1" dirty="0"/>
                <a:t> save bad teaching</a:t>
              </a:r>
              <a:endParaRPr lang="en-ZA" sz="2400" i="1" dirty="0">
                <a:solidFill>
                  <a:schemeClr val="tx1"/>
                </a:solidFill>
              </a:endParaRPr>
            </a:p>
          </p:txBody>
        </p:sp>
      </p:grpSp>
      <p:sp>
        <p:nvSpPr>
          <p:cNvPr id="13" name="Rectangle 12"/>
          <p:cNvSpPr/>
          <p:nvPr/>
        </p:nvSpPr>
        <p:spPr>
          <a:xfrm>
            <a:off x="1219200" y="1683603"/>
            <a:ext cx="6861175" cy="830997"/>
          </a:xfrm>
          <a:prstGeom prst="rect">
            <a:avLst/>
          </a:prstGeom>
        </p:spPr>
        <p:txBody>
          <a:bodyPr>
            <a:spAutoFit/>
          </a:bodyPr>
          <a:lstStyle/>
          <a:p>
            <a:pPr algn="ctr">
              <a:defRPr/>
            </a:pPr>
            <a:r>
              <a:rPr lang="en-ZA" sz="2400" i="1" dirty="0">
                <a:solidFill>
                  <a:schemeClr val="bg1"/>
                </a:solidFill>
              </a:rPr>
              <a:t>OER often don’t provide a fit-for-purpose learning pathway</a:t>
            </a:r>
          </a:p>
        </p:txBody>
      </p:sp>
      <p:sp>
        <p:nvSpPr>
          <p:cNvPr id="3" name="Rectangle 2"/>
          <p:cNvSpPr/>
          <p:nvPr/>
        </p:nvSpPr>
        <p:spPr>
          <a:xfrm>
            <a:off x="1691680" y="3207603"/>
            <a:ext cx="5394920" cy="830997"/>
          </a:xfrm>
          <a:prstGeom prst="rect">
            <a:avLst/>
          </a:prstGeom>
        </p:spPr>
        <p:txBody>
          <a:bodyPr wrap="square">
            <a:spAutoFit/>
          </a:bodyPr>
          <a:lstStyle/>
          <a:p>
            <a:pPr algn="ctr">
              <a:defRPr/>
            </a:pPr>
            <a:r>
              <a:rPr lang="en-US" sz="2400" i="1" dirty="0">
                <a:solidFill>
                  <a:schemeClr val="lt1"/>
                </a:solidFill>
              </a:rPr>
              <a:t>‘</a:t>
            </a:r>
            <a:r>
              <a:rPr lang="en-US" sz="2400" dirty="0">
                <a:solidFill>
                  <a:schemeClr val="bg1"/>
                </a:solidFill>
              </a:rPr>
              <a:t>’</a:t>
            </a:r>
            <a:endParaRPr lang="en-ZA" sz="2400" dirty="0">
              <a:solidFill>
                <a:schemeClr val="bg1"/>
              </a:solidFill>
            </a:endParaRPr>
          </a:p>
          <a:p>
            <a:pPr algn="ctr">
              <a:defRPr/>
            </a:pPr>
            <a:r>
              <a:rPr lang="en-ZA" sz="2400" i="1" dirty="0">
                <a:solidFill>
                  <a:schemeClr val="bg1"/>
                </a:solidFill>
              </a:rPr>
              <a:t>Role of teachers undermined by some</a:t>
            </a:r>
          </a:p>
        </p:txBody>
      </p:sp>
    </p:spTree>
    <p:extLst>
      <p:ext uri="{BB962C8B-B14F-4D97-AF65-F5344CB8AC3E}">
        <p14:creationId xmlns:p14="http://schemas.microsoft.com/office/powerpoint/2010/main" val="823404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t>Key questions</a:t>
            </a:r>
          </a:p>
        </p:txBody>
      </p:sp>
      <p:sp>
        <p:nvSpPr>
          <p:cNvPr id="3" name="Content Placeholder 2"/>
          <p:cNvSpPr>
            <a:spLocks noGrp="1"/>
          </p:cNvSpPr>
          <p:nvPr>
            <p:ph idx="1"/>
          </p:nvPr>
        </p:nvSpPr>
        <p:spPr/>
        <p:txBody>
          <a:bodyPr/>
          <a:lstStyle/>
          <a:p>
            <a:pPr>
              <a:spcAft>
                <a:spcPts val="900"/>
              </a:spcAft>
            </a:pPr>
            <a:r>
              <a:rPr lang="en-ZA" sz="2400" dirty="0"/>
              <a:t>How does institutional vision and mission inform </a:t>
            </a:r>
            <a:r>
              <a:rPr lang="en-ZA" sz="2400" dirty="0" err="1"/>
              <a:t>ODeL</a:t>
            </a:r>
            <a:r>
              <a:rPr lang="en-ZA" sz="2400" dirty="0"/>
              <a:t> practice and expansion?</a:t>
            </a:r>
          </a:p>
          <a:p>
            <a:pPr>
              <a:spcAft>
                <a:spcPts val="900"/>
              </a:spcAft>
            </a:pPr>
            <a:r>
              <a:rPr lang="en-ZA" sz="2400" dirty="0"/>
              <a:t>Which programmes in the PQM best lend themselves to </a:t>
            </a:r>
            <a:r>
              <a:rPr lang="en-ZA" sz="2400" dirty="0" err="1"/>
              <a:t>ODeL</a:t>
            </a:r>
            <a:r>
              <a:rPr lang="en-ZA" sz="2400" dirty="0"/>
              <a:t> provision?</a:t>
            </a:r>
          </a:p>
          <a:p>
            <a:pPr>
              <a:spcAft>
                <a:spcPts val="900"/>
              </a:spcAft>
            </a:pPr>
            <a:r>
              <a:rPr lang="en-ZA" sz="2400" dirty="0"/>
              <a:t>What is/are the best model/s for provision of a particular programme to a particular target audience learning and working in particular contexts?</a:t>
            </a:r>
          </a:p>
          <a:p>
            <a:pPr>
              <a:spcAft>
                <a:spcPts val="900"/>
              </a:spcAft>
            </a:pPr>
            <a:r>
              <a:rPr lang="en-ZA" sz="2400" dirty="0"/>
              <a:t>How do these choices advance the causes of equity, access, redress and social justice and a faith-based mission?</a:t>
            </a:r>
          </a:p>
          <a:p>
            <a:endParaRPr lang="en-ZA" dirty="0"/>
          </a:p>
        </p:txBody>
      </p:sp>
    </p:spTree>
    <p:extLst>
      <p:ext uri="{BB962C8B-B14F-4D97-AF65-F5344CB8AC3E}">
        <p14:creationId xmlns:p14="http://schemas.microsoft.com/office/powerpoint/2010/main" val="2304967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ZA" b="1" dirty="0"/>
              <a:t>Key tensions </a:t>
            </a:r>
            <a:r>
              <a:rPr lang="en-ZA" b="1" dirty="0" err="1"/>
              <a:t>iro</a:t>
            </a:r>
            <a:r>
              <a:rPr lang="en-ZA" b="1" dirty="0"/>
              <a:t> “openness”</a:t>
            </a:r>
          </a:p>
        </p:txBody>
      </p:sp>
      <p:sp>
        <p:nvSpPr>
          <p:cNvPr id="3" name="Content Placeholder 2"/>
          <p:cNvSpPr>
            <a:spLocks noGrp="1"/>
          </p:cNvSpPr>
          <p:nvPr>
            <p:ph sz="half" idx="1"/>
          </p:nvPr>
        </p:nvSpPr>
        <p:spPr>
          <a:xfrm>
            <a:off x="228600" y="1371600"/>
            <a:ext cx="4038600" cy="4525963"/>
          </a:xfrm>
        </p:spPr>
        <p:txBody>
          <a:bodyPr>
            <a:noAutofit/>
          </a:bodyPr>
          <a:lstStyle/>
          <a:p>
            <a:pPr>
              <a:spcAft>
                <a:spcPts val="600"/>
              </a:spcAft>
            </a:pPr>
            <a:r>
              <a:rPr lang="en-ZA" sz="2200" dirty="0"/>
              <a:t>Opening choices about WHAT to study vs ensuring a coherent learning programme.</a:t>
            </a:r>
          </a:p>
          <a:p>
            <a:pPr>
              <a:spcAft>
                <a:spcPts val="600"/>
              </a:spcAft>
            </a:pPr>
            <a:r>
              <a:rPr lang="en-ZA" sz="2200" dirty="0"/>
              <a:t>Opening choices about WHEN to study vs providing structure and pacing so that underprepared students are offered a reasonable chance of success.</a:t>
            </a:r>
          </a:p>
          <a:p>
            <a:pPr>
              <a:spcAft>
                <a:spcPts val="600"/>
              </a:spcAft>
            </a:pPr>
            <a:r>
              <a:rPr lang="en-ZA" sz="2200" dirty="0"/>
              <a:t>Opening choices about HOW to study vs the need for integrity of programme design, closing digital divides and the need to develop collaborative competences.</a:t>
            </a:r>
          </a:p>
          <a:p>
            <a:pPr>
              <a:spcAft>
                <a:spcPts val="600"/>
              </a:spcAft>
            </a:pPr>
            <a:endParaRPr lang="en-ZA" sz="2200" dirty="0"/>
          </a:p>
        </p:txBody>
      </p:sp>
      <p:sp>
        <p:nvSpPr>
          <p:cNvPr id="4" name="Content Placeholder 3"/>
          <p:cNvSpPr>
            <a:spLocks noGrp="1"/>
          </p:cNvSpPr>
          <p:nvPr>
            <p:ph sz="half" idx="2"/>
          </p:nvPr>
        </p:nvSpPr>
        <p:spPr>
          <a:xfrm>
            <a:off x="4953000" y="1600200"/>
            <a:ext cx="4038600" cy="4525963"/>
          </a:xfrm>
        </p:spPr>
        <p:txBody>
          <a:bodyPr/>
          <a:lstStyle/>
          <a:p>
            <a:pPr lvl="0">
              <a:spcAft>
                <a:spcPts val="600"/>
              </a:spcAft>
            </a:pPr>
            <a:r>
              <a:rPr lang="en-ZA" sz="2200" dirty="0">
                <a:solidFill>
                  <a:prstClr val="black"/>
                </a:solidFill>
              </a:rPr>
              <a:t>Opening choices about WHERE to study vs need for WBE/WIL/practical components</a:t>
            </a:r>
          </a:p>
          <a:p>
            <a:pPr lvl="0">
              <a:spcAft>
                <a:spcPts val="600"/>
              </a:spcAft>
            </a:pPr>
            <a:r>
              <a:rPr lang="en-ZA" sz="2200" dirty="0">
                <a:solidFill>
                  <a:prstClr val="black"/>
                </a:solidFill>
              </a:rPr>
              <a:t>Opening choices about ASSESSMENT options vs need to ensure recognition / accreditation of learning achievements</a:t>
            </a:r>
          </a:p>
          <a:p>
            <a:pPr lvl="0">
              <a:spcAft>
                <a:spcPts val="600"/>
              </a:spcAft>
            </a:pPr>
            <a:r>
              <a:rPr lang="en-ZA" sz="2200" dirty="0">
                <a:solidFill>
                  <a:prstClr val="black"/>
                </a:solidFill>
              </a:rPr>
              <a:t>Opening access </a:t>
            </a:r>
            <a:r>
              <a:rPr lang="en-ZA" sz="2200" dirty="0" err="1">
                <a:solidFill>
                  <a:prstClr val="black"/>
                </a:solidFill>
              </a:rPr>
              <a:t>iro</a:t>
            </a:r>
            <a:r>
              <a:rPr lang="en-ZA" sz="2200" dirty="0">
                <a:solidFill>
                  <a:prstClr val="black"/>
                </a:solidFill>
              </a:rPr>
              <a:t> AFFORDABILITY vs ensuring a quality experience</a:t>
            </a:r>
            <a:endParaRPr lang="en-GB" dirty="0"/>
          </a:p>
        </p:txBody>
      </p:sp>
    </p:spTree>
    <p:extLst>
      <p:ext uri="{BB962C8B-B14F-4D97-AF65-F5344CB8AC3E}">
        <p14:creationId xmlns:p14="http://schemas.microsoft.com/office/powerpoint/2010/main" val="2618511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ZA" b="1" dirty="0"/>
              <a:t>Prioritising engagement </a:t>
            </a:r>
          </a:p>
        </p:txBody>
      </p:sp>
      <p:sp>
        <p:nvSpPr>
          <p:cNvPr id="3" name="Content Placeholder 2"/>
          <p:cNvSpPr>
            <a:spLocks noGrp="1"/>
          </p:cNvSpPr>
          <p:nvPr>
            <p:ph idx="1"/>
          </p:nvPr>
        </p:nvSpPr>
        <p:spPr>
          <a:xfrm>
            <a:off x="457200" y="1295400"/>
            <a:ext cx="8229600" cy="5181600"/>
          </a:xfrm>
        </p:spPr>
        <p:txBody>
          <a:bodyPr>
            <a:noAutofit/>
          </a:bodyPr>
          <a:lstStyle/>
          <a:p>
            <a:pPr marL="0" indent="0">
              <a:buNone/>
              <a:defRPr/>
            </a:pPr>
            <a:r>
              <a:rPr lang="en-ZA" sz="2200" i="1" dirty="0"/>
              <a:t>Sir John Daniel </a:t>
            </a:r>
            <a:r>
              <a:rPr lang="en-ZA" sz="2200" i="1" u="sng" dirty="0">
                <a:hlinkClick r:id="rId2"/>
              </a:rPr>
              <a:t>references a large meta-analysis</a:t>
            </a:r>
            <a:r>
              <a:rPr lang="en-ZA" sz="2200" i="1" dirty="0"/>
              <a:t> by researchers at Concordia University focusing on the contribution of the three forms of interaction to student learning outcomes: </a:t>
            </a:r>
          </a:p>
          <a:p>
            <a:pPr>
              <a:spcBef>
                <a:spcPts val="600"/>
              </a:spcBef>
              <a:spcAft>
                <a:spcPts val="600"/>
              </a:spcAft>
              <a:defRPr/>
            </a:pPr>
            <a:r>
              <a:rPr lang="en-ZA" sz="2000" dirty="0"/>
              <a:t>"Some important research by Bob Bernard and his group at Concordia University, Montreal is relevant here. They did </a:t>
            </a:r>
            <a:r>
              <a:rPr lang="en-ZA" sz="2000" dirty="0">
                <a:solidFill>
                  <a:srgbClr val="FF0000"/>
                </a:solidFill>
              </a:rPr>
              <a:t>a meta-analysis of 600 papers </a:t>
            </a:r>
            <a:r>
              <a:rPr lang="en-ZA" sz="2000" dirty="0"/>
              <a:t>reporting attempts to improve student performance in distance learning courses by increasing one of three types of interaction: student with instructor; student with student; and student with content.</a:t>
            </a:r>
          </a:p>
          <a:p>
            <a:pPr>
              <a:spcBef>
                <a:spcPts val="600"/>
              </a:spcBef>
              <a:spcAft>
                <a:spcPts val="600"/>
              </a:spcAft>
              <a:defRPr/>
            </a:pPr>
            <a:r>
              <a:rPr lang="en-ZA" sz="2000" dirty="0"/>
              <a:t>The results revealed that … </a:t>
            </a:r>
            <a:r>
              <a:rPr lang="en-ZA" sz="2000" dirty="0">
                <a:solidFill>
                  <a:srgbClr val="FF0000"/>
                </a:solidFill>
              </a:rPr>
              <a:t>Increasing student-content interaction was most effective</a:t>
            </a:r>
            <a:r>
              <a:rPr lang="en-ZA" sz="2000" dirty="0"/>
              <a:t>; increasing student-instructor interaction was least effective. </a:t>
            </a:r>
          </a:p>
          <a:p>
            <a:pPr>
              <a:spcBef>
                <a:spcPts val="600"/>
              </a:spcBef>
              <a:spcAft>
                <a:spcPts val="600"/>
              </a:spcAft>
              <a:defRPr/>
            </a:pPr>
            <a:r>
              <a:rPr lang="en-ZA" sz="2000" dirty="0"/>
              <a:t>This again suggests that careful course preparation, which builds in more engagement with course content, is more effective and probably less costly than expecting academics to be answering e-mails, SMS or phone calls at every hour of the day or night." </a:t>
            </a:r>
          </a:p>
          <a:p>
            <a:pPr marL="0" indent="0" algn="r">
              <a:spcBef>
                <a:spcPts val="0"/>
              </a:spcBef>
              <a:buNone/>
              <a:defRPr/>
            </a:pPr>
            <a:r>
              <a:rPr lang="en-ZA" sz="1800" dirty="0"/>
              <a:t>See Sir John Daniel,  </a:t>
            </a:r>
            <a:r>
              <a:rPr lang="en-ZA" sz="1800" u="sng" dirty="0">
                <a:hlinkClick r:id="rId2"/>
              </a:rPr>
              <a:t>Will Higher Education Split?</a:t>
            </a:r>
            <a:endParaRPr lang="en-ZA" sz="1800" dirty="0"/>
          </a:p>
        </p:txBody>
      </p:sp>
    </p:spTree>
    <p:extLst>
      <p:ext uri="{BB962C8B-B14F-4D97-AF65-F5344CB8AC3E}">
        <p14:creationId xmlns:p14="http://schemas.microsoft.com/office/powerpoint/2010/main" val="1845126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Title 5"/>
          <p:cNvSpPr>
            <a:spLocks noGrp="1"/>
          </p:cNvSpPr>
          <p:nvPr>
            <p:ph type="title"/>
          </p:nvPr>
        </p:nvSpPr>
        <p:spPr>
          <a:xfrm>
            <a:off x="457200" y="193675"/>
            <a:ext cx="8229600" cy="796925"/>
          </a:xfrm>
        </p:spPr>
        <p:txBody>
          <a:bodyPr>
            <a:noAutofit/>
          </a:bodyPr>
          <a:lstStyle/>
          <a:p>
            <a:pPr eaLnBrk="1" hangingPunct="1">
              <a:defRPr/>
            </a:pPr>
            <a:r>
              <a:rPr lang="en-ZA" sz="4800" b="1" dirty="0">
                <a:latin typeface="Arial Narrow" pitchFamily="34" charset="0"/>
              </a:rPr>
              <a:t/>
            </a:r>
            <a:br>
              <a:rPr lang="en-ZA" sz="4800" b="1" dirty="0">
                <a:latin typeface="Arial Narrow" pitchFamily="34" charset="0"/>
              </a:rPr>
            </a:br>
            <a:r>
              <a:rPr lang="en-ZA" sz="4800" b="1" dirty="0">
                <a:latin typeface="Arial Narrow" pitchFamily="34" charset="0"/>
              </a:rPr>
              <a:t/>
            </a:r>
            <a:br>
              <a:rPr lang="en-ZA" sz="4800" b="1" dirty="0">
                <a:latin typeface="Arial Narrow" pitchFamily="34" charset="0"/>
              </a:rPr>
            </a:br>
            <a:r>
              <a:rPr lang="en-ZA" sz="4800" b="1" dirty="0">
                <a:latin typeface="Arial Narrow" pitchFamily="34" charset="0"/>
              </a:rPr>
              <a:t/>
            </a:r>
            <a:br>
              <a:rPr lang="en-ZA" sz="4800" b="1" dirty="0">
                <a:latin typeface="Arial Narrow" pitchFamily="34" charset="0"/>
              </a:rPr>
            </a:br>
            <a:r>
              <a:rPr lang="en-ZA" sz="4800" b="1" dirty="0">
                <a:latin typeface="Arial Narrow" pitchFamily="34" charset="0"/>
              </a:rPr>
              <a:t/>
            </a:r>
            <a:br>
              <a:rPr lang="en-ZA" sz="4800" b="1" dirty="0">
                <a:latin typeface="Arial Narrow" pitchFamily="34" charset="0"/>
              </a:rPr>
            </a:br>
            <a:r>
              <a:rPr lang="en-ZA" sz="4800" b="1" dirty="0">
                <a:latin typeface="Arial Narrow" pitchFamily="34" charset="0"/>
              </a:rPr>
              <a:t/>
            </a:r>
            <a:br>
              <a:rPr lang="en-ZA" sz="4800" b="1" dirty="0">
                <a:latin typeface="Arial Narrow" pitchFamily="34" charset="0"/>
              </a:rPr>
            </a:br>
            <a:r>
              <a:rPr lang="en-ZA" sz="4800" b="1" dirty="0">
                <a:latin typeface="Arial Narrow" pitchFamily="34" charset="0"/>
              </a:rPr>
              <a:t/>
            </a:r>
            <a:br>
              <a:rPr lang="en-ZA" sz="4800" b="1" dirty="0">
                <a:latin typeface="Arial Narrow" pitchFamily="34" charset="0"/>
              </a:rPr>
            </a:br>
            <a:r>
              <a:rPr lang="en-ZA" sz="4800" b="1" dirty="0">
                <a:latin typeface="Arial Narrow" pitchFamily="34" charset="0"/>
              </a:rPr>
              <a:t/>
            </a:r>
            <a:br>
              <a:rPr lang="en-ZA" sz="4800" b="1" dirty="0">
                <a:latin typeface="Arial Narrow" pitchFamily="34" charset="0"/>
              </a:rPr>
            </a:br>
            <a:r>
              <a:rPr lang="en-ZA" sz="4800" b="1" dirty="0">
                <a:latin typeface="Arial Narrow" pitchFamily="34" charset="0"/>
              </a:rPr>
              <a:t/>
            </a:r>
            <a:br>
              <a:rPr lang="en-ZA" sz="4800" b="1" dirty="0">
                <a:latin typeface="Arial Narrow" pitchFamily="34" charset="0"/>
              </a:rPr>
            </a:br>
            <a:r>
              <a:rPr lang="en-ZA" sz="3600" b="1" dirty="0">
                <a:latin typeface="+mn-lt"/>
              </a:rPr>
              <a:t>Active Engagement … </a:t>
            </a:r>
            <a:r>
              <a:rPr lang="en-ZA" sz="2400" b="1" dirty="0">
                <a:latin typeface="+mn-lt"/>
              </a:rPr>
              <a:t>(Adapted from: Carl 2009:96)</a:t>
            </a:r>
            <a:r>
              <a:rPr lang="en-ZA" sz="2800" b="1" dirty="0"/>
              <a:t/>
            </a:r>
            <a:br>
              <a:rPr lang="en-ZA" sz="2800" b="1" dirty="0"/>
            </a:br>
            <a:r>
              <a:rPr lang="en-ZA" sz="2800" b="1" dirty="0">
                <a:latin typeface="Arial Narrow" pitchFamily="34" charset="0"/>
              </a:rPr>
              <a:t> </a:t>
            </a:r>
            <a:r>
              <a:rPr lang="en-US" sz="4800" b="1" dirty="0">
                <a:latin typeface="Century Gothic" pitchFamily="34" charset="0"/>
              </a:rPr>
              <a:t/>
            </a:r>
            <a:br>
              <a:rPr lang="en-US" sz="4800" b="1" dirty="0">
                <a:latin typeface="Century Gothic" pitchFamily="34" charset="0"/>
              </a:rPr>
            </a:br>
            <a:r>
              <a:rPr lang="en-US" sz="4800" b="1" dirty="0">
                <a:latin typeface="Century Gothic" pitchFamily="34" charset="0"/>
              </a:rPr>
              <a:t/>
            </a:r>
            <a:br>
              <a:rPr lang="en-US" sz="4800" b="1" dirty="0">
                <a:latin typeface="Century Gothic" pitchFamily="34" charset="0"/>
              </a:rPr>
            </a:br>
            <a:r>
              <a:rPr lang="en-US" sz="4800" b="1" dirty="0">
                <a:latin typeface="Century Gothic" pitchFamily="34" charset="0"/>
              </a:rPr>
              <a:t/>
            </a:r>
            <a:br>
              <a:rPr lang="en-US" sz="4800" b="1" dirty="0">
                <a:latin typeface="Century Gothic" pitchFamily="34" charset="0"/>
              </a:rPr>
            </a:br>
            <a:r>
              <a:rPr lang="en-US" sz="4800" b="1" dirty="0">
                <a:latin typeface="Century Gothic" pitchFamily="34" charset="0"/>
              </a:rPr>
              <a:t/>
            </a:r>
            <a:br>
              <a:rPr lang="en-US" sz="4800" b="1" dirty="0">
                <a:latin typeface="Century Gothic" pitchFamily="34" charset="0"/>
              </a:rPr>
            </a:br>
            <a:r>
              <a:rPr lang="en-US" sz="4800" b="1" dirty="0">
                <a:latin typeface="Century Gothic" pitchFamily="34" charset="0"/>
              </a:rPr>
              <a:t/>
            </a:r>
            <a:br>
              <a:rPr lang="en-US" sz="4800" b="1" dirty="0">
                <a:latin typeface="Century Gothic" pitchFamily="34" charset="0"/>
              </a:rPr>
            </a:br>
            <a:r>
              <a:rPr lang="en-US" sz="4800" b="1" dirty="0">
                <a:latin typeface="Century Gothic" pitchFamily="34" charset="0"/>
              </a:rPr>
              <a:t/>
            </a:r>
            <a:br>
              <a:rPr lang="en-US" sz="4800" b="1" dirty="0">
                <a:latin typeface="Century Gothic" pitchFamily="34" charset="0"/>
              </a:rPr>
            </a:br>
            <a:r>
              <a:rPr lang="en-ZA" sz="4800" b="1" dirty="0">
                <a:latin typeface="Arial Narrow" pitchFamily="34" charset="0"/>
              </a:rPr>
              <a:t/>
            </a:r>
            <a:br>
              <a:rPr lang="en-ZA" sz="4800" b="1" dirty="0">
                <a:latin typeface="Arial Narrow" pitchFamily="34" charset="0"/>
              </a:rPr>
            </a:br>
            <a:r>
              <a:rPr lang="en-ZA" sz="4800" b="1" dirty="0">
                <a:latin typeface="Arial Narrow" pitchFamily="34" charset="0"/>
              </a:rPr>
              <a:t/>
            </a:r>
            <a:br>
              <a:rPr lang="en-ZA" sz="4800" b="1" dirty="0">
                <a:latin typeface="Arial Narrow" pitchFamily="34" charset="0"/>
              </a:rPr>
            </a:br>
            <a:endParaRPr lang="en-ZA" sz="4800" b="1"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505303215"/>
              </p:ext>
            </p:extLst>
          </p:nvPr>
        </p:nvGraphicFramePr>
        <p:xfrm>
          <a:off x="-76200" y="533400"/>
          <a:ext cx="9220200" cy="632460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2259559">
                  <a:extLst>
                    <a:ext uri="{9D8B030D-6E8A-4147-A177-3AD203B41FA5}">
                      <a16:colId xmlns:a16="http://schemas.microsoft.com/office/drawing/2014/main" val="20001"/>
                    </a:ext>
                  </a:extLst>
                </a:gridCol>
                <a:gridCol w="2380656">
                  <a:extLst>
                    <a:ext uri="{9D8B030D-6E8A-4147-A177-3AD203B41FA5}">
                      <a16:colId xmlns:a16="http://schemas.microsoft.com/office/drawing/2014/main" val="20002"/>
                    </a:ext>
                  </a:extLst>
                </a:gridCol>
                <a:gridCol w="2293985">
                  <a:extLst>
                    <a:ext uri="{9D8B030D-6E8A-4147-A177-3AD203B41FA5}">
                      <a16:colId xmlns:a16="http://schemas.microsoft.com/office/drawing/2014/main" val="20003"/>
                    </a:ext>
                  </a:extLst>
                </a:gridCol>
              </a:tblGrid>
              <a:tr h="370993">
                <a:tc>
                  <a:txBody>
                    <a:bodyPr/>
                    <a:lstStyle/>
                    <a:p>
                      <a:pPr algn="ctr">
                        <a:lnSpc>
                          <a:spcPct val="100000"/>
                        </a:lnSpc>
                        <a:spcAft>
                          <a:spcPts val="0"/>
                        </a:spcAft>
                      </a:pPr>
                      <a:r>
                        <a:rPr lang="en-ZA" sz="1750" dirty="0">
                          <a:effectLst/>
                        </a:rPr>
                        <a:t>Lecture</a:t>
                      </a:r>
                      <a:endParaRPr lang="en-ZA" sz="1750" dirty="0">
                        <a:effectLst/>
                        <a:latin typeface="Calibri"/>
                        <a:ea typeface="Calibri"/>
                        <a:cs typeface="Times New Roman"/>
                      </a:endParaRPr>
                    </a:p>
                  </a:txBody>
                  <a:tcPr marL="87031" marR="87031" marT="43525" marB="43525"/>
                </a:tc>
                <a:tc>
                  <a:txBody>
                    <a:bodyPr/>
                    <a:lstStyle/>
                    <a:p>
                      <a:pPr algn="ctr">
                        <a:lnSpc>
                          <a:spcPct val="100000"/>
                        </a:lnSpc>
                        <a:spcAft>
                          <a:spcPts val="0"/>
                        </a:spcAft>
                      </a:pPr>
                      <a:r>
                        <a:rPr lang="en-ZA" sz="1750" dirty="0">
                          <a:effectLst/>
                        </a:rPr>
                        <a:t>Discussion</a:t>
                      </a:r>
                      <a:endParaRPr lang="en-ZA" sz="1750" dirty="0">
                        <a:effectLst/>
                        <a:latin typeface="Calibri"/>
                        <a:ea typeface="Calibri"/>
                        <a:cs typeface="Times New Roman"/>
                      </a:endParaRPr>
                    </a:p>
                  </a:txBody>
                  <a:tcPr marL="87031" marR="87031" marT="43525" marB="43525"/>
                </a:tc>
                <a:tc>
                  <a:txBody>
                    <a:bodyPr/>
                    <a:lstStyle/>
                    <a:p>
                      <a:pPr algn="ctr">
                        <a:lnSpc>
                          <a:spcPct val="100000"/>
                        </a:lnSpc>
                        <a:spcAft>
                          <a:spcPts val="0"/>
                        </a:spcAft>
                      </a:pPr>
                      <a:r>
                        <a:rPr lang="en-ZA" sz="1750" dirty="0">
                          <a:effectLst/>
                        </a:rPr>
                        <a:t>Group work</a:t>
                      </a:r>
                      <a:endParaRPr lang="en-ZA" sz="1750" dirty="0">
                        <a:effectLst/>
                        <a:latin typeface="Calibri"/>
                        <a:ea typeface="Calibri"/>
                        <a:cs typeface="Times New Roman"/>
                      </a:endParaRPr>
                    </a:p>
                  </a:txBody>
                  <a:tcPr marL="87031" marR="87031" marT="43525" marB="43525"/>
                </a:tc>
                <a:tc>
                  <a:txBody>
                    <a:bodyPr/>
                    <a:lstStyle/>
                    <a:p>
                      <a:pPr algn="ctr">
                        <a:lnSpc>
                          <a:spcPct val="100000"/>
                        </a:lnSpc>
                        <a:spcAft>
                          <a:spcPts val="0"/>
                        </a:spcAft>
                      </a:pPr>
                      <a:r>
                        <a:rPr lang="en-ZA" sz="1750" dirty="0">
                          <a:effectLst/>
                        </a:rPr>
                        <a:t>Self-activity</a:t>
                      </a:r>
                      <a:endParaRPr lang="en-ZA" sz="1750" dirty="0">
                        <a:effectLst/>
                        <a:latin typeface="Calibri"/>
                        <a:ea typeface="Calibri"/>
                        <a:cs typeface="Times New Roman"/>
                      </a:endParaRPr>
                    </a:p>
                  </a:txBody>
                  <a:tcPr marL="87031" marR="87031" marT="43525" marB="43525"/>
                </a:tc>
                <a:extLst>
                  <a:ext uri="{0D108BD9-81ED-4DB2-BD59-A6C34878D82A}">
                    <a16:rowId xmlns:a16="http://schemas.microsoft.com/office/drawing/2014/main" val="10000"/>
                  </a:ext>
                </a:extLst>
              </a:tr>
              <a:tr h="2137096">
                <a:tc>
                  <a:txBody>
                    <a:bodyPr/>
                    <a:lstStyle/>
                    <a:p>
                      <a:pPr marL="342900" lvl="0" indent="-163513">
                        <a:lnSpc>
                          <a:spcPct val="100000"/>
                        </a:lnSpc>
                        <a:spcAft>
                          <a:spcPts val="0"/>
                        </a:spcAft>
                        <a:buFont typeface="Arial"/>
                        <a:buChar char="•"/>
                        <a:tabLst>
                          <a:tab pos="261938" algn="l"/>
                        </a:tabLst>
                      </a:pPr>
                      <a:r>
                        <a:rPr lang="en-ZA" sz="1600" dirty="0">
                          <a:effectLst/>
                        </a:rPr>
                        <a:t>Class lecture</a:t>
                      </a:r>
                    </a:p>
                    <a:p>
                      <a:pPr marL="342900" lvl="0" indent="-163513">
                        <a:lnSpc>
                          <a:spcPct val="100000"/>
                        </a:lnSpc>
                        <a:spcAft>
                          <a:spcPts val="0"/>
                        </a:spcAft>
                        <a:buFont typeface="Arial"/>
                        <a:buChar char="•"/>
                        <a:tabLst>
                          <a:tab pos="261938" algn="l"/>
                        </a:tabLst>
                      </a:pPr>
                      <a:r>
                        <a:rPr lang="en-ZA" sz="1600" dirty="0">
                          <a:effectLst/>
                        </a:rPr>
                        <a:t>Speech</a:t>
                      </a:r>
                    </a:p>
                    <a:p>
                      <a:pPr marL="342900" lvl="0" indent="-163513">
                        <a:lnSpc>
                          <a:spcPct val="100000"/>
                        </a:lnSpc>
                        <a:spcAft>
                          <a:spcPts val="0"/>
                        </a:spcAft>
                        <a:buFont typeface="Arial"/>
                        <a:buChar char="•"/>
                        <a:tabLst>
                          <a:tab pos="261938" algn="l"/>
                        </a:tabLst>
                      </a:pPr>
                      <a:r>
                        <a:rPr lang="en-ZA" sz="1600" dirty="0">
                          <a:effectLst/>
                        </a:rPr>
                        <a:t>Paper</a:t>
                      </a:r>
                    </a:p>
                    <a:p>
                      <a:pPr marL="342900" lvl="0" indent="-163513">
                        <a:lnSpc>
                          <a:spcPct val="100000"/>
                        </a:lnSpc>
                        <a:spcAft>
                          <a:spcPts val="0"/>
                        </a:spcAft>
                        <a:buFont typeface="Arial"/>
                        <a:buChar char="•"/>
                        <a:tabLst>
                          <a:tab pos="261938" algn="l"/>
                        </a:tabLst>
                      </a:pPr>
                      <a:r>
                        <a:rPr lang="en-ZA" sz="1600" dirty="0">
                          <a:effectLst/>
                        </a:rPr>
                        <a:t>Story</a:t>
                      </a:r>
                    </a:p>
                    <a:p>
                      <a:pPr marL="342900" lvl="0" indent="-163513">
                        <a:lnSpc>
                          <a:spcPct val="100000"/>
                        </a:lnSpc>
                        <a:spcAft>
                          <a:spcPts val="0"/>
                        </a:spcAft>
                        <a:buFont typeface="Arial"/>
                        <a:buChar char="•"/>
                        <a:tabLst>
                          <a:tab pos="261938" algn="l"/>
                        </a:tabLst>
                      </a:pPr>
                      <a:r>
                        <a:rPr lang="en-ZA" sz="1600" dirty="0">
                          <a:effectLst/>
                        </a:rPr>
                        <a:t>Demonstration</a:t>
                      </a:r>
                    </a:p>
                    <a:p>
                      <a:pPr marL="342900" lvl="0" indent="-163513">
                        <a:lnSpc>
                          <a:spcPct val="100000"/>
                        </a:lnSpc>
                        <a:spcAft>
                          <a:spcPts val="0"/>
                        </a:spcAft>
                        <a:buFont typeface="Arial"/>
                        <a:buChar char="•"/>
                        <a:tabLst>
                          <a:tab pos="261938" algn="l"/>
                        </a:tabLst>
                      </a:pPr>
                      <a:r>
                        <a:rPr lang="en-ZA" sz="1600" dirty="0">
                          <a:effectLst/>
                        </a:rPr>
                        <a:t>Symposium</a:t>
                      </a:r>
                    </a:p>
                    <a:p>
                      <a:pPr marL="342900" lvl="0" indent="-163513">
                        <a:lnSpc>
                          <a:spcPct val="100000"/>
                        </a:lnSpc>
                        <a:spcAft>
                          <a:spcPts val="0"/>
                        </a:spcAft>
                        <a:buFont typeface="Arial"/>
                        <a:buChar char="•"/>
                        <a:tabLst>
                          <a:tab pos="261938" algn="l"/>
                        </a:tabLst>
                      </a:pPr>
                      <a:r>
                        <a:rPr lang="en-ZA" sz="1600" dirty="0">
                          <a:effectLst/>
                        </a:rPr>
                        <a:t>Panel</a:t>
                      </a:r>
                      <a:endParaRPr lang="en-ZA" sz="1600" dirty="0">
                        <a:effectLst/>
                        <a:latin typeface="Calibri"/>
                        <a:ea typeface="Calibri"/>
                        <a:cs typeface="Times New Roman"/>
                      </a:endParaRPr>
                    </a:p>
                  </a:txBody>
                  <a:tcPr marL="87031" marR="87031" marT="43525" marB="43525"/>
                </a:tc>
                <a:tc>
                  <a:txBody>
                    <a:bodyPr/>
                    <a:lstStyle/>
                    <a:p>
                      <a:pPr marL="342900" lvl="0" indent="-342900">
                        <a:lnSpc>
                          <a:spcPct val="100000"/>
                        </a:lnSpc>
                        <a:spcAft>
                          <a:spcPts val="0"/>
                        </a:spcAft>
                        <a:buFont typeface="Arial"/>
                        <a:buChar char="•"/>
                        <a:tabLst>
                          <a:tab pos="228600" algn="l"/>
                        </a:tabLst>
                      </a:pPr>
                      <a:r>
                        <a:rPr lang="en-ZA" sz="1600" dirty="0">
                          <a:effectLst/>
                        </a:rPr>
                        <a:t>Free group discussion</a:t>
                      </a:r>
                    </a:p>
                    <a:p>
                      <a:pPr marL="342900" lvl="0" indent="-342900">
                        <a:lnSpc>
                          <a:spcPct val="100000"/>
                        </a:lnSpc>
                        <a:spcAft>
                          <a:spcPts val="0"/>
                        </a:spcAft>
                        <a:buFont typeface="Arial"/>
                        <a:buChar char="•"/>
                        <a:tabLst>
                          <a:tab pos="228600" algn="l"/>
                        </a:tabLst>
                      </a:pPr>
                      <a:r>
                        <a:rPr lang="en-ZA" sz="1600" dirty="0">
                          <a:effectLst/>
                        </a:rPr>
                        <a:t>Controlled class discussion</a:t>
                      </a:r>
                    </a:p>
                    <a:p>
                      <a:pPr marL="342900" lvl="0" indent="-342900">
                        <a:lnSpc>
                          <a:spcPct val="100000"/>
                        </a:lnSpc>
                        <a:spcAft>
                          <a:spcPts val="0"/>
                        </a:spcAft>
                        <a:buFont typeface="Arial"/>
                        <a:buChar char="•"/>
                        <a:tabLst>
                          <a:tab pos="228600" algn="l"/>
                        </a:tabLst>
                      </a:pPr>
                      <a:r>
                        <a:rPr lang="en-ZA" sz="1600" dirty="0">
                          <a:effectLst/>
                        </a:rPr>
                        <a:t>Forum</a:t>
                      </a:r>
                      <a:endParaRPr lang="en-ZA" sz="1600" dirty="0">
                        <a:effectLst/>
                        <a:latin typeface="Calibri"/>
                        <a:ea typeface="Calibri"/>
                        <a:cs typeface="Times New Roman"/>
                      </a:endParaRPr>
                    </a:p>
                  </a:txBody>
                  <a:tcPr marL="87031" marR="87031" marT="43525" marB="43525"/>
                </a:tc>
                <a:tc>
                  <a:txBody>
                    <a:bodyPr/>
                    <a:lstStyle/>
                    <a:p>
                      <a:pPr marL="342900" lvl="0" indent="-342900">
                        <a:lnSpc>
                          <a:spcPct val="100000"/>
                        </a:lnSpc>
                        <a:spcAft>
                          <a:spcPts val="0"/>
                        </a:spcAft>
                        <a:buFont typeface="Arial"/>
                        <a:buChar char="•"/>
                        <a:tabLst>
                          <a:tab pos="228600" algn="l"/>
                        </a:tabLst>
                      </a:pPr>
                      <a:r>
                        <a:rPr lang="en-ZA" sz="1600" dirty="0">
                          <a:effectLst/>
                        </a:rPr>
                        <a:t>Horseshoe groups</a:t>
                      </a:r>
                    </a:p>
                    <a:p>
                      <a:pPr marL="342900" lvl="0" indent="-342900">
                        <a:lnSpc>
                          <a:spcPct val="100000"/>
                        </a:lnSpc>
                        <a:spcAft>
                          <a:spcPts val="0"/>
                        </a:spcAft>
                        <a:buFont typeface="Arial"/>
                        <a:buChar char="•"/>
                        <a:tabLst>
                          <a:tab pos="228600" algn="l"/>
                        </a:tabLst>
                      </a:pPr>
                      <a:r>
                        <a:rPr lang="en-ZA" sz="1600" dirty="0">
                          <a:effectLst/>
                        </a:rPr>
                        <a:t>Round-table groups</a:t>
                      </a:r>
                    </a:p>
                    <a:p>
                      <a:pPr marL="342900" lvl="0" indent="-342900">
                        <a:lnSpc>
                          <a:spcPct val="100000"/>
                        </a:lnSpc>
                        <a:spcAft>
                          <a:spcPts val="0"/>
                        </a:spcAft>
                        <a:buFont typeface="Arial"/>
                        <a:buChar char="•"/>
                        <a:tabLst>
                          <a:tab pos="228600" algn="l"/>
                        </a:tabLst>
                      </a:pPr>
                      <a:r>
                        <a:rPr lang="en-ZA" sz="1600" dirty="0">
                          <a:effectLst/>
                        </a:rPr>
                        <a:t>Syndicates</a:t>
                      </a:r>
                    </a:p>
                    <a:p>
                      <a:pPr marL="342900" lvl="0" indent="-342900">
                        <a:lnSpc>
                          <a:spcPct val="100000"/>
                        </a:lnSpc>
                        <a:spcAft>
                          <a:spcPts val="0"/>
                        </a:spcAft>
                        <a:buFont typeface="Arial"/>
                        <a:buChar char="•"/>
                        <a:tabLst>
                          <a:tab pos="228600" algn="l"/>
                        </a:tabLst>
                      </a:pPr>
                      <a:r>
                        <a:rPr lang="en-ZA" sz="1600" dirty="0">
                          <a:effectLst/>
                        </a:rPr>
                        <a:t>Buzz groups</a:t>
                      </a:r>
                    </a:p>
                    <a:p>
                      <a:pPr marL="342900" lvl="0" indent="-342900">
                        <a:lnSpc>
                          <a:spcPct val="100000"/>
                        </a:lnSpc>
                        <a:spcAft>
                          <a:spcPts val="0"/>
                        </a:spcAft>
                        <a:buFont typeface="Arial"/>
                        <a:buChar char="•"/>
                        <a:tabLst>
                          <a:tab pos="228600" algn="l"/>
                        </a:tabLst>
                      </a:pPr>
                      <a:r>
                        <a:rPr lang="en-ZA" sz="1600" dirty="0">
                          <a:effectLst/>
                        </a:rPr>
                        <a:t>Brainstorming</a:t>
                      </a:r>
                    </a:p>
                    <a:p>
                      <a:pPr marL="342900" lvl="0" indent="-342900">
                        <a:lnSpc>
                          <a:spcPct val="100000"/>
                        </a:lnSpc>
                        <a:spcAft>
                          <a:spcPts val="0"/>
                        </a:spcAft>
                        <a:buFont typeface="Arial"/>
                        <a:buChar char="•"/>
                        <a:tabLst>
                          <a:tab pos="228600" algn="l"/>
                        </a:tabLst>
                      </a:pPr>
                      <a:r>
                        <a:rPr lang="en-ZA" sz="1600" dirty="0">
                          <a:effectLst/>
                        </a:rPr>
                        <a:t>Nominal group method</a:t>
                      </a:r>
                    </a:p>
                    <a:p>
                      <a:pPr marL="342900" lvl="0" indent="-342900">
                        <a:lnSpc>
                          <a:spcPct val="100000"/>
                        </a:lnSpc>
                        <a:spcAft>
                          <a:spcPts val="0"/>
                        </a:spcAft>
                        <a:buFont typeface="Arial"/>
                        <a:buChar char="•"/>
                        <a:tabLst>
                          <a:tab pos="228600" algn="l"/>
                        </a:tabLst>
                      </a:pPr>
                      <a:r>
                        <a:rPr lang="en-ZA" sz="1600" dirty="0">
                          <a:effectLst/>
                        </a:rPr>
                        <a:t>Fishbowl</a:t>
                      </a:r>
                      <a:endParaRPr lang="en-ZA" sz="1600" dirty="0">
                        <a:effectLst/>
                        <a:latin typeface="Calibri"/>
                        <a:ea typeface="Calibri"/>
                        <a:cs typeface="Times New Roman"/>
                      </a:endParaRPr>
                    </a:p>
                  </a:txBody>
                  <a:tcPr marL="87031" marR="87031" marT="43525" marB="43525"/>
                </a:tc>
                <a:tc>
                  <a:txBody>
                    <a:bodyPr/>
                    <a:lstStyle/>
                    <a:p>
                      <a:pPr marL="342900" lvl="0" indent="-342900">
                        <a:lnSpc>
                          <a:spcPct val="100000"/>
                        </a:lnSpc>
                        <a:spcAft>
                          <a:spcPts val="0"/>
                        </a:spcAft>
                        <a:buFont typeface="Arial"/>
                        <a:buChar char="•"/>
                        <a:tabLst>
                          <a:tab pos="228600" algn="l"/>
                        </a:tabLst>
                      </a:pPr>
                      <a:r>
                        <a:rPr lang="en-ZA" sz="1600" dirty="0">
                          <a:effectLst/>
                        </a:rPr>
                        <a:t>Play</a:t>
                      </a:r>
                    </a:p>
                    <a:p>
                      <a:pPr marL="342900" lvl="0" indent="-342900">
                        <a:lnSpc>
                          <a:spcPct val="100000"/>
                        </a:lnSpc>
                        <a:spcAft>
                          <a:spcPts val="0"/>
                        </a:spcAft>
                        <a:buFont typeface="Arial"/>
                        <a:buChar char="•"/>
                        <a:tabLst>
                          <a:tab pos="228600" algn="l"/>
                        </a:tabLst>
                      </a:pPr>
                      <a:r>
                        <a:rPr lang="en-ZA" sz="1600" dirty="0">
                          <a:effectLst/>
                        </a:rPr>
                        <a:t>Project work</a:t>
                      </a:r>
                    </a:p>
                    <a:p>
                      <a:pPr marL="342900" lvl="0" indent="-342900">
                        <a:lnSpc>
                          <a:spcPct val="100000"/>
                        </a:lnSpc>
                        <a:spcAft>
                          <a:spcPts val="0"/>
                        </a:spcAft>
                        <a:buFont typeface="Arial"/>
                        <a:buChar char="•"/>
                        <a:tabLst>
                          <a:tab pos="228600" algn="l"/>
                        </a:tabLst>
                      </a:pPr>
                      <a:r>
                        <a:rPr lang="en-ZA" sz="1600" dirty="0">
                          <a:effectLst/>
                        </a:rPr>
                        <a:t>Activity cards</a:t>
                      </a:r>
                    </a:p>
                    <a:p>
                      <a:pPr marL="342900" lvl="0" indent="-342900">
                        <a:lnSpc>
                          <a:spcPct val="100000"/>
                        </a:lnSpc>
                        <a:spcAft>
                          <a:spcPts val="0"/>
                        </a:spcAft>
                        <a:buFont typeface="Arial"/>
                        <a:buChar char="•"/>
                        <a:tabLst>
                          <a:tab pos="228600" algn="l"/>
                        </a:tabLst>
                      </a:pPr>
                      <a:r>
                        <a:rPr lang="en-ZA" sz="1600" dirty="0">
                          <a:effectLst/>
                        </a:rPr>
                        <a:t>Learning contracts</a:t>
                      </a:r>
                    </a:p>
                    <a:p>
                      <a:pPr marL="342900" lvl="0" indent="-342900">
                        <a:lnSpc>
                          <a:spcPct val="100000"/>
                        </a:lnSpc>
                        <a:spcAft>
                          <a:spcPts val="0"/>
                        </a:spcAft>
                        <a:buFont typeface="Arial"/>
                        <a:buChar char="•"/>
                        <a:tabLst>
                          <a:tab pos="228600" algn="l"/>
                        </a:tabLst>
                      </a:pPr>
                      <a:r>
                        <a:rPr lang="en-ZA" sz="1600" dirty="0">
                          <a:effectLst/>
                        </a:rPr>
                        <a:t>Self-study models</a:t>
                      </a:r>
                    </a:p>
                    <a:p>
                      <a:pPr marL="342900" lvl="0" indent="-342900">
                        <a:lnSpc>
                          <a:spcPct val="100000"/>
                        </a:lnSpc>
                        <a:spcAft>
                          <a:spcPts val="0"/>
                        </a:spcAft>
                        <a:buFont typeface="Arial"/>
                        <a:buChar char="•"/>
                        <a:tabLst>
                          <a:tab pos="228600" algn="l"/>
                        </a:tabLst>
                      </a:pPr>
                      <a:r>
                        <a:rPr lang="en-ZA" sz="1600" dirty="0">
                          <a:effectLst/>
                        </a:rPr>
                        <a:t>Programmed learning</a:t>
                      </a:r>
                    </a:p>
                    <a:p>
                      <a:pPr marL="342900" lvl="0" indent="-342900">
                        <a:lnSpc>
                          <a:spcPct val="100000"/>
                        </a:lnSpc>
                        <a:spcAft>
                          <a:spcPts val="0"/>
                        </a:spcAft>
                        <a:buFont typeface="Arial"/>
                        <a:buChar char="•"/>
                        <a:tabLst>
                          <a:tab pos="228600" algn="l"/>
                        </a:tabLst>
                      </a:pPr>
                      <a:r>
                        <a:rPr lang="en-ZA" sz="1600" dirty="0">
                          <a:effectLst/>
                        </a:rPr>
                        <a:t>Teaching machines</a:t>
                      </a:r>
                      <a:endParaRPr lang="en-ZA" sz="1600" dirty="0">
                        <a:effectLst/>
                        <a:latin typeface="Calibri"/>
                        <a:ea typeface="Calibri"/>
                        <a:cs typeface="Times New Roman"/>
                      </a:endParaRPr>
                    </a:p>
                  </a:txBody>
                  <a:tcPr marL="87031" marR="87031" marT="43525" marB="43525"/>
                </a:tc>
                <a:extLst>
                  <a:ext uri="{0D108BD9-81ED-4DB2-BD59-A6C34878D82A}">
                    <a16:rowId xmlns:a16="http://schemas.microsoft.com/office/drawing/2014/main" val="10001"/>
                  </a:ext>
                </a:extLst>
              </a:tr>
              <a:tr h="1881371">
                <a:tc>
                  <a:txBody>
                    <a:bodyPr/>
                    <a:lstStyle/>
                    <a:p>
                      <a:pPr marL="80963" indent="0">
                        <a:lnSpc>
                          <a:spcPct val="100000"/>
                        </a:lnSpc>
                        <a:spcAft>
                          <a:spcPts val="0"/>
                        </a:spcAft>
                      </a:pPr>
                      <a:r>
                        <a:rPr lang="en-ZA" sz="1600" dirty="0">
                          <a:effectLst/>
                        </a:rPr>
                        <a:t>In distance education, we might design activities that guide students towards engaging with print, audio, video or multimedia resources.</a:t>
                      </a:r>
                      <a:endParaRPr lang="en-ZA" sz="1600" dirty="0">
                        <a:effectLst/>
                        <a:latin typeface="Calibri"/>
                        <a:ea typeface="Calibri"/>
                        <a:cs typeface="Times New Roman"/>
                      </a:endParaRPr>
                    </a:p>
                  </a:txBody>
                  <a:tcPr marL="87031" marR="87031" marT="43525" marB="43525"/>
                </a:tc>
                <a:tc>
                  <a:txBody>
                    <a:bodyPr/>
                    <a:lstStyle/>
                    <a:p>
                      <a:pPr>
                        <a:lnSpc>
                          <a:spcPct val="100000"/>
                        </a:lnSpc>
                        <a:spcAft>
                          <a:spcPts val="0"/>
                        </a:spcAft>
                      </a:pPr>
                      <a:r>
                        <a:rPr lang="en-ZA" sz="1600" dirty="0">
                          <a:effectLst/>
                        </a:rPr>
                        <a:t>In distance education, we might use contact sessions, audio or video-conferencing or online forums to facilitate this kind of interaction.</a:t>
                      </a:r>
                      <a:endParaRPr lang="en-ZA" sz="1600" dirty="0">
                        <a:effectLst/>
                        <a:latin typeface="Calibri"/>
                        <a:ea typeface="Calibri"/>
                        <a:cs typeface="Times New Roman"/>
                      </a:endParaRPr>
                    </a:p>
                  </a:txBody>
                  <a:tcPr marL="87031" marR="87031" marT="43525" marB="43525"/>
                </a:tc>
                <a:tc>
                  <a:txBody>
                    <a:bodyPr/>
                    <a:lstStyle/>
                    <a:p>
                      <a:pPr>
                        <a:lnSpc>
                          <a:spcPct val="100000"/>
                        </a:lnSpc>
                        <a:spcAft>
                          <a:spcPts val="0"/>
                        </a:spcAft>
                      </a:pPr>
                      <a:r>
                        <a:rPr lang="en-ZA" sz="1600" dirty="0">
                          <a:effectLst/>
                        </a:rPr>
                        <a:t>In distance education, we might build group work into contact sessions or by using various kinds of online tools such as wikis to enable more collaborative learning.</a:t>
                      </a:r>
                      <a:endParaRPr lang="en-ZA" sz="1600" dirty="0">
                        <a:effectLst/>
                        <a:latin typeface="Calibri"/>
                        <a:ea typeface="Calibri"/>
                        <a:cs typeface="Times New Roman"/>
                      </a:endParaRPr>
                    </a:p>
                  </a:txBody>
                  <a:tcPr marL="87031" marR="87031" marT="43525" marB="43525"/>
                </a:tc>
                <a:tc>
                  <a:txBody>
                    <a:bodyPr/>
                    <a:lstStyle/>
                    <a:p>
                      <a:pPr>
                        <a:lnSpc>
                          <a:spcPct val="100000"/>
                        </a:lnSpc>
                        <a:spcAft>
                          <a:spcPts val="0"/>
                        </a:spcAft>
                      </a:pPr>
                      <a:r>
                        <a:rPr lang="en-ZA" sz="1600" dirty="0">
                          <a:effectLst/>
                        </a:rPr>
                        <a:t>In distance education, we need to think carefully about how we scaffold activities and feedback to support different kinds of independent study.</a:t>
                      </a:r>
                      <a:endParaRPr lang="en-ZA" sz="1600" dirty="0">
                        <a:effectLst/>
                        <a:latin typeface="Calibri"/>
                        <a:ea typeface="Calibri"/>
                        <a:cs typeface="Times New Roman"/>
                      </a:endParaRPr>
                    </a:p>
                  </a:txBody>
                  <a:tcPr marL="87031" marR="87031" marT="43525" marB="43525"/>
                </a:tc>
                <a:extLst>
                  <a:ext uri="{0D108BD9-81ED-4DB2-BD59-A6C34878D82A}">
                    <a16:rowId xmlns:a16="http://schemas.microsoft.com/office/drawing/2014/main" val="10002"/>
                  </a:ext>
                </a:extLst>
              </a:tr>
              <a:tr h="370993">
                <a:tc gridSpan="4">
                  <a:txBody>
                    <a:bodyPr/>
                    <a:lstStyle/>
                    <a:p>
                      <a:pPr algn="ctr">
                        <a:lnSpc>
                          <a:spcPct val="100000"/>
                        </a:lnSpc>
                        <a:spcAft>
                          <a:spcPts val="0"/>
                        </a:spcAft>
                      </a:pPr>
                      <a:r>
                        <a:rPr lang="en-ZA" sz="1750" dirty="0">
                          <a:effectLst/>
                        </a:rPr>
                        <a:t>Experiential learning</a:t>
                      </a:r>
                      <a:endParaRPr lang="en-ZA" sz="1750" dirty="0">
                        <a:effectLst/>
                        <a:latin typeface="Calibri"/>
                        <a:ea typeface="Calibri"/>
                        <a:cs typeface="Times New Roman"/>
                      </a:endParaRPr>
                    </a:p>
                  </a:txBody>
                  <a:tcPr marL="87031" marR="87031" marT="43525" marB="43525"/>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3"/>
                  </a:ext>
                </a:extLst>
              </a:tr>
              <a:tr h="913455">
                <a:tc gridSpan="4">
                  <a:txBody>
                    <a:bodyPr/>
                    <a:lstStyle/>
                    <a:p>
                      <a:pPr marL="0" lvl="0" indent="0" algn="ctr">
                        <a:lnSpc>
                          <a:spcPct val="100000"/>
                        </a:lnSpc>
                        <a:spcAft>
                          <a:spcPts val="0"/>
                        </a:spcAft>
                        <a:buFont typeface="Arial"/>
                        <a:buNone/>
                        <a:tabLst>
                          <a:tab pos="457200" algn="l"/>
                        </a:tabLst>
                      </a:pPr>
                      <a:r>
                        <a:rPr lang="en-ZA" sz="1600" dirty="0">
                          <a:effectLst/>
                        </a:rPr>
                        <a:t>Simulation       </a:t>
                      </a:r>
                      <a:r>
                        <a:rPr lang="en-ZA" sz="1600" dirty="0" err="1">
                          <a:effectLst/>
                        </a:rPr>
                        <a:t>Dramatisation</a:t>
                      </a:r>
                      <a:r>
                        <a:rPr lang="en-ZA" sz="1600" dirty="0">
                          <a:effectLst/>
                        </a:rPr>
                        <a:t>          Role play</a:t>
                      </a:r>
                    </a:p>
                    <a:p>
                      <a:pPr marL="0" lvl="0" indent="0" algn="ctr">
                        <a:lnSpc>
                          <a:spcPct val="100000"/>
                        </a:lnSpc>
                        <a:spcAft>
                          <a:spcPts val="0"/>
                        </a:spcAft>
                        <a:buFont typeface="Arial"/>
                        <a:buNone/>
                        <a:tabLst>
                          <a:tab pos="457200" algn="l"/>
                        </a:tabLst>
                      </a:pPr>
                      <a:r>
                        <a:rPr lang="en-ZA" sz="1600" dirty="0">
                          <a:effectLst/>
                        </a:rPr>
                        <a:t>Socio-drama          Case studies          Advanced learning programme</a:t>
                      </a:r>
                    </a:p>
                    <a:p>
                      <a:pPr marL="0" lvl="0" indent="0" algn="ctr">
                        <a:lnSpc>
                          <a:spcPct val="100000"/>
                        </a:lnSpc>
                        <a:spcAft>
                          <a:spcPts val="0"/>
                        </a:spcAft>
                        <a:buFont typeface="Arial"/>
                        <a:buNone/>
                        <a:tabLst>
                          <a:tab pos="457200" algn="l"/>
                        </a:tabLst>
                      </a:pPr>
                      <a:r>
                        <a:rPr lang="en-ZA" sz="1600" dirty="0">
                          <a:effectLst/>
                        </a:rPr>
                        <a:t>Laboratory learning          Sensitivity training</a:t>
                      </a:r>
                      <a:endParaRPr lang="en-ZA" sz="1600" dirty="0">
                        <a:effectLst/>
                        <a:latin typeface="Calibri"/>
                        <a:ea typeface="Calibri"/>
                        <a:cs typeface="Times New Roman"/>
                      </a:endParaRPr>
                    </a:p>
                  </a:txBody>
                  <a:tcPr marL="87031" marR="87031" marT="43525" marB="43525"/>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4"/>
                  </a:ext>
                </a:extLst>
              </a:tr>
              <a:tr h="650692">
                <a:tc gridSpan="4">
                  <a:txBody>
                    <a:bodyPr/>
                    <a:lstStyle/>
                    <a:p>
                      <a:pPr marL="457200">
                        <a:lnSpc>
                          <a:spcPct val="100000"/>
                        </a:lnSpc>
                        <a:spcAft>
                          <a:spcPts val="0"/>
                        </a:spcAft>
                      </a:pPr>
                      <a:r>
                        <a:rPr lang="en-ZA" sz="1750" dirty="0">
                          <a:effectLst/>
                        </a:rPr>
                        <a:t>In distance education, we need to think about how we might use ICTs to support these kinds of learning experiences: for example, simulations, virtual reality, gaming etc.</a:t>
                      </a:r>
                      <a:endParaRPr lang="en-ZA" sz="1750" dirty="0">
                        <a:effectLst/>
                        <a:latin typeface="Calibri"/>
                        <a:ea typeface="Calibri"/>
                        <a:cs typeface="Times New Roman"/>
                      </a:endParaRPr>
                    </a:p>
                  </a:txBody>
                  <a:tcPr marL="87031" marR="87031" marT="43525" marB="43525"/>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58526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t>Module outline</a:t>
            </a:r>
          </a:p>
        </p:txBody>
      </p:sp>
      <p:sp>
        <p:nvSpPr>
          <p:cNvPr id="3" name="Content Placeholder 2"/>
          <p:cNvSpPr>
            <a:spLocks noGrp="1"/>
          </p:cNvSpPr>
          <p:nvPr>
            <p:ph idx="1"/>
          </p:nvPr>
        </p:nvSpPr>
        <p:spPr/>
        <p:txBody>
          <a:bodyPr>
            <a:noAutofit/>
          </a:bodyPr>
          <a:lstStyle/>
          <a:p>
            <a:pPr>
              <a:spcBef>
                <a:spcPts val="600"/>
              </a:spcBef>
              <a:spcAft>
                <a:spcPts val="600"/>
              </a:spcAft>
            </a:pPr>
            <a:r>
              <a:rPr lang="en-ZA" sz="2400" dirty="0"/>
              <a:t>Title page</a:t>
            </a:r>
          </a:p>
          <a:p>
            <a:pPr>
              <a:spcBef>
                <a:spcPts val="600"/>
              </a:spcBef>
              <a:spcAft>
                <a:spcPts val="600"/>
              </a:spcAft>
            </a:pPr>
            <a:r>
              <a:rPr lang="en-ZA" sz="2400" dirty="0"/>
              <a:t>Imprint page (</a:t>
            </a:r>
            <a:r>
              <a:rPr lang="en-ZA" sz="2400" dirty="0" err="1"/>
              <a:t>incl</a:t>
            </a:r>
            <a:r>
              <a:rPr lang="en-ZA" sz="2400" dirty="0"/>
              <a:t> licence and citation)</a:t>
            </a:r>
          </a:p>
          <a:p>
            <a:pPr>
              <a:spcBef>
                <a:spcPts val="600"/>
              </a:spcBef>
              <a:spcAft>
                <a:spcPts val="600"/>
              </a:spcAft>
            </a:pPr>
            <a:r>
              <a:rPr lang="en-ZA" sz="2400" dirty="0"/>
              <a:t>Contents page(s) (use MS Headings)</a:t>
            </a:r>
          </a:p>
          <a:p>
            <a:pPr>
              <a:spcBef>
                <a:spcPts val="600"/>
              </a:spcBef>
              <a:spcAft>
                <a:spcPts val="600"/>
              </a:spcAft>
            </a:pPr>
            <a:r>
              <a:rPr lang="en-ZA" sz="2400" dirty="0"/>
              <a:t>Introduction</a:t>
            </a:r>
          </a:p>
          <a:p>
            <a:pPr>
              <a:spcBef>
                <a:spcPts val="600"/>
              </a:spcBef>
              <a:spcAft>
                <a:spcPts val="600"/>
              </a:spcAft>
            </a:pPr>
            <a:r>
              <a:rPr lang="en-ZA" sz="2400" dirty="0"/>
              <a:t>Unit 1</a:t>
            </a:r>
          </a:p>
          <a:p>
            <a:pPr>
              <a:spcBef>
                <a:spcPts val="600"/>
              </a:spcBef>
              <a:spcAft>
                <a:spcPts val="600"/>
              </a:spcAft>
            </a:pPr>
            <a:r>
              <a:rPr lang="en-ZA" sz="2400" dirty="0"/>
              <a:t>Unit 2</a:t>
            </a:r>
          </a:p>
          <a:p>
            <a:pPr>
              <a:spcBef>
                <a:spcPts val="600"/>
              </a:spcBef>
              <a:spcAft>
                <a:spcPts val="600"/>
              </a:spcAft>
            </a:pPr>
            <a:r>
              <a:rPr lang="en-ZA" sz="2400" dirty="0"/>
              <a:t>Unit 3 etc.</a:t>
            </a:r>
          </a:p>
          <a:p>
            <a:pPr>
              <a:spcBef>
                <a:spcPts val="600"/>
              </a:spcBef>
              <a:spcAft>
                <a:spcPts val="600"/>
              </a:spcAft>
            </a:pPr>
            <a:r>
              <a:rPr lang="en-ZA" sz="2400" dirty="0"/>
              <a:t>References</a:t>
            </a:r>
          </a:p>
          <a:p>
            <a:pPr>
              <a:spcBef>
                <a:spcPts val="600"/>
              </a:spcBef>
              <a:spcAft>
                <a:spcPts val="600"/>
              </a:spcAft>
            </a:pPr>
            <a:r>
              <a:rPr lang="en-ZA" sz="2400" dirty="0"/>
              <a:t>Glossary</a:t>
            </a:r>
          </a:p>
          <a:p>
            <a:pPr>
              <a:spcBef>
                <a:spcPts val="600"/>
              </a:spcBef>
              <a:spcAft>
                <a:spcPts val="600"/>
              </a:spcAft>
            </a:pPr>
            <a:r>
              <a:rPr lang="en-ZA" sz="2400" dirty="0"/>
              <a:t>Appendices (e.g. Readings)</a:t>
            </a:r>
          </a:p>
          <a:p>
            <a:pPr>
              <a:spcBef>
                <a:spcPts val="600"/>
              </a:spcBef>
              <a:spcAft>
                <a:spcPts val="600"/>
              </a:spcAft>
            </a:pPr>
            <a:endParaRPr lang="en-ZA" sz="3600" dirty="0"/>
          </a:p>
        </p:txBody>
      </p:sp>
    </p:spTree>
    <p:extLst>
      <p:ext uri="{BB962C8B-B14F-4D97-AF65-F5344CB8AC3E}">
        <p14:creationId xmlns:p14="http://schemas.microsoft.com/office/powerpoint/2010/main" val="2327601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ZA" b="1" dirty="0"/>
              <a:t>Key Headings for Introduction to Module</a:t>
            </a:r>
          </a:p>
        </p:txBody>
      </p:sp>
      <p:sp>
        <p:nvSpPr>
          <p:cNvPr id="3" name="Content Placeholder 2"/>
          <p:cNvSpPr>
            <a:spLocks noGrp="1"/>
          </p:cNvSpPr>
          <p:nvPr>
            <p:ph idx="1"/>
          </p:nvPr>
        </p:nvSpPr>
        <p:spPr>
          <a:xfrm>
            <a:off x="457200" y="1600200"/>
            <a:ext cx="8229600" cy="4800600"/>
          </a:xfrm>
        </p:spPr>
        <p:txBody>
          <a:bodyPr>
            <a:noAutofit/>
          </a:bodyPr>
          <a:lstStyle/>
          <a:p>
            <a:pPr>
              <a:spcAft>
                <a:spcPts val="600"/>
              </a:spcAft>
            </a:pPr>
            <a:r>
              <a:rPr lang="en-ZA" sz="2400" dirty="0"/>
              <a:t>Welcome</a:t>
            </a:r>
          </a:p>
          <a:p>
            <a:pPr>
              <a:spcAft>
                <a:spcPts val="600"/>
              </a:spcAft>
            </a:pPr>
            <a:r>
              <a:rPr lang="en-ZA" sz="2400" dirty="0"/>
              <a:t>Why should I study this module? (purpose </a:t>
            </a:r>
            <a:r>
              <a:rPr lang="en-ZA" sz="2400" dirty="0" err="1"/>
              <a:t>incl</a:t>
            </a:r>
            <a:r>
              <a:rPr lang="en-ZA" sz="2400" dirty="0"/>
              <a:t> link to programme)</a:t>
            </a:r>
          </a:p>
          <a:p>
            <a:pPr>
              <a:spcAft>
                <a:spcPts val="600"/>
              </a:spcAft>
            </a:pPr>
            <a:r>
              <a:rPr lang="en-ZA" sz="2400" dirty="0"/>
              <a:t>What will I learn? (outcomes plus content overview)</a:t>
            </a:r>
          </a:p>
          <a:p>
            <a:pPr>
              <a:spcAft>
                <a:spcPts val="600"/>
              </a:spcAft>
            </a:pPr>
            <a:r>
              <a:rPr lang="en-ZA" sz="2400" dirty="0"/>
              <a:t>How much time will I need?</a:t>
            </a:r>
          </a:p>
          <a:p>
            <a:pPr>
              <a:spcAft>
                <a:spcPts val="600"/>
              </a:spcAft>
            </a:pPr>
            <a:r>
              <a:rPr lang="en-ZA" sz="2400" dirty="0"/>
              <a:t>How will I learn? (</a:t>
            </a:r>
            <a:r>
              <a:rPr lang="en-ZA" sz="2400" dirty="0" err="1"/>
              <a:t>incl</a:t>
            </a:r>
            <a:r>
              <a:rPr lang="en-ZA" sz="2400" dirty="0"/>
              <a:t> icons)</a:t>
            </a:r>
          </a:p>
          <a:p>
            <a:pPr>
              <a:spcAft>
                <a:spcPts val="600"/>
              </a:spcAft>
            </a:pPr>
            <a:r>
              <a:rPr lang="en-ZA" sz="2400" dirty="0"/>
              <a:t>How will I be supported?</a:t>
            </a:r>
          </a:p>
          <a:p>
            <a:pPr>
              <a:spcAft>
                <a:spcPts val="600"/>
              </a:spcAft>
            </a:pPr>
            <a:r>
              <a:rPr lang="en-ZA" sz="2400" dirty="0"/>
              <a:t>How will I be assessed?</a:t>
            </a:r>
          </a:p>
          <a:p>
            <a:pPr>
              <a:spcAft>
                <a:spcPts val="600"/>
              </a:spcAft>
            </a:pPr>
            <a:r>
              <a:rPr lang="en-ZA" sz="2400" dirty="0"/>
              <a:t>What resources will I need?</a:t>
            </a:r>
          </a:p>
          <a:p>
            <a:pPr>
              <a:spcAft>
                <a:spcPts val="600"/>
              </a:spcAft>
            </a:pPr>
            <a:r>
              <a:rPr lang="en-ZA" sz="2400" dirty="0"/>
              <a:t>What is my study schedule? (</a:t>
            </a:r>
            <a:r>
              <a:rPr lang="en-ZA" sz="2400" dirty="0" err="1"/>
              <a:t>incl</a:t>
            </a:r>
            <a:r>
              <a:rPr lang="en-ZA" sz="2400" dirty="0"/>
              <a:t> contact + ENAZ)</a:t>
            </a:r>
          </a:p>
        </p:txBody>
      </p:sp>
    </p:spTree>
    <p:extLst>
      <p:ext uri="{BB962C8B-B14F-4D97-AF65-F5344CB8AC3E}">
        <p14:creationId xmlns:p14="http://schemas.microsoft.com/office/powerpoint/2010/main" val="740624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ZA" b="1" dirty="0"/>
              <a:t>Structure of  a Unit</a:t>
            </a:r>
          </a:p>
        </p:txBody>
      </p:sp>
      <p:sp>
        <p:nvSpPr>
          <p:cNvPr id="3" name="Content Placeholder 2"/>
          <p:cNvSpPr>
            <a:spLocks noGrp="1"/>
          </p:cNvSpPr>
          <p:nvPr>
            <p:ph idx="1"/>
          </p:nvPr>
        </p:nvSpPr>
        <p:spPr>
          <a:xfrm>
            <a:off x="457200" y="1219200"/>
            <a:ext cx="8229600" cy="4525963"/>
          </a:xfrm>
        </p:spPr>
        <p:txBody>
          <a:bodyPr>
            <a:noAutofit/>
          </a:bodyPr>
          <a:lstStyle/>
          <a:p>
            <a:r>
              <a:rPr lang="en-ZA" sz="2300" dirty="0"/>
              <a:t>Introduction (with links)</a:t>
            </a:r>
          </a:p>
          <a:p>
            <a:pPr>
              <a:spcBef>
                <a:spcPts val="600"/>
              </a:spcBef>
            </a:pPr>
            <a:r>
              <a:rPr lang="en-ZA" sz="2300" dirty="0"/>
              <a:t>Time allocation</a:t>
            </a:r>
          </a:p>
          <a:p>
            <a:pPr>
              <a:spcBef>
                <a:spcPts val="600"/>
              </a:spcBef>
            </a:pPr>
            <a:r>
              <a:rPr lang="en-ZA" sz="2300" dirty="0"/>
              <a:t>Resources/Readings</a:t>
            </a:r>
          </a:p>
          <a:p>
            <a:pPr>
              <a:spcBef>
                <a:spcPts val="600"/>
              </a:spcBef>
            </a:pPr>
            <a:r>
              <a:rPr lang="en-ZA" sz="2300" dirty="0"/>
              <a:t>Introductory activity</a:t>
            </a:r>
          </a:p>
          <a:p>
            <a:pPr lvl="1"/>
            <a:r>
              <a:rPr lang="en-ZA" sz="2000" dirty="0"/>
              <a:t>Feedback </a:t>
            </a:r>
          </a:p>
          <a:p>
            <a:pPr lvl="1"/>
            <a:r>
              <a:rPr lang="en-ZA" sz="2000" dirty="0"/>
              <a:t>Content 1</a:t>
            </a:r>
          </a:p>
          <a:p>
            <a:pPr>
              <a:spcBef>
                <a:spcPts val="600"/>
              </a:spcBef>
            </a:pPr>
            <a:r>
              <a:rPr lang="en-ZA" sz="2300" dirty="0"/>
              <a:t>Developmental activities (at least 1 every 3 pp; </a:t>
            </a:r>
            <a:r>
              <a:rPr lang="en-ZA" sz="2300" dirty="0" err="1"/>
              <a:t>incl</a:t>
            </a:r>
            <a:r>
              <a:rPr lang="en-ZA" sz="2300" dirty="0"/>
              <a:t> ENAZ)</a:t>
            </a:r>
          </a:p>
          <a:p>
            <a:pPr lvl="1"/>
            <a:r>
              <a:rPr lang="en-ZA" sz="2000" dirty="0"/>
              <a:t>Feedback</a:t>
            </a:r>
          </a:p>
          <a:p>
            <a:pPr lvl="1"/>
            <a:r>
              <a:rPr lang="en-ZA" sz="2000" dirty="0"/>
              <a:t>Content 2+</a:t>
            </a:r>
          </a:p>
          <a:p>
            <a:pPr marL="342900" lvl="1" indent="-342900">
              <a:spcBef>
                <a:spcPts val="600"/>
              </a:spcBef>
              <a:buFont typeface="Arial" charset="0"/>
              <a:buChar char="•"/>
            </a:pPr>
            <a:r>
              <a:rPr lang="en-ZA" sz="2300" dirty="0"/>
              <a:t>Consolidating activity</a:t>
            </a:r>
          </a:p>
          <a:p>
            <a:pPr marL="342900" lvl="1" indent="-342900">
              <a:spcBef>
                <a:spcPts val="600"/>
              </a:spcBef>
              <a:buFont typeface="Arial" charset="0"/>
              <a:buChar char="•"/>
            </a:pPr>
            <a:r>
              <a:rPr lang="en-ZA" sz="2300" dirty="0"/>
              <a:t>Summary</a:t>
            </a:r>
          </a:p>
          <a:p>
            <a:pPr marL="342900" lvl="1" indent="-342900">
              <a:spcBef>
                <a:spcPts val="600"/>
              </a:spcBef>
              <a:buFont typeface="Arial" charset="0"/>
              <a:buChar char="•"/>
            </a:pPr>
            <a:r>
              <a:rPr lang="en-ZA" sz="2300" dirty="0"/>
              <a:t>Concluding remarks (with links)</a:t>
            </a:r>
          </a:p>
          <a:p>
            <a:pPr marL="342900" lvl="1" indent="-342900">
              <a:spcBef>
                <a:spcPts val="600"/>
              </a:spcBef>
              <a:buFont typeface="Arial" charset="0"/>
              <a:buChar char="•"/>
            </a:pPr>
            <a:r>
              <a:rPr lang="en-ZA" sz="2300" dirty="0"/>
              <a:t>Recommended optional further reading </a:t>
            </a:r>
            <a:r>
              <a:rPr lang="en-ZA" sz="2000" dirty="0"/>
              <a:t>(see </a:t>
            </a:r>
            <a:r>
              <a:rPr lang="en-ZA" sz="2000" dirty="0">
                <a:solidFill>
                  <a:srgbClr val="FF0000"/>
                </a:solidFill>
              </a:rPr>
              <a:t>Resources 2.5 and 2.6</a:t>
            </a:r>
            <a:r>
              <a:rPr lang="en-ZA" sz="2000" dirty="0"/>
              <a:t>)</a:t>
            </a:r>
            <a:endParaRPr lang="en-ZA" sz="2300" dirty="0"/>
          </a:p>
          <a:p>
            <a:pPr lvl="1"/>
            <a:endParaRPr lang="en-ZA" sz="2300" dirty="0"/>
          </a:p>
        </p:txBody>
      </p:sp>
    </p:spTree>
    <p:extLst>
      <p:ext uri="{BB962C8B-B14F-4D97-AF65-F5344CB8AC3E}">
        <p14:creationId xmlns:p14="http://schemas.microsoft.com/office/powerpoint/2010/main" val="3513950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ZA" dirty="0"/>
              <a:t>Overview</a:t>
            </a:r>
          </a:p>
        </p:txBody>
      </p:sp>
      <p:sp>
        <p:nvSpPr>
          <p:cNvPr id="8" name="Content Placeholder 7"/>
          <p:cNvSpPr>
            <a:spLocks noGrp="1"/>
          </p:cNvSpPr>
          <p:nvPr>
            <p:ph idx="1"/>
          </p:nvPr>
        </p:nvSpPr>
        <p:spPr/>
        <p:txBody>
          <a:bodyPr/>
          <a:lstStyle/>
          <a:p>
            <a:r>
              <a:rPr lang="en-ZA" dirty="0">
                <a:solidFill>
                  <a:schemeClr val="tx1"/>
                </a:solidFill>
              </a:rPr>
              <a:t>Context</a:t>
            </a:r>
          </a:p>
          <a:p>
            <a:r>
              <a:rPr lang="en-ZA" dirty="0">
                <a:solidFill>
                  <a:schemeClr val="tx1"/>
                </a:solidFill>
              </a:rPr>
              <a:t>Role of ODeL</a:t>
            </a:r>
          </a:p>
          <a:p>
            <a:r>
              <a:rPr lang="en-ZA" dirty="0">
                <a:solidFill>
                  <a:schemeClr val="tx1"/>
                </a:solidFill>
              </a:rPr>
              <a:t>Designing ODeL Curricula and Resources</a:t>
            </a:r>
          </a:p>
          <a:p>
            <a:r>
              <a:rPr lang="en-ZA" dirty="0">
                <a:solidFill>
                  <a:schemeClr val="tx1"/>
                </a:solidFill>
              </a:rPr>
              <a:t>Role of OER</a:t>
            </a:r>
          </a:p>
          <a:p>
            <a:endParaRPr lang="en-ZA" dirty="0">
              <a:solidFill>
                <a:srgbClr val="FF0000"/>
              </a:solidFill>
            </a:endParaRPr>
          </a:p>
        </p:txBody>
      </p:sp>
    </p:spTree>
    <p:extLst>
      <p:ext uri="{BB962C8B-B14F-4D97-AF65-F5344CB8AC3E}">
        <p14:creationId xmlns:p14="http://schemas.microsoft.com/office/powerpoint/2010/main" val="2284125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ZA" sz="4800" dirty="0"/>
              <a:t>Summary</a:t>
            </a:r>
          </a:p>
        </p:txBody>
      </p:sp>
      <p:sp>
        <p:nvSpPr>
          <p:cNvPr id="3" name="Content Placeholder 2"/>
          <p:cNvSpPr>
            <a:spLocks noGrp="1"/>
          </p:cNvSpPr>
          <p:nvPr>
            <p:ph idx="1"/>
          </p:nvPr>
        </p:nvSpPr>
        <p:spPr>
          <a:xfrm>
            <a:off x="457200" y="1066800"/>
            <a:ext cx="8229600" cy="4525963"/>
          </a:xfrm>
        </p:spPr>
        <p:txBody>
          <a:bodyPr>
            <a:noAutofit/>
          </a:bodyPr>
          <a:lstStyle/>
          <a:p>
            <a:pPr>
              <a:spcAft>
                <a:spcPts val="300"/>
              </a:spcAft>
            </a:pPr>
            <a:r>
              <a:rPr lang="en-ZA" sz="2200" dirty="0"/>
              <a:t>In non-campus-based provision it is harder to track student progress; there tends to be lower retention and throughput</a:t>
            </a:r>
          </a:p>
          <a:p>
            <a:pPr>
              <a:spcBef>
                <a:spcPts val="900"/>
              </a:spcBef>
              <a:spcAft>
                <a:spcPts val="300"/>
              </a:spcAft>
            </a:pPr>
            <a:r>
              <a:rPr lang="en-ZA" sz="2200" dirty="0"/>
              <a:t>We need to keep students actively engaged when they are not directly with us in the classroom/ lecture hall</a:t>
            </a:r>
          </a:p>
          <a:p>
            <a:pPr>
              <a:spcBef>
                <a:spcPts val="900"/>
              </a:spcBef>
              <a:spcAft>
                <a:spcPts val="300"/>
              </a:spcAft>
            </a:pPr>
            <a:r>
              <a:rPr lang="en-ZA" sz="2200" dirty="0"/>
              <a:t>Distance learning materials are therefore activity-based</a:t>
            </a:r>
          </a:p>
          <a:p>
            <a:pPr>
              <a:spcBef>
                <a:spcPts val="900"/>
              </a:spcBef>
              <a:spcAft>
                <a:spcPts val="300"/>
              </a:spcAft>
            </a:pPr>
            <a:r>
              <a:rPr lang="en-ZA" sz="2200" dirty="0"/>
              <a:t>There needs to be a clear link between intended learning outcomes, assessment criteria, summative and formative assessment tasks and supporting in-course learning activities for self-assessment</a:t>
            </a:r>
          </a:p>
          <a:p>
            <a:pPr>
              <a:spcBef>
                <a:spcPts val="900"/>
              </a:spcBef>
            </a:pPr>
            <a:r>
              <a:rPr lang="en-ZA" sz="2200" dirty="0"/>
              <a:t>For each unit of learning think about:</a:t>
            </a:r>
          </a:p>
          <a:p>
            <a:pPr lvl="1">
              <a:spcBef>
                <a:spcPts val="300"/>
              </a:spcBef>
            </a:pPr>
            <a:r>
              <a:rPr lang="en-ZA" sz="2000" dirty="0"/>
              <a:t>An introductory activity and feedback</a:t>
            </a:r>
          </a:p>
          <a:p>
            <a:pPr lvl="1">
              <a:spcBef>
                <a:spcPts val="300"/>
              </a:spcBef>
            </a:pPr>
            <a:r>
              <a:rPr lang="en-ZA" sz="2000" dirty="0"/>
              <a:t>A number of developmental activities and feedback</a:t>
            </a:r>
          </a:p>
          <a:p>
            <a:pPr lvl="1">
              <a:spcBef>
                <a:spcPts val="300"/>
              </a:spcBef>
            </a:pPr>
            <a:r>
              <a:rPr lang="en-ZA" sz="2000" dirty="0"/>
              <a:t>A consolidating activity and feedback</a:t>
            </a:r>
          </a:p>
          <a:p>
            <a:pPr lvl="1">
              <a:spcBef>
                <a:spcPts val="300"/>
              </a:spcBef>
            </a:pPr>
            <a:r>
              <a:rPr lang="en-ZA" sz="2000" dirty="0"/>
              <a:t>Try to avoid more than 3 pages without a learning activity.</a:t>
            </a:r>
          </a:p>
        </p:txBody>
      </p:sp>
    </p:spTree>
    <p:extLst>
      <p:ext uri="{BB962C8B-B14F-4D97-AF65-F5344CB8AC3E}">
        <p14:creationId xmlns:p14="http://schemas.microsoft.com/office/powerpoint/2010/main" val="42611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Introduction to oer Africa</a:t>
            </a:r>
          </a:p>
        </p:txBody>
      </p:sp>
      <p:sp>
        <p:nvSpPr>
          <p:cNvPr id="3" name="Text Placeholder 2"/>
          <p:cNvSpPr>
            <a:spLocks noGrp="1"/>
          </p:cNvSpPr>
          <p:nvPr>
            <p:ph type="body" idx="1"/>
          </p:nvPr>
        </p:nvSpPr>
        <p:spPr/>
        <p:txBody>
          <a:bodyPr>
            <a:normAutofit/>
          </a:bodyPr>
          <a:lstStyle/>
          <a:p>
            <a:pPr algn="r" fontAlgn="auto">
              <a:spcAft>
                <a:spcPts val="600"/>
              </a:spcAft>
              <a:defRPr/>
            </a:pPr>
            <a:r>
              <a:rPr lang="en-US" sz="2400" b="1" dirty="0">
                <a:solidFill>
                  <a:schemeClr val="accent6">
                    <a:lumMod val="75000"/>
                  </a:schemeClr>
                </a:solidFill>
              </a:rPr>
              <a:t>Open educational resources for activity-based distance and flexible provision</a:t>
            </a:r>
            <a:endParaRPr lang="en-ZA" sz="2400" i="1" dirty="0">
              <a:solidFill>
                <a:schemeClr val="accent6">
                  <a:lumMod val="75000"/>
                </a:schemeClr>
              </a:solidFill>
            </a:endParaRPr>
          </a:p>
        </p:txBody>
      </p:sp>
    </p:spTree>
    <p:extLst>
      <p:ext uri="{BB962C8B-B14F-4D97-AF65-F5344CB8AC3E}">
        <p14:creationId xmlns:p14="http://schemas.microsoft.com/office/powerpoint/2010/main" val="3499796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52400"/>
            <a:ext cx="10058400" cy="648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0" name="Title 1"/>
          <p:cNvSpPr>
            <a:spLocks noGrp="1"/>
          </p:cNvSpPr>
          <p:nvPr>
            <p:ph type="title"/>
          </p:nvPr>
        </p:nvSpPr>
        <p:spPr>
          <a:xfrm>
            <a:off x="457200" y="76200"/>
            <a:ext cx="8229600" cy="1143000"/>
          </a:xfrm>
        </p:spPr>
        <p:txBody>
          <a:bodyPr>
            <a:normAutofit/>
          </a:bodyPr>
          <a:lstStyle/>
          <a:p>
            <a:pPr>
              <a:defRPr/>
            </a:pPr>
            <a:r>
              <a:rPr lang="en-US" b="1" dirty="0">
                <a:solidFill>
                  <a:srgbClr val="F5801F"/>
                </a:solidFill>
              </a:rPr>
              <a:t>OER Africa is:</a:t>
            </a:r>
          </a:p>
        </p:txBody>
      </p:sp>
    </p:spTree>
    <p:extLst>
      <p:ext uri="{BB962C8B-B14F-4D97-AF65-F5344CB8AC3E}">
        <p14:creationId xmlns:p14="http://schemas.microsoft.com/office/powerpoint/2010/main" val="236272097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Content Placeholder 2"/>
          <p:cNvSpPr>
            <a:spLocks noGrp="1"/>
          </p:cNvSpPr>
          <p:nvPr>
            <p:ph idx="1"/>
          </p:nvPr>
        </p:nvSpPr>
        <p:spPr>
          <a:xfrm>
            <a:off x="457200" y="1851025"/>
            <a:ext cx="8229600" cy="4625975"/>
          </a:xfrm>
        </p:spPr>
        <p:txBody>
          <a:bodyPr>
            <a:noAutofit/>
          </a:bodyPr>
          <a:lstStyle/>
          <a:p>
            <a:pPr marL="0" indent="0">
              <a:spcBef>
                <a:spcPts val="575"/>
              </a:spcBef>
              <a:spcAft>
                <a:spcPts val="600"/>
              </a:spcAft>
              <a:buNone/>
            </a:pPr>
            <a:r>
              <a:rPr lang="en-GB" sz="2800" dirty="0"/>
              <a:t>Open Educational Resources (OERs) are any type of educational materials that are in the public domain or introduced with an open license. </a:t>
            </a:r>
          </a:p>
          <a:p>
            <a:pPr marL="0" indent="0">
              <a:spcBef>
                <a:spcPts val="575"/>
              </a:spcBef>
              <a:spcAft>
                <a:spcPts val="600"/>
              </a:spcAft>
              <a:buNone/>
            </a:pPr>
            <a:r>
              <a:rPr lang="en-GB" sz="2800" dirty="0"/>
              <a:t>The nature of these open materials means that anyone can legally and freely copy, use, adapt and re-share them. </a:t>
            </a:r>
          </a:p>
          <a:p>
            <a:pPr marL="0" indent="0">
              <a:spcBef>
                <a:spcPts val="575"/>
              </a:spcBef>
              <a:spcAft>
                <a:spcPts val="600"/>
              </a:spcAft>
              <a:buNone/>
            </a:pPr>
            <a:r>
              <a:rPr lang="en-GB" sz="2800" dirty="0"/>
              <a:t>OERs range from textbooks to curricula, syllabi, lecture notes, assignments, tests, projects, audio, video and animation.</a:t>
            </a:r>
          </a:p>
          <a:p>
            <a:pPr marL="0" indent="0" algn="r">
              <a:spcBef>
                <a:spcPts val="575"/>
              </a:spcBef>
              <a:spcAft>
                <a:spcPts val="600"/>
              </a:spcAft>
              <a:buNone/>
            </a:pPr>
            <a:r>
              <a:rPr lang="en-GB" sz="2600" dirty="0"/>
              <a:t>UNESCO</a:t>
            </a:r>
          </a:p>
        </p:txBody>
      </p:sp>
      <p:sp>
        <p:nvSpPr>
          <p:cNvPr id="2" name="Title 1"/>
          <p:cNvSpPr>
            <a:spLocks noGrp="1"/>
          </p:cNvSpPr>
          <p:nvPr>
            <p:ph type="title"/>
          </p:nvPr>
        </p:nvSpPr>
        <p:spPr>
          <a:xfrm>
            <a:off x="457200" y="341784"/>
            <a:ext cx="8229600" cy="1143000"/>
          </a:xfrm>
        </p:spPr>
        <p:txBody>
          <a:bodyPr>
            <a:normAutofit/>
          </a:bodyPr>
          <a:lstStyle/>
          <a:p>
            <a:pPr eaLnBrk="1" hangingPunct="1">
              <a:defRPr/>
            </a:pPr>
            <a:r>
              <a:rPr lang="en-GB" dirty="0"/>
              <a:t>OER Definition</a:t>
            </a:r>
            <a:endParaRPr lang="en-GB" i="1" dirty="0"/>
          </a:p>
        </p:txBody>
      </p:sp>
    </p:spTree>
    <p:extLst>
      <p:ext uri="{BB962C8B-B14F-4D97-AF65-F5344CB8AC3E}">
        <p14:creationId xmlns:p14="http://schemas.microsoft.com/office/powerpoint/2010/main" val="3076405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descr="http://wp.vcu.edu/medcgsa/wp-content/uploads/sites/2847/2013/05/graduation-cap-and-diplo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9390" y="2328863"/>
            <a:ext cx="3005138" cy="300513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1676400"/>
            <a:ext cx="8229600" cy="3962400"/>
          </a:xfrm>
        </p:spPr>
        <p:txBody>
          <a:bodyPr>
            <a:noAutofit/>
          </a:bodyPr>
          <a:lstStyle/>
          <a:p>
            <a:pPr indent="-169863"/>
            <a:r>
              <a:rPr lang="en-GB" sz="2400" dirty="0"/>
              <a:t>Changing student profiles</a:t>
            </a:r>
          </a:p>
          <a:p>
            <a:pPr lvl="1"/>
            <a:r>
              <a:rPr lang="en-GB" sz="2000" dirty="0"/>
              <a:t>Continuing students, mature students, part-time, professional…</a:t>
            </a:r>
            <a:endParaRPr lang="en-GB" sz="1800" dirty="0"/>
          </a:p>
          <a:p>
            <a:pPr lvl="1"/>
            <a:endParaRPr lang="en-GB" sz="2000" dirty="0"/>
          </a:p>
          <a:p>
            <a:pPr indent="-169863"/>
            <a:r>
              <a:rPr lang="en-GB" sz="2400" dirty="0"/>
              <a:t>New demands from learners</a:t>
            </a:r>
          </a:p>
          <a:p>
            <a:pPr lvl="1"/>
            <a:r>
              <a:rPr lang="en-GB" sz="2000" dirty="0"/>
              <a:t>Ubiquitous access (</a:t>
            </a:r>
            <a:r>
              <a:rPr lang="en-GB" sz="1800" dirty="0"/>
              <a:t>VLEs, VLs, Open Access Journals, </a:t>
            </a:r>
            <a:r>
              <a:rPr lang="en-GB" sz="1800" dirty="0">
                <a:solidFill>
                  <a:schemeClr val="bg1"/>
                </a:solidFill>
              </a:rPr>
              <a:t>etc.)</a:t>
            </a:r>
          </a:p>
          <a:p>
            <a:pPr lvl="1"/>
            <a:endParaRPr lang="en-GB" sz="1800" dirty="0"/>
          </a:p>
          <a:p>
            <a:pPr indent="-169863"/>
            <a:r>
              <a:rPr lang="en-GB" sz="2400" dirty="0"/>
              <a:t>New pressures on HE systems</a:t>
            </a:r>
          </a:p>
          <a:p>
            <a:pPr lvl="1"/>
            <a:r>
              <a:rPr lang="en-GB" sz="2000" dirty="0"/>
              <a:t>Delivery: face to face, distance,  blended mode</a:t>
            </a:r>
          </a:p>
          <a:p>
            <a:pPr lvl="1"/>
            <a:r>
              <a:rPr lang="en-GB" sz="2000" dirty="0"/>
              <a:t>Content: relevant, interactive, appropriate</a:t>
            </a:r>
            <a:endParaRPr lang="en-GB" sz="1800" dirty="0"/>
          </a:p>
          <a:p>
            <a:pPr lvl="1"/>
            <a:endParaRPr lang="en-GB" sz="1800" dirty="0"/>
          </a:p>
          <a:p>
            <a:pPr indent="-169863"/>
            <a:r>
              <a:rPr lang="en-GB" sz="2400" dirty="0"/>
              <a:t>New pressures on governments</a:t>
            </a:r>
          </a:p>
          <a:p>
            <a:pPr lvl="1"/>
            <a:r>
              <a:rPr lang="en-GB" sz="2000" dirty="0"/>
              <a:t>Funding, connectivity, reliable power</a:t>
            </a:r>
          </a:p>
          <a:p>
            <a:pPr lvl="1"/>
            <a:endParaRPr lang="en-GB" dirty="0"/>
          </a:p>
        </p:txBody>
      </p:sp>
      <p:sp>
        <p:nvSpPr>
          <p:cNvPr id="4" name="AutoShape 2" descr="data:image/jpeg;base64,/9j/4AAQSkZJRgABAQAAAQABAAD/2wCEAAkGBxQSEBQUEhQUFBQWFhcUFRQWFhQUGBQXFBQWFhUVFBQYHCggGBolHBUUITEhJSktLi4uFyAzODMsNygtLisBCgoKDg0OGhAQGCwkHyQsLC0sLCwsLCwsLCwsLCwvLCwsLCwsLCwsLCwsLCwsLCwsLCwsLCwsLCwsLCwsLCwsLP/AABEIAOEA4QMBEQACEQEDEQH/xAAcAAEAAQUBAQAAAAAAAAAAAAAABwECAwQGBQj/xABCEAABAwIDBQQGBwYGAwEAAAABAAIDBBEFITEGEkFRYQcTInEUMlKBkaEjQmKxwdHwJENygpKiM1Njc7PCstLho//EABsBAQEAAwEBAQAAAAAAAAAAAAABAgMEBQYH/8QAMREBAAICAAQDBgUFAQEAAAAAAAECAxEEEiExBUFREyJhcYHRMpGhseEUQlLB8HIj/9oADAMBAAIRAxEAPwCbkBAQEBAQEBAQEBAQEGGqqmRN3pHsjb7T3NaPiSrEbHP1u3+HRa1Ubuke9L/4AhXllNt/AdpqWtB9Gma8t9ZubXDqWOANuuikxMK9dQEBAQEBAQEBAQEBAQEBAQEBAQEBAQefX47TQf41RDH0fIxp+BN1dSm3N13ajh0d7SvlI4RxvN/JzgB81eU25XFO2d2YpqYDk6Z5P9jLf+SvLA5DE+0TEJ73qDGPZiAjA8nDxfNXoOZqah0jt6Rznu9p7i4/E5oMW8orJT1Lo3NexzmPabtc0lpB5gjMKok3ZHtckZaOuaZW6CZgAeP42aPHUWPQqTESJcwzE4qmMSQSNkYfrNN8+II1BHI5rGY0rbUBAQEBAQEBAQEBAQEBAQWTStYLucGjm4gD4lBzeJ9oGHwGzqlr3ezEHS+67AWj3lZcspty+I9skIv3FPI/kZHNjHwbvFXlHJ4r2rV8txGY4B/psDne90l/kArqBymIbQVU3+LUTP6Okfb+m9kHmhAuoF0C6Cl0FqCiordQengmOT0km/Tyujdle2bXW4PacnDzVEy7H9qcNRux1dqeY2Ad+6eejj6h6Oy6rGa+htIYKxUQEBAQEBAQEBBiqalkbS6R7WNGrnODQPMlBzOK9ouHwA3qGyu9mEd6T03h4R7yFlyym3HYn2z8Kel/mmf/ANGf+yvLB1cpiPaXiMv74RDlExrP7jd3zV1A5etr5ZjeWR8h5yOc8/FxKbGvdBXfQU3kFpKC26grdBbdAugXQVugoUC6CoQXgoOs2T2/qqGzQ7vYR+5kJs3/AG36s8sx0Vnr3E1bJ7ZU2IN+iduygeKF9g9vMgaOb1HvtosJjRt0SiiAgICAgICCLe3HA5JI4qphLo4QWSMzIaHOFpQPPI9N3ksqz5Ihm6yFEBAQUugXUC6ChKCiChKACOJQUMoHJRVonBNgqi9AugogqguRC6DJTzuY8PY5zXNN2uaS1zTzDhmCqqWtiu1nSLEPIVLR/wArAP7m+8cVJjYlmnnbIxr2OD2OF2uaQQ4HQgjULBWRAQEBAQEFk0TXtLXAOa4FrmkXBBFiCOIIQfOPaFsm7DqotaHGnku6F5zsOMRPtN+YIPNZxO0ctdUEC6Cl1AQUQUQEAoNaojv5qKxtp/FYkoMppt1+WnBBnCIqqKXQEC6Agq0oLrojoNltsKqgd9A+8ZN3Qv8AFG7mbatPUW96KmnZHtGpa3dY49xOcu6eRZx/05Mg7yyPRSa+ht2SxUQEBAQEHj7WbPx19K+CTK/iY/jHIPVePxHEEjirE6HzNieHyU8z4Zm7skbi1w+YIPFpBBB4ghZI1UFCgICCiCiBdBQoLVFVtofcfzVFxzGeo+Y5oCiFlRRFERVAQVQLoLgUFVRIGxvajPS7sdSDUQDIEn6WMfZcfXHR3x4KTGxNOBY7BWRCSnkbI3iBk5h9l7dWnoVjMaNvRUUQEBAQR32u7G+lQmqgb+0Qt8QAN5om5lthq5uZHPMcRaxKIGusgKBdAKCiAgFQWlBRFXxHO3A5IF90+WX5KgRmoKICBdUFAVQUBUXXQV3lRaZc7DU8OPwQdz2WYPXHEIZYo5ooWu+mkc10bHRgElnitv30AF7E3ytdSZjQ+hVgogICAgIIF7XtkPRJ/SYW2p5neJoGUUpzIy0a6xI63HILKJRHhCoogEIBQUQFAVVQhQEFZfW6WVF7M2+WRRFiiiAgIBCC0uQbmEYVUVTt2lhkmIyJY0loP2n+q33lB3eDdjdbKL1EsNMD9XOd/wDM1pDR7nFTY7bCOx2hisZjLUOGfiduM/ojtl0JKbHbYXgtPTC1PBFCDr3cbWX8yBn71BvICAgICAgINHG8KjqqeSCZocyRpByvY/Vc3k4GxB5hB8x7SYDLQ1L6eYeJubXgENkYfVe2/A8uBBHBZo8zggpdBRQEABBdZFUKCxBeB4T0/X4oKMNiP1mqLpBlcKC26ChKDNQU0k8rYoI3SyOyaxouTYXPlkCblBIeCdjVXLY1UsdM3i1v00luWVmtPW58lNiQsE7LMOp7F0PpD/bqD3n/AOeTB/SoOyhiaxoaxoa0ZBrQGgDkAMggvQEBAQEBAQEBAQEHHdp2yIr6W8Y/aYQXwn2h9eI9HWFuRA6qxI+cnDW4IIyIORBGoI1BCyQCgIKKgFFVugFBaUF0Qubc0GQAIMbpwB9/4/rqg1JJ88kGLeUEg9isF8WhPJkrvId2R/2CD6NUBBye13aBS0DbOd3sv1YoyCT/ABO0aFjNohuw4L5e3b1Q7jnaniFQ47kno7ODIhnbq85k/DyWi2SXp4uBxx36uo7L9vKl8xhqZDM0tJaX23ri12h3HK5z5JTLbfU43gaVxe0xxrXf7pkjeHAEaHNdETt4y5UEBAQEBAQEBBCXbTsj3Uvp0Lfo5CGzgfUkPqyWtkHaE+1b2llAiwoKgIBCIIogXQY3SgIMD6vkgtdUFBjLkANUXTPCyyCW+wTCy6pnqSPBHH3IPAvkLXEDqGsH9YREnY5thTUxLS7vJB+7YQbH7btG+WvRYTaIXSP9oduZJGOc525GB/hsyvyDnauJ05dFqtkmW3Hhm9orCIqud0z3SPNy43/IDoFqm2nv4sMRWIjsxgLDboirdwqudDMyVnrMcHD3HQ9FYtpsiOaJrbtPR9TYRJdmWmRH8wuurHPTT5C0anTeWxiICAgICAgICDBiFEyeJ8UrQ+ORpY9p4tcLEdPNB8x7Y7OvoKt8D7lvrxPP7yNxO6fMWIPUHhZZI8RFUQWOkAQYZKpBrSVBKDCXEoAQZEFQorMx1gm1UMqM60mXUYZt1Ux08dI0thgbfe7lpY+QuNy+R97uPlYH4LC0t1eHmXsso3WBGhFwRoQdCuWbsIp108fG3Eu7vgLX/idp8AfmsYl7fh3Cbibz59I+rz+6HDyWuXtxir5MraZSIs3xw8TDf2ewZ1TUMiGhN3u9lgPid+uJCtYm09XJxeSvDYpvP0+fk+k8Kjsy9rA6DoNF3446PhpnbdWaCAgICAgICAgIOC7ZsCFRhzpg28tN9K08e7uBMPLd8VvsBWB87yVFlRZZx1yQa8rSgwWQLIFlBcEF4RVwRXpYVhPfNLi7dANuFtAePmtV78rOkb7Q9CHZTe9WogPIOcG/mtVs0+j0cWHJHW2O2vkyVuzssDd5zA5mXjY5r25m2dtFq9pt6OC+O08sRO/R0WB7QxR04ila8kHwFoabN9l13DQ3WFurZxXhk5ckXxajcdYn1/Jz1ZLvyucL5uc4A65nL8E3ro9TFj9nWtIjt+7V70DJYaZe1ivR7GC4PUVbwyCNz+BOjW/xO0Gq31iZYcRx2PBXd7a/f8k37F7Fx0UXjs+V1i88L8AOYC6KY4ju+P47jr8Vfc9IjtH/AHm6xbXCICAgICAgICAgIKOaCCCLg5EHMEHgUHPnYXDb39BpgbFuUTBk7XIDXrqEEXbd9lUkG9LRB00Oph1ljH2f8xv93nqstiKpWa/P3aj70Gq9qgxkKi26D1I9n6k2vE5l8wHgsJHMNPit1tbqsJtEd1Y8Sw59O/cfruh3udf8kraLRuDTUWStuiaTcLnzzp7HhdZtuIerA0hcU3l9PhxzVsNiB6eSRO/J1exrbrK2alJHhPxWzkasvDzNdVnqo4HdyycBp1H3rGO7GYmKbiNWiP1SZ2f7D09VTxVL2F29cnf9UFri0hrB62Y4/wDxb6Y+bq+W8R8Qy+1msdO3b4xtLFBQRwsDI2hoGWQA+77l1VrEdnjWtNp3M7lsqsRAQEBAQEBAQEBAQEBAQcjth2eUmIXe5vcz/wCfGACf9xukg88+RCuxHbOwmYvs6siDPaETy4/yl4A+KbHss7K8KowDVyTVD7ZRl27vfwxxWdbzdZY2tFe6tiGnt4aGmioWab7GN79w6y2u33Z9Vz2zTPZYhtYfs21uZF3E3LjmSTqSTmStXWWSOu2bDhFPTvA9eN7L9Y3tcPlIujB2mGMo5W8bmFT7r89CM1ozx0e14LnjFlnfaXQNjDhdua4px83Wr7KJrMbgBtrksMfSdSzmYiNzK01TdAb+Wa6JtDT/AFGPeonbXMoJda+QzWu3eJhz+1reba8k/wDZpjtJLRxQU7i10TAHRPsH31c/LJwLiTcc87LuxWrMah8Xx3DZqWnJeOk+cdvk7FbHAICAgICAgICAgICAgICAgIOax7H3MkMbMrZOdxuRezeA/Wi87iONnHfliOzdTFzRtp4VDFMSRm/V29m7zudVMOaubrE9UtSa93sx0QHBb+Vhte6BNCNu2zD9/DxJxhla73P+jI/uafcs8U6sIJK6hvbPWNSxrtHXb8iR8wtOePcl1cHflyx8Xv1MXcyZHK+XRcHXvD6/g80xGp7NOtc5xuVebc7llxFbzPVhicG5uNllEbaaXrind5XU7rxzO/WeSzinr5Jiybw5r+rFQ18sbg6Nxa4G4c3Ig8wRmE1rrDlx57zHJ3ifKYhNfZTtzUVUppqsh7iwuiksGuJb6zHWyd4cwbX8JvdbsWSZnUvM8Q8P9lj9rWuo31Sit7xhAQEBAQEBAQEBAQEBAQUe24IPEW+KSODxWhMchB+PPqvA4nHNLzEuvHPRqRNexwezIjQ/rULkiL0tzU7ts6mNS7PDqwSxhwyOjhyPFe7hyxlpzOK9eWdM7itko5HtGhD8OqRzif8AFrd4fMBSs6tEq+aHLrRnwgH0iINBLjIwADMkucAAOpvb3rHJ1rMNuGYrkrM+qe9lOzDecJ8Qs46tpgcm/wC84esfsjLmTotGPDru7+I8SmY5MXSPX7ejlu1meigkNNRwRtl1nlFzucRFGCbNPMgC2nO2OSKROoh0cJfib05r3nXlG0ZbpJWO23lmZbzhuwEe04D4Z/gpW29vRvX2XCa/ymGCALC0tOCHvYFjD6aeOZmsbg4DmOLT0IuPesYy2rL0slYzYrYrdph9LYRiUdTBHNEbse245jm09Qbg+S9GsxMbh8Jmw2w3nHfvDcVahAQEBAQEBAQEBAQEBAQedi9CJAHWzb9y5eJwxeObzhnS2nkPoVwTibeZdQMMb+hyP4FZYfct8JL9Ybs09l2TLXEOS26rh6FOCdWEfHL8VhvrDbFHzhfJd7SrA5zXBzSQ5pDmkcC03BHvsiPoLaHtaiFHH6Nd1TLE1xy8NO5zRvb19Xg3sBllc8jpyZYr0ju7uD4G2aYtb8P7oXlJeSXEkkkkkkkk5kknUri2+kjH01ELooVjNm7FgjbaxjDpWRQSOYRFKHmN3Bxa7dcPdYfFbKRMU36tHG5a3yRirP4e/wBWlCxY2lnhxtprVpmXfSru+zTbH0KXupj+zSHM/wCU85b4+ydCPI8M+jBm5J1PZ5nivhv9RTnpHvx+senz9E6tcCLjMHMEcV6D41VAQEBAQEBAQEBAQEBAQEGpLT2PRc18ep6MolgfAFpmjLbnMTqiJDG0Fzr2AAJJ8gE69odFKRrmlo4jsxvNjlrT+ztka6aIXsGWdZ8rgcmtf3bnWyABJNgVvx4dTuzG+eO1EGbW4EaeuqowLMZMdzIgd3JvOiLem6LA6G2S6Yc23mRwAWVG1BJY24FaM+KLRvzer4Zxd8d4xz1rPrPb4t4MXm7fXxjjvD1tm8FfV1McLNXnM2vutGbnHyCtKTe3Kx4jNThsNstvL9Z8oTttTslHU4d6KwBvdtHcE/VewWbc8jmCftFenakTXlh8Ph4q1c/tbddz1+vf+Hzw6lLHOa4FrmktcDqCDYg+9eXbe9PusNImsWjtK4MUiHTFTdTRpL3ZHtZvt9Dmd42C8DifWYNY/Nuo6eS7uHybjll8p454fyW/qKR0n8Xwn1+vn8fmkxdT5wQEBAQEBAQEBAQEBAQEAhBidDy+a1zj9FY6SgZGXOA8bjdzzqb/AHDoFlWkV7LNpno8bazbGnoG/SHflIu2FpG8b6F3sN6nra6xvlrTu6+D4DNxU+5HT18nzztLXOqpnS7jIgRutjjBDGtBJAA83E+ZOQWnHxPX3nrcT4Jy49456x335vJjpnE2ILcutrrbfiKxG46uPh/B82TJyXia/HXRuMpWjhc8yuC2a8+en0+Lw7BSI3WJn1mI6/6Z42aAC/AAfIALV3dsRFY+CeezXZP0KDvJR+0Sgb3+m3UR+fE9fJelgxckde8vi/FvEP6rJy0n3K9vjPr9v5dkt7yEP9sOzndyisjHgkIbLb6sgHhd0DgLeY6rh4rHqeaH1ngPG81J4e3eOsfL0+n7fJG11yvo9l1UZaWd0b2vY4te0hzXDUEG4IWdek7hjelb1mto3E930LsXtI2uphJkJG2bKz2XW1A9k6j3jgvRx35o2+B8Q4K3CZpp5T1ifh94e+s3CICAgICAgICAgICAgICCjnWFzkBmTyQRntn2mBu9FQkOdmHT6tbw+iB9Y/aOXK+q5cmfyq+k8P8AArW1k4jpH+PnPz9Pl3+SKJ5XPcXPcXOcbuc4kkk8STquSes7fVVx1rEVrGoWWRlpaQpKaLLESx2XbEbu7WVLfFrBGeF9JXDnyHv5W7eHw696XynjPinNvBinp/dPr8I/3+XzlFdb5sQamLYcypgkhlF2SN3T04hw6ggEdQpasWjUtuHNbDkjJTvD5tx3Cn0tRJBIPEw2vwcNWuHQixXlXpNLal+g8NxFc+OMle0/9r6Naig7yVkd7b72svrbecBe3vUrG5iGWTJyUm3pEy9rabZGpoTeVm9HfKZlyw8rn6p6H3XW22K1O7k4PxLDxP4Z1PpPf+V+xO0poapsmZjd4JW82E6j7Q1Hw4rZiycsr4hwleLwzT+6OsfP+X0LTztkY17CHNcA5rhmCCLghdz4O1ZrM1tGphkRiICAgICAgICAgICAg1cUxKKnidLM8MY3Un7gNSegUm0VjctuHDfNeKY43MoU2228lrSY4t6Kn9nR0nWQjh9kZc7rhy55v0js+z8N8Ix8Nq9+t/0j5fd4OCYBUVbrU8Tn21dk1rfN7rAHpqtdaWt2h6HE8bg4eN5ba/f8mDF8NfTTPhkLS9lg7dO8ASAbXtqLpNZidSz4fPXPjjJXtPq01G5QpKJJ7N9gzIW1VU36MeKKI/vDwe8exyHHy16cOH+6z5rxfxblicGGevnPp8I+Pr6fPtLy63yggICCP+1vZoT0/pMY+lhHjtq6LU/0nPy3loz4+aN+cPc8D4z2WX2Np923b4T/AD2/JEmzrf22mvp38X/I1cNI96PnD6ji4/8Ahf8A8z+z6akYHAhwBByIIuCDwIOq9V+dxMx1hG+1nZXHJeSiIifqYnX7t38J1YemY8lz3wR3q93g/G74/dzdY9fP+f3afZ9j0tDKKCva6IE/Qufo1xObN7QsJORBsCeuVx2mvu2bfEuHx8TX+p4ed/5a/fXr/pKq3vnRAQEBAQEBAQEBAQeHtBtPHTHu2tdPUEXbTxAueeRfa+43qfmsL5Ir07z6OzhuDvm96Z5aedp7fT1lH+IbJ4picveVJZAz6sbnXEbfsxtvn1JBK5ZxZck7t0e9h8Q4DgqcmKJtPnOu/wA5nX6OhwDsvpYSHTk1D+Thuxj+QHP3k+S204asd+rg4rx3iMvTH7sfDrP5/aHZSFlPC4hrWRxsLt1oDWta0E2AGQ0W/tDyIi2XJEb3Mz+75nqZ3SPc95u57i9x5ucbk/Erzu/d+l0pWlYrXtEaj6MYUWZ0lDYDs7PhqK1vWOBw+DpR/wBfjyXTiwf3WfK+KeM73i4efnb7ff8AJKq6nzIgICAgo5oIIIuDkQeIPAodkEY/syaPFoYwPopJ43Qn7Jlbdl+bSbeVjxXBfHy5I9NvtOH46OJ4K1p/FFZ3+Xf6/dPC73xYg1MTwyKojMc8bZGHg4Xt1B1aeoUmInpLZiy3xW5qTqWLDaF8ADBIZIhk3vDeRg5b/wBcaAXz6lIjS5MkZJ5tan4dp+nl/wB0egq1CAgICAgICAgIKObcWP5fcgxUtJHECI2MYCbkMaG3J1JtqeqaZXva87tO/mzIxEHIdqmKdzhz2g+KYiIeRu5/9rSP5lpzTquvV6/gnD+14uJntXr9v1QfSUj5pGxxMc97jZrWi5P5DrwXLqZ6Q+1zZqYqze86iEy7Cdn7KS01RuyVGrRq2H+H2nfa+HM9WPDFes93xniXi9+J9zH0p+s/P7fm7pbnjCAgICAgIPMxzBmVIi3snQzRzRu5GN4JHkQCPgeCxtWLd2/BxFsM212tExP1h6ayaBAQEBAQEBAQEBAQEBAQEBAQRrtxhM+J1zYIRuw04tJM6+4HyWc4D23Bu5kPfZc+Str21HZ9D4dxWLgeHnJfra/aPPUdvlG9uv2X2WgoWbsQu8+vK7N7/fwb0H35rbSkVjo8rjOOy8VbmyT08o8oe2s3GICAgICAgICAgICAgICAgICAgICAgICAgICCgbbTLj8cygqgICAgICAgICAgICAgICAgICAgICAgICAgICAgICAgICAgICAgICAgICAgICAgICAgICAgICAgICAgICAgICAgICAgICAgICAg/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title"/>
          </p:nvPr>
        </p:nvSpPr>
        <p:spPr/>
        <p:txBody>
          <a:bodyPr/>
          <a:lstStyle/>
          <a:p>
            <a:r>
              <a:rPr lang="en-GB" dirty="0"/>
              <a:t>Africa’s HE Context</a:t>
            </a:r>
          </a:p>
        </p:txBody>
      </p:sp>
    </p:spTree>
    <p:extLst>
      <p:ext uri="{BB962C8B-B14F-4D97-AF65-F5344CB8AC3E}">
        <p14:creationId xmlns:p14="http://schemas.microsoft.com/office/powerpoint/2010/main" val="2744451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http://investeddevelopment.com/wp-content/uploads/2012/06/africa-undersea-cables.png"/>
          <p:cNvPicPr/>
          <p:nvPr/>
        </p:nvPicPr>
        <p:blipFill>
          <a:blip r:embed="rId3" cstate="print"/>
          <a:srcRect/>
          <a:stretch>
            <a:fillRect/>
          </a:stretch>
        </p:blipFill>
        <p:spPr bwMode="auto">
          <a:xfrm>
            <a:off x="539552" y="-128225"/>
            <a:ext cx="7789440" cy="7085617"/>
          </a:xfrm>
          <a:prstGeom prst="rect">
            <a:avLst/>
          </a:prstGeom>
          <a:noFill/>
          <a:ln w="9525">
            <a:noFill/>
            <a:miter lim="800000"/>
            <a:headEnd/>
            <a:tailEnd/>
          </a:ln>
        </p:spPr>
      </p:pic>
    </p:spTree>
    <p:extLst>
      <p:ext uri="{BB962C8B-B14F-4D97-AF65-F5344CB8AC3E}">
        <p14:creationId xmlns:p14="http://schemas.microsoft.com/office/powerpoint/2010/main" val="2722031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457200" y="1447800"/>
            <a:ext cx="8229600" cy="3657600"/>
          </a:xfrm>
        </p:spPr>
        <p:txBody>
          <a:bodyPr>
            <a:normAutofit/>
          </a:bodyPr>
          <a:lstStyle/>
          <a:p>
            <a:pPr marL="0" indent="0">
              <a:buNone/>
              <a:defRPr/>
            </a:pPr>
            <a:endParaRPr lang="en-ZA" sz="2800" dirty="0"/>
          </a:p>
          <a:p>
            <a:pPr marL="0" indent="0">
              <a:buNone/>
              <a:defRPr/>
            </a:pPr>
            <a:r>
              <a:rPr lang="en-ZA" sz="2800" dirty="0"/>
              <a:t>Open licensing  provides a cost-effective means to increase investment in creating more effective teaching and learning environments using resource-based learning.</a:t>
            </a:r>
          </a:p>
          <a:p>
            <a:pPr>
              <a:defRPr/>
            </a:pPr>
            <a:endParaRPr lang="en-ZA" sz="2800" dirty="0"/>
          </a:p>
          <a:p>
            <a:pPr>
              <a:defRPr/>
            </a:pPr>
            <a:endParaRPr lang="en-ZA" sz="2800" dirty="0"/>
          </a:p>
        </p:txBody>
      </p:sp>
      <p:sp>
        <p:nvSpPr>
          <p:cNvPr id="6" name="Title 1"/>
          <p:cNvSpPr>
            <a:spLocks noGrp="1"/>
          </p:cNvSpPr>
          <p:nvPr>
            <p:ph type="title"/>
          </p:nvPr>
        </p:nvSpPr>
        <p:spPr>
          <a:xfrm>
            <a:off x="457200" y="341784"/>
            <a:ext cx="8229600" cy="1143000"/>
          </a:xfrm>
        </p:spPr>
        <p:txBody>
          <a:bodyPr>
            <a:normAutofit/>
          </a:bodyPr>
          <a:lstStyle/>
          <a:p>
            <a:pPr>
              <a:defRPr/>
            </a:pPr>
            <a:r>
              <a:rPr lang="en-US" dirty="0"/>
              <a:t>Why institutionalize OER?</a:t>
            </a:r>
          </a:p>
        </p:txBody>
      </p:sp>
    </p:spTree>
    <p:extLst>
      <p:ext uri="{BB962C8B-B14F-4D97-AF65-F5344CB8AC3E}">
        <p14:creationId xmlns:p14="http://schemas.microsoft.com/office/powerpoint/2010/main" val="2967846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ttp://www.brightview.net.cn/wp-content/uploads/2011/05/global-connectiv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760" y="-1251520"/>
            <a:ext cx="9144000" cy="4943476"/>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76200" y="2942456"/>
            <a:ext cx="8240216" cy="3366864"/>
          </a:xfrm>
        </p:spPr>
        <p:txBody>
          <a:bodyPr>
            <a:noAutofit/>
          </a:bodyPr>
          <a:lstStyle/>
          <a:p>
            <a:pPr marL="0" indent="0">
              <a:buNone/>
            </a:pPr>
            <a:r>
              <a:rPr lang="en-GB" sz="3000" dirty="0"/>
              <a:t>… undergraduate education is no</a:t>
            </a:r>
            <a:r>
              <a:rPr lang="en-GB" sz="3000" dirty="0">
                <a:solidFill>
                  <a:schemeClr val="bg1"/>
                </a:solidFill>
              </a:rPr>
              <a:t>t just about </a:t>
            </a:r>
            <a:r>
              <a:rPr lang="en-GB" sz="3000" b="1" dirty="0"/>
              <a:t>discipline specific knowledge</a:t>
            </a:r>
            <a:r>
              <a:rPr lang="en-GB" sz="3000" dirty="0"/>
              <a:t> or cognitive </a:t>
            </a:r>
            <a:r>
              <a:rPr lang="en-GB" sz="3000" dirty="0">
                <a:solidFill>
                  <a:schemeClr val="bg1"/>
                </a:solidFill>
              </a:rPr>
              <a:t>skills; </a:t>
            </a:r>
          </a:p>
          <a:p>
            <a:pPr marL="0" indent="0">
              <a:buNone/>
            </a:pPr>
            <a:r>
              <a:rPr lang="en-GB" sz="3000" dirty="0"/>
              <a:t>instead, </a:t>
            </a:r>
            <a:r>
              <a:rPr lang="en-GB" sz="3000" dirty="0">
                <a:effectLst>
                  <a:outerShdw blurRad="38100" dist="38100" dir="2700000" algn="tl">
                    <a:srgbClr val="000000">
                      <a:alpha val="43137"/>
                    </a:srgbClr>
                  </a:outerShdw>
                </a:effectLst>
              </a:rPr>
              <a:t>dispositions</a:t>
            </a:r>
            <a:r>
              <a:rPr lang="en-GB" sz="3000" dirty="0"/>
              <a:t> and </a:t>
            </a:r>
            <a:r>
              <a:rPr lang="en-GB" sz="3000" dirty="0">
                <a:effectLst>
                  <a:outerShdw blurRad="38100" dist="38100" dir="2700000" algn="tl">
                    <a:srgbClr val="000000">
                      <a:alpha val="43137"/>
                    </a:srgbClr>
                  </a:outerShdw>
                </a:effectLst>
              </a:rPr>
              <a:t>cognitive skills </a:t>
            </a:r>
            <a:r>
              <a:rPr lang="en-GB" sz="3000" dirty="0"/>
              <a:t>that enable graduates to be effective citizens are also valued outcomes for students completing a bachelor’s degree. </a:t>
            </a:r>
          </a:p>
          <a:p>
            <a:pPr marL="0" indent="0" algn="r">
              <a:buNone/>
            </a:pPr>
            <a:r>
              <a:rPr lang="en-GB" sz="2600" dirty="0"/>
              <a:t>Chan et al (2013) </a:t>
            </a:r>
          </a:p>
        </p:txBody>
      </p:sp>
    </p:spTree>
    <p:extLst>
      <p:ext uri="{BB962C8B-B14F-4D97-AF65-F5344CB8AC3E}">
        <p14:creationId xmlns:p14="http://schemas.microsoft.com/office/powerpoint/2010/main" val="1357359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Role of oer</a:t>
            </a:r>
          </a:p>
        </p:txBody>
      </p:sp>
      <p:sp>
        <p:nvSpPr>
          <p:cNvPr id="3" name="Text Placeholder 2"/>
          <p:cNvSpPr>
            <a:spLocks noGrp="1"/>
          </p:cNvSpPr>
          <p:nvPr>
            <p:ph type="body" idx="1"/>
          </p:nvPr>
        </p:nvSpPr>
        <p:spPr/>
        <p:txBody>
          <a:bodyPr>
            <a:normAutofit/>
          </a:bodyPr>
          <a:lstStyle/>
          <a:p>
            <a:pPr algn="r" fontAlgn="auto">
              <a:spcAft>
                <a:spcPts val="600"/>
              </a:spcAft>
              <a:defRPr/>
            </a:pPr>
            <a:r>
              <a:rPr lang="en-US" sz="2400" b="1" dirty="0">
                <a:solidFill>
                  <a:schemeClr val="accent6">
                    <a:lumMod val="75000"/>
                  </a:schemeClr>
                </a:solidFill>
              </a:rPr>
              <a:t>Open educational resources for activity-based distance and flexible provision</a:t>
            </a:r>
            <a:endParaRPr lang="en-ZA" sz="2400" i="1" dirty="0">
              <a:solidFill>
                <a:schemeClr val="accent6">
                  <a:lumMod val="75000"/>
                </a:schemeClr>
              </a:solidFill>
            </a:endParaRPr>
          </a:p>
        </p:txBody>
      </p:sp>
    </p:spTree>
    <p:extLst>
      <p:ext uri="{BB962C8B-B14F-4D97-AF65-F5344CB8AC3E}">
        <p14:creationId xmlns:p14="http://schemas.microsoft.com/office/powerpoint/2010/main" val="677088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ZA" b="1" dirty="0"/>
              <a:t>Overview</a:t>
            </a:r>
          </a:p>
        </p:txBody>
      </p:sp>
      <p:sp>
        <p:nvSpPr>
          <p:cNvPr id="8" name="Content Placeholder 7"/>
          <p:cNvSpPr>
            <a:spLocks noGrp="1"/>
          </p:cNvSpPr>
          <p:nvPr>
            <p:ph idx="1"/>
          </p:nvPr>
        </p:nvSpPr>
        <p:spPr>
          <a:xfrm>
            <a:off x="457200" y="1874837"/>
            <a:ext cx="8229600" cy="4525963"/>
          </a:xfrm>
        </p:spPr>
        <p:txBody>
          <a:bodyPr/>
          <a:lstStyle/>
          <a:p>
            <a:r>
              <a:rPr lang="en-ZA" dirty="0">
                <a:solidFill>
                  <a:srgbClr val="FF0000"/>
                </a:solidFill>
              </a:rPr>
              <a:t>What</a:t>
            </a:r>
            <a:r>
              <a:rPr lang="en-ZA" dirty="0"/>
              <a:t> are OER?</a:t>
            </a:r>
          </a:p>
          <a:p>
            <a:r>
              <a:rPr lang="en-ZA" dirty="0">
                <a:solidFill>
                  <a:srgbClr val="FF0000"/>
                </a:solidFill>
              </a:rPr>
              <a:t>Why</a:t>
            </a:r>
            <a:r>
              <a:rPr lang="en-ZA" dirty="0"/>
              <a:t> use OER?</a:t>
            </a:r>
          </a:p>
          <a:p>
            <a:r>
              <a:rPr lang="en-ZA" dirty="0">
                <a:solidFill>
                  <a:srgbClr val="FF0000"/>
                </a:solidFill>
              </a:rPr>
              <a:t>How</a:t>
            </a:r>
            <a:r>
              <a:rPr lang="en-ZA" dirty="0"/>
              <a:t> can we use OER?</a:t>
            </a:r>
          </a:p>
        </p:txBody>
      </p:sp>
    </p:spTree>
    <p:extLst>
      <p:ext uri="{BB962C8B-B14F-4D97-AF65-F5344CB8AC3E}">
        <p14:creationId xmlns:p14="http://schemas.microsoft.com/office/powerpoint/2010/main" val="29986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a:t>CONTEXT</a:t>
            </a:r>
          </a:p>
        </p:txBody>
      </p:sp>
      <p:sp>
        <p:nvSpPr>
          <p:cNvPr id="5" name="Text Placeholder 4"/>
          <p:cNvSpPr>
            <a:spLocks noGrp="1"/>
          </p:cNvSpPr>
          <p:nvPr>
            <p:ph type="body" idx="1"/>
          </p:nvPr>
        </p:nvSpPr>
        <p:spPr/>
        <p:txBody>
          <a:bodyPr>
            <a:normAutofit/>
          </a:bodyPr>
          <a:lstStyle/>
          <a:p>
            <a:pPr algn="r" fontAlgn="auto">
              <a:spcAft>
                <a:spcPts val="600"/>
              </a:spcAft>
              <a:defRPr/>
            </a:pPr>
            <a:r>
              <a:rPr lang="en-US" sz="2400" b="1" dirty="0">
                <a:solidFill>
                  <a:schemeClr val="accent6">
                    <a:lumMod val="75000"/>
                  </a:schemeClr>
                </a:solidFill>
              </a:rPr>
              <a:t>Open educational resources for activity-based distance and flexible provision</a:t>
            </a:r>
            <a:endParaRPr lang="en-ZA" sz="2400" i="1" dirty="0">
              <a:solidFill>
                <a:schemeClr val="accent6">
                  <a:lumMod val="75000"/>
                </a:schemeClr>
              </a:solidFill>
            </a:endParaRPr>
          </a:p>
        </p:txBody>
      </p:sp>
    </p:spTree>
    <p:extLst>
      <p:ext uri="{BB962C8B-B14F-4D97-AF65-F5344CB8AC3E}">
        <p14:creationId xmlns:p14="http://schemas.microsoft.com/office/powerpoint/2010/main" val="3018861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714375" y="285750"/>
            <a:ext cx="8229600" cy="1143000"/>
          </a:xfrm>
        </p:spPr>
        <p:txBody>
          <a:bodyPr>
            <a:normAutofit/>
          </a:bodyPr>
          <a:lstStyle/>
          <a:p>
            <a:pPr eaLnBrk="1" hangingPunct="1">
              <a:defRPr/>
            </a:pPr>
            <a:r>
              <a:rPr lang="en-US" b="1" dirty="0"/>
              <a:t>Setting the Scene</a:t>
            </a:r>
            <a:endParaRPr b="1" dirty="0"/>
          </a:p>
        </p:txBody>
      </p:sp>
      <p:sp>
        <p:nvSpPr>
          <p:cNvPr id="23554" name="Content Placeholder 2"/>
          <p:cNvSpPr>
            <a:spLocks noGrp="1"/>
          </p:cNvSpPr>
          <p:nvPr>
            <p:ph idx="1"/>
          </p:nvPr>
        </p:nvSpPr>
        <p:spPr>
          <a:xfrm>
            <a:off x="457200" y="1447800"/>
            <a:ext cx="8229600" cy="4678363"/>
          </a:xfrm>
        </p:spPr>
        <p:txBody>
          <a:bodyPr>
            <a:normAutofit/>
          </a:bodyPr>
          <a:lstStyle/>
          <a:p>
            <a:pPr>
              <a:spcBef>
                <a:spcPts val="1200"/>
              </a:spcBef>
              <a:spcAft>
                <a:spcPts val="600"/>
              </a:spcAft>
            </a:pPr>
            <a:r>
              <a:rPr lang="en-GB" sz="2200" dirty="0"/>
              <a:t>Too few learning resources for learners and lecturers in African universities, and many of those available are too expensive to be purchased by students, or even universities</a:t>
            </a:r>
          </a:p>
          <a:p>
            <a:pPr>
              <a:spcBef>
                <a:spcPts val="1200"/>
              </a:spcBef>
              <a:spcAft>
                <a:spcPts val="600"/>
              </a:spcAft>
            </a:pPr>
            <a:r>
              <a:rPr lang="en-GB" sz="2200" dirty="0"/>
              <a:t>Conversely, also many resources, including African, underutilised; </a:t>
            </a:r>
          </a:p>
          <a:p>
            <a:pPr>
              <a:spcBef>
                <a:spcPts val="1200"/>
              </a:spcBef>
              <a:spcAft>
                <a:spcPts val="600"/>
              </a:spcAft>
            </a:pPr>
            <a:r>
              <a:rPr lang="en-US" sz="2200" dirty="0"/>
              <a:t>Impossible to find a single resource that meets all needs for all time</a:t>
            </a:r>
          </a:p>
          <a:p>
            <a:pPr>
              <a:spcBef>
                <a:spcPts val="1200"/>
              </a:spcBef>
              <a:spcAft>
                <a:spcPts val="600"/>
              </a:spcAft>
            </a:pPr>
            <a:r>
              <a:rPr lang="en-GB" sz="2200" dirty="0"/>
              <a:t>Changing expectations of students</a:t>
            </a:r>
          </a:p>
          <a:p>
            <a:pPr>
              <a:spcBef>
                <a:spcPts val="1200"/>
              </a:spcBef>
              <a:spcAft>
                <a:spcPts val="600"/>
              </a:spcAft>
            </a:pPr>
            <a:r>
              <a:rPr lang="en-GB" sz="2200" dirty="0"/>
              <a:t>Increasing diversity of students …</a:t>
            </a:r>
          </a:p>
          <a:p>
            <a:pPr>
              <a:spcBef>
                <a:spcPts val="1200"/>
              </a:spcBef>
              <a:spcAft>
                <a:spcPts val="600"/>
              </a:spcAft>
            </a:pPr>
            <a:r>
              <a:rPr lang="en-GB" sz="2200" dirty="0"/>
              <a:t>All point to need to access more, and more diverse, learning resources.</a:t>
            </a:r>
          </a:p>
          <a:p>
            <a:pPr>
              <a:spcBef>
                <a:spcPts val="1200"/>
              </a:spcBef>
              <a:spcAft>
                <a:spcPts val="600"/>
              </a:spcAft>
              <a:buFont typeface="Arial" charset="0"/>
              <a:buNone/>
            </a:pPr>
            <a:endParaRPr lang="en-GB" sz="2200" dirty="0"/>
          </a:p>
          <a:p>
            <a:pPr>
              <a:spcAft>
                <a:spcPts val="600"/>
              </a:spcAft>
              <a:buFont typeface="Wingdings" pitchFamily="2" charset="2"/>
              <a:buNone/>
            </a:pPr>
            <a:endParaRPr lang="en-GB" sz="2200" dirty="0"/>
          </a:p>
          <a:p>
            <a:pPr>
              <a:spcAft>
                <a:spcPts val="600"/>
              </a:spcAft>
            </a:pPr>
            <a:endParaRPr lang="en-GB" sz="2200" dirty="0"/>
          </a:p>
          <a:p>
            <a:pPr>
              <a:spcAft>
                <a:spcPts val="600"/>
              </a:spcAft>
            </a:pPr>
            <a:endParaRPr lang="en-GB" sz="2200" dirty="0"/>
          </a:p>
          <a:p>
            <a:pPr eaLnBrk="1" hangingPunct="1">
              <a:spcAft>
                <a:spcPts val="600"/>
              </a:spcAft>
            </a:pPr>
            <a:endParaRPr lang="en-GB" sz="2200" dirty="0"/>
          </a:p>
        </p:txBody>
      </p:sp>
    </p:spTree>
    <p:extLst>
      <p:ext uri="{BB962C8B-B14F-4D97-AF65-F5344CB8AC3E}">
        <p14:creationId xmlns:p14="http://schemas.microsoft.com/office/powerpoint/2010/main" val="1555336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fade">
                                      <p:cBhvr>
                                        <p:cTn id="7" dur="500"/>
                                        <p:tgtEl>
                                          <p:spTgt spid="235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4">
                                            <p:txEl>
                                              <p:pRg st="1" end="1"/>
                                            </p:txEl>
                                          </p:spTgt>
                                        </p:tgtEl>
                                        <p:attrNameLst>
                                          <p:attrName>style.visibility</p:attrName>
                                        </p:attrNameLst>
                                      </p:cBhvr>
                                      <p:to>
                                        <p:strVal val="visible"/>
                                      </p:to>
                                    </p:set>
                                    <p:animEffect transition="in" filter="fade">
                                      <p:cBhvr>
                                        <p:cTn id="12" dur="500"/>
                                        <p:tgtEl>
                                          <p:spTgt spid="235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54">
                                            <p:txEl>
                                              <p:pRg st="2" end="2"/>
                                            </p:txEl>
                                          </p:spTgt>
                                        </p:tgtEl>
                                        <p:attrNameLst>
                                          <p:attrName>style.visibility</p:attrName>
                                        </p:attrNameLst>
                                      </p:cBhvr>
                                      <p:to>
                                        <p:strVal val="visible"/>
                                      </p:to>
                                    </p:set>
                                    <p:animEffect transition="in" filter="fade">
                                      <p:cBhvr>
                                        <p:cTn id="17" dur="500"/>
                                        <p:tgtEl>
                                          <p:spTgt spid="235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54">
                                            <p:txEl>
                                              <p:pRg st="3" end="3"/>
                                            </p:txEl>
                                          </p:spTgt>
                                        </p:tgtEl>
                                        <p:attrNameLst>
                                          <p:attrName>style.visibility</p:attrName>
                                        </p:attrNameLst>
                                      </p:cBhvr>
                                      <p:to>
                                        <p:strVal val="visible"/>
                                      </p:to>
                                    </p:set>
                                    <p:animEffect transition="in" filter="fade">
                                      <p:cBhvr>
                                        <p:cTn id="22" dur="500"/>
                                        <p:tgtEl>
                                          <p:spTgt spid="2355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554">
                                            <p:txEl>
                                              <p:pRg st="4" end="4"/>
                                            </p:txEl>
                                          </p:spTgt>
                                        </p:tgtEl>
                                        <p:attrNameLst>
                                          <p:attrName>style.visibility</p:attrName>
                                        </p:attrNameLst>
                                      </p:cBhvr>
                                      <p:to>
                                        <p:strVal val="visible"/>
                                      </p:to>
                                    </p:set>
                                    <p:animEffect transition="in" filter="fade">
                                      <p:cBhvr>
                                        <p:cTn id="27" dur="500"/>
                                        <p:tgtEl>
                                          <p:spTgt spid="2355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554">
                                            <p:txEl>
                                              <p:pRg st="5" end="5"/>
                                            </p:txEl>
                                          </p:spTgt>
                                        </p:tgtEl>
                                        <p:attrNameLst>
                                          <p:attrName>style.visibility</p:attrName>
                                        </p:attrNameLst>
                                      </p:cBhvr>
                                      <p:to>
                                        <p:strVal val="visible"/>
                                      </p:to>
                                    </p:set>
                                    <p:animEffect transition="in" filter="fade">
                                      <p:cBhvr>
                                        <p:cTn id="32" dur="500"/>
                                        <p:tgtEl>
                                          <p:spTgt spid="2355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ZA" dirty="0"/>
              <a:t>What are OER?</a:t>
            </a:r>
          </a:p>
        </p:txBody>
      </p:sp>
    </p:spTree>
    <p:extLst>
      <p:ext uri="{BB962C8B-B14F-4D97-AF65-F5344CB8AC3E}">
        <p14:creationId xmlns:p14="http://schemas.microsoft.com/office/powerpoint/2010/main" val="2702780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GB" b="1" dirty="0"/>
              <a:t>The OER Concept</a:t>
            </a:r>
            <a:endParaRPr lang="en-GB" b="1" i="1" dirty="0"/>
          </a:p>
        </p:txBody>
      </p:sp>
      <p:sp>
        <p:nvSpPr>
          <p:cNvPr id="8195" name="Content Placeholder 2"/>
          <p:cNvSpPr>
            <a:spLocks noGrp="1"/>
          </p:cNvSpPr>
          <p:nvPr>
            <p:ph idx="1"/>
          </p:nvPr>
        </p:nvSpPr>
        <p:spPr>
          <a:xfrm>
            <a:off x="457200" y="1500188"/>
            <a:ext cx="8229600" cy="4625975"/>
          </a:xfrm>
        </p:spPr>
        <p:txBody>
          <a:bodyPr/>
          <a:lstStyle/>
          <a:p>
            <a:pPr>
              <a:spcBef>
                <a:spcPts val="575"/>
              </a:spcBef>
              <a:spcAft>
                <a:spcPts val="600"/>
              </a:spcAft>
            </a:pPr>
            <a:r>
              <a:rPr lang="en-GB" sz="2400" dirty="0"/>
              <a:t>Educational resources that are freely available for use by educators and learners, without an accompanying need to pay royalties or licence fees. </a:t>
            </a:r>
          </a:p>
          <a:p>
            <a:pPr>
              <a:spcBef>
                <a:spcPts val="575"/>
              </a:spcBef>
              <a:spcAft>
                <a:spcPts val="600"/>
              </a:spcAft>
            </a:pPr>
            <a:r>
              <a:rPr lang="en-GB" sz="2400" dirty="0"/>
              <a:t>OER is </a:t>
            </a:r>
            <a:r>
              <a:rPr lang="en-GB" sz="2400" i="1" dirty="0"/>
              <a:t>not</a:t>
            </a:r>
            <a:r>
              <a:rPr lang="en-GB" sz="2400" dirty="0"/>
              <a:t> synonymous with online learning or e-learning;</a:t>
            </a:r>
          </a:p>
          <a:p>
            <a:pPr>
              <a:spcBef>
                <a:spcPts val="575"/>
              </a:spcBef>
              <a:spcAft>
                <a:spcPts val="600"/>
              </a:spcAft>
            </a:pPr>
            <a:r>
              <a:rPr lang="en-GB" sz="2400" dirty="0"/>
              <a:t>Within an African context, many of the resources produced – while shareable in a digital format (both online and via offline formats such as CD-ROM) – are also printable</a:t>
            </a:r>
            <a:r>
              <a:rPr lang="en-GB" dirty="0"/>
              <a:t>. </a:t>
            </a:r>
          </a:p>
        </p:txBody>
      </p:sp>
    </p:spTree>
    <p:extLst>
      <p:ext uri="{BB962C8B-B14F-4D97-AF65-F5344CB8AC3E}">
        <p14:creationId xmlns:p14="http://schemas.microsoft.com/office/powerpoint/2010/main" val="174732305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ZA" b="1" dirty="0"/>
              <a:t>A resource</a:t>
            </a:r>
          </a:p>
        </p:txBody>
      </p:sp>
      <p:pic>
        <p:nvPicPr>
          <p:cNvPr id="8195"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79264" y="1600200"/>
            <a:ext cx="3394472" cy="4525963"/>
          </a:xfrm>
        </p:spPr>
      </p:pic>
    </p:spTree>
    <p:extLst>
      <p:ext uri="{BB962C8B-B14F-4D97-AF65-F5344CB8AC3E}">
        <p14:creationId xmlns:p14="http://schemas.microsoft.com/office/powerpoint/2010/main" val="2509216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ZA" b="1" dirty="0"/>
              <a:t>An educational resource</a:t>
            </a:r>
          </a:p>
        </p:txBody>
      </p:sp>
      <p:pic>
        <p:nvPicPr>
          <p:cNvPr id="9219"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79264" y="1600200"/>
            <a:ext cx="3394472" cy="4525963"/>
          </a:xfrm>
        </p:spPr>
      </p:pic>
      <p:sp>
        <p:nvSpPr>
          <p:cNvPr id="4" name="Content Placeholder 3"/>
          <p:cNvSpPr>
            <a:spLocks noGrp="1"/>
          </p:cNvSpPr>
          <p:nvPr>
            <p:ph sz="half" idx="2"/>
          </p:nvPr>
        </p:nvSpPr>
        <p:spPr>
          <a:xfrm>
            <a:off x="4648200" y="1722437"/>
            <a:ext cx="4038600" cy="4525963"/>
          </a:xfrm>
        </p:spPr>
        <p:txBody>
          <a:bodyPr>
            <a:normAutofit/>
          </a:bodyPr>
          <a:lstStyle/>
          <a:p>
            <a:pPr>
              <a:spcAft>
                <a:spcPts val="600"/>
              </a:spcAft>
              <a:buFont typeface="Arial" charset="0"/>
              <a:buChar char="•"/>
              <a:defRPr/>
            </a:pPr>
            <a:r>
              <a:rPr lang="en-ZA" sz="2600" dirty="0"/>
              <a:t>What is the name of the bird in the foreground of the picture?</a:t>
            </a:r>
          </a:p>
          <a:p>
            <a:pPr>
              <a:buFont typeface="Arial" charset="0"/>
              <a:buChar char="•"/>
              <a:defRPr/>
            </a:pPr>
            <a:r>
              <a:rPr lang="en-ZA" sz="2600" dirty="0"/>
              <a:t>Can you name 3 other varieties of this kind of bird?</a:t>
            </a:r>
          </a:p>
          <a:p>
            <a:pPr marL="0" indent="0">
              <a:buFont typeface="Arial" pitchFamily="34" charset="0"/>
              <a:buNone/>
              <a:defRPr/>
            </a:pPr>
            <a:endParaRPr lang="en-ZA" sz="2600" dirty="0"/>
          </a:p>
        </p:txBody>
      </p:sp>
    </p:spTree>
    <p:extLst>
      <p:ext uri="{BB962C8B-B14F-4D97-AF65-F5344CB8AC3E}">
        <p14:creationId xmlns:p14="http://schemas.microsoft.com/office/powerpoint/2010/main" val="2953055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ZA" b="1" dirty="0"/>
              <a:t>An OER</a:t>
            </a:r>
          </a:p>
        </p:txBody>
      </p:sp>
      <p:pic>
        <p:nvPicPr>
          <p:cNvPr id="10243"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79264" y="1600200"/>
            <a:ext cx="3394472" cy="4525963"/>
          </a:xfrm>
        </p:spPr>
      </p:pic>
      <p:sp>
        <p:nvSpPr>
          <p:cNvPr id="10244" name="Content Placeholder 3"/>
          <p:cNvSpPr>
            <a:spLocks noGrp="1"/>
          </p:cNvSpPr>
          <p:nvPr>
            <p:ph sz="half" idx="2"/>
          </p:nvPr>
        </p:nvSpPr>
        <p:spPr/>
        <p:txBody>
          <a:bodyPr/>
          <a:lstStyle/>
          <a:p>
            <a:r>
              <a:rPr lang="en-ZA" altLang="en-US" sz="2600" dirty="0"/>
              <a:t>What is the name of the bird in the foreground of the picture?</a:t>
            </a:r>
          </a:p>
          <a:p>
            <a:r>
              <a:rPr lang="en-ZA" altLang="en-US" sz="2600" dirty="0"/>
              <a:t>Can you name 3 other varieties of this kind of bird?</a:t>
            </a:r>
          </a:p>
          <a:p>
            <a:endParaRPr lang="en-ZA" altLang="en-US" dirty="0"/>
          </a:p>
        </p:txBody>
      </p:sp>
      <p:pic>
        <p:nvPicPr>
          <p:cNvPr id="10245"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618037"/>
            <a:ext cx="18288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p:cNvSpPr>
            <a:spLocks noChangeArrowheads="1"/>
          </p:cNvSpPr>
          <p:nvPr/>
        </p:nvSpPr>
        <p:spPr bwMode="auto">
          <a:xfrm>
            <a:off x="4356100" y="530066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a:solidFill>
                  <a:srgbClr val="1B346B"/>
                </a:solidFill>
                <a:latin typeface="Calibri" pitchFamily="34" charset="0"/>
              </a:rPr>
              <a:t>This work is licensed under a </a:t>
            </a:r>
            <a:br>
              <a:rPr lang="en-US" altLang="en-US">
                <a:solidFill>
                  <a:srgbClr val="1B346B"/>
                </a:solidFill>
                <a:latin typeface="Calibri" pitchFamily="34" charset="0"/>
              </a:rPr>
            </a:br>
            <a:r>
              <a:rPr lang="en-US" altLang="en-US">
                <a:solidFill>
                  <a:srgbClr val="1B346B"/>
                </a:solidFill>
                <a:latin typeface="Calibri" pitchFamily="34" charset="0"/>
                <a:hlinkClick r:id="rId4"/>
              </a:rPr>
              <a:t>Creative Commons Attribution 3.0 Unported License</a:t>
            </a:r>
            <a:endParaRPr lang="en-US" altLang="en-US">
              <a:solidFill>
                <a:srgbClr val="1B346B"/>
              </a:solidFill>
              <a:latin typeface="Calibri" pitchFamily="34" charset="0"/>
            </a:endParaRPr>
          </a:p>
          <a:p>
            <a:pPr algn="ctr" eaLnBrk="1" hangingPunct="1"/>
            <a:r>
              <a:rPr lang="en-US" altLang="en-US">
                <a:solidFill>
                  <a:srgbClr val="1B346B"/>
                </a:solidFill>
                <a:latin typeface="Calibri" pitchFamily="34" charset="0"/>
              </a:rPr>
              <a:t>Citation: Tony Mays 2011</a:t>
            </a:r>
            <a:endParaRPr lang="en-ZA" altLang="en-US"/>
          </a:p>
        </p:txBody>
      </p:sp>
    </p:spTree>
    <p:extLst>
      <p:ext uri="{BB962C8B-B14F-4D97-AF65-F5344CB8AC3E}">
        <p14:creationId xmlns:p14="http://schemas.microsoft.com/office/powerpoint/2010/main" val="2730414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ZA" b="1" dirty="0"/>
              <a:t>A Remixed OER</a:t>
            </a:r>
          </a:p>
        </p:txBody>
      </p:sp>
      <p:sp>
        <p:nvSpPr>
          <p:cNvPr id="3" name="Content Placeholder 2"/>
          <p:cNvSpPr>
            <a:spLocks noGrp="1"/>
          </p:cNvSpPr>
          <p:nvPr>
            <p:ph idx="1"/>
          </p:nvPr>
        </p:nvSpPr>
        <p:spPr>
          <a:xfrm>
            <a:off x="457200" y="1600200"/>
            <a:ext cx="8470900" cy="4525963"/>
          </a:xfrm>
          <a:extLst/>
        </p:spPr>
        <p:txBody>
          <a:bodyPr/>
          <a:lstStyle/>
          <a:p>
            <a:pPr lvl="7" algn="just">
              <a:defRPr/>
            </a:pPr>
            <a:r>
              <a:rPr lang="en-ZA" sz="2200" dirty="0"/>
              <a:t>The yellow hornbill shown left is one of four varieties of hornbills common across sub-Saharan Africa. The other varieties are the grey- and red- hornbills and the much larger ground hornbill.</a:t>
            </a:r>
          </a:p>
          <a:p>
            <a:pPr lvl="7">
              <a:defRPr/>
            </a:pPr>
            <a:r>
              <a:rPr lang="en-ZA" sz="2200" dirty="0"/>
              <a:t>   As the name suggests, the large horny bill is the key characteristic of the species. What does this suggest about their typical diet</a:t>
            </a:r>
            <a:r>
              <a:rPr lang="en-ZA" dirty="0"/>
              <a:t>?</a:t>
            </a:r>
          </a:p>
        </p:txBody>
      </p:sp>
      <p:pic>
        <p:nvPicPr>
          <p:cNvPr id="11267"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4581525"/>
            <a:ext cx="18288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6"/>
          <p:cNvSpPr>
            <a:spLocks noChangeArrowheads="1"/>
          </p:cNvSpPr>
          <p:nvPr/>
        </p:nvSpPr>
        <p:spPr bwMode="auto">
          <a:xfrm>
            <a:off x="4356100" y="5300663"/>
            <a:ext cx="4572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dirty="0">
                <a:solidFill>
                  <a:srgbClr val="1B346B"/>
                </a:solidFill>
                <a:latin typeface="Calibri" pitchFamily="34" charset="0"/>
              </a:rPr>
              <a:t>This work is licensed under a </a:t>
            </a:r>
            <a:br>
              <a:rPr lang="en-US" altLang="en-US" dirty="0">
                <a:solidFill>
                  <a:srgbClr val="1B346B"/>
                </a:solidFill>
                <a:latin typeface="Calibri" pitchFamily="34" charset="0"/>
              </a:rPr>
            </a:br>
            <a:r>
              <a:rPr lang="en-US" altLang="en-US" dirty="0">
                <a:solidFill>
                  <a:srgbClr val="1B346B"/>
                </a:solidFill>
                <a:latin typeface="Calibri" pitchFamily="34" charset="0"/>
                <a:hlinkClick r:id="rId3"/>
              </a:rPr>
              <a:t>Creative Commons Attribution 3.0 </a:t>
            </a:r>
            <a:r>
              <a:rPr lang="en-US" altLang="en-US" dirty="0" err="1">
                <a:solidFill>
                  <a:srgbClr val="1B346B"/>
                </a:solidFill>
                <a:latin typeface="Calibri" pitchFamily="34" charset="0"/>
                <a:hlinkClick r:id="rId3"/>
              </a:rPr>
              <a:t>Unported</a:t>
            </a:r>
            <a:r>
              <a:rPr lang="en-US" altLang="en-US" dirty="0">
                <a:solidFill>
                  <a:srgbClr val="1B346B"/>
                </a:solidFill>
                <a:latin typeface="Calibri" pitchFamily="34" charset="0"/>
                <a:hlinkClick r:id="rId3"/>
              </a:rPr>
              <a:t> License</a:t>
            </a:r>
            <a:endParaRPr lang="en-US" altLang="en-US" dirty="0">
              <a:solidFill>
                <a:srgbClr val="1B346B"/>
              </a:solidFill>
              <a:latin typeface="Calibri" pitchFamily="34" charset="0"/>
            </a:endParaRPr>
          </a:p>
          <a:p>
            <a:pPr algn="ctr" eaLnBrk="1" hangingPunct="1"/>
            <a:r>
              <a:rPr lang="en-US" altLang="en-US" dirty="0">
                <a:solidFill>
                  <a:srgbClr val="1B346B"/>
                </a:solidFill>
                <a:latin typeface="Calibri" pitchFamily="34" charset="0"/>
              </a:rPr>
              <a:t>Citation: Jane Kamau 2012</a:t>
            </a:r>
          </a:p>
          <a:p>
            <a:pPr algn="ctr" eaLnBrk="1" hangingPunct="1"/>
            <a:r>
              <a:rPr lang="en-US" altLang="en-US" dirty="0">
                <a:solidFill>
                  <a:srgbClr val="1B346B"/>
                </a:solidFill>
                <a:latin typeface="Calibri" pitchFamily="34" charset="0"/>
              </a:rPr>
              <a:t>Photo: Tony Mays 2011</a:t>
            </a:r>
            <a:endParaRPr lang="en-ZA" altLang="en-US" dirty="0"/>
          </a:p>
        </p:txBody>
      </p:sp>
      <p:pic>
        <p:nvPicPr>
          <p:cNvPr id="11270" name="Content Placeholder 4"/>
          <p:cNvPicPr>
            <a:picLocks noChangeAspect="1"/>
          </p:cNvPicPr>
          <p:nvPr/>
        </p:nvPicPr>
        <p:blipFill>
          <a:blip r:embed="rId5">
            <a:extLst>
              <a:ext uri="{28A0092B-C50C-407E-A947-70E740481C1C}">
                <a14:useLocalDpi xmlns:a14="http://schemas.microsoft.com/office/drawing/2010/main" val="0"/>
              </a:ext>
            </a:extLst>
          </a:blip>
          <a:srcRect t="19479" b="8585"/>
          <a:stretch>
            <a:fillRect/>
          </a:stretch>
        </p:blipFill>
        <p:spPr bwMode="auto">
          <a:xfrm>
            <a:off x="152400" y="1697037"/>
            <a:ext cx="3394075"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123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2659063" y="280988"/>
            <a:ext cx="382746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1pPr>
            <a:lvl2pPr marL="742950" indent="-28575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2pPr>
            <a:lvl3pPr marL="11430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3pPr>
            <a:lvl4pPr marL="16002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4pPr>
            <a:lvl5pPr marL="20574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9pPr>
          </a:lstStyle>
          <a:p>
            <a:pPr algn="ctr" eaLnBrk="1" hangingPunct="1">
              <a:buClr>
                <a:srgbClr val="000000"/>
              </a:buClr>
              <a:buSzPct val="100000"/>
            </a:pPr>
            <a:r>
              <a:rPr lang="en-US" altLang="en-US" sz="3500">
                <a:solidFill>
                  <a:srgbClr val="FFFFFF"/>
                </a:solidFill>
                <a:cs typeface="Arial" pitchFamily="34" charset="0"/>
              </a:rPr>
              <a:t>Creative Commons</a:t>
            </a:r>
          </a:p>
        </p:txBody>
      </p:sp>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1714500"/>
            <a:ext cx="34290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35510519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3" y="935038"/>
            <a:ext cx="39020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3" y="2803525"/>
            <a:ext cx="39020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1238" y="4711700"/>
            <a:ext cx="390207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1238" y="2809875"/>
            <a:ext cx="390207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863" y="4711700"/>
            <a:ext cx="390207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1238" y="935038"/>
            <a:ext cx="39020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368" name="Rectangle 7"/>
          <p:cNvSpPr>
            <a:spLocks noChangeArrowheads="1"/>
          </p:cNvSpPr>
          <p:nvPr/>
        </p:nvSpPr>
        <p:spPr bwMode="auto">
          <a:xfrm>
            <a:off x="439738" y="258763"/>
            <a:ext cx="68707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Lst>
              <a:defRPr>
                <a:solidFill>
                  <a:schemeClr val="tx1"/>
                </a:solidFill>
                <a:latin typeface="Arial" pitchFamily="34" charset="0"/>
              </a:defRPr>
            </a:lvl1pPr>
            <a:lvl2pPr marL="742950" indent="-28575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Lst>
              <a:defRPr>
                <a:solidFill>
                  <a:schemeClr val="tx1"/>
                </a:solidFill>
                <a:latin typeface="Arial" pitchFamily="34" charset="0"/>
              </a:defRPr>
            </a:lvl2pPr>
            <a:lvl3pPr marL="11430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Lst>
              <a:defRPr>
                <a:solidFill>
                  <a:schemeClr val="tx1"/>
                </a:solidFill>
                <a:latin typeface="Arial" pitchFamily="34" charset="0"/>
              </a:defRPr>
            </a:lvl3pPr>
            <a:lvl4pPr marL="16002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Lst>
              <a:defRPr>
                <a:solidFill>
                  <a:schemeClr val="tx1"/>
                </a:solidFill>
                <a:latin typeface="Arial" pitchFamily="34" charset="0"/>
              </a:defRPr>
            </a:lvl4pPr>
            <a:lvl5pPr marL="20574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Lst>
              <a:defRPr>
                <a:solidFill>
                  <a:schemeClr val="tx1"/>
                </a:solidFill>
                <a:latin typeface="Arial" pitchFamily="34" charset="0"/>
              </a:defRPr>
            </a:lvl9pPr>
          </a:lstStyle>
          <a:p>
            <a:pPr eaLnBrk="1" hangingPunct="1">
              <a:buClr>
                <a:srgbClr val="000000"/>
              </a:buClr>
              <a:buSzPct val="100000"/>
            </a:pPr>
            <a:r>
              <a:rPr lang="en-US" altLang="en-US" sz="3800" b="1" dirty="0">
                <a:solidFill>
                  <a:srgbClr val="FF8000"/>
                </a:solidFill>
                <a:cs typeface="Arial" pitchFamily="34" charset="0"/>
              </a:rPr>
              <a:t>OER</a:t>
            </a:r>
            <a:r>
              <a:rPr lang="en-US" altLang="en-US" sz="3800" b="1" dirty="0">
                <a:solidFill>
                  <a:srgbClr val="001AFA"/>
                </a:solidFill>
                <a:cs typeface="Arial" pitchFamily="34" charset="0"/>
              </a:rPr>
              <a:t> </a:t>
            </a:r>
            <a:r>
              <a:rPr lang="en-US" altLang="en-US" sz="3500" dirty="0">
                <a:solidFill>
                  <a:srgbClr val="FFFFFF"/>
                </a:solidFill>
                <a:cs typeface="Arial" pitchFamily="34" charset="0"/>
              </a:rPr>
              <a:t>Creative Commons: licenses</a:t>
            </a:r>
          </a:p>
        </p:txBody>
      </p:sp>
    </p:spTree>
    <p:extLst>
      <p:ext uri="{BB962C8B-B14F-4D97-AF65-F5344CB8AC3E}">
        <p14:creationId xmlns:p14="http://schemas.microsoft.com/office/powerpoint/2010/main" val="420141574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3" y="935038"/>
            <a:ext cx="39020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38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3" y="2803525"/>
            <a:ext cx="39020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38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1238" y="4711700"/>
            <a:ext cx="390207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38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1238" y="2809875"/>
            <a:ext cx="390207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39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863" y="4711700"/>
            <a:ext cx="390207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39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1238" y="935038"/>
            <a:ext cx="39020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392" name="Rectangle 7"/>
          <p:cNvSpPr>
            <a:spLocks noChangeArrowheads="1"/>
          </p:cNvSpPr>
          <p:nvPr/>
        </p:nvSpPr>
        <p:spPr bwMode="auto">
          <a:xfrm>
            <a:off x="439738" y="258763"/>
            <a:ext cx="68707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Lst>
              <a:defRPr>
                <a:solidFill>
                  <a:schemeClr val="tx1"/>
                </a:solidFill>
                <a:latin typeface="Arial" pitchFamily="34" charset="0"/>
              </a:defRPr>
            </a:lvl1pPr>
            <a:lvl2pPr marL="742950" indent="-28575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Lst>
              <a:defRPr>
                <a:solidFill>
                  <a:schemeClr val="tx1"/>
                </a:solidFill>
                <a:latin typeface="Arial" pitchFamily="34" charset="0"/>
              </a:defRPr>
            </a:lvl2pPr>
            <a:lvl3pPr marL="11430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Lst>
              <a:defRPr>
                <a:solidFill>
                  <a:schemeClr val="tx1"/>
                </a:solidFill>
                <a:latin typeface="Arial" pitchFamily="34" charset="0"/>
              </a:defRPr>
            </a:lvl3pPr>
            <a:lvl4pPr marL="16002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Lst>
              <a:defRPr>
                <a:solidFill>
                  <a:schemeClr val="tx1"/>
                </a:solidFill>
                <a:latin typeface="Arial" pitchFamily="34" charset="0"/>
              </a:defRPr>
            </a:lvl4pPr>
            <a:lvl5pPr marL="20574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Lst>
              <a:defRPr>
                <a:solidFill>
                  <a:schemeClr val="tx1"/>
                </a:solidFill>
                <a:latin typeface="Arial" pitchFamily="34" charset="0"/>
              </a:defRPr>
            </a:lvl9pPr>
          </a:lstStyle>
          <a:p>
            <a:pPr eaLnBrk="1" hangingPunct="1">
              <a:buClr>
                <a:srgbClr val="000000"/>
              </a:buClr>
              <a:buSzPct val="100000"/>
            </a:pPr>
            <a:r>
              <a:rPr lang="en-US" altLang="en-US" sz="3800" b="1">
                <a:solidFill>
                  <a:srgbClr val="FF8000"/>
                </a:solidFill>
                <a:cs typeface="Arial" pitchFamily="34" charset="0"/>
              </a:rPr>
              <a:t>OER</a:t>
            </a:r>
            <a:r>
              <a:rPr lang="en-US" altLang="en-US" sz="3800" b="1">
                <a:solidFill>
                  <a:srgbClr val="001AFA"/>
                </a:solidFill>
                <a:cs typeface="Arial" pitchFamily="34" charset="0"/>
              </a:rPr>
              <a:t> </a:t>
            </a:r>
            <a:r>
              <a:rPr lang="en-US" altLang="en-US" sz="3500">
                <a:solidFill>
                  <a:srgbClr val="FFFFFF"/>
                </a:solidFill>
                <a:cs typeface="Arial" pitchFamily="34" charset="0"/>
              </a:rPr>
              <a:t>Creative Commons: licenses</a:t>
            </a:r>
          </a:p>
        </p:txBody>
      </p:sp>
      <p:sp>
        <p:nvSpPr>
          <p:cNvPr id="16393" name="Text Box 8"/>
          <p:cNvSpPr txBox="1">
            <a:spLocks noChangeArrowheads="1"/>
          </p:cNvSpPr>
          <p:nvPr/>
        </p:nvSpPr>
        <p:spPr bwMode="auto">
          <a:xfrm>
            <a:off x="1457325" y="3459163"/>
            <a:ext cx="1914525"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3288" tIns="31644" rIns="63288" bIns="31644"/>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algn="ctr" eaLnBrk="1" hangingPunct="1">
              <a:buClr>
                <a:srgbClr val="000000"/>
              </a:buClr>
              <a:buSzPct val="100000"/>
              <a:buFont typeface="Times New Roman" pitchFamily="18" charset="0"/>
              <a:buNone/>
            </a:pPr>
            <a:r>
              <a:rPr lang="en-US" altLang="en-US" sz="21100">
                <a:solidFill>
                  <a:srgbClr val="FF0000"/>
                </a:solidFill>
                <a:ea typeface="ヒラギノ角ゴ ProN W3"/>
                <a:cs typeface="ヒラギノ角ゴ ProN W3"/>
              </a:rPr>
              <a:t>X</a:t>
            </a:r>
          </a:p>
        </p:txBody>
      </p:sp>
      <p:sp>
        <p:nvSpPr>
          <p:cNvPr id="16394" name="Text Box 9"/>
          <p:cNvSpPr txBox="1">
            <a:spLocks noChangeArrowheads="1"/>
          </p:cNvSpPr>
          <p:nvPr/>
        </p:nvSpPr>
        <p:spPr bwMode="auto">
          <a:xfrm>
            <a:off x="5918200" y="3489325"/>
            <a:ext cx="1914525"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3288" tIns="31644" rIns="63288" bIns="31644"/>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algn="ctr" eaLnBrk="1" hangingPunct="1">
              <a:buClr>
                <a:srgbClr val="000000"/>
              </a:buClr>
              <a:buSzPct val="100000"/>
              <a:buFont typeface="Times New Roman" pitchFamily="18" charset="0"/>
              <a:buNone/>
            </a:pPr>
            <a:r>
              <a:rPr lang="en-US" altLang="en-US" sz="21100">
                <a:solidFill>
                  <a:srgbClr val="FF0000"/>
                </a:solidFill>
                <a:ea typeface="ヒラギノ角ゴ ProN W3"/>
                <a:cs typeface="ヒラギノ角ゴ ProN W3"/>
              </a:rPr>
              <a:t>X</a:t>
            </a:r>
          </a:p>
        </p:txBody>
      </p:sp>
    </p:spTree>
    <p:extLst>
      <p:ext uri="{BB962C8B-B14F-4D97-AF65-F5344CB8AC3E}">
        <p14:creationId xmlns:p14="http://schemas.microsoft.com/office/powerpoint/2010/main" val="128185195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Context</a:t>
            </a:r>
          </a:p>
        </p:txBody>
      </p:sp>
      <p:sp>
        <p:nvSpPr>
          <p:cNvPr id="3" name="Content Placeholder 2"/>
          <p:cNvSpPr>
            <a:spLocks noGrp="1"/>
          </p:cNvSpPr>
          <p:nvPr>
            <p:ph idx="1"/>
          </p:nvPr>
        </p:nvSpPr>
        <p:spPr/>
        <p:txBody>
          <a:bodyPr/>
          <a:lstStyle/>
          <a:p>
            <a:pPr>
              <a:spcAft>
                <a:spcPts val="600"/>
              </a:spcAft>
            </a:pPr>
            <a:r>
              <a:rPr lang="en-ZA" dirty="0"/>
              <a:t>6% HE participation rate in SSA</a:t>
            </a:r>
          </a:p>
          <a:p>
            <a:pPr>
              <a:spcBef>
                <a:spcPts val="1200"/>
              </a:spcBef>
              <a:spcAft>
                <a:spcPts val="600"/>
              </a:spcAft>
            </a:pPr>
            <a:r>
              <a:rPr lang="en-ZA" dirty="0"/>
              <a:t>45% HE participation for a global knowledge economy</a:t>
            </a:r>
          </a:p>
          <a:p>
            <a:pPr>
              <a:spcBef>
                <a:spcPts val="1200"/>
              </a:spcBef>
              <a:spcAft>
                <a:spcPts val="600"/>
              </a:spcAft>
            </a:pPr>
            <a:r>
              <a:rPr lang="en-ZA" dirty="0"/>
              <a:t>So: expand access x7</a:t>
            </a:r>
          </a:p>
          <a:p>
            <a:pPr>
              <a:spcBef>
                <a:spcPts val="1200"/>
              </a:spcBef>
              <a:spcAft>
                <a:spcPts val="600"/>
              </a:spcAft>
            </a:pPr>
            <a:r>
              <a:rPr lang="en-ZA" dirty="0"/>
              <a:t>RSA 20% </a:t>
            </a:r>
            <a:r>
              <a:rPr lang="en-ZA" dirty="0">
                <a:sym typeface="Wingdings" panose="05000000000000000000" pitchFamily="2" charset="2"/>
              </a:rPr>
              <a:t> 23% (900 000 to 1,6m)</a:t>
            </a:r>
          </a:p>
          <a:p>
            <a:pPr>
              <a:spcBef>
                <a:spcPts val="1200"/>
              </a:spcBef>
            </a:pPr>
            <a:r>
              <a:rPr lang="en-ZA" dirty="0">
                <a:sym typeface="Wingdings" panose="05000000000000000000" pitchFamily="2" charset="2"/>
              </a:rPr>
              <a:t>Daystar strategic planning?</a:t>
            </a:r>
            <a:endParaRPr lang="en-ZA" dirty="0"/>
          </a:p>
        </p:txBody>
      </p:sp>
    </p:spTree>
    <p:extLst>
      <p:ext uri="{BB962C8B-B14F-4D97-AF65-F5344CB8AC3E}">
        <p14:creationId xmlns:p14="http://schemas.microsoft.com/office/powerpoint/2010/main" val="307356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12"/>
          <p:cNvSpPr>
            <a:spLocks noChangeArrowheads="1"/>
          </p:cNvSpPr>
          <p:nvPr/>
        </p:nvSpPr>
        <p:spPr bwMode="auto">
          <a:xfrm>
            <a:off x="344488" y="258763"/>
            <a:ext cx="85264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spAutoFit/>
          </a:bodyPr>
          <a:lstStyle>
            <a:lvl1pPr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 pos="7126288" algn="l"/>
                <a:tab pos="7634288" algn="l"/>
                <a:tab pos="8143875" algn="l"/>
              </a:tabLst>
              <a:defRPr>
                <a:solidFill>
                  <a:schemeClr val="tx1"/>
                </a:solidFill>
                <a:latin typeface="Arial" pitchFamily="34" charset="0"/>
              </a:defRPr>
            </a:lvl1pPr>
            <a:lvl2pPr marL="742950" indent="-28575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 pos="7126288" algn="l"/>
                <a:tab pos="7634288" algn="l"/>
                <a:tab pos="8143875" algn="l"/>
              </a:tabLst>
              <a:defRPr>
                <a:solidFill>
                  <a:schemeClr val="tx1"/>
                </a:solidFill>
                <a:latin typeface="Arial" pitchFamily="34" charset="0"/>
              </a:defRPr>
            </a:lvl2pPr>
            <a:lvl3pPr marL="11430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 pos="7126288" algn="l"/>
                <a:tab pos="7634288" algn="l"/>
                <a:tab pos="8143875" algn="l"/>
              </a:tabLst>
              <a:defRPr>
                <a:solidFill>
                  <a:schemeClr val="tx1"/>
                </a:solidFill>
                <a:latin typeface="Arial" pitchFamily="34" charset="0"/>
              </a:defRPr>
            </a:lvl3pPr>
            <a:lvl4pPr marL="16002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 pos="7126288" algn="l"/>
                <a:tab pos="7634288" algn="l"/>
                <a:tab pos="8143875" algn="l"/>
              </a:tabLst>
              <a:defRPr>
                <a:solidFill>
                  <a:schemeClr val="tx1"/>
                </a:solidFill>
                <a:latin typeface="Arial" pitchFamily="34" charset="0"/>
              </a:defRPr>
            </a:lvl4pPr>
            <a:lvl5pPr marL="20574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 pos="7126288" algn="l"/>
                <a:tab pos="7634288" algn="l"/>
                <a:tab pos="8143875"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 pos="7126288" algn="l"/>
                <a:tab pos="7634288" algn="l"/>
                <a:tab pos="8143875"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 pos="7126288" algn="l"/>
                <a:tab pos="7634288" algn="l"/>
                <a:tab pos="8143875"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 pos="7126288" algn="l"/>
                <a:tab pos="7634288" algn="l"/>
                <a:tab pos="8143875"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 pos="6616700" algn="l"/>
                <a:tab pos="7126288" algn="l"/>
                <a:tab pos="7634288" algn="l"/>
                <a:tab pos="8143875" algn="l"/>
              </a:tabLst>
              <a:defRPr>
                <a:solidFill>
                  <a:schemeClr val="tx1"/>
                </a:solidFill>
                <a:latin typeface="Arial" pitchFamily="34" charset="0"/>
              </a:defRPr>
            </a:lvl9pPr>
          </a:lstStyle>
          <a:p>
            <a:pPr eaLnBrk="1" hangingPunct="1">
              <a:buClr>
                <a:srgbClr val="000000"/>
              </a:buClr>
              <a:buSzPct val="100000"/>
            </a:pPr>
            <a:r>
              <a:rPr lang="en-US" altLang="en-US" sz="3500">
                <a:solidFill>
                  <a:srgbClr val="FFFFFF"/>
                </a:solidFill>
                <a:cs typeface="Arial" pitchFamily="34" charset="0"/>
              </a:rPr>
              <a:t>Some rights reserved: a spectrum for </a:t>
            </a:r>
            <a:r>
              <a:rPr lang="en-US" altLang="en-US" sz="3800" b="1">
                <a:solidFill>
                  <a:srgbClr val="FF8000"/>
                </a:solidFill>
                <a:cs typeface="Arial" pitchFamily="34" charset="0"/>
              </a:rPr>
              <a:t>OER</a:t>
            </a:r>
          </a:p>
        </p:txBody>
      </p:sp>
      <p:sp>
        <p:nvSpPr>
          <p:cNvPr id="17411" name="Rectangle 13"/>
          <p:cNvSpPr>
            <a:spLocks noChangeArrowheads="1"/>
          </p:cNvSpPr>
          <p:nvPr/>
        </p:nvSpPr>
        <p:spPr bwMode="auto">
          <a:xfrm>
            <a:off x="401638" y="3652838"/>
            <a:ext cx="1955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28606" bIns="0"/>
          <a:lstStyle>
            <a:lvl1pPr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1pPr>
            <a:lvl2pPr marL="742950" indent="-28575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2pPr>
            <a:lvl3pPr marL="11430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3pPr>
            <a:lvl4pPr marL="16002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4pPr>
            <a:lvl5pPr marL="20574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9pPr>
          </a:lstStyle>
          <a:p>
            <a:pPr eaLnBrk="1" hangingPunct="1">
              <a:buClr>
                <a:srgbClr val="000000"/>
              </a:buClr>
              <a:buSzPct val="100000"/>
            </a:pPr>
            <a:r>
              <a:rPr lang="en-US" altLang="en-US" sz="2100">
                <a:solidFill>
                  <a:srgbClr val="009999"/>
                </a:solidFill>
                <a:cs typeface="Arial" pitchFamily="34" charset="0"/>
              </a:rPr>
              <a:t>least restrictive</a:t>
            </a:r>
          </a:p>
        </p:txBody>
      </p:sp>
      <p:sp>
        <p:nvSpPr>
          <p:cNvPr id="17412" name="Rectangle 14"/>
          <p:cNvSpPr>
            <a:spLocks noChangeArrowheads="1"/>
          </p:cNvSpPr>
          <p:nvPr/>
        </p:nvSpPr>
        <p:spPr bwMode="auto">
          <a:xfrm>
            <a:off x="6727825" y="3652838"/>
            <a:ext cx="198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28606" bIns="0"/>
          <a:lstStyle>
            <a:lvl1pPr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1pPr>
            <a:lvl2pPr marL="742950" indent="-28575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2pPr>
            <a:lvl3pPr marL="11430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3pPr>
            <a:lvl4pPr marL="16002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4pPr>
            <a:lvl5pPr marL="20574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9pPr>
          </a:lstStyle>
          <a:p>
            <a:pPr eaLnBrk="1" hangingPunct="1">
              <a:buClr>
                <a:srgbClr val="000000"/>
              </a:buClr>
              <a:buSzPct val="100000"/>
            </a:pPr>
            <a:r>
              <a:rPr lang="en-US" altLang="en-US" sz="2100">
                <a:solidFill>
                  <a:srgbClr val="CCCCFF"/>
                </a:solidFill>
                <a:cs typeface="Arial" pitchFamily="34" charset="0"/>
                <a:hlinkClick r:id="rId3"/>
              </a:rPr>
              <a:t>most restrictive</a:t>
            </a:r>
          </a:p>
        </p:txBody>
      </p:sp>
      <p:sp>
        <p:nvSpPr>
          <p:cNvPr id="17413" name="Line 15"/>
          <p:cNvSpPr>
            <a:spLocks noChangeShapeType="1"/>
          </p:cNvSpPr>
          <p:nvPr/>
        </p:nvSpPr>
        <p:spPr bwMode="auto">
          <a:xfrm flipV="1">
            <a:off x="2438400" y="3832225"/>
            <a:ext cx="4202113" cy="14288"/>
          </a:xfrm>
          <a:prstGeom prst="line">
            <a:avLst/>
          </a:prstGeom>
          <a:noFill/>
          <a:ln w="63360">
            <a:solidFill>
              <a:srgbClr val="FFFFFF"/>
            </a:solidFill>
            <a:miter lim="800000"/>
            <a:headEnd type="triangle" w="med" len="med"/>
            <a:tailEnd type="triangle" w="med" len="med"/>
          </a:ln>
          <a:extLst>
            <a:ext uri="{909E8E84-426E-40DD-AFC4-6F175D3DCCD1}">
              <a14:hiddenFill xmlns:a14="http://schemas.microsoft.com/office/drawing/2010/main">
                <a:noFill/>
              </a14:hiddenFill>
            </a:ext>
          </a:extLst>
        </p:spPr>
        <p:txBody>
          <a:bodyPr lIns="64301" tIns="32150" rIns="64301" bIns="32150"/>
          <a:lstStyle/>
          <a:p>
            <a:endParaRPr lang="en-ZA"/>
          </a:p>
        </p:txBody>
      </p:sp>
      <p:pic>
        <p:nvPicPr>
          <p:cNvPr id="1741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438" y="3079750"/>
            <a:ext cx="98742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071813"/>
            <a:ext cx="9858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8513" y="3079750"/>
            <a:ext cx="985837"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1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7300" y="3070225"/>
            <a:ext cx="9874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1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6163" y="3052763"/>
            <a:ext cx="98583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19"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95613" y="3079750"/>
            <a:ext cx="985837"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20" name="Rectangle 7"/>
          <p:cNvSpPr>
            <a:spLocks noChangeArrowheads="1"/>
          </p:cNvSpPr>
          <p:nvPr/>
        </p:nvSpPr>
        <p:spPr bwMode="auto">
          <a:xfrm>
            <a:off x="69850" y="3071813"/>
            <a:ext cx="804863" cy="339725"/>
          </a:xfrm>
          <a:prstGeom prst="rect">
            <a:avLst/>
          </a:prstGeom>
          <a:solidFill>
            <a:srgbClr val="AAB1AB"/>
          </a:solidFill>
          <a:ln w="12600">
            <a:solidFill>
              <a:srgbClr val="000000"/>
            </a:solidFill>
            <a:round/>
            <a:headEnd/>
            <a:tailEnd/>
          </a:ln>
        </p:spPr>
        <p:txBody>
          <a:bodyPr wrap="none" lIns="64301" tIns="32150" rIns="64301" bIns="3215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Clr>
                <a:srgbClr val="000000"/>
              </a:buClr>
              <a:buSzPct val="100000"/>
              <a:buFont typeface="Times New Roman" pitchFamily="18" charset="0"/>
              <a:buNone/>
            </a:pPr>
            <a:endParaRPr lang="en-US" altLang="en-US">
              <a:ea typeface="ヒラギノ角ゴ ProN W3"/>
              <a:cs typeface="ヒラギノ角ゴ ProN W3"/>
            </a:endParaRPr>
          </a:p>
        </p:txBody>
      </p:sp>
      <p:pic>
        <p:nvPicPr>
          <p:cNvPr id="17421"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900" y="3071813"/>
            <a:ext cx="3476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22" name="Rectangle 9"/>
          <p:cNvSpPr>
            <a:spLocks noChangeArrowheads="1"/>
          </p:cNvSpPr>
          <p:nvPr/>
        </p:nvSpPr>
        <p:spPr bwMode="auto">
          <a:xfrm>
            <a:off x="441325" y="3132138"/>
            <a:ext cx="41433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36960" bIns="0">
            <a:spAutoFit/>
          </a:bodyPr>
          <a:lstStyle>
            <a:lvl1pPr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1pPr>
            <a:lvl2pPr marL="742950" indent="-28575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2pPr>
            <a:lvl3pPr marL="11430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3pPr>
            <a:lvl4pPr marL="16002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4pPr>
            <a:lvl5pPr marL="20574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9pPr>
          </a:lstStyle>
          <a:p>
            <a:pPr eaLnBrk="1" hangingPunct="1">
              <a:lnSpc>
                <a:spcPct val="71000"/>
              </a:lnSpc>
              <a:buClr>
                <a:srgbClr val="000000"/>
              </a:buClr>
              <a:buSzPct val="100000"/>
            </a:pPr>
            <a:r>
              <a:rPr lang="en-US" altLang="en-US" sz="800" b="1">
                <a:solidFill>
                  <a:srgbClr val="000000"/>
                </a:solidFill>
                <a:cs typeface="Arial" pitchFamily="34" charset="0"/>
              </a:rPr>
              <a:t>Public </a:t>
            </a:r>
          </a:p>
          <a:p>
            <a:pPr eaLnBrk="1" hangingPunct="1">
              <a:lnSpc>
                <a:spcPct val="71000"/>
              </a:lnSpc>
              <a:buClr>
                <a:srgbClr val="000000"/>
              </a:buClr>
              <a:buSzPct val="100000"/>
            </a:pPr>
            <a:r>
              <a:rPr lang="en-US" altLang="en-US" sz="800" b="1">
                <a:solidFill>
                  <a:srgbClr val="000000"/>
                </a:solidFill>
                <a:cs typeface="Arial" pitchFamily="34" charset="0"/>
              </a:rPr>
              <a:t>Domain</a:t>
            </a:r>
          </a:p>
        </p:txBody>
      </p:sp>
      <p:sp>
        <p:nvSpPr>
          <p:cNvPr id="17423" name="Rectangle 10"/>
          <p:cNvSpPr>
            <a:spLocks noChangeArrowheads="1"/>
          </p:cNvSpPr>
          <p:nvPr/>
        </p:nvSpPr>
        <p:spPr bwMode="auto">
          <a:xfrm>
            <a:off x="8183563" y="3071813"/>
            <a:ext cx="889000" cy="339725"/>
          </a:xfrm>
          <a:prstGeom prst="rect">
            <a:avLst/>
          </a:prstGeom>
          <a:solidFill>
            <a:srgbClr val="AAB1AB"/>
          </a:solidFill>
          <a:ln w="12600">
            <a:solidFill>
              <a:srgbClr val="000000"/>
            </a:solidFill>
            <a:round/>
            <a:headEnd/>
            <a:tailEnd/>
          </a:ln>
        </p:spPr>
        <p:txBody>
          <a:bodyPr wrap="none" lIns="64301" tIns="32150" rIns="64301" bIns="3215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Clr>
                <a:srgbClr val="000000"/>
              </a:buClr>
              <a:buSzPct val="100000"/>
              <a:buFont typeface="Times New Roman" pitchFamily="18" charset="0"/>
              <a:buNone/>
            </a:pPr>
            <a:endParaRPr lang="en-US" altLang="en-US">
              <a:ea typeface="ヒラギノ角ゴ ProN W3"/>
              <a:cs typeface="ヒラギノ角ゴ ProN W3"/>
            </a:endParaRPr>
          </a:p>
        </p:txBody>
      </p:sp>
      <p:sp>
        <p:nvSpPr>
          <p:cNvPr id="17424" name="Rectangle 11"/>
          <p:cNvSpPr>
            <a:spLocks noChangeArrowheads="1"/>
          </p:cNvSpPr>
          <p:nvPr/>
        </p:nvSpPr>
        <p:spPr bwMode="auto">
          <a:xfrm>
            <a:off x="8535988" y="3098800"/>
            <a:ext cx="590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6960" bIns="0"/>
          <a:lstStyle>
            <a:lvl1pPr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1pPr>
            <a:lvl2pPr marL="742950" indent="-28575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2pPr>
            <a:lvl3pPr marL="11430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3pPr>
            <a:lvl4pPr marL="16002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4pPr>
            <a:lvl5pPr marL="2057400" indent="-228600" eaLnBrk="0" hangingPunct="0">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320675" algn="l"/>
                <a:tab pos="642938" algn="l"/>
                <a:tab pos="963613" algn="l"/>
                <a:tab pos="1285875" algn="l"/>
                <a:tab pos="1606550" algn="l"/>
                <a:tab pos="1928813" algn="l"/>
                <a:tab pos="2249488" algn="l"/>
                <a:tab pos="2571750" algn="l"/>
                <a:tab pos="2892425" algn="l"/>
                <a:tab pos="3214688" algn="l"/>
                <a:tab pos="3535363" algn="l"/>
                <a:tab pos="3857625" algn="l"/>
                <a:tab pos="4178300" algn="l"/>
                <a:tab pos="4500563" algn="l"/>
                <a:tab pos="4821238" algn="l"/>
                <a:tab pos="5143500" algn="l"/>
                <a:tab pos="5464175" algn="l"/>
                <a:tab pos="5786438" algn="l"/>
                <a:tab pos="6107113" algn="l"/>
                <a:tab pos="6429375" algn="l"/>
              </a:tabLst>
              <a:defRPr>
                <a:solidFill>
                  <a:schemeClr val="tx1"/>
                </a:solidFill>
                <a:latin typeface="Arial" pitchFamily="34" charset="0"/>
              </a:defRPr>
            </a:lvl9pPr>
          </a:lstStyle>
          <a:p>
            <a:pPr eaLnBrk="1" hangingPunct="1">
              <a:lnSpc>
                <a:spcPct val="71000"/>
              </a:lnSpc>
              <a:buClr>
                <a:srgbClr val="000000"/>
              </a:buClr>
              <a:buSzPct val="100000"/>
            </a:pPr>
            <a:r>
              <a:rPr lang="en-US" altLang="en-US" sz="800" b="1">
                <a:solidFill>
                  <a:srgbClr val="000000"/>
                </a:solidFill>
                <a:cs typeface="Arial" pitchFamily="34" charset="0"/>
              </a:rPr>
              <a:t>All Rights Reserved</a:t>
            </a:r>
          </a:p>
        </p:txBody>
      </p:sp>
      <p:pic>
        <p:nvPicPr>
          <p:cNvPr id="17425"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83563" y="3084513"/>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6" name="Picture 17" descr="88x31.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27100" y="3070225"/>
            <a:ext cx="10191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7" name="Text Box 20"/>
          <p:cNvSpPr txBox="1">
            <a:spLocks noChangeArrowheads="1"/>
          </p:cNvSpPr>
          <p:nvPr/>
        </p:nvSpPr>
        <p:spPr bwMode="auto">
          <a:xfrm>
            <a:off x="8215313" y="2624138"/>
            <a:ext cx="7239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3288" tIns="31644" rIns="63288" bIns="31644"/>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algn="ctr" eaLnBrk="1" hangingPunct="1">
              <a:buClr>
                <a:srgbClr val="000000"/>
              </a:buClr>
              <a:buSzPct val="100000"/>
              <a:buFont typeface="Times New Roman" pitchFamily="18" charset="0"/>
              <a:buNone/>
            </a:pPr>
            <a:r>
              <a:rPr lang="en-US" altLang="en-US" sz="7000">
                <a:solidFill>
                  <a:srgbClr val="FF0000"/>
                </a:solidFill>
                <a:ea typeface="ヒラギノ角ゴ ProN W3"/>
                <a:cs typeface="ヒラギノ角ゴ ProN W3"/>
              </a:rPr>
              <a:t>X</a:t>
            </a:r>
          </a:p>
        </p:txBody>
      </p:sp>
      <p:sp>
        <p:nvSpPr>
          <p:cNvPr id="17428" name="Text Box 20"/>
          <p:cNvSpPr txBox="1">
            <a:spLocks noChangeArrowheads="1"/>
          </p:cNvSpPr>
          <p:nvPr/>
        </p:nvSpPr>
        <p:spPr bwMode="auto">
          <a:xfrm>
            <a:off x="7304088" y="2624138"/>
            <a:ext cx="7239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3288" tIns="31644" rIns="63288" bIns="31644"/>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algn="ctr" eaLnBrk="1" hangingPunct="1">
              <a:buClr>
                <a:srgbClr val="000000"/>
              </a:buClr>
              <a:buSzPct val="100000"/>
              <a:buFont typeface="Times New Roman" pitchFamily="18" charset="0"/>
              <a:buNone/>
            </a:pPr>
            <a:r>
              <a:rPr lang="en-US" altLang="en-US" sz="7000">
                <a:solidFill>
                  <a:srgbClr val="FF0000"/>
                </a:solidFill>
                <a:ea typeface="ヒラギノ角ゴ ProN W3"/>
                <a:cs typeface="ヒラギノ角ゴ ProN W3"/>
              </a:rPr>
              <a:t>X</a:t>
            </a:r>
          </a:p>
        </p:txBody>
      </p:sp>
      <p:sp>
        <p:nvSpPr>
          <p:cNvPr id="17429" name="Text Box 20"/>
          <p:cNvSpPr txBox="1">
            <a:spLocks noChangeArrowheads="1"/>
          </p:cNvSpPr>
          <p:nvPr/>
        </p:nvSpPr>
        <p:spPr bwMode="auto">
          <a:xfrm>
            <a:off x="6340475" y="2614613"/>
            <a:ext cx="722313"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3288" tIns="31644" rIns="63288" bIns="31644"/>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algn="ctr" eaLnBrk="1" hangingPunct="1">
              <a:buClr>
                <a:srgbClr val="000000"/>
              </a:buClr>
              <a:buSzPct val="100000"/>
              <a:buFont typeface="Times New Roman" pitchFamily="18" charset="0"/>
              <a:buNone/>
            </a:pPr>
            <a:r>
              <a:rPr lang="en-US" altLang="en-US" sz="7000">
                <a:solidFill>
                  <a:srgbClr val="FF0000"/>
                </a:solidFill>
                <a:ea typeface="ヒラギノ角ゴ ProN W3"/>
                <a:cs typeface="ヒラギノ角ゴ ProN W3"/>
              </a:rPr>
              <a:t>X</a:t>
            </a:r>
          </a:p>
        </p:txBody>
      </p:sp>
    </p:spTree>
    <p:extLst>
      <p:ext uri="{BB962C8B-B14F-4D97-AF65-F5344CB8AC3E}">
        <p14:creationId xmlns:p14="http://schemas.microsoft.com/office/powerpoint/2010/main" val="371055485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ZA" dirty="0"/>
              <a:t>Why use OER?</a:t>
            </a:r>
          </a:p>
        </p:txBody>
      </p:sp>
    </p:spTree>
    <p:extLst>
      <p:ext uri="{BB962C8B-B14F-4D97-AF65-F5344CB8AC3E}">
        <p14:creationId xmlns:p14="http://schemas.microsoft.com/office/powerpoint/2010/main" val="38418848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ZA" b="1" dirty="0"/>
              <a:t>Transformative potential</a:t>
            </a:r>
          </a:p>
        </p:txBody>
      </p:sp>
      <p:sp>
        <p:nvSpPr>
          <p:cNvPr id="5" name="Content Placeholder 4"/>
          <p:cNvSpPr>
            <a:spLocks noGrp="1"/>
          </p:cNvSpPr>
          <p:nvPr>
            <p:ph idx="1"/>
          </p:nvPr>
        </p:nvSpPr>
        <p:spPr/>
        <p:txBody>
          <a:bodyPr>
            <a:normAutofit/>
          </a:bodyPr>
          <a:lstStyle/>
          <a:p>
            <a:pPr>
              <a:spcAft>
                <a:spcPts val="600"/>
              </a:spcAft>
              <a:buFont typeface="Calibri" pitchFamily="34" charset="0"/>
              <a:buAutoNum type="arabicPeriod"/>
            </a:pPr>
            <a:r>
              <a:rPr lang="en-ZA" altLang="en-US" sz="2200" dirty="0"/>
              <a:t>Increased availability of high quality, relevant learning materials can contribute to more productive students and educators. </a:t>
            </a:r>
          </a:p>
          <a:p>
            <a:pPr>
              <a:spcAft>
                <a:spcPts val="600"/>
              </a:spcAft>
              <a:buFont typeface="Calibri" pitchFamily="34" charset="0"/>
              <a:buAutoNum type="arabicPeriod"/>
            </a:pPr>
            <a:r>
              <a:rPr lang="en-ZA" altLang="en-US" sz="2200" dirty="0"/>
              <a:t>The principle of allowing adaptation of materials provides one mechanism amongst many for constructing roles for students as active participants in educational processes.</a:t>
            </a:r>
          </a:p>
          <a:p>
            <a:pPr>
              <a:spcAft>
                <a:spcPts val="600"/>
              </a:spcAft>
              <a:buFont typeface="Calibri" pitchFamily="34" charset="0"/>
              <a:buAutoNum type="arabicPeriod"/>
            </a:pPr>
            <a:r>
              <a:rPr lang="en-ZA" altLang="en-US" sz="2200" dirty="0"/>
              <a:t>OER has potential to build capacity by providing institutions and educators access, at low or no cost, to the means of production to develop their competence in producing educational materials and carrying out the necessary instructional design. </a:t>
            </a:r>
          </a:p>
          <a:p>
            <a:pPr marL="0" indent="0" algn="r">
              <a:spcAft>
                <a:spcPts val="600"/>
              </a:spcAft>
              <a:buNone/>
            </a:pPr>
            <a:r>
              <a:rPr lang="en-ZA" altLang="en-US" sz="2200" dirty="0"/>
              <a:t>(</a:t>
            </a:r>
            <a:r>
              <a:rPr lang="en-ZA" altLang="en-US" sz="2200" dirty="0" err="1"/>
              <a:t>CoL</a:t>
            </a:r>
            <a:r>
              <a:rPr lang="en-ZA" altLang="en-US" sz="2200" dirty="0"/>
              <a:t> 2011: 13)</a:t>
            </a:r>
          </a:p>
        </p:txBody>
      </p:sp>
    </p:spTree>
    <p:extLst>
      <p:ext uri="{BB962C8B-B14F-4D97-AF65-F5344CB8AC3E}">
        <p14:creationId xmlns:p14="http://schemas.microsoft.com/office/powerpoint/2010/main" val="3209343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2130" name="Rectangle 2"/>
          <p:cNvSpPr>
            <a:spLocks noGrp="1" noChangeArrowheads="1"/>
          </p:cNvSpPr>
          <p:nvPr>
            <p:ph type="title"/>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0000"/>
          </a:bodyPr>
          <a:lstStyle/>
          <a:p>
            <a:r>
              <a:rPr lang="en-GB" altLang="en-US" b="1" dirty="0"/>
              <a:t>Engagement: Authentic tasks </a:t>
            </a:r>
            <a:br>
              <a:rPr lang="en-GB" altLang="en-US" b="1" dirty="0"/>
            </a:br>
            <a:r>
              <a:rPr lang="en-GB" altLang="en-US" b="1" dirty="0"/>
              <a:t>Biodiversity data collection activity</a:t>
            </a:r>
          </a:p>
        </p:txBody>
      </p:sp>
      <p:sp>
        <p:nvSpPr>
          <p:cNvPr id="1712131" name="Rectangle 3"/>
          <p:cNvSpPr>
            <a:spLocks noGrp="1" noChangeArrowheads="1"/>
          </p:cNvSpPr>
          <p:nvPr>
            <p:ph idx="1"/>
          </p:nvPr>
        </p:nvSpPr>
        <p:spPr bwMode="auto">
          <a:xfrm>
            <a:off x="457200" y="2103437"/>
            <a:ext cx="8229600" cy="452596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pPr>
              <a:spcAft>
                <a:spcPts val="600"/>
              </a:spcAft>
            </a:pPr>
            <a:r>
              <a:rPr lang="en-GB" altLang="en-US" sz="2200" dirty="0"/>
              <a:t>Use detailed field notes on a sample of birds, dragonflies and woodlice. Students observe their area, noting what species they find</a:t>
            </a:r>
          </a:p>
          <a:p>
            <a:pPr>
              <a:spcAft>
                <a:spcPts val="600"/>
              </a:spcAft>
            </a:pPr>
            <a:r>
              <a:rPr lang="en-GB" altLang="en-US" sz="2200" dirty="0"/>
              <a:t>Complete field notes and upload to the U316 Biodiversity database</a:t>
            </a:r>
          </a:p>
          <a:p>
            <a:pPr>
              <a:spcAft>
                <a:spcPts val="600"/>
              </a:spcAft>
            </a:pPr>
            <a:r>
              <a:rPr lang="en-GB" altLang="en-US" sz="2200" dirty="0"/>
              <a:t>This creates a geographically referenced map of all the students’ data, enabling students to see where there are species ‘hot spots’ and to work out what might be good strategies for nature reserves</a:t>
            </a:r>
          </a:p>
          <a:p>
            <a:pPr>
              <a:spcAft>
                <a:spcPts val="600"/>
              </a:spcAft>
            </a:pPr>
            <a:r>
              <a:rPr lang="en-GB" altLang="en-US" sz="2200" dirty="0"/>
              <a:t>Submit an assignment based on this activity, for credit</a:t>
            </a:r>
          </a:p>
          <a:p>
            <a:pPr>
              <a:spcAft>
                <a:spcPts val="600"/>
              </a:spcAft>
            </a:pPr>
            <a:r>
              <a:rPr lang="en-GB" altLang="en-US" sz="2200" dirty="0"/>
              <a:t>The OU data is submitted to the national biodiversity database and so adds to ‘real’ knowledge. (Thorpe, 2006)</a:t>
            </a:r>
          </a:p>
        </p:txBody>
      </p:sp>
      <p:sp>
        <p:nvSpPr>
          <p:cNvPr id="4" name="Footer Placeholder 3"/>
          <p:cNvSpPr>
            <a:spLocks noGrp="1"/>
          </p:cNvSpPr>
          <p:nvPr>
            <p:ph type="ftr" sz="quarter" idx="11"/>
          </p:nvPr>
        </p:nvSpPr>
        <p:spPr/>
        <p:txBody>
          <a:bodyPr/>
          <a:lstStyle/>
          <a:p>
            <a:r>
              <a:rPr lang="en-GB" altLang="en-US"/>
              <a:t>The Open University's Institute for Educational Technology</a:t>
            </a:r>
          </a:p>
          <a:p>
            <a:endParaRPr lang="en-GB" altLang="en-US"/>
          </a:p>
        </p:txBody>
      </p:sp>
    </p:spTree>
    <p:extLst>
      <p:ext uri="{BB962C8B-B14F-4D97-AF65-F5344CB8AC3E}">
        <p14:creationId xmlns:p14="http://schemas.microsoft.com/office/powerpoint/2010/main" val="3307401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121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121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121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1213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121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2131"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t>What does OER make possible?</a:t>
            </a:r>
          </a:p>
        </p:txBody>
      </p:sp>
      <p:pic>
        <p:nvPicPr>
          <p:cNvPr id="6" name="Content Placeholder 5" descr="Screen Clippi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1752600"/>
            <a:ext cx="3169033" cy="4525963"/>
          </a:xfrm>
        </p:spPr>
      </p:pic>
      <p:pic>
        <p:nvPicPr>
          <p:cNvPr id="9" name="Content Placeholder 8" descr="iTunes"/>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9488" y="2776240"/>
            <a:ext cx="4036024" cy="2173883"/>
          </a:xfrm>
        </p:spPr>
      </p:pic>
    </p:spTree>
    <p:extLst>
      <p:ext uri="{BB962C8B-B14F-4D97-AF65-F5344CB8AC3E}">
        <p14:creationId xmlns:p14="http://schemas.microsoft.com/office/powerpoint/2010/main" val="1401138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GB" sz="4000" dirty="0"/>
              <a:t>OER has the Potential</a:t>
            </a:r>
            <a:endParaRPr sz="4000" dirty="0"/>
          </a:p>
        </p:txBody>
      </p:sp>
      <p:sp>
        <p:nvSpPr>
          <p:cNvPr id="64514" name="AutoShape 2" descr="data:image/jpeg;base64,/9j/4AAQSkZJRgABAQAAAQABAAD/2wCEAAkGBhAPDxQPDxIVDw4QDg8QEBAWDw8VFRAQFhcVFxUUFBUXHCYeFxwjGRQUHy8gJScpLCwsFR4xNTAqNSYrLCkBCQoKDQwNDQ0NDSkYEhgpKSkpKSkpKSkpKSkpKSkpKSkpKSkpKSkpKSkpKSkpKSkpKSkpKSkpKSkpKSkpKSkpKf/AABEIAOEA4QMBIgACEQEDEQH/xAAcAAABBAMBAAAAAAAAAAAAAAAAAgMECAUGBwH/xABPEAACAgECAgcDCAQJCAsBAAABAgADBAURBiEHEhMxQVFhInGBCBQyQlSRk6FSgpKxFRYjQ2JjcrLBFyR0g6LC0vAzNVNVc5Wks8PT8SX/xAAWAQEBAQAAAAAAAAAAAAAAAAAAAQL/xAAWEQEBAQAAAAAAAAAAAAAAAAAAARH/2gAMAwEAAhEDEQA/ANqhCEyyIQigIABPQJ6BFKsDwLHAs9VY8lcKQqRxa46lceWqAwtUWKpJWqLFUCMKp72Uliqe9lKqH2U8NUm9lPDVAgmqINcnmqNtVIiA1cbZJPaqNNXAhFYgrJTVxplgRyIkiPMsQRCGyImOERJEBMIQgEIQgEIQED0CKAgIpRA9VY6qwRY/WkKErkhK57XXJKVwEJVHlrjiVx5a5VNLVHBXNO4n6W9NwCU7T51evLsqdmAPk1n0R+Z9JzLW+nvULiRipViJ4Hq9rZ+0/s/7MGLACqBUDv5Sp2occalkH+VzL29O2dR+ypAmIsyrG+k7N72Y/vhcXICg920DVKbJkuv0WZfcxEymBxjqGOd6cy9NvAX2bfcTtBi2ZrjbVSv+jdO2p07C/s8tPHroEf4PXt+YM6Tw1006bmEJcThXHYbWkdmT6WjkP1gsGNzauMvXJ2wIBBBBG4IIII8wfGNvXCMc9cYeuZF65HeuREBljTLJjpGHWBHIiCI8wjZEIbInkWYkwPIQhAIoCeCKED0COosQoj9awHK0kqtIipJLrSFe11ySlc8rSYzizivH0vFbJyDv9WqoH2rrNuSL5ep8B9xqn+IOIsbTqDkZVgrQclHe1jfoov1j/wAnaV/446W8zUi1VROLhncCpW9qwf1rjv8A7I5e/vmvcV8WZOp5ByMlt+8V1jfqVJ4Kg8Pf3nxmIqqZ2CICzsQqqASWJ7gAO8w1hEdxsSy1glSNY57kVWZj7gOZnYOBfk/2Whb9VY0odiMVCO0I/rG7k9w3PqJ2rQ+GcTATs8ShKF25lVHWb1Zz7TH3mDVZ9L6GdZyBuMU0qfG50rP7JPW/KbDj/Jy1Ijd78ZPTrXsR9ybSxUJU1Xe35OGogezkYzHyJvH+4ZgdT6EtZoG4xxeo8arUY/snZj90tNCDVJs/TbsdzXfU9Ng70srZG+5hI0urqmjY+XWasmlL6z9V0VgPUb9x9ROQcbfJ7QhrtKfqtzPzWxt1PpXYeY9zb+8SGua8G9JebpbBa37bG39rGckp69Q99Z9Ry8wZYPhDjbE1artMdtrFA7Whtu0qPqPFfJhy9x5SrGfp9uPa1N6NVbWeq6MpDKfUGO6PrN+HeuRjOarqzurD8wR4g9xB74XFvHSRrEmA6POkCrV6PCvMqA7enf4donmhP3HkfAnZ7EhljrEkaxJkbEkWxJEQWEaYSTYsZYQGTEkRwiIMIRPZ7CACKESIsQHEElVLGKxJlSwp6pZLrWNVLJdayqbzMyvHqe+5glVSM7sfqqO//wDJVzjzjO3Vstr33Wld0x6t+VVW/wDePeT5+gE6H09cYndNLpbkOrdlbHvJ511n3D2j718pxmFh/CwrL7FppQ2W2MERFG5Zj3ACWY6MOienSkF+QFu1Fl5v3rQD3pV6+BbvPhsO/FdB/RwMSgalkr/nd6b0qRzoobx9Gcc/QbDxM6xKWiEIQghCEAhCEAhCEDUuP+jnF1inawCvKRT2OSB7SH9Fv0k38Pu2lXOIuHsjT8l8XKTqW1n9V1Pc6H6ynz/xBl0JpXSl0fJq+IeoAM2gM2NZyHWPjUx/Rb8jsfPcsVi0HXbsHJTKx26ttbbjyYeKsPFSOREtPwvxJTqWJXl08g42dN9zVaPpIfcfvBB8ZUu6lkYo4KurFWUjYqwOxBHgQZ0HoW4wOFnDFsbbGzCtZ3PJL/5t/j9E/wBoeUi1YGxZFtWT7FkW1YZY+xZGcSdasiWCREdhEGOsI2YQnaEIQARaxIi0gSKhJtSyLSJNqEKk1LFZ2cmNRZkWHaump7X/ALKgk/untQmkdN+rdhpDVg7NlXV0/qDd2/uAfGVVfNY1SzLyLcm072XWvY3oWO+w9ANh8JtPRJweNT1JEsG+NQO3v8mVSOqh/tNsPcGmlSyfyf8Ah8Y+lnJI2szLWff+qr3RB9/XP60NV04CewmJ4o4nx9NxXyslurWnJVH0rHP0UQeJO37yeQlZZaNPlIp2Z1U+RZQfuMq3xh0v6jqLsFsbExt/ZoqYry/puNmc/cPSaQ9hY7kkknckkkk++Fxd8Hfunsplo3FObhMGxci2kjwWxuqfeh9k/ETvnRX0xDUmGHmhas3Y9m68kyNhuQB9V9ue3cdjtt3QY6jCYjinijH0zFbKyW2ReSqNutY5+iiDxJ/LYnwlbOL+l/UtRdgLWxMYk9Wipivs/wBNxszn8vSEWlfKRTszqp8iyg/cY4DKQO5J3JJJ5kk7nf3zJ6NxVm4TBsXJtpIPctjdU+9D7J+IhcXNhOX9FnTCupsMPMC1Z2x7NhyTIAHPYfVfbnt3HY7eU6hCK6dP/B4xsxc+pdqszcW7DkuQo5n9ZefvVpylWIIIOxBBB8j5y2PS1oIzdHyU23sqT5zX5h6vaO3vXrj4ypsjUWx4L17+ENOoyt93eoLb6Wp7L/mN/iJk7VnLvk96r1sbJxSf+itS5R/RsBVtvig++dUtEMoFokSwSdaJDtEiIrRsx1o20IRCewgeCOJGxHEgS6RJ1QkKmTaYVMqE418ojP3fEx9+SpdcR6sQg/uGdmqnB/lBn/8ApUf6An/u3StRy6XM4S04Y2n4tA5dliUKf7QQdY/fvKbUDdlHmy/vl3KhsoA7golKXK2dPvE7ZOpfM1P8jhKF28Dc4DO3wBVfgfOWTlPekGwtq+cTzPz7JHwDkD8hBGN0PR7M3Jqxaedl9q1rv3Dc82PoBuT6CWd0Doe0nEqCNjJlWbDr3XL1y7eJCnkg9B+ffOJ9BdQbXKN/q15LL7+zYf4mWjgrifSf0IJ1Bk6RURZ11WzEU7qwY7devrH2SCRuN9tufLbmvgPoDamyvK1G4rbW62JRS5HUZTuC9o577+C/fO0whFaunvidsnU/mit/IYShOrvyNzAM7e8Aqv6p85oOg6NZm5VWJT/0l9q1qT3DfvY+gG5Puk7ju0vquazd/wA/yh7trGAH3CbJ0E1K2uVE9605DL/a6hH7iZGna9B6HtJxKhW2MmTZsOvdcvXZ28SAeSj0A++aP0n9CCdUZOkVEP11W3EU7ghjt16+sfZ2PeN9tufLbn26ErLi/AXQG1FleVqFxF1brYlFLEdR1O4L2959y/fO0QhARdUHUow3VlKsPMEbH8pSjUMXsbrKj3122Vn9Viv+Eu1Kb8bIF1TNA7hnZQH4jQsbj0B5xTVHq8LsSwbeZQq4/cZ362Vv6FmI1uj1ryQfd2Nh/wABLIWyFQ7ZDtky2Q7ZGUV400deNNCEwhCB4I4kbEWkCbTJtMgUmTajCp1RnEPlDYpGZi2+D4rV/FLGP/yTttRnNvlAaZ2mBRkAc6Mkqx8ktXb+8i/fK1HA1Ox38pdXR8sXY1No5i2iqwHzDKG/xlKZanoX1oZWi0Dfd8frYz+nZn2P9gpKVvMqj0waQ2NrWSCNlucZCHzWwbk/tdcfCWunPel/o4OrY6244Hz7HDdmCQBdWebVEnuO/ME+O48dwIr/AMA8RDTtSx8tt+zrs2t27+ycFH2HjsrE/CW9xcpLa1tqYWVuoZHUgqynmCCO8SlGXiWUu1VqNXYhKujKVZW8iDzEymjcaahhL1MXKtprJ36iuerv5hTuAZFsWn454xp0nDfKs2Z9urRV1tjdae5R6eJPgAZheD+mLTtS2rL/ADTJOw7G0gBm8q7Pot7uR9JWbVtcycx+0yrrMiwDYM7s2w8hv3D0E6V0QdE1mXamfmoUw6yHqrYbHJcc1PVP82Dz3+t3DlvKmNZ6XtIOLrWUCNlus+cIfNbR1iR+t1h8Jjuj/iIadqePlvv2aWdW3bv7JwUc7eOwbfb0nfemHo4Oq463Y4Hz7GDdmOQ7as8zXue47818N9x47is2VivU7V2o1diMVdGUqysPAg8xIq7GNkpai2VsHrdQyOpBVlPcQR3iYPjrjKnScN8mzZn+jRV1tjdae5R6DvJ8AJVnRuNdQwk7PFyraa+/qK56oPmFO4HwkLVtbycx+0yrrMizbYM7s2w8hv3D0EqYs1wd0w6dqW1fX+a5J5djaQOsf6uz6Le7kfSb1K79D/RLZlWpqGchTErYPTUwIOS45qSD/Ng7H+l7t5YiEEpbxFldrmZFo5izKvcH0Z2I/fLc8ZawMPTsnJJ2NWNYV/8AEI6qD4sVlNoWOg9BmMX1hW8KsfIc/Fep/vyxFs4z8njTfby8kjkEqoU+rEu35Iv3zslpkKi2yHbJVpkO0yMo7Rpo40baEJhCEBIi1jYixAlUmTajMfWZMqaFZCppA4x0P5/p2Ri97WUt2fpavtV/7SgfGS6mkuppVU2dSCQRsQdiPI+U6t8n7iwY2a+DY21WYAa9zyGQm+w/WXce8LMP0y8J/MtRa5F2x8zrXJsOS2/zqftHre55omPkNW62VsUsRldGB2Ksp3BHqCIaXehNU6N+OE1fCW7cDJr2ryax9Wzb6QH6Lbbj4jwm1yssFxHwRp+pD/PMdLWA2FnNbAPIOuzbem+00235POksdw+Sg/RF1ZA/aQmdPhA0rQOh/SMJg6Y/bWKdw9zGzY+YU+yD67TdQIQgEwPEfA2n6kP88x0tcDYWc1sA8hYuzbem+0z0IHMLfk86Sx3D5KD9EXVkD9pCZm9A6INIwmFiY/bWqdxZcxsIPmFPsg+u03SEAhCY7iHXqcDGsy8hurVUpJ82P1UXzYnYD3wOV/KK4pCUVaah9u5hfcPKpCQgPvfc/wCrnApleJ+IbdRzLcy76dz79XfcIg5Kg9AoA+El8CcMNqWfVjAHs+t172H1aF5ufefoj1YSNO8dEOhfNNIq6w2syS2S/ufYIP2FU/GbZaY6VCgKo6qqAAB3ADkAPhI1rQyj2mQ7TJFrSJYZENtGzFtGzCPITyEDwRQiBFCA8hkqppCUx+toVkqmkutpjankut5VQONeFK9Vwnxn2Wz6dFh/m7h9E+48wfQyrOo6fbjXPRcprtqco6HvDD/nv8Zb+t5oXSr0ajU6/nWKoGfUu23IfOax9Qn9MfVPw8tixxLgvjHI0nLXJoO4+jbUT7N1e/NT5eYPgfulq+FOK8bU8ZcnFfrKeToduvU/ijjwP7+8SnNtTIxRwVdSVZSCCrDkQQe4zLcK8XZWl3jIxH6rcg6Hmlq/ouviPzHgRC2Lkwmh8C9MGDqYWt2GLmHYGh2Gzt/VOeTe7kfTxm+SsiEIQCEIQCEJqnGXSVgaUpF9naZG3s41ZDWE+HWHcg9W29N4Gw6lqdOLS9+Q61U1qWd2OwA/xPp3mVh6UekuzWL+pXvXg0sexrPIu3cbbB5nwHgD6mQOO+kbL1i3e49njoSasZSeon9Jv022+sfgBNUkakeqpJ2HMk7AeZlk+ijgf+DMPr3DbMyQrWjxqT6lXvHefU+k1foi6LjWU1LOTZxs2LQw5r5W2Dz/AER4d58J1yx4SkWNItrRyx5EteENWtIzGOWNGSZEJYxBiiYgwg3hPN4QExQiZ6ICwY4jRoGKBgTKnkut5jUaSa7IVkq3klHmNrsklLJVah0idFlOqA30dWjPA+nt7F+3ctu3j5P3+e/hX3WtDyMK40ZVbU2r4MORH6SnuYeo5S3CWSFrvD2LqFXY5dS3J9UnkyHzRxzU+6F1UWbrwz0varp4CJd84pXuqvBsAHkrbh19wO3pNl4o6A76ybNOsGQnf2NhVLB6B/ov8erOZ6roeTiP1MmmyhvJ0Zd/cTyPwhXbtJ+UlQ2wy8Sys+LVOlg/ZbqkfeZsdHTzorDc221nybHs3H7O4lYIQYtDb07aKo3F9j+i412/5gCYDVflIYagjFxbrj4Gxq6l3+HWMr7CDHQOJOm/VcwFEsGHUeXVpBDEethJb7tpoNlhYlmJZidySSST5k+Mkafpd+S/Z49T3OfqojMfy7p0bhnoHzLyHznGHVyPUGz3EeWwPVX4nf0gc2wcC2+xaqUa21zsqKpZmPoBO6dHXQ4mIVy9RC25Q2aujk1dJ8C3g7j7h6943bhrg/C0xOpiVBWI2e1vass/tOfD0Gw9JlnshNKsskex549kj2WQjyx5FseKsskdmkR4xjbGekxBMI8JiSZ6TEkwPJ7PIQCEw/8AHDT/ALXT+KsP44af9rp/FWBmQYoGYT+OGn/a6fxVihxjp/2uj8VYGcBjqPNfHGWn/a6PxVihxnp/2yj8VYGy12SSls1VeNdO+2UfirHU44077ZR+MsK2xLY8ts1NeO9N+20fjLHV49037bR+MsqtsW2FyJYvUsVXQ96sqsp94PKawvH2mfbcf8ZYscf6Z9ux/wAZYBn9GWkX83w61J8a+vV/cIEw9vQbpDdy3p6Lkf8AEpmaHSBpn27H/GWe/wCUDS/t2P8AjJAwdfQZpA7xkN6HIH+6gmWwei3R6Oa4aOfOxrLPydiPyj3+UDS/t2P+Mk8PSBpn27H/ABlgbBjUV0r1KkSpB9VEVR9yjaKa2a2eP9M+3Y/4yxB4+0z7bj/jLA2JrYy9k19uPdN+20fjLGm47037bR+MsDPPbI72TBvxxp32yj8ZY0eNdO+2UfirIjNM0QTMMeNNO+2UfirEHjPT/tlH4qwMyTEEzEHjLT/tdH4qxJ4x0/7XR+KsIy5M8mH/AI4af9rp/FWH8cNP+10/irAzEJh/44af9rp/FWECvu8N55Caae7w3nkIHu8N55CB7vJOmabblXJj0L17rXCVp1lXrMe4bsQB8TIs2fox/wCucH/S64GS/wAimu/Y/wD1WF/9sxPEHR9qenp2mXivVVuAbA1diAnu6zVswHxmf6VuIsyrWsuurJvrrWysKi5Fyqo7NDyUNsOc2roh1rLvw9Q/hKyy7S1xG3svZmAYhusqO/fuu+43Ox6vdvzDl2j8HZ2Zj25ONV21OOCbiLaesgC9bfsywc8gdtgd9jt3TC7zaejfjVtJzluO5xrNqslBz61RP0gPFlPtD4jxmX6Sej5qNRr+Yr2uLqbLZhdTbq9ZyN6we7YFgR/RYeRgazoPB+bn1224tXXqxxvdY1tNaVjYnm1jKO4EnbuEwu8630j6lXo+nVcPYjb2sq26javezNserv8A0jsdv0FQeJnI4Hu8XRS9jrXWrPY7BURQSzMeQAA5kkxudK6AaKm1cl9u0TDvfH3/AO23QcvXqNZ+cBnD6CNZsr65rrqJG4re9Q5+C7gH0JE1HiLhfM063scylqXIJXfYq4HeUdSQ3wPjJfFqapXlPZqIvTINjHrv2gBO/wDNt3dXy6p22md1LpErzNCGn5osuz6chXx8ghWHZgjk7lusT1S69x7lgaFvM/bwHqKYI1JqCMIqri3tKfoMwVW6nW6+xJH1fHfukDh7RnzcunEr+lfcle+30QT7Te4LufhLDNxBRkanfw3sFwxpQxqxy9m9V3YD3VsvuNUCtO8N4/qGC+PdZRYNrKbHqceTISp/MSPA93hvPIQPd4bzyED3eG88hA93hPIQCEIQCEIQCEIQCbP0Y/8AXOD/AKXXNYmd4G1OrF1PFyL26lNOQj2N1WbZR3nYAk/CB07pA6Yc/B1PIxKa8ZqqXRVL0MzEFEbmesN+ZMe4Q46HErNpGqUJ1Xrayq2k2VlHrHipJHIEkeHs7EHeQeJG4U1DLtzLs/KW25lZlSiwKCFC8gaCe5R4xjC4w0LQ1ss0hb83PsrNaX3qVSsHn5KdtwOQXc7bbgQOXatgHGyLscnrGi+2ksPEoxXf8p2roc4osOkZfaot50hGyMQuNynWquPVB7wB1WG457WEd04dkXtY7WOSzuzOzHvZmO5J95M3/o34txMLTtUx8iwpbl4wShRXY3Xbs7l2JUELzde/bvgaLqOoWZNz33MXttdrHY+LMdz7vdN2q4a4dKgtq9ysVBI/g687HbmN+rNAhA6D/Fnhv/vi7/y6/wD4Zjhwy/zl7dButy68KlcizJC/N3qPtk7K5DHYKe7feafNq6OuNzpGZ2xTtce1DTkVct2rJB3Xfl1gRvz7+Y5b7wNg07p71NF7PJWjNrPJhZSFLD1KbL96zL6/gabrei36riYq4GZhv/LVp1Qjj2SQeqAGBVtw2wO67d0gZPC3DGSxvo1R8OtvaOO9DFq9+ZVSQDy7vre8xvifjXTcTTH0bRRZbXe4bJy7AQbOakhQQCSeqo7gABy333gSugLSK1vyNVyCK6MKkqHbkqu4PWbf0rBH+sEyOn6NpFOpLqf8P1tkDKOQw7EAOWYl136/IEMy+4zXM3i7Do4br0zEsL5eRcLc3+TsUKCesR1mADH2ak5b8lM5zvA6R07aEtOpDLq2NGfSl6sPomwAK+x8dx1G/XnN50XXOLsPO4dxsW6wjU8GwLWprsPaUg9TYPt1R/JlDzPfV7pzqAQhCAQhCAQhCAQhCAQhCAQhCAQhCAQhCAQhCAQhCAQhCAQhCAQhCAQhCAQhCAQhCAQhCAQhCAQhCAQhCAQhCAQhCAQhCAQhCAQhCAQhCAQhCAQhCAQhCAQhCAQhCAQhCAQhCAQhCB//2Q=="/>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64516" name="AutoShape 4" descr="data:image/jpeg;base64,/9j/4AAQSkZJRgABAQAAAQABAAD/2wCEAAkGBhAPDxQPDxIVDw4QDg8QEBAWDw8VFRAQFhcVFxUUFBUXHCYeFxwjGRQUHy8gJScpLCwsFR4xNTAqNSYrLCkBCQoKDQwNDQ0NDSkYEhgpKSkpKSkpKSkpKSkpKSkpKSkpKSkpKSkpKSkpKSkpKSkpKSkpKSkpKSkpKSkpKSkpKf/AABEIAOEA4QMBIgACEQEDEQH/xAAcAAABBAMBAAAAAAAAAAAAAAAAAgMECAUGBwH/xABPEAACAgECAgcDCAQJCAsBAAABAgADBAURBiEHEhMxQVFhInGBCBQyQlSRk6FSgpKxFRYjQ2JjcrLBFyR0g6LC0vAzNVNVc5Wks8PT8SX/xAAWAQEBAQAAAAAAAAAAAAAAAAAAAQL/xAAWEQEBAQAAAAAAAAAAAAAAAAAAARH/2gAMAwEAAhEDEQA/ANqhCEyyIQigIABPQJ6BFKsDwLHAs9VY8lcKQqRxa46lceWqAwtUWKpJWqLFUCMKp72Uliqe9lKqH2U8NUm9lPDVAgmqINcnmqNtVIiA1cbZJPaqNNXAhFYgrJTVxplgRyIkiPMsQRCGyImOERJEBMIQgEIQgEIQED0CKAgIpRA9VY6qwRY/WkKErkhK57XXJKVwEJVHlrjiVx5a5VNLVHBXNO4n6W9NwCU7T51evLsqdmAPk1n0R+Z9JzLW+nvULiRipViJ4Hq9rZ+0/s/7MGLACqBUDv5Sp2occalkH+VzL29O2dR+ypAmIsyrG+k7N72Y/vhcXICg920DVKbJkuv0WZfcxEymBxjqGOd6cy9NvAX2bfcTtBi2ZrjbVSv+jdO2p07C/s8tPHroEf4PXt+YM6Tw1006bmEJcThXHYbWkdmT6WjkP1gsGNzauMvXJ2wIBBBBG4IIII8wfGNvXCMc9cYeuZF65HeuREBljTLJjpGHWBHIiCI8wjZEIbInkWYkwPIQhAIoCeCKED0COosQoj9awHK0kqtIipJLrSFe11ySlc8rSYzizivH0vFbJyDv9WqoH2rrNuSL5ep8B9xqn+IOIsbTqDkZVgrQclHe1jfoov1j/wAnaV/446W8zUi1VROLhncCpW9qwf1rjv8A7I5e/vmvcV8WZOp5ByMlt+8V1jfqVJ4Kg8Pf3nxmIqqZ2CICzsQqqASWJ7gAO8w1hEdxsSy1glSNY57kVWZj7gOZnYOBfk/2Whb9VY0odiMVCO0I/rG7k9w3PqJ2rQ+GcTATs8ShKF25lVHWb1Zz7TH3mDVZ9L6GdZyBuMU0qfG50rP7JPW/KbDj/Jy1Ijd78ZPTrXsR9ybSxUJU1Xe35OGogezkYzHyJvH+4ZgdT6EtZoG4xxeo8arUY/snZj90tNCDVJs/TbsdzXfU9Ng70srZG+5hI0urqmjY+XWasmlL6z9V0VgPUb9x9ROQcbfJ7QhrtKfqtzPzWxt1PpXYeY9zb+8SGua8G9JebpbBa37bG39rGckp69Q99Z9Ry8wZYPhDjbE1artMdtrFA7Whtu0qPqPFfJhy9x5SrGfp9uPa1N6NVbWeq6MpDKfUGO6PrN+HeuRjOarqzurD8wR4g9xB74XFvHSRrEmA6POkCrV6PCvMqA7enf4donmhP3HkfAnZ7EhljrEkaxJkbEkWxJEQWEaYSTYsZYQGTEkRwiIMIRPZ7CACKESIsQHEElVLGKxJlSwp6pZLrWNVLJdayqbzMyvHqe+5glVSM7sfqqO//wDJVzjzjO3Vstr33Wld0x6t+VVW/wDePeT5+gE6H09cYndNLpbkOrdlbHvJ511n3D2j718pxmFh/CwrL7FppQ2W2MERFG5Zj3ACWY6MOienSkF+QFu1Fl5v3rQD3pV6+BbvPhsO/FdB/RwMSgalkr/nd6b0qRzoobx9Gcc/QbDxM6xKWiEIQghCEAhCEAhCEDUuP+jnF1inawCvKRT2OSB7SH9Fv0k38Pu2lXOIuHsjT8l8XKTqW1n9V1Pc6H6ynz/xBl0JpXSl0fJq+IeoAM2gM2NZyHWPjUx/Rb8jsfPcsVi0HXbsHJTKx26ttbbjyYeKsPFSOREtPwvxJTqWJXl08g42dN9zVaPpIfcfvBB8ZUu6lkYo4KurFWUjYqwOxBHgQZ0HoW4wOFnDFsbbGzCtZ3PJL/5t/j9E/wBoeUi1YGxZFtWT7FkW1YZY+xZGcSdasiWCREdhEGOsI2YQnaEIQARaxIi0gSKhJtSyLSJNqEKk1LFZ2cmNRZkWHaump7X/ALKgk/untQmkdN+rdhpDVg7NlXV0/qDd2/uAfGVVfNY1SzLyLcm072XWvY3oWO+w9ANh8JtPRJweNT1JEsG+NQO3v8mVSOqh/tNsPcGmlSyfyf8Ah8Y+lnJI2szLWff+qr3RB9/XP60NV04CewmJ4o4nx9NxXyslurWnJVH0rHP0UQeJO37yeQlZZaNPlIp2Z1U+RZQfuMq3xh0v6jqLsFsbExt/ZoqYry/puNmc/cPSaQ9hY7kkknckkkk++Fxd8Hfunsplo3FObhMGxci2kjwWxuqfeh9k/ETvnRX0xDUmGHmhas3Y9m68kyNhuQB9V9ue3cdjtt3QY6jCYjinijH0zFbKyW2ReSqNutY5+iiDxJ/LYnwlbOL+l/UtRdgLWxMYk9Wipivs/wBNxszn8vSEWlfKRTszqp8iyg/cY4DKQO5J3JJJ5kk7nf3zJ6NxVm4TBsXJtpIPctjdU+9D7J+IhcXNhOX9FnTCupsMPMC1Z2x7NhyTIAHPYfVfbnt3HY7eU6hCK6dP/B4xsxc+pdqszcW7DkuQo5n9ZefvVpylWIIIOxBBB8j5y2PS1oIzdHyU23sqT5zX5h6vaO3vXrj4ypsjUWx4L17+ENOoyt93eoLb6Wp7L/mN/iJk7VnLvk96r1sbJxSf+itS5R/RsBVtvig++dUtEMoFokSwSdaJDtEiIrRsx1o20IRCewgeCOJGxHEgS6RJ1QkKmTaYVMqE418ojP3fEx9+SpdcR6sQg/uGdmqnB/lBn/8ApUf6An/u3StRy6XM4S04Y2n4tA5dliUKf7QQdY/fvKbUDdlHmy/vl3KhsoA7golKXK2dPvE7ZOpfM1P8jhKF28Dc4DO3wBVfgfOWTlPekGwtq+cTzPz7JHwDkD8hBGN0PR7M3Jqxaedl9q1rv3Dc82PoBuT6CWd0Doe0nEqCNjJlWbDr3XL1y7eJCnkg9B+ffOJ9BdQbXKN/q15LL7+zYf4mWjgrifSf0IJ1Bk6RURZ11WzEU7qwY7devrH2SCRuN9tufLbmvgPoDamyvK1G4rbW62JRS5HUZTuC9o577+C/fO0whFaunvidsnU/mit/IYShOrvyNzAM7e8Aqv6p85oOg6NZm5VWJT/0l9q1qT3DfvY+gG5Puk7ju0vquazd/wA/yh7trGAH3CbJ0E1K2uVE9605DL/a6hH7iZGna9B6HtJxKhW2MmTZsOvdcvXZ28SAeSj0A++aP0n9CCdUZOkVEP11W3EU7ghjt16+sfZ2PeN9tufLbn26ErLi/AXQG1FleVqFxF1brYlFLEdR1O4L2959y/fO0QhARdUHUow3VlKsPMEbH8pSjUMXsbrKj3122Vn9Viv+Eu1Kb8bIF1TNA7hnZQH4jQsbj0B5xTVHq8LsSwbeZQq4/cZ362Vv6FmI1uj1ryQfd2Nh/wABLIWyFQ7ZDtky2Q7ZGUV400deNNCEwhCB4I4kbEWkCbTJtMgUmTajCp1RnEPlDYpGZi2+D4rV/FLGP/yTttRnNvlAaZ2mBRkAc6Mkqx8ktXb+8i/fK1HA1Ox38pdXR8sXY1No5i2iqwHzDKG/xlKZanoX1oZWi0Dfd8frYz+nZn2P9gpKVvMqj0waQ2NrWSCNlucZCHzWwbk/tdcfCWunPel/o4OrY6244Hz7HDdmCQBdWebVEnuO/ME+O48dwIr/AMA8RDTtSx8tt+zrs2t27+ycFH2HjsrE/CW9xcpLa1tqYWVuoZHUgqynmCCO8SlGXiWUu1VqNXYhKujKVZW8iDzEymjcaahhL1MXKtprJ36iuerv5hTuAZFsWn454xp0nDfKs2Z9urRV1tjdae5R6eJPgAZheD+mLTtS2rL/ADTJOw7G0gBm8q7Pot7uR9JWbVtcycx+0yrrMiwDYM7s2w8hv3D0E6V0QdE1mXamfmoUw6yHqrYbHJcc1PVP82Dz3+t3DlvKmNZ6XtIOLrWUCNlus+cIfNbR1iR+t1h8Jjuj/iIadqePlvv2aWdW3bv7JwUc7eOwbfb0nfemHo4Oq463Y4Hz7GDdmOQ7as8zXue47818N9x47is2VivU7V2o1diMVdGUqysPAg8xIq7GNkpai2VsHrdQyOpBVlPcQR3iYPjrjKnScN8mzZn+jRV1tjdae5R6DvJ8AJVnRuNdQwk7PFyraa+/qK56oPmFO4HwkLVtbycx+0yrrMizbYM7s2w8hv3D0EqYs1wd0w6dqW1fX+a5J5djaQOsf6uz6Le7kfSb1K79D/RLZlWpqGchTErYPTUwIOS45qSD/Ng7H+l7t5YiEEpbxFldrmZFo5izKvcH0Z2I/fLc8ZawMPTsnJJ2NWNYV/8AEI6qD4sVlNoWOg9BmMX1hW8KsfIc/Fep/vyxFs4z8njTfby8kjkEqoU+rEu35Iv3zslpkKi2yHbJVpkO0yMo7Rpo40baEJhCEBIi1jYixAlUmTajMfWZMqaFZCppA4x0P5/p2Ri97WUt2fpavtV/7SgfGS6mkuppVU2dSCQRsQdiPI+U6t8n7iwY2a+DY21WYAa9zyGQm+w/WXce8LMP0y8J/MtRa5F2x8zrXJsOS2/zqftHre55omPkNW62VsUsRldGB2Ksp3BHqCIaXehNU6N+OE1fCW7cDJr2ryax9Wzb6QH6Lbbj4jwm1yssFxHwRp+pD/PMdLWA2FnNbAPIOuzbem+00235POksdw+Sg/RF1ZA/aQmdPhA0rQOh/SMJg6Y/bWKdw9zGzY+YU+yD67TdQIQgEwPEfA2n6kP88x0tcDYWc1sA8hYuzbem+0z0IHMLfk86Sx3D5KD9EXVkD9pCZm9A6INIwmFiY/bWqdxZcxsIPmFPsg+u03SEAhCY7iHXqcDGsy8hurVUpJ82P1UXzYnYD3wOV/KK4pCUVaah9u5hfcPKpCQgPvfc/wCrnApleJ+IbdRzLcy76dz79XfcIg5Kg9AoA+El8CcMNqWfVjAHs+t172H1aF5ufefoj1YSNO8dEOhfNNIq6w2syS2S/ufYIP2FU/GbZaY6VCgKo6qqAAB3ADkAPhI1rQyj2mQ7TJFrSJYZENtGzFtGzCPITyEDwRQiBFCA8hkqppCUx+toVkqmkutpjankut5VQONeFK9Vwnxn2Wz6dFh/m7h9E+48wfQyrOo6fbjXPRcprtqco6HvDD/nv8Zb+t5oXSr0ajU6/nWKoGfUu23IfOax9Qn9MfVPw8tixxLgvjHI0nLXJoO4+jbUT7N1e/NT5eYPgfulq+FOK8bU8ZcnFfrKeToduvU/ijjwP7+8SnNtTIxRwVdSVZSCCrDkQQe4zLcK8XZWl3jIxH6rcg6Hmlq/ouviPzHgRC2Lkwmh8C9MGDqYWt2GLmHYGh2Gzt/VOeTe7kfTxm+SsiEIQCEIQCEJqnGXSVgaUpF9naZG3s41ZDWE+HWHcg9W29N4Gw6lqdOLS9+Q61U1qWd2OwA/xPp3mVh6UekuzWL+pXvXg0sexrPIu3cbbB5nwHgD6mQOO+kbL1i3e49njoSasZSeon9Jv022+sfgBNUkakeqpJ2HMk7AeZlk+ijgf+DMPr3DbMyQrWjxqT6lXvHefU+k1foi6LjWU1LOTZxs2LQw5r5W2Dz/AER4d58J1yx4SkWNItrRyx5EteENWtIzGOWNGSZEJYxBiiYgwg3hPN4QExQiZ6ICwY4jRoGKBgTKnkut5jUaSa7IVkq3klHmNrsklLJVah0idFlOqA30dWjPA+nt7F+3ctu3j5P3+e/hX3WtDyMK40ZVbU2r4MORH6SnuYeo5S3CWSFrvD2LqFXY5dS3J9UnkyHzRxzU+6F1UWbrwz0varp4CJd84pXuqvBsAHkrbh19wO3pNl4o6A76ybNOsGQnf2NhVLB6B/ov8erOZ6roeTiP1MmmyhvJ0Zd/cTyPwhXbtJ+UlQ2wy8Sys+LVOlg/ZbqkfeZsdHTzorDc221nybHs3H7O4lYIQYtDb07aKo3F9j+i412/5gCYDVflIYagjFxbrj4Gxq6l3+HWMr7CDHQOJOm/VcwFEsGHUeXVpBDEethJb7tpoNlhYlmJZidySSST5k+Mkafpd+S/Z49T3OfqojMfy7p0bhnoHzLyHznGHVyPUGz3EeWwPVX4nf0gc2wcC2+xaqUa21zsqKpZmPoBO6dHXQ4mIVy9RC25Q2aujk1dJ8C3g7j7h6943bhrg/C0xOpiVBWI2e1vass/tOfD0Gw9JlnshNKsskex549kj2WQjyx5FseKsskdmkR4xjbGekxBMI8JiSZ6TEkwPJ7PIQCEw/8AHDT/ALXT+KsP44af9rp/FWBmQYoGYT+OGn/a6fxVihxjp/2uj8VYGcBjqPNfHGWn/a6PxVihxnp/2yj8VYGy12SSls1VeNdO+2UfirHU44077ZR+MsK2xLY8ts1NeO9N+20fjLHV49037bR+MsqtsW2FyJYvUsVXQ96sqsp94PKawvH2mfbcf8ZYscf6Z9ux/wAZYBn9GWkX83w61J8a+vV/cIEw9vQbpDdy3p6Lkf8AEpmaHSBpn27H/GWe/wCUDS/t2P8AjJAwdfQZpA7xkN6HIH+6gmWwei3R6Oa4aOfOxrLPydiPyj3+UDS/t2P+Mk8PSBpn27H/ABlgbBjUV0r1KkSpB9VEVR9yjaKa2a2eP9M+3Y/4yxB4+0z7bj/jLA2JrYy9k19uPdN+20fjLGm47037bR+MsDPPbI72TBvxxp32yj8ZY0eNdO+2UfirIjNM0QTMMeNNO+2UfirEHjPT/tlH4qwMyTEEzEHjLT/tdH4qxJ4x0/7XR+KsIy5M8mH/AI4af9rp/FWH8cNP+10/irAzEJh/44af9rp/FWECvu8N55Caae7w3nkIHu8N55CB7vJOmabblXJj0L17rXCVp1lXrMe4bsQB8TIs2fox/wCucH/S64GS/wAimu/Y/wD1WF/9sxPEHR9qenp2mXivVVuAbA1diAnu6zVswHxmf6VuIsyrWsuurJvrrWysKi5Fyqo7NDyUNsOc2roh1rLvw9Q/hKyy7S1xG3svZmAYhusqO/fuu+43Ox6vdvzDl2j8HZ2Zj25ONV21OOCbiLaesgC9bfsywc8gdtgd9jt3TC7zaejfjVtJzluO5xrNqslBz61RP0gPFlPtD4jxmX6Sej5qNRr+Yr2uLqbLZhdTbq9ZyN6we7YFgR/RYeRgazoPB+bn1224tXXqxxvdY1tNaVjYnm1jKO4EnbuEwu8630j6lXo+nVcPYjb2sq26javezNserv8A0jsdv0FQeJnI4Hu8XRS9jrXWrPY7BURQSzMeQAA5kkxudK6AaKm1cl9u0TDvfH3/AO23QcvXqNZ+cBnD6CNZsr65rrqJG4re9Q5+C7gH0JE1HiLhfM063scylqXIJXfYq4HeUdSQ3wPjJfFqapXlPZqIvTINjHrv2gBO/wDNt3dXy6p22md1LpErzNCGn5osuz6chXx8ghWHZgjk7lusT1S69x7lgaFvM/bwHqKYI1JqCMIqri3tKfoMwVW6nW6+xJH1fHfukDh7RnzcunEr+lfcle+30QT7Te4LufhLDNxBRkanfw3sFwxpQxqxy9m9V3YD3VsvuNUCtO8N4/qGC+PdZRYNrKbHqceTISp/MSPA93hvPIQPd4bzyED3eG88hA93hPIQCEIQCEIQCEIQCbP0Y/8AXOD/AKXXNYmd4G1OrF1PFyL26lNOQj2N1WbZR3nYAk/CB07pA6Yc/B1PIxKa8ZqqXRVL0MzEFEbmesN+ZMe4Q46HErNpGqUJ1Xrayq2k2VlHrHipJHIEkeHs7EHeQeJG4U1DLtzLs/KW25lZlSiwKCFC8gaCe5R4xjC4w0LQ1ss0hb83PsrNaX3qVSsHn5KdtwOQXc7bbgQOXatgHGyLscnrGi+2ksPEoxXf8p2roc4osOkZfaot50hGyMQuNynWquPVB7wB1WG457WEd04dkXtY7WOSzuzOzHvZmO5J95M3/o34txMLTtUx8iwpbl4wShRXY3Xbs7l2JUELzde/bvgaLqOoWZNz33MXttdrHY+LMdz7vdN2q4a4dKgtq9ysVBI/g687HbmN+rNAhA6D/Fnhv/vi7/y6/wD4Zjhwy/zl7dButy68KlcizJC/N3qPtk7K5DHYKe7feafNq6OuNzpGZ2xTtce1DTkVct2rJB3Xfl1gRvz7+Y5b7wNg07p71NF7PJWjNrPJhZSFLD1KbL96zL6/gabrei36riYq4GZhv/LVp1Qjj2SQeqAGBVtw2wO67d0gZPC3DGSxvo1R8OtvaOO9DFq9+ZVSQDy7vre8xvifjXTcTTH0bRRZbXe4bJy7AQbOakhQQCSeqo7gABy333gSugLSK1vyNVyCK6MKkqHbkqu4PWbf0rBH+sEyOn6NpFOpLqf8P1tkDKOQw7EAOWYl136/IEMy+4zXM3i7Do4br0zEsL5eRcLc3+TsUKCesR1mADH2ak5b8lM5zvA6R07aEtOpDLq2NGfSl6sPomwAK+x8dx1G/XnN50XXOLsPO4dxsW6wjU8GwLWprsPaUg9TYPt1R/JlDzPfV7pzqAQhCAQhCAQhCAQhCAQhCAQhCAQhCAQhCAQhCAQhCAQhCAQhCAQhCAQhCAQhCAQhCAQhCAQhCAQhCAQhCAQhCAQhCAQhCAQhCAQhCAQhCAQhCAQhCAQhCAQhCAQhCAQhCAQhCAQhCB//2Q=="/>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27" name="Picture 3"/>
          <p:cNvPicPr>
            <a:picLocks noChangeAspect="1" noChangeArrowheads="1"/>
          </p:cNvPicPr>
          <p:nvPr/>
        </p:nvPicPr>
        <p:blipFill>
          <a:blip r:embed="rId3" cstate="print"/>
          <a:srcRect/>
          <a:stretch>
            <a:fillRect/>
          </a:stretch>
        </p:blipFill>
        <p:spPr bwMode="auto">
          <a:xfrm>
            <a:off x="-1981200" y="-457200"/>
            <a:ext cx="13011150" cy="7315200"/>
          </a:xfrm>
          <a:prstGeom prst="rect">
            <a:avLst/>
          </a:prstGeom>
          <a:noFill/>
          <a:ln w="9525">
            <a:noFill/>
            <a:miter lim="800000"/>
            <a:headEnd/>
            <a:tailEnd/>
          </a:ln>
          <a:effectLst/>
        </p:spPr>
      </p:pic>
      <p:pic>
        <p:nvPicPr>
          <p:cNvPr id="7" name="Picture 6" descr="Asthma"/>
          <p:cNvPicPr/>
          <p:nvPr/>
        </p:nvPicPr>
        <p:blipFill>
          <a:blip r:embed="rId4" cstate="print"/>
          <a:srcRect/>
          <a:stretch>
            <a:fillRect/>
          </a:stretch>
        </p:blipFill>
        <p:spPr bwMode="auto">
          <a:xfrm rot="20301859">
            <a:off x="6847282" y="4078077"/>
            <a:ext cx="3276600" cy="3048000"/>
          </a:xfrm>
          <a:prstGeom prst="rect">
            <a:avLst/>
          </a:prstGeom>
          <a:noFill/>
          <a:ln w="9525">
            <a:noFill/>
            <a:miter lim="800000"/>
            <a:headEnd/>
            <a:tailEnd/>
          </a:ln>
        </p:spPr>
      </p:pic>
    </p:spTree>
    <p:extLst>
      <p:ext uri="{BB962C8B-B14F-4D97-AF65-F5344CB8AC3E}">
        <p14:creationId xmlns:p14="http://schemas.microsoft.com/office/powerpoint/2010/main" val="168920825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4" y="1"/>
            <a:ext cx="10801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2567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434" name="Group 5"/>
          <p:cNvGrpSpPr>
            <a:grpSpLocks/>
          </p:cNvGrpSpPr>
          <p:nvPr/>
        </p:nvGrpSpPr>
        <p:grpSpPr bwMode="auto">
          <a:xfrm>
            <a:off x="0" y="0"/>
            <a:ext cx="9144000" cy="6934200"/>
            <a:chOff x="0" y="0"/>
            <a:chExt cx="9144000" cy="6934200"/>
          </a:xfrm>
        </p:grpSpPr>
        <p:sp>
          <p:nvSpPr>
            <p:cNvPr id="7" name="Rectangle 6"/>
            <p:cNvSpPr/>
            <p:nvPr/>
          </p:nvSpPr>
          <p:spPr>
            <a:xfrm>
              <a:off x="4033838" y="0"/>
              <a:ext cx="5110162" cy="6858000"/>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8" name="Rounded Rectangle 7"/>
            <p:cNvSpPr/>
            <p:nvPr/>
          </p:nvSpPr>
          <p:spPr>
            <a:xfrm>
              <a:off x="4953000" y="4017963"/>
              <a:ext cx="3957638" cy="2058987"/>
            </a:xfrm>
            <a:prstGeom prst="roundRect">
              <a:avLst/>
            </a:prstGeom>
            <a:ln>
              <a:miter lim="800000"/>
            </a:ln>
          </p:spPr>
          <p:style>
            <a:lnRef idx="1">
              <a:schemeClr val="accent4"/>
            </a:lnRef>
            <a:fillRef idx="2">
              <a:schemeClr val="accent4"/>
            </a:fillRef>
            <a:effectRef idx="1">
              <a:schemeClr val="accent4"/>
            </a:effectRef>
            <a:fontRef idx="minor">
              <a:schemeClr val="dk1"/>
            </a:fontRef>
          </p:style>
          <p:txBody>
            <a:bodyPr anchor="ctr"/>
            <a:lstStyle/>
            <a:p>
              <a:pPr algn="r">
                <a:defRPr/>
              </a:pPr>
              <a:r>
                <a:rPr lang="en-US" dirty="0"/>
                <a:t/>
              </a:r>
              <a:br>
                <a:rPr lang="en-US" dirty="0"/>
              </a:br>
              <a:endParaRPr lang="en-US" sz="1400" dirty="0"/>
            </a:p>
          </p:txBody>
        </p:sp>
        <p:sp>
          <p:nvSpPr>
            <p:cNvPr id="9" name="TextBox 8"/>
            <p:cNvSpPr txBox="1"/>
            <p:nvPr/>
          </p:nvSpPr>
          <p:spPr>
            <a:xfrm>
              <a:off x="0" y="6564313"/>
              <a:ext cx="4038600" cy="369887"/>
            </a:xfrm>
            <a:prstGeom prst="rect">
              <a:avLst/>
            </a:prstGeom>
            <a:solidFill>
              <a:schemeClr val="accent3">
                <a:lumMod val="40000"/>
                <a:lumOff val="60000"/>
              </a:schemeClr>
            </a:solidFill>
          </p:spPr>
          <p:txBody>
            <a:bodyPr>
              <a:spAutoFit/>
            </a:bodyPr>
            <a:lstStyle/>
            <a:p>
              <a:pPr algn="ctr">
                <a:defRPr/>
              </a:pPr>
              <a:r>
                <a:rPr lang="en-US" b="1" dirty="0"/>
                <a:t>Open Environment</a:t>
              </a:r>
            </a:p>
          </p:txBody>
        </p:sp>
        <p:sp>
          <p:nvSpPr>
            <p:cNvPr id="18438" name="TextBox 9"/>
            <p:cNvSpPr txBox="1">
              <a:spLocks noChangeArrowheads="1"/>
            </p:cNvSpPr>
            <p:nvPr/>
          </p:nvSpPr>
          <p:spPr bwMode="auto">
            <a:xfrm>
              <a:off x="5334000" y="6477000"/>
              <a:ext cx="24654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chemeClr val="bg1"/>
                  </a:solidFill>
                </a:rPr>
                <a:t>Controlled Environment</a:t>
              </a:r>
            </a:p>
          </p:txBody>
        </p:sp>
        <p:sp>
          <p:nvSpPr>
            <p:cNvPr id="11" name="Rectangle 10"/>
            <p:cNvSpPr/>
            <p:nvPr/>
          </p:nvSpPr>
          <p:spPr>
            <a:xfrm>
              <a:off x="3276600" y="1447800"/>
              <a:ext cx="1905000" cy="24384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dirty="0"/>
                <a:t>Database of PD materials with Open Licenses</a:t>
              </a:r>
            </a:p>
          </p:txBody>
        </p:sp>
        <p:sp>
          <p:nvSpPr>
            <p:cNvPr id="12" name="Rectangle 11"/>
            <p:cNvSpPr/>
            <p:nvPr/>
          </p:nvSpPr>
          <p:spPr>
            <a:xfrm>
              <a:off x="5727700" y="268288"/>
              <a:ext cx="3035300" cy="34925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1400" dirty="0"/>
            </a:p>
          </p:txBody>
        </p:sp>
        <p:cxnSp>
          <p:nvCxnSpPr>
            <p:cNvPr id="13" name="Straight Arrow Connector 12"/>
            <p:cNvCxnSpPr/>
            <p:nvPr/>
          </p:nvCxnSpPr>
          <p:spPr>
            <a:xfrm flipH="1">
              <a:off x="5181600" y="2663825"/>
              <a:ext cx="546100" cy="3175"/>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4" name="Rectangle 13"/>
            <p:cNvSpPr/>
            <p:nvPr/>
          </p:nvSpPr>
          <p:spPr>
            <a:xfrm>
              <a:off x="3962400" y="5243513"/>
              <a:ext cx="2362200" cy="623887"/>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600" dirty="0"/>
                <a:t>PD Login</a:t>
              </a:r>
            </a:p>
          </p:txBody>
        </p:sp>
        <p:sp>
          <p:nvSpPr>
            <p:cNvPr id="15" name="Rectangle 14"/>
            <p:cNvSpPr/>
            <p:nvPr/>
          </p:nvSpPr>
          <p:spPr>
            <a:xfrm>
              <a:off x="1371600" y="1447800"/>
              <a:ext cx="1447800" cy="24384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dirty="0"/>
                <a:t>Public Web Access to PD Materials</a:t>
              </a:r>
            </a:p>
          </p:txBody>
        </p:sp>
        <p:cxnSp>
          <p:nvCxnSpPr>
            <p:cNvPr id="16" name="Straight Arrow Connector 15"/>
            <p:cNvCxnSpPr>
              <a:stCxn id="15" idx="3"/>
              <a:endCxn id="11" idx="1"/>
            </p:cNvCxnSpPr>
            <p:nvPr/>
          </p:nvCxnSpPr>
          <p:spPr>
            <a:xfrm>
              <a:off x="2819400" y="2667000"/>
              <a:ext cx="457200"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7" name="Rectangle 16"/>
            <p:cNvSpPr/>
            <p:nvPr/>
          </p:nvSpPr>
          <p:spPr>
            <a:xfrm>
              <a:off x="3962400" y="4329113"/>
              <a:ext cx="1524000" cy="623887"/>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600" dirty="0"/>
                <a:t>PD Registration</a:t>
              </a:r>
            </a:p>
          </p:txBody>
        </p:sp>
        <p:sp>
          <p:nvSpPr>
            <p:cNvPr id="18" name="Oval 17"/>
            <p:cNvSpPr/>
            <p:nvPr/>
          </p:nvSpPr>
          <p:spPr>
            <a:xfrm>
              <a:off x="7019925" y="2320925"/>
              <a:ext cx="1855788" cy="10668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600" dirty="0"/>
                <a:t>PD Test using Bb MC Tools </a:t>
              </a:r>
            </a:p>
          </p:txBody>
        </p:sp>
        <p:cxnSp>
          <p:nvCxnSpPr>
            <p:cNvPr id="19" name="Elbow Connector 18"/>
            <p:cNvCxnSpPr>
              <a:stCxn id="31" idx="2"/>
              <a:endCxn id="14" idx="1"/>
            </p:cNvCxnSpPr>
            <p:nvPr/>
          </p:nvCxnSpPr>
          <p:spPr>
            <a:xfrm rot="16200000" flipH="1">
              <a:off x="2828925" y="4422775"/>
              <a:ext cx="984250" cy="1282700"/>
            </a:xfrm>
            <a:prstGeom prst="bentConnector2">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0" name="Straight Arrow Connector 19"/>
            <p:cNvCxnSpPr/>
            <p:nvPr/>
          </p:nvCxnSpPr>
          <p:spPr>
            <a:xfrm>
              <a:off x="4724400" y="4953000"/>
              <a:ext cx="0" cy="301625"/>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1" name="Elbow Connector 20"/>
            <p:cNvCxnSpPr>
              <a:stCxn id="31" idx="2"/>
            </p:cNvCxnSpPr>
            <p:nvPr/>
          </p:nvCxnSpPr>
          <p:spPr>
            <a:xfrm rot="16200000" flipH="1">
              <a:off x="3216275" y="4035425"/>
              <a:ext cx="231775" cy="1304925"/>
            </a:xfrm>
            <a:prstGeom prst="bentConnector2">
              <a:avLst/>
            </a:prstGeom>
            <a:ln>
              <a:prstDash val="sysDash"/>
              <a:tailEnd type="arrow"/>
            </a:ln>
          </p:spPr>
          <p:style>
            <a:lnRef idx="2">
              <a:schemeClr val="accent6"/>
            </a:lnRef>
            <a:fillRef idx="0">
              <a:schemeClr val="accent6"/>
            </a:fillRef>
            <a:effectRef idx="1">
              <a:schemeClr val="accent6"/>
            </a:effectRef>
            <a:fontRef idx="minor">
              <a:schemeClr val="tx1"/>
            </a:fontRef>
          </p:style>
        </p:cxnSp>
        <p:sp>
          <p:nvSpPr>
            <p:cNvPr id="22" name="Rectangle 21"/>
            <p:cNvSpPr/>
            <p:nvPr/>
          </p:nvSpPr>
          <p:spPr>
            <a:xfrm>
              <a:off x="3962400" y="457200"/>
              <a:ext cx="2362200" cy="6858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600" dirty="0"/>
                <a:t>Student Login</a:t>
              </a:r>
            </a:p>
          </p:txBody>
        </p:sp>
        <p:cxnSp>
          <p:nvCxnSpPr>
            <p:cNvPr id="23" name="Elbow Connector 22"/>
            <p:cNvCxnSpPr>
              <a:stCxn id="22" idx="3"/>
              <a:endCxn id="28" idx="2"/>
            </p:cNvCxnSpPr>
            <p:nvPr/>
          </p:nvCxnSpPr>
          <p:spPr>
            <a:xfrm>
              <a:off x="6324600" y="800100"/>
              <a:ext cx="730250" cy="425450"/>
            </a:xfrm>
            <a:prstGeom prst="bent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pic>
          <p:nvPicPr>
            <p:cNvPr id="18452" name="Picture 2" descr="http://t2.gstatic.com/images?q=tbn:ANd9GcS9kfRR5Z6LHyCXMc_o1NssIi6fdWzWLqPt0b-msaMEBpcZC0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3970" y="299920"/>
              <a:ext cx="784146" cy="78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3" name="Picture 4" descr="http://www.777icons.com/libs/med/veterinary-ic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422" y="2286000"/>
              <a:ext cx="761327" cy="76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p:cNvCxnSpPr>
              <a:endCxn id="22" idx="1"/>
            </p:cNvCxnSpPr>
            <p:nvPr/>
          </p:nvCxnSpPr>
          <p:spPr>
            <a:xfrm>
              <a:off x="3517900" y="800100"/>
              <a:ext cx="444500"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7" name="Straight Arrow Connector 26"/>
            <p:cNvCxnSpPr>
              <a:endCxn id="15" idx="1"/>
            </p:cNvCxnSpPr>
            <p:nvPr/>
          </p:nvCxnSpPr>
          <p:spPr>
            <a:xfrm>
              <a:off x="1047750" y="2667000"/>
              <a:ext cx="323850"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28" name="Oval 27"/>
            <p:cNvSpPr/>
            <p:nvPr/>
          </p:nvSpPr>
          <p:spPr>
            <a:xfrm>
              <a:off x="7054850" y="692150"/>
              <a:ext cx="1855788" cy="10668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600" dirty="0"/>
                <a:t>Under &amp; Post Graduate Courseware</a:t>
              </a:r>
            </a:p>
          </p:txBody>
        </p:sp>
        <p:cxnSp>
          <p:nvCxnSpPr>
            <p:cNvPr id="29" name="Elbow Connector 28"/>
            <p:cNvCxnSpPr>
              <a:stCxn id="18" idx="4"/>
              <a:endCxn id="50" idx="0"/>
            </p:cNvCxnSpPr>
            <p:nvPr/>
          </p:nvCxnSpPr>
          <p:spPr>
            <a:xfrm rot="16200000" flipH="1">
              <a:off x="7673181" y="3661569"/>
              <a:ext cx="792163" cy="244475"/>
            </a:xfrm>
            <a:prstGeom prst="bentConnector3">
              <a:avLst>
                <a:gd name="adj1" fmla="val 50000"/>
              </a:avLst>
            </a:prstGeom>
            <a:ln>
              <a:tailEnd type="arrow"/>
            </a:ln>
          </p:spPr>
          <p:style>
            <a:lnRef idx="2">
              <a:schemeClr val="accent6"/>
            </a:lnRef>
            <a:fillRef idx="0">
              <a:schemeClr val="accent6"/>
            </a:fillRef>
            <a:effectRef idx="1">
              <a:schemeClr val="accent6"/>
            </a:effectRef>
            <a:fontRef idx="minor">
              <a:schemeClr val="tx1"/>
            </a:fontRef>
          </p:style>
        </p:cxnSp>
        <p:cxnSp>
          <p:nvCxnSpPr>
            <p:cNvPr id="30" name="Elbow Connector 29"/>
            <p:cNvCxnSpPr>
              <a:stCxn id="51" idx="2"/>
            </p:cNvCxnSpPr>
            <p:nvPr/>
          </p:nvCxnSpPr>
          <p:spPr>
            <a:xfrm rot="5400000" flipH="1">
              <a:off x="3245644" y="469106"/>
              <a:ext cx="2362200" cy="7519988"/>
            </a:xfrm>
            <a:prstGeom prst="bentConnector3">
              <a:avLst>
                <a:gd name="adj1" fmla="val -41338"/>
              </a:avLst>
            </a:prstGeom>
            <a:ln>
              <a:tailEnd type="arrow"/>
            </a:ln>
          </p:spPr>
          <p:style>
            <a:lnRef idx="2">
              <a:schemeClr val="accent6"/>
            </a:lnRef>
            <a:fillRef idx="0">
              <a:schemeClr val="accent6"/>
            </a:fillRef>
            <a:effectRef idx="1">
              <a:schemeClr val="accent6"/>
            </a:effectRef>
            <a:fontRef idx="minor">
              <a:schemeClr val="tx1"/>
            </a:fontRef>
          </p:style>
        </p:cxnSp>
        <p:sp>
          <p:nvSpPr>
            <p:cNvPr id="31" name="7-Point Star 30"/>
            <p:cNvSpPr/>
            <p:nvPr/>
          </p:nvSpPr>
          <p:spPr>
            <a:xfrm>
              <a:off x="1524000" y="3159125"/>
              <a:ext cx="1600200" cy="1412875"/>
            </a:xfrm>
            <a:prstGeom prst="star7">
              <a:avLst>
                <a:gd name="adj" fmla="val 34601"/>
                <a:gd name="hf" fmla="val 102572"/>
                <a:gd name="vf" fmla="val 10521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600" dirty="0"/>
                <a:t>Option to collect PD points</a:t>
              </a:r>
            </a:p>
          </p:txBody>
        </p:sp>
        <p:sp>
          <p:nvSpPr>
            <p:cNvPr id="32" name="Rectangle 31"/>
            <p:cNvSpPr/>
            <p:nvPr/>
          </p:nvSpPr>
          <p:spPr>
            <a:xfrm>
              <a:off x="5486400" y="4329113"/>
              <a:ext cx="838200" cy="62388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200" dirty="0"/>
                <a:t>History &amp; Payment details</a:t>
              </a:r>
            </a:p>
          </p:txBody>
        </p:sp>
        <p:cxnSp>
          <p:nvCxnSpPr>
            <p:cNvPr id="33" name="Elbow Connector 32"/>
            <p:cNvCxnSpPr>
              <a:stCxn id="14" idx="3"/>
              <a:endCxn id="18" idx="2"/>
            </p:cNvCxnSpPr>
            <p:nvPr/>
          </p:nvCxnSpPr>
          <p:spPr>
            <a:xfrm flipV="1">
              <a:off x="6324600" y="2854325"/>
              <a:ext cx="695325" cy="2701925"/>
            </a:xfrm>
            <a:prstGeom prst="bentConnector3">
              <a:avLst>
                <a:gd name="adj1" fmla="val 29497"/>
              </a:avLst>
            </a:prstGeom>
            <a:ln>
              <a:tailEnd type="arrow"/>
            </a:ln>
          </p:spPr>
          <p:style>
            <a:lnRef idx="2">
              <a:schemeClr val="accent6"/>
            </a:lnRef>
            <a:fillRef idx="0">
              <a:schemeClr val="accent6"/>
            </a:fillRef>
            <a:effectRef idx="1">
              <a:schemeClr val="accent6"/>
            </a:effectRef>
            <a:fontRef idx="minor">
              <a:schemeClr val="tx1"/>
            </a:fontRef>
          </p:style>
        </p:cxnSp>
        <p:pic>
          <p:nvPicPr>
            <p:cNvPr id="18462" name="Picture 33"/>
            <p:cNvPicPr>
              <a:picLocks noChangeAspect="1"/>
            </p:cNvPicPr>
            <p:nvPr/>
          </p:nvPicPr>
          <p:blipFill>
            <a:blip r:embed="rId5">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3430422" y="81067"/>
              <a:ext cx="531978" cy="68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3" name="TextBox 34"/>
            <p:cNvSpPr txBox="1">
              <a:spLocks noChangeArrowheads="1"/>
            </p:cNvSpPr>
            <p:nvPr/>
          </p:nvSpPr>
          <p:spPr bwMode="auto">
            <a:xfrm>
              <a:off x="6161780" y="1759048"/>
              <a:ext cx="14582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a:t>UP’s ClickUp</a:t>
              </a:r>
              <a:br>
                <a:rPr lang="en-US" altLang="en-US"/>
              </a:br>
              <a:r>
                <a:rPr lang="en-US" altLang="en-US" sz="1400"/>
                <a:t>(Blackboard LMS)</a:t>
              </a:r>
            </a:p>
          </p:txBody>
        </p:sp>
        <p:sp>
          <p:nvSpPr>
            <p:cNvPr id="18464" name="TextBox 35"/>
            <p:cNvSpPr txBox="1">
              <a:spLocks noChangeArrowheads="1"/>
            </p:cNvSpPr>
            <p:nvPr/>
          </p:nvSpPr>
          <p:spPr bwMode="auto">
            <a:xfrm>
              <a:off x="2114649" y="457200"/>
              <a:ext cx="8018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a:t>UP </a:t>
              </a:r>
              <a:br>
                <a:rPr lang="en-US" altLang="en-US" sz="1400"/>
              </a:br>
              <a:r>
                <a:rPr lang="en-US" altLang="en-US" sz="1400"/>
                <a:t>Student</a:t>
              </a:r>
            </a:p>
          </p:txBody>
        </p:sp>
        <p:sp>
          <p:nvSpPr>
            <p:cNvPr id="18465" name="TextBox 36"/>
            <p:cNvSpPr txBox="1">
              <a:spLocks noChangeArrowheads="1"/>
            </p:cNvSpPr>
            <p:nvPr/>
          </p:nvSpPr>
          <p:spPr bwMode="auto">
            <a:xfrm>
              <a:off x="22018" y="1752600"/>
              <a:ext cx="12202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a:t>Professional </a:t>
              </a:r>
              <a:br>
                <a:rPr lang="en-US" altLang="en-US" sz="1400"/>
              </a:br>
              <a:r>
                <a:rPr lang="en-US" altLang="en-US" sz="1400"/>
                <a:t>Vet</a:t>
              </a:r>
            </a:p>
          </p:txBody>
        </p:sp>
        <p:sp>
          <p:nvSpPr>
            <p:cNvPr id="18466" name="TextBox 37"/>
            <p:cNvSpPr txBox="1">
              <a:spLocks noChangeArrowheads="1"/>
            </p:cNvSpPr>
            <p:nvPr/>
          </p:nvSpPr>
          <p:spPr bwMode="auto">
            <a:xfrm>
              <a:off x="3186740" y="4492823"/>
              <a:ext cx="3658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a:t>1 x</a:t>
              </a:r>
            </a:p>
          </p:txBody>
        </p:sp>
        <p:sp>
          <p:nvSpPr>
            <p:cNvPr id="18467" name="TextBox 39"/>
            <p:cNvSpPr txBox="1">
              <a:spLocks noChangeArrowheads="1"/>
            </p:cNvSpPr>
            <p:nvPr/>
          </p:nvSpPr>
          <p:spPr bwMode="auto">
            <a:xfrm>
              <a:off x="7086600" y="3387434"/>
              <a:ext cx="84189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100"/>
                <a:t>On success </a:t>
              </a:r>
            </a:p>
          </p:txBody>
        </p:sp>
        <p:sp>
          <p:nvSpPr>
            <p:cNvPr id="18468" name="TextBox 40"/>
            <p:cNvSpPr txBox="1">
              <a:spLocks noChangeArrowheads="1"/>
            </p:cNvSpPr>
            <p:nvPr/>
          </p:nvSpPr>
          <p:spPr bwMode="auto">
            <a:xfrm>
              <a:off x="4509221" y="6096000"/>
              <a:ext cx="170110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100">
                  <a:solidFill>
                    <a:schemeClr val="bg1"/>
                  </a:solidFill>
                </a:rPr>
                <a:t>Digital Certificate (e-Mail)</a:t>
              </a:r>
            </a:p>
          </p:txBody>
        </p:sp>
        <p:sp>
          <p:nvSpPr>
            <p:cNvPr id="18469" name="TextBox 41"/>
            <p:cNvSpPr txBox="1">
              <a:spLocks noChangeArrowheads="1"/>
            </p:cNvSpPr>
            <p:nvPr/>
          </p:nvSpPr>
          <p:spPr bwMode="auto">
            <a:xfrm rot="5400000">
              <a:off x="2708882" y="2187437"/>
              <a:ext cx="6945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a:t>Content</a:t>
              </a:r>
            </a:p>
          </p:txBody>
        </p:sp>
        <p:sp>
          <p:nvSpPr>
            <p:cNvPr id="18470" name="TextBox 42"/>
            <p:cNvSpPr txBox="1">
              <a:spLocks noChangeArrowheads="1"/>
            </p:cNvSpPr>
            <p:nvPr/>
          </p:nvSpPr>
          <p:spPr bwMode="auto">
            <a:xfrm rot="5400000">
              <a:off x="5125225" y="2181226"/>
              <a:ext cx="6945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a:solidFill>
                    <a:schemeClr val="bg1"/>
                  </a:solidFill>
                </a:rPr>
                <a:t>Content</a:t>
              </a:r>
            </a:p>
          </p:txBody>
        </p:sp>
        <p:pic>
          <p:nvPicPr>
            <p:cNvPr id="18471" name="Picture 4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585977"/>
              <a:ext cx="1905000" cy="54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1371600" y="1905000"/>
              <a:ext cx="1447800" cy="2286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600" dirty="0"/>
                <a:t>Search Facility</a:t>
              </a:r>
            </a:p>
          </p:txBody>
        </p:sp>
        <p:pic>
          <p:nvPicPr>
            <p:cNvPr id="18473" name="Picture 4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371600"/>
              <a:ext cx="242609" cy="24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4" name="Picture 4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14711" y="1371320"/>
              <a:ext cx="242889" cy="24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5" name="Picture 4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69589" y="4411257"/>
              <a:ext cx="246888" cy="2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6" name="Picture 4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23197" y="4244950"/>
              <a:ext cx="246888" cy="2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nvSpPr>
          <p:spPr>
            <a:xfrm>
              <a:off x="7620000" y="4179888"/>
              <a:ext cx="1143000" cy="23177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Payment</a:t>
              </a:r>
            </a:p>
          </p:txBody>
        </p:sp>
        <p:sp>
          <p:nvSpPr>
            <p:cNvPr id="51" name="Rectangle 50"/>
            <p:cNvSpPr/>
            <p:nvPr/>
          </p:nvSpPr>
          <p:spPr>
            <a:xfrm>
              <a:off x="7610475" y="4572000"/>
              <a:ext cx="1152525" cy="8382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E-Mail confirmation to CE, SAVC and User</a:t>
              </a:r>
            </a:p>
          </p:txBody>
        </p:sp>
        <p:cxnSp>
          <p:nvCxnSpPr>
            <p:cNvPr id="52" name="Straight Arrow Connector 51"/>
            <p:cNvCxnSpPr>
              <a:stCxn id="50" idx="2"/>
              <a:endCxn id="51" idx="0"/>
            </p:cNvCxnSpPr>
            <p:nvPr/>
          </p:nvCxnSpPr>
          <p:spPr>
            <a:xfrm flipH="1">
              <a:off x="8186738" y="4411663"/>
              <a:ext cx="4762" cy="160337"/>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pic>
          <p:nvPicPr>
            <p:cNvPr id="18480" name="Picture 5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772400" y="2209800"/>
              <a:ext cx="251091" cy="25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1" name="Picture 5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87231" y="3638026"/>
              <a:ext cx="246888" cy="2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2" name="Picture 5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422848" y="5555673"/>
              <a:ext cx="246888" cy="2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3" name="TextBox 55"/>
            <p:cNvSpPr txBox="1">
              <a:spLocks noChangeArrowheads="1"/>
            </p:cNvSpPr>
            <p:nvPr/>
          </p:nvSpPr>
          <p:spPr bwMode="auto">
            <a:xfrm>
              <a:off x="6607420" y="4609981"/>
              <a:ext cx="8679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a:t>CEatUP</a:t>
              </a:r>
              <a:br>
                <a:rPr lang="en-US" altLang="en-US"/>
              </a:br>
              <a:r>
                <a:rPr lang="en-US" altLang="en-US" sz="1400"/>
                <a:t>(DNN)</a:t>
              </a:r>
            </a:p>
          </p:txBody>
        </p:sp>
        <p:sp>
          <p:nvSpPr>
            <p:cNvPr id="39" name="Content Placeholder 2"/>
            <p:cNvSpPr txBox="1">
              <a:spLocks/>
            </p:cNvSpPr>
            <p:nvPr/>
          </p:nvSpPr>
          <p:spPr>
            <a:xfrm>
              <a:off x="0" y="5410200"/>
              <a:ext cx="4038600" cy="1143000"/>
            </a:xfrm>
            <a:prstGeom prst="rect">
              <a:avLst/>
            </a:prstGeom>
            <a:solidFill>
              <a:schemeClr val="accent3">
                <a:lumMod val="40000"/>
                <a:lumOff val="60000"/>
              </a:schemeClr>
            </a:solidFill>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defRPr/>
              </a:pPr>
              <a:r>
                <a:rPr lang="en-US" sz="1200" dirty="0">
                  <a:solidFill>
                    <a:schemeClr val="tx1"/>
                  </a:solidFill>
                </a:rPr>
                <a:t>Bb           Blackboard Platform (LMS)</a:t>
              </a:r>
            </a:p>
            <a:p>
              <a:pPr algn="l">
                <a:spcBef>
                  <a:spcPts val="0"/>
                </a:spcBef>
                <a:defRPr/>
              </a:pPr>
              <a:r>
                <a:rPr lang="en-US" sz="1200" dirty="0" err="1">
                  <a:solidFill>
                    <a:schemeClr val="tx1"/>
                  </a:solidFill>
                </a:rPr>
                <a:t>CEatUP</a:t>
              </a:r>
              <a:r>
                <a:rPr lang="en-US" sz="1200" dirty="0">
                  <a:solidFill>
                    <a:schemeClr val="tx1"/>
                  </a:solidFill>
                </a:rPr>
                <a:t>  Continuing Education Unit at UP</a:t>
              </a:r>
            </a:p>
            <a:p>
              <a:pPr algn="l">
                <a:spcBef>
                  <a:spcPts val="0"/>
                </a:spcBef>
                <a:defRPr/>
              </a:pPr>
              <a:r>
                <a:rPr lang="en-US" sz="1200" dirty="0">
                  <a:solidFill>
                    <a:schemeClr val="tx1"/>
                  </a:solidFill>
                </a:rPr>
                <a:t>LMS        Learner Management System</a:t>
              </a:r>
            </a:p>
            <a:p>
              <a:pPr algn="l">
                <a:spcBef>
                  <a:spcPts val="0"/>
                </a:spcBef>
                <a:defRPr/>
              </a:pPr>
              <a:r>
                <a:rPr lang="en-US" sz="1200" dirty="0">
                  <a:solidFill>
                    <a:schemeClr val="tx1"/>
                  </a:solidFill>
                </a:rPr>
                <a:t>MC          Multiple Choice Assessment</a:t>
              </a:r>
            </a:p>
            <a:p>
              <a:pPr algn="l">
                <a:spcBef>
                  <a:spcPts val="0"/>
                </a:spcBef>
                <a:defRPr/>
              </a:pPr>
              <a:r>
                <a:rPr lang="en-US" sz="1200" dirty="0">
                  <a:solidFill>
                    <a:schemeClr val="tx1"/>
                  </a:solidFill>
                </a:rPr>
                <a:t>PD           Professional Development</a:t>
              </a:r>
            </a:p>
            <a:p>
              <a:pPr algn="l">
                <a:spcBef>
                  <a:spcPts val="0"/>
                </a:spcBef>
                <a:defRPr/>
              </a:pPr>
              <a:r>
                <a:rPr lang="en-US" sz="1200" dirty="0">
                  <a:solidFill>
                    <a:schemeClr val="tx1"/>
                  </a:solidFill>
                </a:rPr>
                <a:t>UP           University of Pretoria</a:t>
              </a:r>
            </a:p>
            <a:p>
              <a:pPr>
                <a:spcBef>
                  <a:spcPts val="0"/>
                </a:spcBef>
                <a:defRPr/>
              </a:pPr>
              <a:endParaRPr lang="en-US" sz="4400" dirty="0"/>
            </a:p>
          </p:txBody>
        </p:sp>
      </p:grpSp>
    </p:spTree>
    <p:extLst>
      <p:ext uri="{BB962C8B-B14F-4D97-AF65-F5344CB8AC3E}">
        <p14:creationId xmlns:p14="http://schemas.microsoft.com/office/powerpoint/2010/main" val="30408382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err="1"/>
              <a:t>edX</a:t>
            </a:r>
            <a:endParaRPr lang="en-ZA" b="1" dirty="0"/>
          </a:p>
        </p:txBody>
      </p:sp>
      <p:pic>
        <p:nvPicPr>
          <p:cNvPr id="4" name="Content Placeholder 3" descr="edX - Google Chrom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8693" y="1600200"/>
            <a:ext cx="6326614" cy="4525963"/>
          </a:xfrm>
        </p:spPr>
      </p:pic>
    </p:spTree>
    <p:extLst>
      <p:ext uri="{BB962C8B-B14F-4D97-AF65-F5344CB8AC3E}">
        <p14:creationId xmlns:p14="http://schemas.microsoft.com/office/powerpoint/2010/main" val="1728019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685800" y="609600"/>
            <a:ext cx="7620000" cy="6096000"/>
          </a:xfrm>
          <a:prstGeom prst="rect">
            <a:avLst/>
          </a:prstGeom>
          <a:ln>
            <a:noFill/>
          </a:ln>
          <a:effectLst>
            <a:softEdge rad="112500"/>
          </a:effectLst>
        </p:spPr>
      </p:pic>
      <p:sp>
        <p:nvSpPr>
          <p:cNvPr id="2" name="Title 1"/>
          <p:cNvSpPr>
            <a:spLocks noGrp="1"/>
          </p:cNvSpPr>
          <p:nvPr>
            <p:ph type="title"/>
          </p:nvPr>
        </p:nvSpPr>
        <p:spPr>
          <a:xfrm>
            <a:off x="457200" y="0"/>
            <a:ext cx="8229600" cy="762000"/>
          </a:xfrm>
        </p:spPr>
        <p:txBody>
          <a:bodyPr/>
          <a:lstStyle/>
          <a:p>
            <a:r>
              <a:rPr lang="en-GB" dirty="0"/>
              <a:t>OERu</a:t>
            </a:r>
          </a:p>
        </p:txBody>
      </p:sp>
    </p:spTree>
    <p:extLst>
      <p:ext uri="{BB962C8B-B14F-4D97-AF65-F5344CB8AC3E}">
        <p14:creationId xmlns:p14="http://schemas.microsoft.com/office/powerpoint/2010/main" val="1481013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a:t>Role of ODeL</a:t>
            </a:r>
          </a:p>
        </p:txBody>
      </p:sp>
      <p:sp>
        <p:nvSpPr>
          <p:cNvPr id="5" name="Text Placeholder 4"/>
          <p:cNvSpPr>
            <a:spLocks noGrp="1"/>
          </p:cNvSpPr>
          <p:nvPr>
            <p:ph type="body" idx="1"/>
          </p:nvPr>
        </p:nvSpPr>
        <p:spPr/>
        <p:txBody>
          <a:bodyPr>
            <a:normAutofit/>
          </a:bodyPr>
          <a:lstStyle/>
          <a:p>
            <a:pPr algn="r" fontAlgn="auto">
              <a:spcAft>
                <a:spcPts val="600"/>
              </a:spcAft>
              <a:defRPr/>
            </a:pPr>
            <a:r>
              <a:rPr lang="en-US" sz="2600" b="1" dirty="0">
                <a:solidFill>
                  <a:schemeClr val="accent6">
                    <a:lumMod val="75000"/>
                  </a:schemeClr>
                </a:solidFill>
              </a:rPr>
              <a:t>Open educational resources for activity-based distance and flexible provision</a:t>
            </a:r>
            <a:endParaRPr lang="en-ZA" sz="2600" i="1" dirty="0">
              <a:solidFill>
                <a:schemeClr val="accent6">
                  <a:lumMod val="75000"/>
                </a:schemeClr>
              </a:solidFill>
            </a:endParaRPr>
          </a:p>
        </p:txBody>
      </p:sp>
    </p:spTree>
    <p:extLst>
      <p:ext uri="{BB962C8B-B14F-4D97-AF65-F5344CB8AC3E}">
        <p14:creationId xmlns:p14="http://schemas.microsoft.com/office/powerpoint/2010/main" val="18428302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752600" y="0"/>
            <a:ext cx="13011150" cy="7315200"/>
          </a:xfrm>
          <a:prstGeom prst="rect">
            <a:avLst/>
          </a:prstGeom>
          <a:noFill/>
          <a:ln w="9525">
            <a:noFill/>
            <a:miter lim="800000"/>
            <a:headEnd/>
            <a:tailEnd/>
          </a:ln>
          <a:effectLst/>
        </p:spPr>
      </p:pic>
    </p:spTree>
    <p:extLst>
      <p:ext uri="{BB962C8B-B14F-4D97-AF65-F5344CB8AC3E}">
        <p14:creationId xmlns:p14="http://schemas.microsoft.com/office/powerpoint/2010/main" val="2144417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sp>
        <p:nvSpPr>
          <p:cNvPr id="2" name="Content Placeholder 1"/>
          <p:cNvSpPr txBox="1">
            <a:spLocks/>
          </p:cNvSpPr>
          <p:nvPr/>
        </p:nvSpPr>
        <p:spPr>
          <a:xfrm>
            <a:off x="381000" y="1308100"/>
            <a:ext cx="8407400" cy="4406900"/>
          </a:xfrm>
          <a:prstGeom prst="rect">
            <a:avLst/>
          </a:prstGeom>
        </p:spPr>
        <p:txBody>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defRPr/>
            </a:pPr>
            <a:endParaRPr lang="en-GB" sz="2800" dirty="0">
              <a:latin typeface="Arial Rounded MT Bold" pitchFamily="34" charset="0"/>
            </a:endParaRPr>
          </a:p>
          <a:p>
            <a:pPr marL="342900" indent="-342900">
              <a:buClrTx/>
              <a:buFont typeface="Arial" panose="020B0604020202020204" pitchFamily="34" charset="0"/>
              <a:buChar char="•"/>
              <a:defRPr/>
            </a:pPr>
            <a:r>
              <a:rPr lang="en-GB" sz="3200" dirty="0">
                <a:solidFill>
                  <a:schemeClr val="tx1"/>
                </a:solidFill>
              </a:rPr>
              <a:t>With tools that are already available, e.g. open office and Moodle, there are almost limitless opportunities to design high quality teaching and learning environments…</a:t>
            </a:r>
          </a:p>
          <a:p>
            <a:pPr marL="342900" indent="-342900">
              <a:buClrTx/>
              <a:buFont typeface="Arial" panose="020B0604020202020204" pitchFamily="34" charset="0"/>
              <a:buChar char="•"/>
              <a:defRPr/>
            </a:pPr>
            <a:endParaRPr lang="en-GB" sz="3200" dirty="0">
              <a:solidFill>
                <a:schemeClr val="tx1"/>
              </a:solidFill>
            </a:endParaRPr>
          </a:p>
          <a:p>
            <a:pPr marL="0" indent="0" algn="r">
              <a:buClrTx/>
              <a:buNone/>
              <a:defRPr/>
            </a:pPr>
            <a:r>
              <a:rPr lang="en-GB" sz="2400" dirty="0">
                <a:solidFill>
                  <a:schemeClr val="tx1"/>
                </a:solidFill>
              </a:rPr>
              <a:t>See </a:t>
            </a:r>
            <a:r>
              <a:rPr lang="en-GB" sz="2400" i="1" dirty="0">
                <a:solidFill>
                  <a:schemeClr val="tx1"/>
                </a:solidFill>
                <a:effectLst>
                  <a:outerShdw blurRad="38100" dist="38100" dir="2700000" algn="tl">
                    <a:srgbClr val="000000">
                      <a:alpha val="43137"/>
                    </a:srgbClr>
                  </a:outerShdw>
                </a:effectLst>
              </a:rPr>
              <a:t>A Basic Guide to OER </a:t>
            </a:r>
            <a:r>
              <a:rPr lang="en-GB" sz="2400" dirty="0">
                <a:solidFill>
                  <a:schemeClr val="tx1"/>
                </a:solidFill>
              </a:rPr>
              <a:t>on the Commonwealth of Learning website. </a:t>
            </a:r>
          </a:p>
        </p:txBody>
      </p:sp>
      <p:sp>
        <p:nvSpPr>
          <p:cNvPr id="5" name="Title 1"/>
          <p:cNvSpPr txBox="1">
            <a:spLocks/>
          </p:cNvSpPr>
          <p:nvPr/>
        </p:nvSpPr>
        <p:spPr>
          <a:xfrm>
            <a:off x="457200" y="3048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ZA" b="1" dirty="0"/>
              <a:t>The Potential of OER</a:t>
            </a:r>
          </a:p>
        </p:txBody>
      </p:sp>
    </p:spTree>
    <p:extLst>
      <p:ext uri="{BB962C8B-B14F-4D97-AF65-F5344CB8AC3E}">
        <p14:creationId xmlns:p14="http://schemas.microsoft.com/office/powerpoint/2010/main" val="3545706572"/>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ZA" b="1" dirty="0"/>
              <a:t>How can we use OER?</a:t>
            </a:r>
          </a:p>
        </p:txBody>
      </p:sp>
      <p:sp>
        <p:nvSpPr>
          <p:cNvPr id="3" name="Content Placeholder 2"/>
          <p:cNvSpPr>
            <a:spLocks noGrp="1"/>
          </p:cNvSpPr>
          <p:nvPr>
            <p:ph idx="1"/>
          </p:nvPr>
        </p:nvSpPr>
        <p:spPr/>
        <p:txBody>
          <a:bodyPr>
            <a:normAutofit/>
          </a:bodyPr>
          <a:lstStyle/>
          <a:p>
            <a:r>
              <a:rPr lang="en-ZA" sz="2800" dirty="0"/>
              <a:t>As with research, look for what already exists and see how we can add value: adopt, </a:t>
            </a:r>
            <a:r>
              <a:rPr lang="en-ZA" sz="2800" dirty="0">
                <a:solidFill>
                  <a:srgbClr val="FF0000"/>
                </a:solidFill>
              </a:rPr>
              <a:t>adapt</a:t>
            </a:r>
            <a:r>
              <a:rPr lang="en-ZA" sz="2800" dirty="0"/>
              <a:t>, create?</a:t>
            </a:r>
          </a:p>
          <a:p>
            <a:endParaRPr lang="en-ZA" sz="2800" dirty="0"/>
          </a:p>
          <a:p>
            <a:r>
              <a:rPr lang="en-ZA" sz="2800" dirty="0"/>
              <a:t>Employ same level of rigour as in selection of traditional resources – source, fitness for purpose, contemporariness, accessibility, licence …</a:t>
            </a:r>
          </a:p>
        </p:txBody>
      </p:sp>
    </p:spTree>
    <p:extLst>
      <p:ext uri="{BB962C8B-B14F-4D97-AF65-F5344CB8AC3E}">
        <p14:creationId xmlns:p14="http://schemas.microsoft.com/office/powerpoint/2010/main" val="409789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itle 1"/>
          <p:cNvSpPr>
            <a:spLocks noGrp="1"/>
          </p:cNvSpPr>
          <p:nvPr>
            <p:ph type="title"/>
          </p:nvPr>
        </p:nvSpPr>
        <p:spPr>
          <a:xfrm>
            <a:off x="423863" y="130175"/>
            <a:ext cx="8229600" cy="1143000"/>
          </a:xfrm>
        </p:spPr>
        <p:txBody>
          <a:bodyPr/>
          <a:lstStyle/>
          <a:p>
            <a:r>
              <a:rPr lang="en-ZA" b="1" dirty="0"/>
              <a:t>But</a:t>
            </a:r>
          </a:p>
        </p:txBody>
      </p:sp>
      <p:sp>
        <p:nvSpPr>
          <p:cNvPr id="3" name="Content Placeholder 2"/>
          <p:cNvSpPr>
            <a:spLocks noGrp="1"/>
          </p:cNvSpPr>
          <p:nvPr>
            <p:ph idx="1"/>
          </p:nvPr>
        </p:nvSpPr>
        <p:spPr>
          <a:xfrm>
            <a:off x="423863" y="1417637"/>
            <a:ext cx="8229600" cy="5059363"/>
          </a:xfrm>
        </p:spPr>
        <p:txBody>
          <a:bodyPr>
            <a:noAutofit/>
          </a:bodyPr>
          <a:lstStyle/>
          <a:p>
            <a:pPr>
              <a:defRPr/>
            </a:pPr>
            <a:r>
              <a:rPr lang="en-ZA" sz="2800" dirty="0"/>
              <a:t>It’s not just about INFORMATION literacy </a:t>
            </a:r>
          </a:p>
          <a:p>
            <a:pPr>
              <a:spcAft>
                <a:spcPts val="600"/>
              </a:spcAft>
              <a:defRPr/>
            </a:pPr>
            <a:r>
              <a:rPr lang="en-ZA" sz="2800" dirty="0"/>
              <a:t>It’s about PEDAGOGIC literacy</a:t>
            </a:r>
          </a:p>
          <a:p>
            <a:pPr marL="0" indent="0">
              <a:spcBef>
                <a:spcPts val="1200"/>
              </a:spcBef>
              <a:buFont typeface="Arial" charset="0"/>
              <a:buNone/>
              <a:defRPr/>
            </a:pPr>
            <a:r>
              <a:rPr lang="en-ZA" sz="2800" dirty="0"/>
              <a:t>How does the resource </a:t>
            </a:r>
            <a:r>
              <a:rPr lang="en-ZA" sz="2800" b="1" dirty="0"/>
              <a:t>teach?</a:t>
            </a:r>
            <a:endParaRPr lang="en-ZA" sz="2800" dirty="0"/>
          </a:p>
          <a:p>
            <a:pPr>
              <a:defRPr/>
            </a:pPr>
            <a:r>
              <a:rPr lang="en-ZA" sz="2400" dirty="0"/>
              <a:t>How will the resource fit into the way that you teach in your course? </a:t>
            </a:r>
          </a:p>
          <a:p>
            <a:pPr>
              <a:spcAft>
                <a:spcPts val="600"/>
              </a:spcAft>
              <a:defRPr/>
            </a:pPr>
            <a:r>
              <a:rPr lang="en-ZA" sz="2400" dirty="0"/>
              <a:t>What are the underlying assumptions about how learning takes place? </a:t>
            </a:r>
          </a:p>
          <a:p>
            <a:pPr marL="0" indent="0">
              <a:spcBef>
                <a:spcPts val="1200"/>
              </a:spcBef>
              <a:buFont typeface="Arial" charset="0"/>
              <a:buNone/>
              <a:defRPr/>
            </a:pPr>
            <a:r>
              <a:rPr lang="en-ZA" sz="2800" dirty="0"/>
              <a:t>Or possibly another question</a:t>
            </a:r>
          </a:p>
          <a:p>
            <a:pPr>
              <a:defRPr/>
            </a:pPr>
            <a:r>
              <a:rPr lang="en-ZA" sz="2600" b="1" dirty="0"/>
              <a:t>What challenge to your teaching approach is offered in the resource?</a:t>
            </a:r>
          </a:p>
        </p:txBody>
      </p:sp>
    </p:spTree>
    <p:extLst>
      <p:ext uri="{BB962C8B-B14F-4D97-AF65-F5344CB8AC3E}">
        <p14:creationId xmlns:p14="http://schemas.microsoft.com/office/powerpoint/2010/main" val="17325748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t>Possibilities include</a:t>
            </a:r>
          </a:p>
        </p:txBody>
      </p:sp>
      <p:sp>
        <p:nvSpPr>
          <p:cNvPr id="3" name="Content Placeholder 2"/>
          <p:cNvSpPr>
            <a:spLocks noGrp="1"/>
          </p:cNvSpPr>
          <p:nvPr>
            <p:ph idx="1"/>
          </p:nvPr>
        </p:nvSpPr>
        <p:spPr/>
        <p:txBody>
          <a:bodyPr>
            <a:normAutofit/>
          </a:bodyPr>
          <a:lstStyle/>
          <a:p>
            <a:pPr>
              <a:spcAft>
                <a:spcPts val="600"/>
              </a:spcAft>
            </a:pPr>
            <a:r>
              <a:rPr lang="en-ZA" sz="2800" dirty="0"/>
              <a:t>Mixing and remixing</a:t>
            </a:r>
          </a:p>
          <a:p>
            <a:pPr>
              <a:spcAft>
                <a:spcPts val="600"/>
              </a:spcAft>
            </a:pPr>
            <a:r>
              <a:rPr lang="en-ZA" sz="2800" dirty="0"/>
              <a:t>Adapting/ localising</a:t>
            </a:r>
          </a:p>
          <a:p>
            <a:pPr>
              <a:spcAft>
                <a:spcPts val="600"/>
              </a:spcAft>
            </a:pPr>
            <a:r>
              <a:rPr lang="en-ZA" sz="2800" dirty="0"/>
              <a:t>Translating</a:t>
            </a:r>
          </a:p>
          <a:p>
            <a:pPr>
              <a:spcAft>
                <a:spcPts val="600"/>
              </a:spcAft>
            </a:pPr>
            <a:r>
              <a:rPr lang="en-ZA" sz="2800" dirty="0"/>
              <a:t>Extracting</a:t>
            </a:r>
          </a:p>
          <a:p>
            <a:pPr>
              <a:spcAft>
                <a:spcPts val="600"/>
              </a:spcAft>
            </a:pPr>
            <a:r>
              <a:rPr lang="en-ZA" sz="2800" dirty="0"/>
              <a:t>Re-using/re-purposing</a:t>
            </a:r>
          </a:p>
          <a:p>
            <a:pPr>
              <a:spcAft>
                <a:spcPts val="600"/>
              </a:spcAft>
            </a:pPr>
            <a:r>
              <a:rPr lang="en-ZA" sz="2800" dirty="0"/>
              <a:t>Re-</a:t>
            </a:r>
            <a:r>
              <a:rPr lang="en-ZA" sz="2800" dirty="0" err="1"/>
              <a:t>curriculating</a:t>
            </a:r>
            <a:endParaRPr lang="en-ZA" sz="2800" dirty="0"/>
          </a:p>
          <a:p>
            <a:pPr>
              <a:spcAft>
                <a:spcPts val="600"/>
              </a:spcAft>
            </a:pPr>
            <a:r>
              <a:rPr lang="en-ZA" sz="2800" dirty="0"/>
              <a:t>“Mobilising”</a:t>
            </a:r>
          </a:p>
          <a:p>
            <a:pPr>
              <a:spcAft>
                <a:spcPts val="600"/>
              </a:spcAft>
            </a:pPr>
            <a:endParaRPr lang="en-ZA" sz="2800" dirty="0"/>
          </a:p>
        </p:txBody>
      </p:sp>
    </p:spTree>
    <p:extLst>
      <p:ext uri="{BB962C8B-B14F-4D97-AF65-F5344CB8AC3E}">
        <p14:creationId xmlns:p14="http://schemas.microsoft.com/office/powerpoint/2010/main" val="1195453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t>More about OER</a:t>
            </a:r>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1981200"/>
            <a:ext cx="3651900" cy="2362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p:txBody>
          <a:bodyPr/>
          <a:lstStyle/>
          <a:p>
            <a:endParaRPr lang="en-ZA" dirty="0"/>
          </a:p>
          <a:p>
            <a:r>
              <a:rPr lang="en-ZA" b="1" dirty="0"/>
              <a:t>https://oerknowledgecloud.com/  </a:t>
            </a:r>
            <a:endParaRPr lang="en-ZA" dirty="0"/>
          </a:p>
        </p:txBody>
      </p:sp>
    </p:spTree>
    <p:extLst>
      <p:ext uri="{BB962C8B-B14F-4D97-AF65-F5344CB8AC3E}">
        <p14:creationId xmlns:p14="http://schemas.microsoft.com/office/powerpoint/2010/main" val="27659050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Title 3"/>
          <p:cNvSpPr>
            <a:spLocks noGrp="1"/>
          </p:cNvSpPr>
          <p:nvPr>
            <p:ph type="title"/>
          </p:nvPr>
        </p:nvSpPr>
        <p:spPr/>
        <p:txBody>
          <a:bodyPr/>
          <a:lstStyle/>
          <a:p>
            <a:pPr eaLnBrk="1" hangingPunct="1"/>
            <a:r>
              <a:rPr lang="en-ZA" altLang="en-US" b="1" dirty="0"/>
              <a:t>NADEOSA</a:t>
            </a:r>
          </a:p>
        </p:txBody>
      </p:sp>
      <p:pic>
        <p:nvPicPr>
          <p:cNvPr id="2052" name="Content Placeholder 6"/>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1295400"/>
            <a:ext cx="3671888" cy="5410199"/>
          </a:xfrm>
          <a:ln>
            <a:solidFill>
              <a:srgbClr val="993300"/>
            </a:solidFill>
            <a:miter lim="800000"/>
            <a:headEnd/>
            <a:tailEnd/>
          </a:ln>
        </p:spPr>
      </p:pic>
      <p:sp>
        <p:nvSpPr>
          <p:cNvPr id="6" name="Content Placeholder 5"/>
          <p:cNvSpPr>
            <a:spLocks noGrp="1"/>
          </p:cNvSpPr>
          <p:nvPr>
            <p:ph sz="half" idx="2"/>
          </p:nvPr>
        </p:nvSpPr>
        <p:spPr>
          <a:xfrm>
            <a:off x="4191000" y="1341437"/>
            <a:ext cx="4876800" cy="4525963"/>
          </a:xfrm>
        </p:spPr>
        <p:txBody>
          <a:bodyPr rtlCol="0">
            <a:noAutofit/>
          </a:bodyPr>
          <a:lstStyle/>
          <a:p>
            <a:pPr marL="342900" lvl="1" indent="-342900" eaLnBrk="1" fontAlgn="auto" hangingPunct="1">
              <a:spcAft>
                <a:spcPts val="0"/>
              </a:spcAft>
              <a:buFont typeface="Arial" pitchFamily="34" charset="0"/>
              <a:buChar char="•"/>
              <a:defRPr/>
            </a:pPr>
            <a:r>
              <a:rPr lang="en-ZA" sz="2000" dirty="0" err="1"/>
              <a:t>Nadeosa</a:t>
            </a:r>
            <a:r>
              <a:rPr lang="en-ZA" sz="2000" dirty="0"/>
              <a:t> creates a forum for a community of practice</a:t>
            </a:r>
          </a:p>
          <a:p>
            <a:pPr eaLnBrk="1" fontAlgn="auto" hangingPunct="1">
              <a:spcAft>
                <a:spcPts val="0"/>
              </a:spcAft>
              <a:buFont typeface="Arial" pitchFamily="34" charset="0"/>
              <a:buChar char="•"/>
              <a:defRPr/>
            </a:pPr>
            <a:r>
              <a:rPr lang="en-ZA" sz="2000" dirty="0"/>
              <a:t>Comprises institutions and individuals</a:t>
            </a:r>
          </a:p>
          <a:p>
            <a:pPr eaLnBrk="1" fontAlgn="auto" hangingPunct="1">
              <a:spcAft>
                <a:spcPts val="0"/>
              </a:spcAft>
              <a:buFont typeface="Arial" pitchFamily="34" charset="0"/>
              <a:buChar char="•"/>
              <a:defRPr/>
            </a:pPr>
            <a:r>
              <a:rPr lang="en-ZA" sz="2000" dirty="0"/>
              <a:t>Key achievements:</a:t>
            </a:r>
          </a:p>
          <a:p>
            <a:pPr lvl="1" eaLnBrk="1" fontAlgn="auto" hangingPunct="1">
              <a:spcAft>
                <a:spcPts val="0"/>
              </a:spcAft>
              <a:buFont typeface="Arial" pitchFamily="34" charset="0"/>
              <a:buChar char="–"/>
              <a:defRPr/>
            </a:pPr>
            <a:r>
              <a:rPr lang="en-ZA" sz="1800" dirty="0"/>
              <a:t>Hosted 2</a:t>
            </a:r>
            <a:r>
              <a:rPr lang="en-ZA" sz="1800" baseline="30000" dirty="0"/>
              <a:t>nd</a:t>
            </a:r>
            <a:r>
              <a:rPr lang="en-ZA" sz="1800" dirty="0"/>
              <a:t> pan-commonwealth forum on open-learning 2002</a:t>
            </a:r>
          </a:p>
          <a:p>
            <a:pPr lvl="1" eaLnBrk="1" fontAlgn="auto" hangingPunct="1">
              <a:spcAft>
                <a:spcPts val="0"/>
              </a:spcAft>
              <a:buFont typeface="Arial" pitchFamily="34" charset="0"/>
              <a:buChar char="–"/>
              <a:defRPr/>
            </a:pPr>
            <a:r>
              <a:rPr lang="en-ZA" sz="1800" dirty="0"/>
              <a:t>Published criteria, guidelines and case studies for quality ODL 2005, +2012/3</a:t>
            </a:r>
          </a:p>
          <a:p>
            <a:pPr lvl="1" eaLnBrk="1" fontAlgn="auto" hangingPunct="1">
              <a:spcAft>
                <a:spcPts val="0"/>
              </a:spcAft>
              <a:buFont typeface="Arial" pitchFamily="34" charset="0"/>
              <a:buChar char="–"/>
              <a:defRPr/>
            </a:pPr>
            <a:r>
              <a:rPr lang="en-ZA" sz="1800" dirty="0"/>
              <a:t>Members contribute to and comment on policy incorporating strong drive towards mainstreaming OER and strengthening ODL provision generally by, for example, online discussion and face-to-face colloquia</a:t>
            </a:r>
          </a:p>
          <a:p>
            <a:pPr marL="342900" lvl="1" indent="-342900" eaLnBrk="1" fontAlgn="auto" hangingPunct="1">
              <a:spcAft>
                <a:spcPts val="0"/>
              </a:spcAft>
              <a:buFont typeface="Arial" pitchFamily="34" charset="0"/>
              <a:buChar char="•"/>
              <a:defRPr/>
            </a:pPr>
            <a:r>
              <a:rPr lang="en-ZA" sz="2000" dirty="0"/>
              <a:t>OER can support both more open campus-based provision as well as </a:t>
            </a:r>
            <a:r>
              <a:rPr lang="en-ZA" sz="2000" dirty="0" err="1"/>
              <a:t>ODeL</a:t>
            </a:r>
            <a:endParaRPr lang="en-ZA" sz="2000" dirty="0"/>
          </a:p>
          <a:p>
            <a:pPr marL="0" lvl="1" indent="0" algn="ctr" eaLnBrk="1" fontAlgn="auto" hangingPunct="1">
              <a:spcAft>
                <a:spcPts val="0"/>
              </a:spcAft>
              <a:buNone/>
              <a:defRPr/>
            </a:pPr>
            <a:r>
              <a:rPr lang="en-ZA" sz="2000" dirty="0">
                <a:hlinkClick r:id="rId4"/>
              </a:rPr>
              <a:t>www.nadeosa.org.za</a:t>
            </a:r>
            <a:r>
              <a:rPr lang="en-ZA" sz="2000" dirty="0"/>
              <a:t> </a:t>
            </a:r>
          </a:p>
        </p:txBody>
      </p:sp>
    </p:spTree>
    <p:extLst>
      <p:ext uri="{BB962C8B-B14F-4D97-AF65-F5344CB8AC3E}">
        <p14:creationId xmlns:p14="http://schemas.microsoft.com/office/powerpoint/2010/main" val="2434312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500"/>
                                        <p:tgtEl>
                                          <p:spTgt spid="6">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ZA" b="1" dirty="0"/>
              <a:t>Examples of OER for ODeL</a:t>
            </a:r>
          </a:p>
        </p:txBody>
      </p:sp>
      <p:sp>
        <p:nvSpPr>
          <p:cNvPr id="6" name="Content Placeholder 5"/>
          <p:cNvSpPr>
            <a:spLocks noGrp="1"/>
          </p:cNvSpPr>
          <p:nvPr>
            <p:ph idx="1"/>
          </p:nvPr>
        </p:nvSpPr>
        <p:spPr>
          <a:xfrm>
            <a:off x="457200" y="1828800"/>
            <a:ext cx="8229600" cy="4297363"/>
          </a:xfrm>
        </p:spPr>
        <p:txBody>
          <a:bodyPr>
            <a:normAutofit/>
          </a:bodyPr>
          <a:lstStyle/>
          <a:p>
            <a:pPr marL="0" indent="0">
              <a:buNone/>
            </a:pPr>
            <a:r>
              <a:rPr lang="en-ZA" sz="2600" dirty="0"/>
              <a:t>Notice the differences between open textbooks and open distance education learning resources …</a:t>
            </a:r>
          </a:p>
        </p:txBody>
      </p:sp>
    </p:spTree>
    <p:extLst>
      <p:ext uri="{BB962C8B-B14F-4D97-AF65-F5344CB8AC3E}">
        <p14:creationId xmlns:p14="http://schemas.microsoft.com/office/powerpoint/2010/main" val="2873921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4"/>
          <p:cNvGrpSpPr>
            <a:grpSpLocks/>
          </p:cNvGrpSpPr>
          <p:nvPr/>
        </p:nvGrpSpPr>
        <p:grpSpPr bwMode="auto">
          <a:xfrm>
            <a:off x="107504" y="116632"/>
            <a:ext cx="4000500" cy="4286250"/>
            <a:chOff x="642910" y="642918"/>
            <a:chExt cx="3633814" cy="3733824"/>
          </a:xfrm>
          <a:gradFill flip="none" rotWithShape="1">
            <a:gsLst>
              <a:gs pos="0">
                <a:srgbClr val="573301"/>
              </a:gs>
              <a:gs pos="50000">
                <a:schemeClr val="accent3">
                  <a:lumMod val="75000"/>
                </a:schemeClr>
              </a:gs>
              <a:gs pos="100000">
                <a:schemeClr val="accent1">
                  <a:tint val="23500"/>
                  <a:satMod val="160000"/>
                </a:schemeClr>
              </a:gs>
            </a:gsLst>
            <a:lin ang="10800000" scaled="1"/>
            <a:tileRect/>
          </a:gradFill>
          <a:effectLst>
            <a:outerShdw blurRad="76200" dist="12700" dir="2700000" sy="-23000" kx="-800400" algn="bl" rotWithShape="0">
              <a:prstClr val="black">
                <a:alpha val="20000"/>
              </a:prstClr>
            </a:outerShdw>
          </a:effectLst>
          <a:scene3d>
            <a:camera prst="perspectiveFront"/>
            <a:lightRig rig="sunset" dir="t"/>
          </a:scene3d>
        </p:grpSpPr>
        <p:sp>
          <p:nvSpPr>
            <p:cNvPr id="7" name="Oval 6"/>
            <p:cNvSpPr/>
            <p:nvPr/>
          </p:nvSpPr>
          <p:spPr>
            <a:xfrm>
              <a:off x="642910" y="642918"/>
              <a:ext cx="2143140" cy="2143140"/>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effectLst/>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B58D0B"/>
                </a:solidFill>
              </a:endParaRPr>
            </a:p>
          </p:txBody>
        </p:sp>
        <p:sp>
          <p:nvSpPr>
            <p:cNvPr id="8" name="Oval 7"/>
            <p:cNvSpPr/>
            <p:nvPr/>
          </p:nvSpPr>
          <p:spPr>
            <a:xfrm>
              <a:off x="2428860" y="3500438"/>
              <a:ext cx="838208" cy="876304"/>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B58D0B"/>
                </a:solidFill>
              </a:endParaRPr>
            </a:p>
          </p:txBody>
        </p:sp>
        <p:sp>
          <p:nvSpPr>
            <p:cNvPr id="9" name="Oval 8"/>
            <p:cNvSpPr/>
            <p:nvPr/>
          </p:nvSpPr>
          <p:spPr>
            <a:xfrm>
              <a:off x="2928926" y="2214554"/>
              <a:ext cx="838208" cy="876304"/>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B58D0B"/>
                </a:solidFill>
              </a:endParaRPr>
            </a:p>
          </p:txBody>
        </p:sp>
        <p:sp>
          <p:nvSpPr>
            <p:cNvPr id="10" name="Oval 9"/>
            <p:cNvSpPr/>
            <p:nvPr/>
          </p:nvSpPr>
          <p:spPr>
            <a:xfrm>
              <a:off x="2428860" y="2786058"/>
              <a:ext cx="571504" cy="528638"/>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B58D0B"/>
                </a:solidFill>
              </a:endParaRPr>
            </a:p>
          </p:txBody>
        </p:sp>
        <p:sp>
          <p:nvSpPr>
            <p:cNvPr id="11" name="Oval 10"/>
            <p:cNvSpPr/>
            <p:nvPr/>
          </p:nvSpPr>
          <p:spPr>
            <a:xfrm>
              <a:off x="3929058" y="1928802"/>
              <a:ext cx="347666" cy="385762"/>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effectLst>
              <a:innerShdw blurRad="63500" dist="50800" dir="18900000">
                <a:prstClr val="black">
                  <a:alpha val="50000"/>
                </a:prstClr>
              </a:innerShdw>
            </a:effectLst>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srgbClr val="F58320"/>
                </a:solidFill>
              </a:endParaRPr>
            </a:p>
          </p:txBody>
        </p:sp>
        <p:sp>
          <p:nvSpPr>
            <p:cNvPr id="12" name="Oval 11"/>
            <p:cNvSpPr/>
            <p:nvPr/>
          </p:nvSpPr>
          <p:spPr>
            <a:xfrm>
              <a:off x="3143240" y="3214686"/>
              <a:ext cx="347666" cy="385762"/>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B58D0B"/>
                </a:solidFill>
              </a:endParaRPr>
            </a:p>
          </p:txBody>
        </p:sp>
        <p:sp>
          <p:nvSpPr>
            <p:cNvPr id="13" name="Oval 12"/>
            <p:cNvSpPr/>
            <p:nvPr/>
          </p:nvSpPr>
          <p:spPr>
            <a:xfrm>
              <a:off x="2786050" y="1071546"/>
              <a:ext cx="347666" cy="385762"/>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B58D0B"/>
                </a:solidFill>
              </a:endParaRPr>
            </a:p>
          </p:txBody>
        </p:sp>
        <p:sp>
          <p:nvSpPr>
            <p:cNvPr id="14" name="Oval 13"/>
            <p:cNvSpPr/>
            <p:nvPr/>
          </p:nvSpPr>
          <p:spPr>
            <a:xfrm>
              <a:off x="2071670" y="3214686"/>
              <a:ext cx="347666" cy="385762"/>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B58D0B"/>
                </a:solidFill>
              </a:endParaRPr>
            </a:p>
          </p:txBody>
        </p:sp>
        <p:sp>
          <p:nvSpPr>
            <p:cNvPr id="15" name="Oval 14"/>
            <p:cNvSpPr/>
            <p:nvPr/>
          </p:nvSpPr>
          <p:spPr>
            <a:xfrm>
              <a:off x="2928926" y="1643050"/>
              <a:ext cx="571504" cy="528638"/>
            </a:xfrm>
            <a:prstGeom prst="ellipse">
              <a:avLst/>
            </a:prstGeom>
            <a:grpFill/>
            <a:ln w="0" cmpd="dbl">
              <a:gradFill flip="none" rotWithShape="1">
                <a:gsLst>
                  <a:gs pos="0">
                    <a:srgbClr val="92D050"/>
                  </a:gs>
                  <a:gs pos="50000">
                    <a:schemeClr val="accent3">
                      <a:lumMod val="75000"/>
                    </a:schemeClr>
                  </a:gs>
                  <a:gs pos="100000">
                    <a:schemeClr val="accent1">
                      <a:tint val="23500"/>
                      <a:satMod val="160000"/>
                    </a:schemeClr>
                  </a:gs>
                </a:gsLst>
                <a:lin ang="0" scaled="0"/>
                <a:tileRect/>
              </a:gradFill>
            </a:ln>
            <a:sp3d contourW="12700" prstMaterial="flat">
              <a:bevelB w="165100" prst="coolSlan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srgbClr val="B58D0B"/>
                </a:solidFill>
              </a:endParaRPr>
            </a:p>
          </p:txBody>
        </p:sp>
      </p:grpSp>
      <p:sp>
        <p:nvSpPr>
          <p:cNvPr id="2" name="Title 1"/>
          <p:cNvSpPr>
            <a:spLocks noGrp="1"/>
          </p:cNvSpPr>
          <p:nvPr>
            <p:ph type="ctrTitle"/>
          </p:nvPr>
        </p:nvSpPr>
        <p:spPr>
          <a:xfrm>
            <a:off x="685800" y="3352800"/>
            <a:ext cx="7772400" cy="1470025"/>
          </a:xfrm>
        </p:spPr>
        <p:txBody>
          <a:bodyPr/>
          <a:lstStyle/>
          <a:p>
            <a:pPr eaLnBrk="1" hangingPunct="1">
              <a:defRPr/>
            </a:pPr>
            <a:r>
              <a:rPr lang="en-GB" dirty="0"/>
              <a:t>Thank you</a:t>
            </a:r>
          </a:p>
        </p:txBody>
      </p:sp>
      <p:sp>
        <p:nvSpPr>
          <p:cNvPr id="30723" name="Subtitle 2"/>
          <p:cNvSpPr>
            <a:spLocks noGrp="1"/>
          </p:cNvSpPr>
          <p:nvPr>
            <p:ph type="subTitle" idx="1"/>
          </p:nvPr>
        </p:nvSpPr>
        <p:spPr>
          <a:xfrm>
            <a:off x="4572000" y="4495800"/>
            <a:ext cx="4143375" cy="1752600"/>
          </a:xfrm>
        </p:spPr>
        <p:txBody>
          <a:bodyPr/>
          <a:lstStyle/>
          <a:p>
            <a:pPr eaLnBrk="1" hangingPunct="1"/>
            <a:r>
              <a:rPr lang="en-GB" sz="2400" b="1" dirty="0">
                <a:solidFill>
                  <a:schemeClr val="accent6">
                    <a:lumMod val="50000"/>
                  </a:schemeClr>
                </a:solidFill>
              </a:rPr>
              <a:t>Catherine Ngugi</a:t>
            </a:r>
          </a:p>
          <a:p>
            <a:pPr eaLnBrk="1" hangingPunct="1"/>
            <a:r>
              <a:rPr lang="en-GB" sz="2200" i="1" dirty="0">
                <a:solidFill>
                  <a:srgbClr val="34411B"/>
                </a:solidFill>
              </a:rPr>
              <a:t>OER Africa </a:t>
            </a:r>
            <a:r>
              <a:rPr lang="en-GB" sz="2200" dirty="0">
                <a:solidFill>
                  <a:srgbClr val="34411B"/>
                </a:solidFill>
              </a:rPr>
              <a:t>Project Director</a:t>
            </a:r>
          </a:p>
          <a:p>
            <a:pPr eaLnBrk="1" hangingPunct="1"/>
            <a:r>
              <a:rPr lang="en-GB" sz="2000" dirty="0">
                <a:solidFill>
                  <a:srgbClr val="3333FF"/>
                </a:solidFill>
                <a:hlinkClick r:id="rId3"/>
              </a:rPr>
              <a:t>catherine.ngugi@oerafrica.org</a:t>
            </a:r>
            <a:endParaRPr lang="en-GB" dirty="0">
              <a:solidFill>
                <a:srgbClr val="3333FF"/>
              </a:solidFill>
            </a:endParaRPr>
          </a:p>
        </p:txBody>
      </p:sp>
      <p:pic>
        <p:nvPicPr>
          <p:cNvPr id="30724" name="Picture 2">
            <a:hlinkClick r:id="rId4"/>
          </p:cNvPr>
          <p:cNvPicPr>
            <a:picLocks noChangeAspect="1" noChangeArrowheads="1"/>
          </p:cNvPicPr>
          <p:nvPr/>
        </p:nvPicPr>
        <p:blipFill>
          <a:blip r:embed="rId5" cstate="print"/>
          <a:srcRect/>
          <a:stretch>
            <a:fillRect/>
          </a:stretch>
        </p:blipFill>
        <p:spPr bwMode="auto">
          <a:xfrm>
            <a:off x="3733800" y="1524000"/>
            <a:ext cx="1676400" cy="54768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0725" name="TextBox 6"/>
          <p:cNvSpPr txBox="1">
            <a:spLocks noChangeArrowheads="1"/>
          </p:cNvSpPr>
          <p:nvPr/>
        </p:nvSpPr>
        <p:spPr bwMode="auto">
          <a:xfrm>
            <a:off x="611560" y="645855"/>
            <a:ext cx="8153400" cy="2308324"/>
          </a:xfrm>
          <a:prstGeom prst="rect">
            <a:avLst/>
          </a:prstGeom>
          <a:noFill/>
          <a:ln w="9525">
            <a:noFill/>
            <a:miter lim="800000"/>
            <a:headEnd/>
            <a:tailEnd/>
          </a:ln>
        </p:spPr>
        <p:txBody>
          <a:bodyPr>
            <a:spAutoFit/>
          </a:bodyPr>
          <a:lstStyle/>
          <a:p>
            <a:pPr algn="ctr" fontAlgn="base">
              <a:spcBef>
                <a:spcPct val="0"/>
              </a:spcBef>
              <a:spcAft>
                <a:spcPct val="0"/>
              </a:spcAft>
            </a:pPr>
            <a:r>
              <a:rPr lang="en-US" sz="2400" dirty="0">
                <a:solidFill>
                  <a:srgbClr val="573201"/>
                </a:solidFill>
              </a:rPr>
              <a:t>This work is licensed under a </a:t>
            </a:r>
            <a:r>
              <a:rPr lang="en-US" sz="2400" dirty="0">
                <a:solidFill>
                  <a:srgbClr val="1B346B"/>
                </a:solidFill>
              </a:rPr>
              <a:t/>
            </a:r>
            <a:br>
              <a:rPr lang="en-US" sz="2400" dirty="0">
                <a:solidFill>
                  <a:srgbClr val="1B346B"/>
                </a:solidFill>
              </a:rPr>
            </a:br>
            <a:r>
              <a:rPr lang="en-US" sz="2400" dirty="0">
                <a:solidFill>
                  <a:srgbClr val="1B346B"/>
                </a:solidFill>
                <a:hlinkClick r:id="rId4"/>
              </a:rPr>
              <a:t>Creative Commons Attribution 4.0 License</a:t>
            </a:r>
            <a:endParaRPr lang="en-US" sz="2400" dirty="0">
              <a:solidFill>
                <a:srgbClr val="1B346B"/>
              </a:solidFill>
            </a:endParaRPr>
          </a:p>
          <a:p>
            <a:pPr algn="ctr" fontAlgn="base">
              <a:spcBef>
                <a:spcPct val="0"/>
              </a:spcBef>
              <a:spcAft>
                <a:spcPct val="0"/>
              </a:spcAft>
            </a:pPr>
            <a:endParaRPr lang="en-US" sz="2400" dirty="0">
              <a:solidFill>
                <a:srgbClr val="1B346B"/>
              </a:solidFill>
            </a:endParaRPr>
          </a:p>
          <a:p>
            <a:pPr algn="ctr" fontAlgn="base">
              <a:spcBef>
                <a:spcPct val="0"/>
              </a:spcBef>
              <a:spcAft>
                <a:spcPct val="0"/>
              </a:spcAft>
            </a:pPr>
            <a:endParaRPr lang="en-US" sz="2400" dirty="0">
              <a:solidFill>
                <a:srgbClr val="1B346B"/>
              </a:solidFill>
            </a:endParaRPr>
          </a:p>
          <a:p>
            <a:pPr algn="ctr"/>
            <a:r>
              <a:rPr lang="en-ZA" sz="1600" b="1" dirty="0"/>
              <a:t>Citation:	</a:t>
            </a:r>
            <a:endParaRPr lang="en-ZA" sz="1600" dirty="0"/>
          </a:p>
          <a:p>
            <a:pPr lvl="0" algn="ctr"/>
            <a:r>
              <a:rPr lang="en-ZA" sz="1600" b="1" dirty="0"/>
              <a:t>Mays, T. &amp; Ngugi, C, 2014. </a:t>
            </a:r>
            <a:r>
              <a:rPr lang="en-ZA" sz="1600" b="1" i="1" dirty="0"/>
              <a:t>Open Educational Resources for Activity-based Distance Provision. </a:t>
            </a:r>
            <a:r>
              <a:rPr lang="en-ZA" sz="1600" b="1" dirty="0"/>
              <a:t>Daystar, Nairobi: </a:t>
            </a:r>
            <a:r>
              <a:rPr lang="en-ZA" sz="1600" b="1" i="1" dirty="0"/>
              <a:t>OER Africa</a:t>
            </a:r>
            <a:r>
              <a:rPr lang="en-ZA" sz="1600" b="1" dirty="0"/>
              <a:t>/Saide</a:t>
            </a:r>
            <a:endParaRPr lang="en-US" sz="3600" dirty="0">
              <a:solidFill>
                <a:srgbClr val="1B346B"/>
              </a:solidFill>
              <a:latin typeface="Calibri" pitchFamily="34" charset="0"/>
            </a:endParaRPr>
          </a:p>
        </p:txBody>
      </p:sp>
      <p:sp>
        <p:nvSpPr>
          <p:cNvPr id="16" name="Subtitle 2"/>
          <p:cNvSpPr txBox="1">
            <a:spLocks/>
          </p:cNvSpPr>
          <p:nvPr/>
        </p:nvSpPr>
        <p:spPr>
          <a:xfrm>
            <a:off x="228600" y="4495800"/>
            <a:ext cx="4143375"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fontAlgn="auto">
              <a:spcAft>
                <a:spcPts val="0"/>
              </a:spcAft>
            </a:pPr>
            <a:r>
              <a:rPr lang="en-GB" sz="2400" b="1" dirty="0">
                <a:solidFill>
                  <a:schemeClr val="accent6">
                    <a:lumMod val="50000"/>
                  </a:schemeClr>
                </a:solidFill>
              </a:rPr>
              <a:t>Tony Mays</a:t>
            </a:r>
          </a:p>
          <a:p>
            <a:pPr fontAlgn="auto">
              <a:spcAft>
                <a:spcPts val="0"/>
              </a:spcAft>
            </a:pPr>
            <a:r>
              <a:rPr lang="en-GB" sz="2200" i="1" dirty="0">
                <a:solidFill>
                  <a:srgbClr val="34411B"/>
                </a:solidFill>
              </a:rPr>
              <a:t>Senior Education Officer</a:t>
            </a:r>
            <a:endParaRPr lang="en-GB" sz="2200" dirty="0">
              <a:solidFill>
                <a:srgbClr val="34411B"/>
              </a:solidFill>
            </a:endParaRPr>
          </a:p>
          <a:p>
            <a:r>
              <a:rPr lang="en-GB" sz="2000" dirty="0">
                <a:solidFill>
                  <a:srgbClr val="3333FF"/>
                </a:solidFill>
              </a:rPr>
              <a:t>tonym@saide.org.za</a:t>
            </a:r>
          </a:p>
        </p:txBody>
      </p:sp>
    </p:spTree>
    <p:extLst>
      <p:ext uri="{BB962C8B-B14F-4D97-AF65-F5344CB8AC3E}">
        <p14:creationId xmlns:p14="http://schemas.microsoft.com/office/powerpoint/2010/main" val="2779981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73050"/>
            <a:ext cx="3124200" cy="1162050"/>
          </a:xfrm>
        </p:spPr>
        <p:txBody>
          <a:bodyPr>
            <a:noAutofit/>
          </a:bodyPr>
          <a:lstStyle/>
          <a:p>
            <a:r>
              <a:rPr lang="en-ZA" altLang="en-US" sz="2600" dirty="0"/>
              <a:t>Learning from distance education …</a:t>
            </a:r>
          </a:p>
        </p:txBody>
      </p:sp>
      <p:graphicFrame>
        <p:nvGraphicFramePr>
          <p:cNvPr id="4" name="Content Placeholder 3"/>
          <p:cNvGraphicFramePr>
            <a:graphicFrameLocks noGrp="1"/>
          </p:cNvGraphicFramePr>
          <p:nvPr>
            <p:ph idx="1"/>
          </p:nvPr>
        </p:nvGraphicFramePr>
        <p:xfrm>
          <a:off x="3575050" y="273050"/>
          <a:ext cx="5111750" cy="5853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half" idx="2"/>
          </p:nvPr>
        </p:nvSpPr>
        <p:spPr>
          <a:xfrm>
            <a:off x="381000" y="1435100"/>
            <a:ext cx="3008313" cy="4691063"/>
          </a:xfrm>
        </p:spPr>
        <p:txBody>
          <a:bodyPr>
            <a:normAutofit/>
          </a:bodyPr>
          <a:lstStyle/>
          <a:p>
            <a:pPr marL="342900" indent="-342900">
              <a:spcAft>
                <a:spcPts val="600"/>
              </a:spcAft>
              <a:buFont typeface="Arial" panose="020B0604020202020204" pitchFamily="34" charset="0"/>
              <a:buChar char="•"/>
            </a:pPr>
            <a:r>
              <a:rPr lang="en-ZA" altLang="en-US" sz="2200" dirty="0"/>
              <a:t>Working at scale</a:t>
            </a:r>
          </a:p>
          <a:p>
            <a:pPr marL="342900" indent="-342900">
              <a:spcAft>
                <a:spcPts val="600"/>
              </a:spcAft>
              <a:buFont typeface="Arial" panose="020B0604020202020204" pitchFamily="34" charset="0"/>
              <a:buChar char="•"/>
            </a:pPr>
            <a:r>
              <a:rPr lang="en-ZA" altLang="en-US" sz="2200" dirty="0"/>
              <a:t>Mediating a curriculum without necessarily requiring teachers and learners to be in the same place at the same time</a:t>
            </a:r>
          </a:p>
          <a:p>
            <a:pPr marL="342900" indent="-342900">
              <a:spcAft>
                <a:spcPts val="600"/>
              </a:spcAft>
              <a:buFont typeface="Arial" panose="020B0604020202020204" pitchFamily="34" charset="0"/>
              <a:buChar char="•"/>
            </a:pPr>
            <a:r>
              <a:rPr lang="en-ZA" altLang="en-US" sz="2200" dirty="0"/>
              <a:t>Overcoming the ‘iron triangle’ of access, quality and cost</a:t>
            </a:r>
          </a:p>
        </p:txBody>
      </p:sp>
    </p:spTree>
    <p:extLst>
      <p:ext uri="{BB962C8B-B14F-4D97-AF65-F5344CB8AC3E}">
        <p14:creationId xmlns:p14="http://schemas.microsoft.com/office/powerpoint/2010/main" val="3926695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Learning from experience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001678110"/>
              </p:ext>
            </p:extLst>
          </p:nvPr>
        </p:nvGraphicFramePr>
        <p:xfrm>
          <a:off x="21771" y="1600200"/>
          <a:ext cx="86868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6857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Designing </a:t>
            </a:r>
            <a:r>
              <a:rPr lang="en-ZA" sz="3600" dirty="0" err="1"/>
              <a:t>odel</a:t>
            </a:r>
            <a:r>
              <a:rPr lang="en-ZA" sz="3600" dirty="0"/>
              <a:t> curricula and resources</a:t>
            </a:r>
          </a:p>
        </p:txBody>
      </p:sp>
      <p:sp>
        <p:nvSpPr>
          <p:cNvPr id="3" name="Text Placeholder 2"/>
          <p:cNvSpPr>
            <a:spLocks noGrp="1"/>
          </p:cNvSpPr>
          <p:nvPr>
            <p:ph type="body" idx="1"/>
          </p:nvPr>
        </p:nvSpPr>
        <p:spPr/>
        <p:txBody>
          <a:bodyPr>
            <a:normAutofit/>
          </a:bodyPr>
          <a:lstStyle/>
          <a:p>
            <a:pPr algn="r" fontAlgn="auto">
              <a:spcAft>
                <a:spcPts val="600"/>
              </a:spcAft>
              <a:defRPr/>
            </a:pPr>
            <a:r>
              <a:rPr lang="en-US" sz="2400" b="1" dirty="0">
                <a:solidFill>
                  <a:schemeClr val="accent6">
                    <a:lumMod val="75000"/>
                  </a:schemeClr>
                </a:solidFill>
              </a:rPr>
              <a:t>Open educational resources for activity-based distance and flexible provision</a:t>
            </a:r>
            <a:endParaRPr lang="en-ZA" sz="2400" i="1" dirty="0">
              <a:solidFill>
                <a:schemeClr val="accent6">
                  <a:lumMod val="75000"/>
                </a:schemeClr>
              </a:solidFill>
            </a:endParaRPr>
          </a:p>
        </p:txBody>
      </p:sp>
    </p:spTree>
    <p:extLst>
      <p:ext uri="{BB962C8B-B14F-4D97-AF65-F5344CB8AC3E}">
        <p14:creationId xmlns:p14="http://schemas.microsoft.com/office/powerpoint/2010/main" val="2764749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AutoShape 80"/>
          <p:cNvSpPr>
            <a:spLocks noChangeArrowheads="1"/>
          </p:cNvSpPr>
          <p:nvPr/>
        </p:nvSpPr>
        <p:spPr bwMode="auto">
          <a:xfrm rot="18431345" flipV="1">
            <a:off x="3013075" y="5229225"/>
            <a:ext cx="171450" cy="914400"/>
          </a:xfrm>
          <a:prstGeom prst="curvedRightArrow">
            <a:avLst>
              <a:gd name="adj1" fmla="val 60000"/>
              <a:gd name="adj2" fmla="val 120000"/>
              <a:gd name="adj3" fmla="val 33333"/>
            </a:avLst>
          </a:prstGeom>
          <a:solidFill>
            <a:srgbClr val="5F5F5F"/>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39" name="AutoShape 79"/>
          <p:cNvSpPr>
            <a:spLocks noChangeArrowheads="1"/>
          </p:cNvSpPr>
          <p:nvPr/>
        </p:nvSpPr>
        <p:spPr bwMode="auto">
          <a:xfrm rot="3168655" flipH="1" flipV="1">
            <a:off x="6975475" y="5915025"/>
            <a:ext cx="171450" cy="914400"/>
          </a:xfrm>
          <a:prstGeom prst="curvedRightArrow">
            <a:avLst>
              <a:gd name="adj1" fmla="val 60000"/>
              <a:gd name="adj2" fmla="val 120000"/>
              <a:gd name="adj3" fmla="val 33333"/>
            </a:avLst>
          </a:prstGeom>
          <a:solidFill>
            <a:srgbClr val="5F5F5F"/>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40" name="AutoShape 72"/>
          <p:cNvSpPr>
            <a:spLocks noChangeArrowheads="1"/>
          </p:cNvSpPr>
          <p:nvPr/>
        </p:nvSpPr>
        <p:spPr bwMode="auto">
          <a:xfrm>
            <a:off x="304800" y="1143000"/>
            <a:ext cx="8636000" cy="5029200"/>
          </a:xfrm>
          <a:prstGeom prst="roundRect">
            <a:avLst>
              <a:gd name="adj" fmla="val 16667"/>
            </a:avLst>
          </a:prstGeom>
          <a:solidFill>
            <a:schemeClr val="bg1"/>
          </a:solidFill>
          <a:ln w="9525">
            <a:solidFill>
              <a:schemeClr val="tx1"/>
            </a:solidFill>
            <a:round/>
            <a:headEnd/>
            <a:tailEnd/>
          </a:ln>
          <a:effectLst>
            <a:outerShdw dist="107763" dir="2700000" algn="ctr" rotWithShape="0">
              <a:schemeClr val="tx1"/>
            </a:outerShdw>
          </a:effectLst>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algn="ctr" eaLnBrk="1" hangingPunct="1">
              <a:spcBef>
                <a:spcPct val="0"/>
              </a:spcBef>
              <a:buFontTx/>
              <a:buNone/>
            </a:pPr>
            <a:endParaRPr lang="en-US" altLang="en-US" sz="1800">
              <a:solidFill>
                <a:schemeClr val="tx1"/>
              </a:solidFill>
              <a:latin typeface="Arial" panose="020B0604020202020204" pitchFamily="34" charset="0"/>
            </a:endParaRPr>
          </a:p>
        </p:txBody>
      </p:sp>
      <p:sp>
        <p:nvSpPr>
          <p:cNvPr id="14341" name="Rectangle 8"/>
          <p:cNvSpPr>
            <a:spLocks noChangeArrowheads="1"/>
          </p:cNvSpPr>
          <p:nvPr/>
        </p:nvSpPr>
        <p:spPr bwMode="auto">
          <a:xfrm>
            <a:off x="609600" y="457200"/>
            <a:ext cx="7823200" cy="857250"/>
          </a:xfrm>
          <a:prstGeom prst="rect">
            <a:avLst/>
          </a:prstGeom>
          <a:solidFill>
            <a:schemeClr val="folHlink"/>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algn="ctr" eaLnBrk="1" hangingPunct="1">
              <a:spcBef>
                <a:spcPct val="0"/>
              </a:spcBef>
              <a:buFontTx/>
              <a:buNone/>
            </a:pPr>
            <a:endParaRPr lang="en-US" altLang="en-US" sz="1800">
              <a:solidFill>
                <a:schemeClr val="tx1"/>
              </a:solidFill>
              <a:latin typeface="Arial" panose="020B0604020202020204" pitchFamily="34" charset="0"/>
            </a:endParaRPr>
          </a:p>
        </p:txBody>
      </p:sp>
      <p:sp>
        <p:nvSpPr>
          <p:cNvPr id="14342" name="Text Box 2"/>
          <p:cNvSpPr txBox="1">
            <a:spLocks noChangeArrowheads="1"/>
          </p:cNvSpPr>
          <p:nvPr/>
        </p:nvSpPr>
        <p:spPr bwMode="auto">
          <a:xfrm>
            <a:off x="2438400" y="-76200"/>
            <a:ext cx="42878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dirty="0">
                <a:solidFill>
                  <a:schemeClr val="tx1"/>
                </a:solidFill>
                <a:latin typeface="Arial" panose="020B0604020202020204" pitchFamily="34" charset="0"/>
              </a:rPr>
              <a:t>Developing a course </a:t>
            </a:r>
          </a:p>
        </p:txBody>
      </p:sp>
      <p:sp>
        <p:nvSpPr>
          <p:cNvPr id="14343" name="Text Box 4"/>
          <p:cNvSpPr txBox="1">
            <a:spLocks noChangeArrowheads="1"/>
          </p:cNvSpPr>
          <p:nvPr/>
        </p:nvSpPr>
        <p:spPr bwMode="auto">
          <a:xfrm>
            <a:off x="709613" y="628650"/>
            <a:ext cx="1876425" cy="646113"/>
          </a:xfrm>
          <a:prstGeom prst="rect">
            <a:avLst/>
          </a:prstGeom>
          <a:solidFill>
            <a:schemeClr val="bg1"/>
          </a:solidFill>
          <a:ln w="9525">
            <a:solidFill>
              <a:srgbClr val="4D4D4D"/>
            </a:solidFill>
            <a:miter lim="800000"/>
            <a:headEnd/>
            <a:tailEnd/>
          </a:ln>
        </p:spPr>
        <p:txBody>
          <a:bodyPr wrap="none">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a:solidFill>
                  <a:schemeClr val="tx1"/>
                </a:solidFill>
                <a:latin typeface="Arial" panose="020B0604020202020204" pitchFamily="34" charset="0"/>
              </a:rPr>
              <a:t>Requirements of</a:t>
            </a:r>
          </a:p>
          <a:p>
            <a:pPr algn="ctr" eaLnBrk="1" hangingPunct="1">
              <a:spcBef>
                <a:spcPct val="0"/>
              </a:spcBef>
              <a:buFontTx/>
              <a:buNone/>
            </a:pPr>
            <a:r>
              <a:rPr lang="en-US" altLang="en-US" sz="1800">
                <a:solidFill>
                  <a:schemeClr val="tx1"/>
                </a:solidFill>
                <a:latin typeface="Arial" panose="020B0604020202020204" pitchFamily="34" charset="0"/>
              </a:rPr>
              <a:t>the job</a:t>
            </a:r>
          </a:p>
        </p:txBody>
      </p:sp>
      <p:sp>
        <p:nvSpPr>
          <p:cNvPr id="14344" name="Text Box 5"/>
          <p:cNvSpPr txBox="1">
            <a:spLocks noChangeArrowheads="1"/>
          </p:cNvSpPr>
          <p:nvPr/>
        </p:nvSpPr>
        <p:spPr bwMode="auto">
          <a:xfrm>
            <a:off x="2957513" y="742950"/>
            <a:ext cx="1095375" cy="646113"/>
          </a:xfrm>
          <a:prstGeom prst="rect">
            <a:avLst/>
          </a:prstGeom>
          <a:solidFill>
            <a:schemeClr val="bg1"/>
          </a:solidFill>
          <a:ln w="9525">
            <a:solidFill>
              <a:srgbClr val="4D4D4D"/>
            </a:solidFill>
            <a:miter lim="800000"/>
            <a:headEnd/>
            <a:tailEnd/>
          </a:ln>
        </p:spPr>
        <p:txBody>
          <a:bodyPr wrap="none">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a:solidFill>
                  <a:schemeClr val="tx1"/>
                </a:solidFill>
                <a:latin typeface="Arial" panose="020B0604020202020204" pitchFamily="34" charset="0"/>
              </a:rPr>
              <a:t>National </a:t>
            </a:r>
          </a:p>
          <a:p>
            <a:pPr algn="ctr" eaLnBrk="1" hangingPunct="1">
              <a:spcBef>
                <a:spcPct val="0"/>
              </a:spcBef>
              <a:buFontTx/>
              <a:buNone/>
            </a:pPr>
            <a:r>
              <a:rPr lang="en-US" altLang="en-US" sz="1800">
                <a:solidFill>
                  <a:schemeClr val="tx1"/>
                </a:solidFill>
                <a:latin typeface="Arial" panose="020B0604020202020204" pitchFamily="34" charset="0"/>
              </a:rPr>
              <a:t>policies </a:t>
            </a:r>
          </a:p>
        </p:txBody>
      </p:sp>
      <p:sp>
        <p:nvSpPr>
          <p:cNvPr id="14345" name="Text Box 6"/>
          <p:cNvSpPr txBox="1">
            <a:spLocks noChangeArrowheads="1"/>
          </p:cNvSpPr>
          <p:nvPr/>
        </p:nvSpPr>
        <p:spPr bwMode="auto">
          <a:xfrm>
            <a:off x="4281488" y="742950"/>
            <a:ext cx="2287587" cy="646113"/>
          </a:xfrm>
          <a:prstGeom prst="rect">
            <a:avLst/>
          </a:prstGeom>
          <a:solidFill>
            <a:schemeClr val="bg1"/>
          </a:solidFill>
          <a:ln w="9525">
            <a:solidFill>
              <a:srgbClr val="4D4D4D"/>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a:solidFill>
                  <a:schemeClr val="tx1"/>
                </a:solidFill>
                <a:latin typeface="Arial" panose="020B0604020202020204" pitchFamily="34" charset="0"/>
              </a:rPr>
              <a:t>Target qualifications</a:t>
            </a:r>
          </a:p>
          <a:p>
            <a:pPr algn="ctr" eaLnBrk="1" hangingPunct="1">
              <a:spcBef>
                <a:spcPct val="0"/>
              </a:spcBef>
              <a:buFontTx/>
              <a:buNone/>
            </a:pPr>
            <a:r>
              <a:rPr lang="en-US" altLang="en-US" sz="1800">
                <a:solidFill>
                  <a:schemeClr val="tx1"/>
                </a:solidFill>
                <a:latin typeface="Arial" panose="020B0604020202020204" pitchFamily="34" charset="0"/>
              </a:rPr>
              <a:t>and accreditation</a:t>
            </a:r>
          </a:p>
        </p:txBody>
      </p:sp>
      <p:sp>
        <p:nvSpPr>
          <p:cNvPr id="14346" name="Text Box 7"/>
          <p:cNvSpPr txBox="1">
            <a:spLocks noChangeArrowheads="1"/>
          </p:cNvSpPr>
          <p:nvPr/>
        </p:nvSpPr>
        <p:spPr bwMode="auto">
          <a:xfrm>
            <a:off x="6816725" y="628650"/>
            <a:ext cx="1289050" cy="646113"/>
          </a:xfrm>
          <a:prstGeom prst="rect">
            <a:avLst/>
          </a:prstGeom>
          <a:solidFill>
            <a:schemeClr val="bg1"/>
          </a:solidFill>
          <a:ln w="9525">
            <a:solidFill>
              <a:srgbClr val="4D4D4D"/>
            </a:solidFill>
            <a:miter lim="800000"/>
            <a:headEnd/>
            <a:tailEnd/>
          </a:ln>
        </p:spPr>
        <p:txBody>
          <a:bodyPr wrap="none">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a:solidFill>
                  <a:schemeClr val="tx1"/>
                </a:solidFill>
                <a:latin typeface="Arial" panose="020B0604020202020204" pitchFamily="34" charset="0"/>
              </a:rPr>
              <a:t>Contextual</a:t>
            </a:r>
          </a:p>
          <a:p>
            <a:pPr algn="ctr" eaLnBrk="1" hangingPunct="1">
              <a:spcBef>
                <a:spcPct val="0"/>
              </a:spcBef>
              <a:buFontTx/>
              <a:buNone/>
            </a:pPr>
            <a:r>
              <a:rPr lang="en-US" altLang="en-US" sz="1800">
                <a:solidFill>
                  <a:schemeClr val="tx1"/>
                </a:solidFill>
                <a:latin typeface="Arial" panose="020B0604020202020204" pitchFamily="34" charset="0"/>
              </a:rPr>
              <a:t>research   </a:t>
            </a:r>
          </a:p>
        </p:txBody>
      </p:sp>
      <p:grpSp>
        <p:nvGrpSpPr>
          <p:cNvPr id="14347" name="Group 24"/>
          <p:cNvGrpSpPr>
            <a:grpSpLocks/>
          </p:cNvGrpSpPr>
          <p:nvPr/>
        </p:nvGrpSpPr>
        <p:grpSpPr bwMode="auto">
          <a:xfrm>
            <a:off x="406400" y="2286000"/>
            <a:ext cx="2551113" cy="677863"/>
            <a:chOff x="144" y="1728"/>
            <a:chExt cx="1205" cy="1034"/>
          </a:xfrm>
        </p:grpSpPr>
        <p:sp>
          <p:nvSpPr>
            <p:cNvPr id="14418" name="Rectangle 19"/>
            <p:cNvSpPr>
              <a:spLocks noChangeArrowheads="1"/>
            </p:cNvSpPr>
            <p:nvPr/>
          </p:nvSpPr>
          <p:spPr bwMode="auto">
            <a:xfrm>
              <a:off x="144" y="1728"/>
              <a:ext cx="1200" cy="959"/>
            </a:xfrm>
            <a:prstGeom prst="rect">
              <a:avLst/>
            </a:prstGeom>
            <a:solidFill>
              <a:srgbClr val="FFCC66"/>
            </a:solidFill>
            <a:ln w="9525">
              <a:solidFill>
                <a:schemeClr val="tx1"/>
              </a:solidFill>
              <a:miter lim="800000"/>
              <a:headEnd/>
              <a:tailEnd/>
            </a:ln>
            <a:effectLst>
              <a:outerShdw dist="35921" dir="2700000" algn="ctr" rotWithShape="0">
                <a:schemeClr val="tx1"/>
              </a:outerShdw>
            </a:effectLst>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419" name="Text Box 12"/>
            <p:cNvSpPr txBox="1">
              <a:spLocks noChangeArrowheads="1"/>
            </p:cNvSpPr>
            <p:nvPr/>
          </p:nvSpPr>
          <p:spPr bwMode="auto">
            <a:xfrm>
              <a:off x="192" y="1775"/>
              <a:ext cx="1157" cy="98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en-US" altLang="en-US" sz="1800">
                  <a:solidFill>
                    <a:schemeClr val="tx1"/>
                  </a:solidFill>
                  <a:latin typeface="Arial" panose="020B0604020202020204" pitchFamily="34" charset="0"/>
                </a:rPr>
                <a:t>Approach to teaching</a:t>
              </a:r>
            </a:p>
            <a:p>
              <a:pPr eaLnBrk="1" hangingPunct="1">
                <a:spcBef>
                  <a:spcPct val="0"/>
                </a:spcBef>
                <a:buFontTx/>
                <a:buNone/>
              </a:pPr>
              <a:r>
                <a:rPr lang="en-US" altLang="en-US" sz="1800">
                  <a:solidFill>
                    <a:schemeClr val="tx1"/>
                  </a:solidFill>
                  <a:latin typeface="Arial" panose="020B0604020202020204" pitchFamily="34" charset="0"/>
                </a:rPr>
                <a:t>and learning</a:t>
              </a:r>
            </a:p>
          </p:txBody>
        </p:sp>
      </p:grpSp>
      <p:grpSp>
        <p:nvGrpSpPr>
          <p:cNvPr id="14348" name="Group 23"/>
          <p:cNvGrpSpPr>
            <a:grpSpLocks/>
          </p:cNvGrpSpPr>
          <p:nvPr/>
        </p:nvGrpSpPr>
        <p:grpSpPr bwMode="auto">
          <a:xfrm>
            <a:off x="3251200" y="2286000"/>
            <a:ext cx="2540000" cy="677863"/>
            <a:chOff x="1440" y="1728"/>
            <a:chExt cx="1200" cy="1517"/>
          </a:xfrm>
        </p:grpSpPr>
        <p:sp>
          <p:nvSpPr>
            <p:cNvPr id="14416" name="Rectangle 20"/>
            <p:cNvSpPr>
              <a:spLocks noChangeArrowheads="1"/>
            </p:cNvSpPr>
            <p:nvPr/>
          </p:nvSpPr>
          <p:spPr bwMode="auto">
            <a:xfrm>
              <a:off x="1440" y="1728"/>
              <a:ext cx="1200" cy="959"/>
            </a:xfrm>
            <a:prstGeom prst="rect">
              <a:avLst/>
            </a:prstGeom>
            <a:solidFill>
              <a:srgbClr val="FFCC66"/>
            </a:solidFill>
            <a:ln w="9525">
              <a:solidFill>
                <a:schemeClr val="tx1"/>
              </a:solidFill>
              <a:miter lim="800000"/>
              <a:headEnd/>
              <a:tailEnd/>
            </a:ln>
            <a:effectLst>
              <a:outerShdw dist="35921" dir="2700000" algn="ctr" rotWithShape="0">
                <a:schemeClr val="tx1"/>
              </a:outerShdw>
            </a:effectLst>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417" name="Text Box 13"/>
            <p:cNvSpPr txBox="1">
              <a:spLocks noChangeArrowheads="1"/>
            </p:cNvSpPr>
            <p:nvPr/>
          </p:nvSpPr>
          <p:spPr bwMode="auto">
            <a:xfrm>
              <a:off x="1440" y="1835"/>
              <a:ext cx="1200" cy="141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en-US" altLang="en-US" sz="1800">
                  <a:solidFill>
                    <a:schemeClr val="tx1"/>
                  </a:solidFill>
                  <a:latin typeface="Arial" panose="020B0604020202020204" pitchFamily="34" charset="0"/>
                </a:rPr>
                <a:t>Key purpose and </a:t>
              </a:r>
            </a:p>
            <a:p>
              <a:pPr eaLnBrk="1" hangingPunct="1">
                <a:spcBef>
                  <a:spcPct val="0"/>
                </a:spcBef>
                <a:buFontTx/>
                <a:buNone/>
              </a:pPr>
              <a:r>
                <a:rPr lang="en-US" altLang="en-US" sz="1800">
                  <a:solidFill>
                    <a:schemeClr val="tx1"/>
                  </a:solidFill>
                  <a:latin typeface="Arial" panose="020B0604020202020204" pitchFamily="34" charset="0"/>
                </a:rPr>
                <a:t>outcomes </a:t>
              </a:r>
            </a:p>
            <a:p>
              <a:pPr eaLnBrk="1" hangingPunct="1">
                <a:spcBef>
                  <a:spcPct val="0"/>
                </a:spcBef>
                <a:buFontTx/>
                <a:buNone/>
              </a:pPr>
              <a:endParaRPr lang="en-US" altLang="en-US" sz="1800">
                <a:solidFill>
                  <a:schemeClr val="tx1"/>
                </a:solidFill>
                <a:latin typeface="Arial" panose="020B0604020202020204" pitchFamily="34" charset="0"/>
              </a:endParaRPr>
            </a:p>
          </p:txBody>
        </p:sp>
      </p:grpSp>
      <p:grpSp>
        <p:nvGrpSpPr>
          <p:cNvPr id="14349" name="Group 38"/>
          <p:cNvGrpSpPr>
            <a:grpSpLocks/>
          </p:cNvGrpSpPr>
          <p:nvPr/>
        </p:nvGrpSpPr>
        <p:grpSpPr bwMode="auto">
          <a:xfrm>
            <a:off x="6029325" y="2286000"/>
            <a:ext cx="2641600" cy="677863"/>
            <a:chOff x="2856" y="1920"/>
            <a:chExt cx="1200" cy="3074"/>
          </a:xfrm>
        </p:grpSpPr>
        <p:sp>
          <p:nvSpPr>
            <p:cNvPr id="14414" name="Rectangle 21"/>
            <p:cNvSpPr>
              <a:spLocks noChangeArrowheads="1"/>
            </p:cNvSpPr>
            <p:nvPr/>
          </p:nvSpPr>
          <p:spPr bwMode="auto">
            <a:xfrm>
              <a:off x="2856" y="1920"/>
              <a:ext cx="1200" cy="957"/>
            </a:xfrm>
            <a:prstGeom prst="rect">
              <a:avLst/>
            </a:prstGeom>
            <a:solidFill>
              <a:srgbClr val="FFCC66"/>
            </a:solidFill>
            <a:ln w="9525">
              <a:solidFill>
                <a:schemeClr val="tx1"/>
              </a:solidFill>
              <a:miter lim="800000"/>
              <a:headEnd/>
              <a:tailEnd/>
            </a:ln>
            <a:effectLst>
              <a:outerShdw dist="35921" dir="2700000" algn="ctr" rotWithShape="0">
                <a:schemeClr val="tx1"/>
              </a:outerShdw>
            </a:effectLst>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415" name="Text Box 14"/>
            <p:cNvSpPr txBox="1">
              <a:spLocks noChangeArrowheads="1"/>
            </p:cNvSpPr>
            <p:nvPr/>
          </p:nvSpPr>
          <p:spPr bwMode="auto">
            <a:xfrm>
              <a:off x="2869" y="2027"/>
              <a:ext cx="1187" cy="296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en-US" altLang="en-US" sz="1800">
                  <a:solidFill>
                    <a:schemeClr val="tx1"/>
                  </a:solidFill>
                  <a:latin typeface="Arial" panose="020B0604020202020204" pitchFamily="34" charset="0"/>
                </a:rPr>
                <a:t>Content and skills</a:t>
              </a:r>
            </a:p>
            <a:p>
              <a:pPr eaLnBrk="1" hangingPunct="1">
                <a:spcBef>
                  <a:spcPct val="0"/>
                </a:spcBef>
                <a:buFontTx/>
                <a:buNone/>
              </a:pPr>
              <a:r>
                <a:rPr lang="en-US" altLang="en-US" sz="1800">
                  <a:solidFill>
                    <a:schemeClr val="tx1"/>
                  </a:solidFill>
                  <a:latin typeface="Arial" panose="020B0604020202020204" pitchFamily="34" charset="0"/>
                </a:rPr>
                <a:t>emphases</a:t>
              </a:r>
            </a:p>
            <a:p>
              <a:pPr eaLnBrk="1" hangingPunct="1">
                <a:spcBef>
                  <a:spcPct val="0"/>
                </a:spcBef>
                <a:buFontTx/>
                <a:buNone/>
              </a:pPr>
              <a:endParaRPr lang="en-US" altLang="en-US" sz="1800">
                <a:solidFill>
                  <a:schemeClr val="tx1"/>
                </a:solidFill>
                <a:latin typeface="Arial" panose="020B0604020202020204" pitchFamily="34" charset="0"/>
              </a:endParaRPr>
            </a:p>
          </p:txBody>
        </p:sp>
      </p:grpSp>
      <p:grpSp>
        <p:nvGrpSpPr>
          <p:cNvPr id="14350" name="Group 76"/>
          <p:cNvGrpSpPr>
            <a:grpSpLocks/>
          </p:cNvGrpSpPr>
          <p:nvPr/>
        </p:nvGrpSpPr>
        <p:grpSpPr bwMode="auto">
          <a:xfrm>
            <a:off x="1930400" y="6248458"/>
            <a:ext cx="4876800" cy="646130"/>
            <a:chOff x="912" y="5200"/>
            <a:chExt cx="2304" cy="543"/>
          </a:xfrm>
        </p:grpSpPr>
        <p:sp>
          <p:nvSpPr>
            <p:cNvPr id="14412" name="Rectangle 75"/>
            <p:cNvSpPr>
              <a:spLocks noChangeArrowheads="1"/>
            </p:cNvSpPr>
            <p:nvPr/>
          </p:nvSpPr>
          <p:spPr bwMode="auto">
            <a:xfrm>
              <a:off x="912" y="5280"/>
              <a:ext cx="2304" cy="336"/>
            </a:xfrm>
            <a:prstGeom prst="rect">
              <a:avLst/>
            </a:prstGeom>
            <a:solidFill>
              <a:schemeClr val="folHlink"/>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413" name="Text Box 18"/>
            <p:cNvSpPr txBox="1">
              <a:spLocks noChangeArrowheads="1"/>
            </p:cNvSpPr>
            <p:nvPr/>
          </p:nvSpPr>
          <p:spPr bwMode="auto">
            <a:xfrm>
              <a:off x="1067" y="5200"/>
              <a:ext cx="2005" cy="54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dirty="0">
                  <a:solidFill>
                    <a:schemeClr val="bg1"/>
                  </a:solidFill>
                  <a:latin typeface="Arial" panose="020B0604020202020204" pitchFamily="34" charset="0"/>
                </a:rPr>
                <a:t>External moderation,</a:t>
              </a:r>
            </a:p>
            <a:p>
              <a:pPr algn="ctr" eaLnBrk="1" hangingPunct="1">
                <a:spcBef>
                  <a:spcPct val="0"/>
                </a:spcBef>
                <a:buFontTx/>
                <a:buNone/>
              </a:pPr>
              <a:r>
                <a:rPr lang="en-US" altLang="en-US" sz="1800" dirty="0">
                  <a:solidFill>
                    <a:schemeClr val="bg1"/>
                  </a:solidFill>
                  <a:latin typeface="Arial" panose="020B0604020202020204" pitchFamily="34" charset="0"/>
                </a:rPr>
                <a:t>quality assurance, and  evaluation </a:t>
              </a:r>
            </a:p>
          </p:txBody>
        </p:sp>
      </p:grpSp>
      <p:sp>
        <p:nvSpPr>
          <p:cNvPr id="14351" name="AutoShape 29"/>
          <p:cNvSpPr>
            <a:spLocks noChangeArrowheads="1"/>
          </p:cNvSpPr>
          <p:nvPr/>
        </p:nvSpPr>
        <p:spPr bwMode="auto">
          <a:xfrm rot="5400000">
            <a:off x="1358900" y="1990725"/>
            <a:ext cx="228600" cy="304800"/>
          </a:xfrm>
          <a:prstGeom prst="rightArrow">
            <a:avLst>
              <a:gd name="adj1" fmla="val 50000"/>
              <a:gd name="adj2" fmla="val 33333"/>
            </a:avLst>
          </a:prstGeom>
          <a:solidFill>
            <a:schemeClr val="folHlink"/>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52" name="AutoShape 30"/>
          <p:cNvSpPr>
            <a:spLocks noChangeArrowheads="1"/>
          </p:cNvSpPr>
          <p:nvPr/>
        </p:nvSpPr>
        <p:spPr bwMode="auto">
          <a:xfrm rot="5400000">
            <a:off x="4305300" y="1990725"/>
            <a:ext cx="228600" cy="304800"/>
          </a:xfrm>
          <a:prstGeom prst="rightArrow">
            <a:avLst>
              <a:gd name="adj1" fmla="val 50000"/>
              <a:gd name="adj2" fmla="val 33333"/>
            </a:avLst>
          </a:prstGeom>
          <a:solidFill>
            <a:schemeClr val="folHlink"/>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53" name="AutoShape 31"/>
          <p:cNvSpPr>
            <a:spLocks noChangeArrowheads="1"/>
          </p:cNvSpPr>
          <p:nvPr/>
        </p:nvSpPr>
        <p:spPr bwMode="auto">
          <a:xfrm rot="5400000">
            <a:off x="7150100" y="1990725"/>
            <a:ext cx="228600" cy="304800"/>
          </a:xfrm>
          <a:prstGeom prst="rightArrow">
            <a:avLst>
              <a:gd name="adj1" fmla="val 50000"/>
              <a:gd name="adj2" fmla="val 33333"/>
            </a:avLst>
          </a:prstGeom>
          <a:solidFill>
            <a:schemeClr val="folHlink"/>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grpSp>
        <p:nvGrpSpPr>
          <p:cNvPr id="14354" name="Group 32"/>
          <p:cNvGrpSpPr>
            <a:grpSpLocks/>
          </p:cNvGrpSpPr>
          <p:nvPr/>
        </p:nvGrpSpPr>
        <p:grpSpPr bwMode="auto">
          <a:xfrm>
            <a:off x="1066800" y="1485900"/>
            <a:ext cx="6553200" cy="628650"/>
            <a:chOff x="528" y="1200"/>
            <a:chExt cx="3120" cy="432"/>
          </a:xfrm>
        </p:grpSpPr>
        <p:sp>
          <p:nvSpPr>
            <p:cNvPr id="14410" name="Rectangle 10"/>
            <p:cNvSpPr>
              <a:spLocks noChangeArrowheads="1"/>
            </p:cNvSpPr>
            <p:nvPr/>
          </p:nvSpPr>
          <p:spPr bwMode="auto">
            <a:xfrm>
              <a:off x="528" y="1200"/>
              <a:ext cx="3120" cy="432"/>
            </a:xfrm>
            <a:prstGeom prst="rect">
              <a:avLst/>
            </a:prstGeom>
            <a:solidFill>
              <a:srgbClr val="FFFF66"/>
            </a:solidFill>
            <a:ln w="9525">
              <a:solidFill>
                <a:schemeClr val="tx1"/>
              </a:solidFill>
              <a:miter lim="800000"/>
              <a:headEnd/>
              <a:tailEnd/>
            </a:ln>
            <a:effectLst>
              <a:outerShdw dist="35921" dir="2700000" algn="ctr" rotWithShape="0">
                <a:schemeClr val="tx1"/>
              </a:outerShdw>
            </a:effectLst>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411" name="Text Box 9"/>
            <p:cNvSpPr txBox="1">
              <a:spLocks noChangeArrowheads="1"/>
            </p:cNvSpPr>
            <p:nvPr/>
          </p:nvSpPr>
          <p:spPr bwMode="auto">
            <a:xfrm>
              <a:off x="2052" y="1216"/>
              <a:ext cx="87" cy="254"/>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algn="ctr" eaLnBrk="1" hangingPunct="1">
                <a:spcBef>
                  <a:spcPct val="0"/>
                </a:spcBef>
                <a:buFontTx/>
                <a:buNone/>
              </a:pPr>
              <a:endParaRPr lang="en-US" altLang="en-US" sz="1800">
                <a:solidFill>
                  <a:schemeClr val="tx1"/>
                </a:solidFill>
                <a:latin typeface="Arial" panose="020B0604020202020204" pitchFamily="34" charset="0"/>
              </a:endParaRPr>
            </a:p>
          </p:txBody>
        </p:sp>
      </p:grpSp>
      <p:sp>
        <p:nvSpPr>
          <p:cNvPr id="14355" name="Text Box 54"/>
          <p:cNvSpPr txBox="1">
            <a:spLocks noChangeArrowheads="1"/>
          </p:cNvSpPr>
          <p:nvPr/>
        </p:nvSpPr>
        <p:spPr bwMode="auto">
          <a:xfrm>
            <a:off x="3352800" y="4686300"/>
            <a:ext cx="2860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en-US" altLang="en-US" sz="1800">
                <a:solidFill>
                  <a:schemeClr val="tx1"/>
                </a:solidFill>
                <a:latin typeface="Arial" panose="020B0604020202020204" pitchFamily="34" charset="0"/>
              </a:rPr>
              <a:t>Staff or external agencies </a:t>
            </a:r>
          </a:p>
          <a:p>
            <a:pPr eaLnBrk="1" hangingPunct="1">
              <a:spcBef>
                <a:spcPct val="0"/>
              </a:spcBef>
              <a:buFontTx/>
              <a:buNone/>
            </a:pPr>
            <a:r>
              <a:rPr lang="en-US" altLang="en-US" sz="1800">
                <a:solidFill>
                  <a:schemeClr val="tx1"/>
                </a:solidFill>
                <a:latin typeface="Arial" panose="020B0604020202020204" pitchFamily="34" charset="0"/>
              </a:rPr>
              <a:t> </a:t>
            </a:r>
          </a:p>
        </p:txBody>
      </p:sp>
      <p:sp>
        <p:nvSpPr>
          <p:cNvPr id="14356" name="AutoShape 74"/>
          <p:cNvSpPr>
            <a:spLocks noChangeArrowheads="1"/>
          </p:cNvSpPr>
          <p:nvPr/>
        </p:nvSpPr>
        <p:spPr bwMode="auto">
          <a:xfrm>
            <a:off x="203200" y="1028700"/>
            <a:ext cx="406400" cy="514350"/>
          </a:xfrm>
          <a:prstGeom prst="curvedRightArrow">
            <a:avLst>
              <a:gd name="adj1" fmla="val 45000"/>
              <a:gd name="adj2" fmla="val 90000"/>
              <a:gd name="adj3" fmla="val 33333"/>
            </a:avLst>
          </a:prstGeom>
          <a:solidFill>
            <a:srgbClr val="4D4D4D"/>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57" name="Text Box 84"/>
          <p:cNvSpPr txBox="1">
            <a:spLocks noChangeArrowheads="1"/>
          </p:cNvSpPr>
          <p:nvPr/>
        </p:nvSpPr>
        <p:spPr bwMode="auto">
          <a:xfrm>
            <a:off x="3454400" y="5165725"/>
            <a:ext cx="1531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en-US" altLang="en-US" sz="1800">
                <a:solidFill>
                  <a:schemeClr val="tx1"/>
                </a:solidFill>
                <a:latin typeface="Arial" panose="020B0604020202020204" pitchFamily="34" charset="0"/>
              </a:rPr>
              <a:t>Technologies</a:t>
            </a:r>
          </a:p>
        </p:txBody>
      </p:sp>
      <p:grpSp>
        <p:nvGrpSpPr>
          <p:cNvPr id="14358" name="Group 87"/>
          <p:cNvGrpSpPr>
            <a:grpSpLocks/>
          </p:cNvGrpSpPr>
          <p:nvPr/>
        </p:nvGrpSpPr>
        <p:grpSpPr bwMode="auto">
          <a:xfrm>
            <a:off x="6299200" y="4171950"/>
            <a:ext cx="2438400" cy="514350"/>
            <a:chOff x="144" y="1728"/>
            <a:chExt cx="1200" cy="960"/>
          </a:xfrm>
        </p:grpSpPr>
        <p:sp>
          <p:nvSpPr>
            <p:cNvPr id="14408" name="Rectangle 88"/>
            <p:cNvSpPr>
              <a:spLocks noChangeArrowheads="1"/>
            </p:cNvSpPr>
            <p:nvPr/>
          </p:nvSpPr>
          <p:spPr bwMode="auto">
            <a:xfrm>
              <a:off x="144" y="1728"/>
              <a:ext cx="1200" cy="960"/>
            </a:xfrm>
            <a:prstGeom prst="rect">
              <a:avLst/>
            </a:prstGeom>
            <a:solidFill>
              <a:srgbClr val="99FF66"/>
            </a:solidFill>
            <a:ln w="9525">
              <a:solidFill>
                <a:schemeClr val="tx1"/>
              </a:solidFill>
              <a:miter lim="800000"/>
              <a:headEnd/>
              <a:tailEnd/>
            </a:ln>
            <a:effectLst>
              <a:outerShdw dist="35921" dir="2700000" algn="ctr" rotWithShape="0">
                <a:schemeClr val="tx1"/>
              </a:outerShdw>
            </a:effectLst>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409" name="Text Box 89"/>
            <p:cNvSpPr txBox="1">
              <a:spLocks noChangeArrowheads="1"/>
            </p:cNvSpPr>
            <p:nvPr/>
          </p:nvSpPr>
          <p:spPr bwMode="auto">
            <a:xfrm>
              <a:off x="192" y="1777"/>
              <a:ext cx="104" cy="689"/>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grpSp>
        <p:nvGrpSpPr>
          <p:cNvPr id="14359" name="Group 100"/>
          <p:cNvGrpSpPr>
            <a:grpSpLocks/>
          </p:cNvGrpSpPr>
          <p:nvPr/>
        </p:nvGrpSpPr>
        <p:grpSpPr bwMode="auto">
          <a:xfrm>
            <a:off x="6299200" y="3600450"/>
            <a:ext cx="2438400" cy="514350"/>
            <a:chOff x="144" y="1728"/>
            <a:chExt cx="1200" cy="960"/>
          </a:xfrm>
        </p:grpSpPr>
        <p:sp>
          <p:nvSpPr>
            <p:cNvPr id="14406" name="Rectangle 101"/>
            <p:cNvSpPr>
              <a:spLocks noChangeArrowheads="1"/>
            </p:cNvSpPr>
            <p:nvPr/>
          </p:nvSpPr>
          <p:spPr bwMode="auto">
            <a:xfrm>
              <a:off x="144" y="1728"/>
              <a:ext cx="1200" cy="960"/>
            </a:xfrm>
            <a:prstGeom prst="rect">
              <a:avLst/>
            </a:prstGeom>
            <a:solidFill>
              <a:srgbClr val="99FF66"/>
            </a:solidFill>
            <a:ln w="9525">
              <a:solidFill>
                <a:schemeClr val="tx1"/>
              </a:solidFill>
              <a:miter lim="800000"/>
              <a:headEnd/>
              <a:tailEnd/>
            </a:ln>
            <a:effectLst>
              <a:outerShdw dist="35921" dir="2700000" algn="ctr" rotWithShape="0">
                <a:schemeClr val="tx1"/>
              </a:outerShdw>
            </a:effectLst>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407" name="Text Box 102"/>
            <p:cNvSpPr txBox="1">
              <a:spLocks noChangeArrowheads="1"/>
            </p:cNvSpPr>
            <p:nvPr/>
          </p:nvSpPr>
          <p:spPr bwMode="auto">
            <a:xfrm>
              <a:off x="192" y="1777"/>
              <a:ext cx="104" cy="689"/>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sp>
        <p:nvSpPr>
          <p:cNvPr id="14360" name="Oval 117"/>
          <p:cNvSpPr>
            <a:spLocks noChangeArrowheads="1"/>
          </p:cNvSpPr>
          <p:nvPr/>
        </p:nvSpPr>
        <p:spPr bwMode="auto">
          <a:xfrm>
            <a:off x="812800" y="3086100"/>
            <a:ext cx="3657600" cy="514350"/>
          </a:xfrm>
          <a:prstGeom prst="ellipse">
            <a:avLst/>
          </a:prstGeom>
          <a:solidFill>
            <a:srgbClr val="99FFCC"/>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a:solidFill>
                  <a:schemeClr val="tx1"/>
                </a:solidFill>
                <a:latin typeface="Arial" panose="020B0604020202020204" pitchFamily="34" charset="0"/>
              </a:rPr>
              <a:t>Assessment strategy</a:t>
            </a:r>
          </a:p>
        </p:txBody>
      </p:sp>
      <p:sp>
        <p:nvSpPr>
          <p:cNvPr id="14361" name="Oval 115"/>
          <p:cNvSpPr>
            <a:spLocks noChangeArrowheads="1"/>
          </p:cNvSpPr>
          <p:nvPr/>
        </p:nvSpPr>
        <p:spPr bwMode="auto">
          <a:xfrm>
            <a:off x="3962400" y="3086100"/>
            <a:ext cx="3657600" cy="541338"/>
          </a:xfrm>
          <a:prstGeom prst="ellipse">
            <a:avLst/>
          </a:prstGeom>
          <a:solidFill>
            <a:srgbClr val="99FF66"/>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a:solidFill>
                  <a:schemeClr val="tx1"/>
                </a:solidFill>
                <a:latin typeface="Arial" panose="020B0604020202020204" pitchFamily="34" charset="0"/>
              </a:rPr>
              <a:t>Teaching and learning </a:t>
            </a:r>
          </a:p>
          <a:p>
            <a:pPr algn="ctr" eaLnBrk="1" hangingPunct="1">
              <a:spcBef>
                <a:spcPct val="0"/>
              </a:spcBef>
              <a:buFontTx/>
              <a:buNone/>
            </a:pPr>
            <a:r>
              <a:rPr lang="en-US" altLang="en-US" sz="1800">
                <a:solidFill>
                  <a:schemeClr val="tx1"/>
                </a:solidFill>
                <a:latin typeface="Arial" panose="020B0604020202020204" pitchFamily="34" charset="0"/>
              </a:rPr>
              <a:t>methods</a:t>
            </a:r>
          </a:p>
        </p:txBody>
      </p:sp>
      <p:sp>
        <p:nvSpPr>
          <p:cNvPr id="14362" name="Oval 119"/>
          <p:cNvSpPr>
            <a:spLocks noChangeArrowheads="1"/>
          </p:cNvSpPr>
          <p:nvPr/>
        </p:nvSpPr>
        <p:spPr bwMode="auto">
          <a:xfrm>
            <a:off x="2743200" y="3714750"/>
            <a:ext cx="3251200" cy="742950"/>
          </a:xfrm>
          <a:prstGeom prst="ellipse">
            <a:avLst/>
          </a:prstGeom>
          <a:solidFill>
            <a:srgbClr val="CC99FF"/>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algn="ctr" eaLnBrk="1" hangingPunct="1">
              <a:spcBef>
                <a:spcPct val="0"/>
              </a:spcBef>
              <a:buFontTx/>
              <a:buNone/>
            </a:pPr>
            <a:endParaRPr lang="en-US" altLang="en-US" sz="1800" dirty="0">
              <a:solidFill>
                <a:schemeClr val="tx1"/>
              </a:solidFill>
              <a:latin typeface="Arial" panose="020B0604020202020204" pitchFamily="34" charset="0"/>
            </a:endParaRPr>
          </a:p>
          <a:p>
            <a:pPr algn="ctr" eaLnBrk="1" hangingPunct="1">
              <a:spcBef>
                <a:spcPct val="0"/>
              </a:spcBef>
              <a:buFontTx/>
              <a:buNone/>
            </a:pPr>
            <a:endParaRPr lang="en-US" altLang="en-US" sz="1800" dirty="0">
              <a:solidFill>
                <a:schemeClr val="tx1"/>
              </a:solidFill>
              <a:latin typeface="Arial" panose="020B0604020202020204" pitchFamily="34" charset="0"/>
            </a:endParaRPr>
          </a:p>
          <a:p>
            <a:pPr algn="ctr" eaLnBrk="1" hangingPunct="1">
              <a:spcBef>
                <a:spcPct val="0"/>
              </a:spcBef>
              <a:buFontTx/>
              <a:buNone/>
            </a:pPr>
            <a:r>
              <a:rPr lang="en-US" altLang="en-US" sz="1800" dirty="0">
                <a:solidFill>
                  <a:schemeClr val="tx1"/>
                </a:solidFill>
                <a:latin typeface="Arial" panose="020B0604020202020204" pitchFamily="34" charset="0"/>
              </a:rPr>
              <a:t>Course materials</a:t>
            </a:r>
          </a:p>
          <a:p>
            <a:pPr algn="ctr" eaLnBrk="1" hangingPunct="1">
              <a:spcBef>
                <a:spcPct val="0"/>
              </a:spcBef>
              <a:buFontTx/>
              <a:buNone/>
            </a:pPr>
            <a:r>
              <a:rPr lang="en-US" altLang="en-US" sz="1800" dirty="0">
                <a:solidFill>
                  <a:schemeClr val="tx1"/>
                </a:solidFill>
                <a:latin typeface="Arial" panose="020B0604020202020204" pitchFamily="34" charset="0"/>
              </a:rPr>
              <a:t> </a:t>
            </a:r>
          </a:p>
          <a:p>
            <a:pPr algn="ctr" eaLnBrk="1" hangingPunct="1">
              <a:spcBef>
                <a:spcPct val="0"/>
              </a:spcBef>
              <a:buFontTx/>
              <a:buNone/>
            </a:pPr>
            <a:r>
              <a:rPr lang="en-US" altLang="en-US" sz="1800" dirty="0">
                <a:solidFill>
                  <a:schemeClr val="tx1"/>
                </a:solidFill>
                <a:latin typeface="Arial" panose="020B0604020202020204" pitchFamily="34" charset="0"/>
              </a:rPr>
              <a:t>,</a:t>
            </a:r>
          </a:p>
          <a:p>
            <a:pPr algn="ctr" eaLnBrk="1" hangingPunct="1">
              <a:spcBef>
                <a:spcPct val="0"/>
              </a:spcBef>
              <a:buFontTx/>
              <a:buNone/>
            </a:pPr>
            <a:endParaRPr lang="en-US" altLang="en-US" sz="1800" dirty="0">
              <a:solidFill>
                <a:schemeClr val="tx1"/>
              </a:solidFill>
              <a:latin typeface="Arial" panose="020B0604020202020204" pitchFamily="34" charset="0"/>
            </a:endParaRPr>
          </a:p>
        </p:txBody>
      </p:sp>
      <p:grpSp>
        <p:nvGrpSpPr>
          <p:cNvPr id="14363" name="Group 121"/>
          <p:cNvGrpSpPr>
            <a:grpSpLocks/>
          </p:cNvGrpSpPr>
          <p:nvPr/>
        </p:nvGrpSpPr>
        <p:grpSpPr bwMode="auto">
          <a:xfrm>
            <a:off x="6299200" y="4743450"/>
            <a:ext cx="2438400" cy="514350"/>
            <a:chOff x="144" y="1728"/>
            <a:chExt cx="1200" cy="960"/>
          </a:xfrm>
        </p:grpSpPr>
        <p:sp>
          <p:nvSpPr>
            <p:cNvPr id="14404" name="Rectangle 122"/>
            <p:cNvSpPr>
              <a:spLocks noChangeArrowheads="1"/>
            </p:cNvSpPr>
            <p:nvPr/>
          </p:nvSpPr>
          <p:spPr bwMode="auto">
            <a:xfrm>
              <a:off x="144" y="1728"/>
              <a:ext cx="1200" cy="960"/>
            </a:xfrm>
            <a:prstGeom prst="rect">
              <a:avLst/>
            </a:prstGeom>
            <a:solidFill>
              <a:srgbClr val="99FF66"/>
            </a:solidFill>
            <a:ln w="9525">
              <a:solidFill>
                <a:schemeClr val="tx1"/>
              </a:solidFill>
              <a:miter lim="800000"/>
              <a:headEnd/>
              <a:tailEnd/>
            </a:ln>
            <a:effectLst>
              <a:outerShdw dist="35921" dir="2700000" algn="ctr" rotWithShape="0">
                <a:schemeClr val="tx1"/>
              </a:outerShdw>
            </a:effectLst>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405" name="Text Box 123"/>
            <p:cNvSpPr txBox="1">
              <a:spLocks noChangeArrowheads="1"/>
            </p:cNvSpPr>
            <p:nvPr/>
          </p:nvSpPr>
          <p:spPr bwMode="auto">
            <a:xfrm>
              <a:off x="192" y="1777"/>
              <a:ext cx="104" cy="689"/>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grpSp>
        <p:nvGrpSpPr>
          <p:cNvPr id="14364" name="Group 124"/>
          <p:cNvGrpSpPr>
            <a:grpSpLocks/>
          </p:cNvGrpSpPr>
          <p:nvPr/>
        </p:nvGrpSpPr>
        <p:grpSpPr bwMode="auto">
          <a:xfrm>
            <a:off x="6299200" y="5314950"/>
            <a:ext cx="2438400" cy="514350"/>
            <a:chOff x="144" y="1728"/>
            <a:chExt cx="1200" cy="960"/>
          </a:xfrm>
        </p:grpSpPr>
        <p:sp>
          <p:nvSpPr>
            <p:cNvPr id="14402" name="Rectangle 125"/>
            <p:cNvSpPr>
              <a:spLocks noChangeArrowheads="1"/>
            </p:cNvSpPr>
            <p:nvPr/>
          </p:nvSpPr>
          <p:spPr bwMode="auto">
            <a:xfrm>
              <a:off x="144" y="1728"/>
              <a:ext cx="1200" cy="960"/>
            </a:xfrm>
            <a:prstGeom prst="rect">
              <a:avLst/>
            </a:prstGeom>
            <a:solidFill>
              <a:srgbClr val="99FF66"/>
            </a:solidFill>
            <a:ln w="9525">
              <a:solidFill>
                <a:schemeClr val="tx1"/>
              </a:solidFill>
              <a:miter lim="800000"/>
              <a:headEnd/>
              <a:tailEnd/>
            </a:ln>
            <a:effectLst>
              <a:outerShdw dist="35921" dir="2700000" algn="ctr" rotWithShape="0">
                <a:schemeClr val="tx1"/>
              </a:outerShdw>
            </a:effectLst>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403" name="Text Box 126"/>
            <p:cNvSpPr txBox="1">
              <a:spLocks noChangeArrowheads="1"/>
            </p:cNvSpPr>
            <p:nvPr/>
          </p:nvSpPr>
          <p:spPr bwMode="auto">
            <a:xfrm>
              <a:off x="192" y="1777"/>
              <a:ext cx="104" cy="689"/>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sp>
        <p:nvSpPr>
          <p:cNvPr id="14365" name="Rectangle 127"/>
          <p:cNvSpPr>
            <a:spLocks noChangeArrowheads="1"/>
          </p:cNvSpPr>
          <p:nvPr/>
        </p:nvSpPr>
        <p:spPr bwMode="auto">
          <a:xfrm>
            <a:off x="6299200" y="4171950"/>
            <a:ext cx="1774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en-US" altLang="en-US" sz="1800">
                <a:solidFill>
                  <a:schemeClr val="tx1"/>
                </a:solidFill>
                <a:latin typeface="Arial" panose="020B0604020202020204" pitchFamily="34" charset="0"/>
              </a:rPr>
              <a:t>Group activities</a:t>
            </a:r>
          </a:p>
          <a:p>
            <a:pPr eaLnBrk="1" hangingPunct="1">
              <a:spcBef>
                <a:spcPct val="0"/>
              </a:spcBef>
              <a:buFontTx/>
              <a:buNone/>
            </a:pPr>
            <a:endParaRPr lang="en-US" altLang="en-US" sz="1800">
              <a:solidFill>
                <a:schemeClr val="tx1"/>
              </a:solidFill>
              <a:latin typeface="Arial" panose="020B0604020202020204" pitchFamily="34" charset="0"/>
            </a:endParaRPr>
          </a:p>
        </p:txBody>
      </p:sp>
      <p:grpSp>
        <p:nvGrpSpPr>
          <p:cNvPr id="14366" name="Group 137"/>
          <p:cNvGrpSpPr>
            <a:grpSpLocks/>
          </p:cNvGrpSpPr>
          <p:nvPr/>
        </p:nvGrpSpPr>
        <p:grpSpPr bwMode="auto">
          <a:xfrm>
            <a:off x="508000" y="3771900"/>
            <a:ext cx="2133600" cy="514350"/>
            <a:chOff x="144" y="1728"/>
            <a:chExt cx="1200" cy="960"/>
          </a:xfrm>
        </p:grpSpPr>
        <p:sp>
          <p:nvSpPr>
            <p:cNvPr id="14400" name="Rectangle 138"/>
            <p:cNvSpPr>
              <a:spLocks noChangeArrowheads="1"/>
            </p:cNvSpPr>
            <p:nvPr/>
          </p:nvSpPr>
          <p:spPr bwMode="auto">
            <a:xfrm>
              <a:off x="144" y="1728"/>
              <a:ext cx="1200" cy="960"/>
            </a:xfrm>
            <a:prstGeom prst="rect">
              <a:avLst/>
            </a:prstGeom>
            <a:solidFill>
              <a:srgbClr val="99FFCC"/>
            </a:solidFill>
            <a:ln w="9525">
              <a:solidFill>
                <a:schemeClr val="tx1"/>
              </a:solidFill>
              <a:miter lim="800000"/>
              <a:headEnd/>
              <a:tailEnd/>
            </a:ln>
            <a:effectLst>
              <a:outerShdw dist="35921" dir="2700000" algn="ctr" rotWithShape="0">
                <a:schemeClr val="tx1"/>
              </a:outerShdw>
            </a:effectLst>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401" name="Text Box 139"/>
            <p:cNvSpPr txBox="1">
              <a:spLocks noChangeArrowheads="1"/>
            </p:cNvSpPr>
            <p:nvPr/>
          </p:nvSpPr>
          <p:spPr bwMode="auto">
            <a:xfrm>
              <a:off x="192" y="1777"/>
              <a:ext cx="104" cy="689"/>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sp>
        <p:nvSpPr>
          <p:cNvPr id="14367" name="Text Box 140"/>
          <p:cNvSpPr txBox="1">
            <a:spLocks noChangeArrowheads="1"/>
          </p:cNvSpPr>
          <p:nvPr/>
        </p:nvSpPr>
        <p:spPr bwMode="auto">
          <a:xfrm>
            <a:off x="6380163" y="3625850"/>
            <a:ext cx="23574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en-US" altLang="en-US" sz="1800">
                <a:solidFill>
                  <a:schemeClr val="tx1"/>
                </a:solidFill>
                <a:latin typeface="Arial" panose="020B0604020202020204" pitchFamily="34" charset="0"/>
              </a:rPr>
              <a:t>Independent study </a:t>
            </a:r>
          </a:p>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4368" name="Text Box 141"/>
          <p:cNvSpPr txBox="1">
            <a:spLocks noChangeArrowheads="1"/>
          </p:cNvSpPr>
          <p:nvPr/>
        </p:nvSpPr>
        <p:spPr bwMode="auto">
          <a:xfrm>
            <a:off x="6299200" y="4743450"/>
            <a:ext cx="243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en-US" altLang="en-US" sz="1800">
                <a:solidFill>
                  <a:schemeClr val="tx1"/>
                </a:solidFill>
                <a:latin typeface="Arial" panose="020B0604020202020204" pitchFamily="34" charset="0"/>
              </a:rPr>
              <a:t>Work-based activities </a:t>
            </a:r>
          </a:p>
          <a:p>
            <a:pPr eaLnBrk="1" hangingPunct="1">
              <a:spcBef>
                <a:spcPct val="0"/>
              </a:spcBef>
              <a:buFontTx/>
              <a:buNone/>
            </a:pPr>
            <a:r>
              <a:rPr lang="en-US" altLang="en-US" sz="1800">
                <a:solidFill>
                  <a:schemeClr val="tx1"/>
                </a:solidFill>
                <a:latin typeface="Arial" panose="020B0604020202020204" pitchFamily="34" charset="0"/>
              </a:rPr>
              <a:t> </a:t>
            </a:r>
          </a:p>
        </p:txBody>
      </p:sp>
      <p:sp>
        <p:nvSpPr>
          <p:cNvPr id="14369" name="Text Box 142"/>
          <p:cNvSpPr txBox="1">
            <a:spLocks noChangeArrowheads="1"/>
          </p:cNvSpPr>
          <p:nvPr/>
        </p:nvSpPr>
        <p:spPr bwMode="auto">
          <a:xfrm>
            <a:off x="6299200" y="5314950"/>
            <a:ext cx="2274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en-US" altLang="en-US" sz="1800">
                <a:solidFill>
                  <a:schemeClr val="tx1"/>
                </a:solidFill>
                <a:latin typeface="Arial" panose="020B0604020202020204" pitchFamily="34" charset="0"/>
              </a:rPr>
              <a:t>Individual support &amp; </a:t>
            </a:r>
          </a:p>
          <a:p>
            <a:pPr eaLnBrk="1" hangingPunct="1">
              <a:spcBef>
                <a:spcPct val="0"/>
              </a:spcBef>
              <a:buFontTx/>
              <a:buNone/>
            </a:pPr>
            <a:r>
              <a:rPr lang="en-US" altLang="en-US" sz="1800">
                <a:solidFill>
                  <a:schemeClr val="tx1"/>
                </a:solidFill>
                <a:latin typeface="Arial" panose="020B0604020202020204" pitchFamily="34" charset="0"/>
              </a:rPr>
              <a:t>tutoring</a:t>
            </a:r>
          </a:p>
        </p:txBody>
      </p:sp>
      <p:grpSp>
        <p:nvGrpSpPr>
          <p:cNvPr id="14370" name="Group 143"/>
          <p:cNvGrpSpPr>
            <a:grpSpLocks/>
          </p:cNvGrpSpPr>
          <p:nvPr/>
        </p:nvGrpSpPr>
        <p:grpSpPr bwMode="auto">
          <a:xfrm>
            <a:off x="508000" y="4400550"/>
            <a:ext cx="2133600" cy="514350"/>
            <a:chOff x="144" y="1728"/>
            <a:chExt cx="1200" cy="960"/>
          </a:xfrm>
        </p:grpSpPr>
        <p:sp>
          <p:nvSpPr>
            <p:cNvPr id="14398" name="Rectangle 144"/>
            <p:cNvSpPr>
              <a:spLocks noChangeArrowheads="1"/>
            </p:cNvSpPr>
            <p:nvPr/>
          </p:nvSpPr>
          <p:spPr bwMode="auto">
            <a:xfrm>
              <a:off x="144" y="1728"/>
              <a:ext cx="1200" cy="960"/>
            </a:xfrm>
            <a:prstGeom prst="rect">
              <a:avLst/>
            </a:prstGeom>
            <a:solidFill>
              <a:srgbClr val="99FFCC"/>
            </a:solidFill>
            <a:ln w="9525">
              <a:solidFill>
                <a:schemeClr val="tx1"/>
              </a:solidFill>
              <a:miter lim="800000"/>
              <a:headEnd/>
              <a:tailEnd/>
            </a:ln>
            <a:effectLst>
              <a:outerShdw dist="35921" dir="2700000" algn="ctr" rotWithShape="0">
                <a:schemeClr val="tx1"/>
              </a:outerShdw>
            </a:effectLst>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99" name="Text Box 145"/>
            <p:cNvSpPr txBox="1">
              <a:spLocks noChangeArrowheads="1"/>
            </p:cNvSpPr>
            <p:nvPr/>
          </p:nvSpPr>
          <p:spPr bwMode="auto">
            <a:xfrm>
              <a:off x="192" y="1777"/>
              <a:ext cx="104" cy="689"/>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grpSp>
        <p:nvGrpSpPr>
          <p:cNvPr id="14371" name="Group 146"/>
          <p:cNvGrpSpPr>
            <a:grpSpLocks/>
          </p:cNvGrpSpPr>
          <p:nvPr/>
        </p:nvGrpSpPr>
        <p:grpSpPr bwMode="auto">
          <a:xfrm>
            <a:off x="508000" y="5029200"/>
            <a:ext cx="2133600" cy="514350"/>
            <a:chOff x="144" y="1728"/>
            <a:chExt cx="1200" cy="960"/>
          </a:xfrm>
        </p:grpSpPr>
        <p:sp>
          <p:nvSpPr>
            <p:cNvPr id="14396" name="Rectangle 147"/>
            <p:cNvSpPr>
              <a:spLocks noChangeArrowheads="1"/>
            </p:cNvSpPr>
            <p:nvPr/>
          </p:nvSpPr>
          <p:spPr bwMode="auto">
            <a:xfrm>
              <a:off x="144" y="1728"/>
              <a:ext cx="1200" cy="960"/>
            </a:xfrm>
            <a:prstGeom prst="rect">
              <a:avLst/>
            </a:prstGeom>
            <a:solidFill>
              <a:srgbClr val="99FFCC"/>
            </a:solidFill>
            <a:ln w="9525">
              <a:solidFill>
                <a:schemeClr val="tx1"/>
              </a:solidFill>
              <a:miter lim="800000"/>
              <a:headEnd/>
              <a:tailEnd/>
            </a:ln>
            <a:effectLst>
              <a:outerShdw dist="35921" dir="2700000" algn="ctr" rotWithShape="0">
                <a:schemeClr val="tx1"/>
              </a:outerShdw>
            </a:effectLst>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97" name="Text Box 148"/>
            <p:cNvSpPr txBox="1">
              <a:spLocks noChangeArrowheads="1"/>
            </p:cNvSpPr>
            <p:nvPr/>
          </p:nvSpPr>
          <p:spPr bwMode="auto">
            <a:xfrm>
              <a:off x="192" y="1777"/>
              <a:ext cx="104" cy="689"/>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sp>
        <p:nvSpPr>
          <p:cNvPr id="14372" name="Text Box 150"/>
          <p:cNvSpPr txBox="1">
            <a:spLocks noChangeArrowheads="1"/>
          </p:cNvSpPr>
          <p:nvPr/>
        </p:nvSpPr>
        <p:spPr bwMode="auto">
          <a:xfrm>
            <a:off x="508000" y="3429000"/>
            <a:ext cx="20780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a:p>
            <a:pPr eaLnBrk="1" hangingPunct="1">
              <a:spcBef>
                <a:spcPct val="0"/>
              </a:spcBef>
              <a:buFontTx/>
              <a:buNone/>
            </a:pPr>
            <a:r>
              <a:rPr lang="en-US" altLang="en-US" sz="1800">
                <a:solidFill>
                  <a:schemeClr val="tx1"/>
                </a:solidFill>
                <a:latin typeface="Arial" panose="020B0604020202020204" pitchFamily="34" charset="0"/>
              </a:rPr>
              <a:t>Formative and</a:t>
            </a:r>
          </a:p>
          <a:p>
            <a:pPr eaLnBrk="1" hangingPunct="1">
              <a:spcBef>
                <a:spcPct val="0"/>
              </a:spcBef>
              <a:buFontTx/>
              <a:buNone/>
            </a:pPr>
            <a:r>
              <a:rPr lang="en-US" altLang="en-US" sz="1800">
                <a:solidFill>
                  <a:schemeClr val="tx1"/>
                </a:solidFill>
                <a:latin typeface="Arial" panose="020B0604020202020204" pitchFamily="34" charset="0"/>
              </a:rPr>
              <a:t>summative </a:t>
            </a:r>
          </a:p>
        </p:txBody>
      </p:sp>
      <p:sp>
        <p:nvSpPr>
          <p:cNvPr id="14373" name="Text Box 151"/>
          <p:cNvSpPr txBox="1">
            <a:spLocks noChangeArrowheads="1"/>
          </p:cNvSpPr>
          <p:nvPr/>
        </p:nvSpPr>
        <p:spPr bwMode="auto">
          <a:xfrm>
            <a:off x="508000" y="4352925"/>
            <a:ext cx="1517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en-US" altLang="en-US" sz="1800">
                <a:solidFill>
                  <a:schemeClr val="tx1"/>
                </a:solidFill>
                <a:latin typeface="Arial" panose="020B0604020202020204" pitchFamily="34" charset="0"/>
              </a:rPr>
              <a:t>Feedback to </a:t>
            </a:r>
          </a:p>
          <a:p>
            <a:pPr eaLnBrk="1" hangingPunct="1">
              <a:spcBef>
                <a:spcPct val="0"/>
              </a:spcBef>
              <a:buFontTx/>
              <a:buNone/>
            </a:pPr>
            <a:r>
              <a:rPr lang="en-US" altLang="en-US" sz="1800">
                <a:solidFill>
                  <a:schemeClr val="tx1"/>
                </a:solidFill>
                <a:latin typeface="Arial" panose="020B0604020202020204" pitchFamily="34" charset="0"/>
              </a:rPr>
              <a:t>students </a:t>
            </a:r>
          </a:p>
        </p:txBody>
      </p:sp>
      <p:sp>
        <p:nvSpPr>
          <p:cNvPr id="14374" name="AutoShape 153"/>
          <p:cNvSpPr>
            <a:spLocks noChangeArrowheads="1"/>
          </p:cNvSpPr>
          <p:nvPr/>
        </p:nvSpPr>
        <p:spPr bwMode="auto">
          <a:xfrm rot="5563045" flipH="1" flipV="1">
            <a:off x="5349875" y="4600575"/>
            <a:ext cx="171450" cy="914400"/>
          </a:xfrm>
          <a:prstGeom prst="curvedRightArrow">
            <a:avLst>
              <a:gd name="adj1" fmla="val 60000"/>
              <a:gd name="adj2" fmla="val 120000"/>
              <a:gd name="adj3" fmla="val 33333"/>
            </a:avLst>
          </a:prstGeom>
          <a:solidFill>
            <a:srgbClr val="5F5F5F"/>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75" name="AutoShape 154"/>
          <p:cNvSpPr>
            <a:spLocks noChangeArrowheads="1"/>
          </p:cNvSpPr>
          <p:nvPr/>
        </p:nvSpPr>
        <p:spPr bwMode="auto">
          <a:xfrm rot="5491214" flipH="1" flipV="1">
            <a:off x="5045075" y="5057775"/>
            <a:ext cx="171450" cy="914400"/>
          </a:xfrm>
          <a:prstGeom prst="curvedRightArrow">
            <a:avLst>
              <a:gd name="adj1" fmla="val 60000"/>
              <a:gd name="adj2" fmla="val 120000"/>
              <a:gd name="adj3" fmla="val 33333"/>
            </a:avLst>
          </a:prstGeom>
          <a:solidFill>
            <a:srgbClr val="5F5F5F"/>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76" name="AutoShape 155"/>
          <p:cNvSpPr>
            <a:spLocks noChangeArrowheads="1"/>
          </p:cNvSpPr>
          <p:nvPr/>
        </p:nvSpPr>
        <p:spPr bwMode="auto">
          <a:xfrm rot="16238197" flipV="1">
            <a:off x="3216275" y="4600575"/>
            <a:ext cx="171450" cy="914400"/>
          </a:xfrm>
          <a:prstGeom prst="curvedRightArrow">
            <a:avLst>
              <a:gd name="adj1" fmla="val 60000"/>
              <a:gd name="adj2" fmla="val 120000"/>
              <a:gd name="adj3" fmla="val 33333"/>
            </a:avLst>
          </a:prstGeom>
          <a:solidFill>
            <a:srgbClr val="5F5F5F"/>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77" name="AutoShape 156"/>
          <p:cNvSpPr>
            <a:spLocks noChangeArrowheads="1"/>
          </p:cNvSpPr>
          <p:nvPr/>
        </p:nvSpPr>
        <p:spPr bwMode="auto">
          <a:xfrm rot="18431345" flipV="1">
            <a:off x="1489075" y="5857875"/>
            <a:ext cx="171450" cy="914400"/>
          </a:xfrm>
          <a:prstGeom prst="curvedRightArrow">
            <a:avLst>
              <a:gd name="adj1" fmla="val 60000"/>
              <a:gd name="adj2" fmla="val 120000"/>
              <a:gd name="adj3" fmla="val 33333"/>
            </a:avLst>
          </a:prstGeom>
          <a:solidFill>
            <a:srgbClr val="5F5F5F"/>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78" name="AutoShape 157"/>
          <p:cNvSpPr>
            <a:spLocks noChangeArrowheads="1"/>
          </p:cNvSpPr>
          <p:nvPr/>
        </p:nvSpPr>
        <p:spPr bwMode="auto">
          <a:xfrm rot="16238197" flipV="1">
            <a:off x="3419475" y="5057775"/>
            <a:ext cx="171450" cy="914400"/>
          </a:xfrm>
          <a:prstGeom prst="curvedRightArrow">
            <a:avLst>
              <a:gd name="adj1" fmla="val 60000"/>
              <a:gd name="adj2" fmla="val 120000"/>
              <a:gd name="adj3" fmla="val 33333"/>
            </a:avLst>
          </a:prstGeom>
          <a:solidFill>
            <a:srgbClr val="5F5F5F"/>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79" name="AutoShape 158"/>
          <p:cNvSpPr>
            <a:spLocks noChangeArrowheads="1"/>
          </p:cNvSpPr>
          <p:nvPr/>
        </p:nvSpPr>
        <p:spPr bwMode="auto">
          <a:xfrm rot="-5509157">
            <a:off x="4203700" y="4476750"/>
            <a:ext cx="228600" cy="304800"/>
          </a:xfrm>
          <a:prstGeom prst="rightArrow">
            <a:avLst>
              <a:gd name="adj1" fmla="val 50000"/>
              <a:gd name="adj2" fmla="val 33333"/>
            </a:avLst>
          </a:prstGeom>
          <a:solidFill>
            <a:schemeClr val="folHlink"/>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80" name="AutoShape 159"/>
          <p:cNvSpPr>
            <a:spLocks noChangeArrowheads="1"/>
          </p:cNvSpPr>
          <p:nvPr/>
        </p:nvSpPr>
        <p:spPr bwMode="auto">
          <a:xfrm rot="-5509157">
            <a:off x="4203700" y="4991100"/>
            <a:ext cx="228600" cy="304800"/>
          </a:xfrm>
          <a:prstGeom prst="rightArrow">
            <a:avLst>
              <a:gd name="adj1" fmla="val 50000"/>
              <a:gd name="adj2" fmla="val 33333"/>
            </a:avLst>
          </a:prstGeom>
          <a:solidFill>
            <a:schemeClr val="folHlink"/>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81" name="AutoShape 163"/>
          <p:cNvSpPr>
            <a:spLocks noChangeArrowheads="1"/>
          </p:cNvSpPr>
          <p:nvPr/>
        </p:nvSpPr>
        <p:spPr bwMode="auto">
          <a:xfrm rot="5400000">
            <a:off x="2984500" y="2819400"/>
            <a:ext cx="228600" cy="304800"/>
          </a:xfrm>
          <a:prstGeom prst="rightArrow">
            <a:avLst>
              <a:gd name="adj1" fmla="val 50000"/>
              <a:gd name="adj2" fmla="val 33333"/>
            </a:avLst>
          </a:prstGeom>
          <a:solidFill>
            <a:schemeClr val="folHlink"/>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82" name="AutoShape 164"/>
          <p:cNvSpPr>
            <a:spLocks noChangeArrowheads="1"/>
          </p:cNvSpPr>
          <p:nvPr/>
        </p:nvSpPr>
        <p:spPr bwMode="auto">
          <a:xfrm rot="5400000">
            <a:off x="5829300" y="2819400"/>
            <a:ext cx="228600" cy="304800"/>
          </a:xfrm>
          <a:prstGeom prst="rightArrow">
            <a:avLst>
              <a:gd name="adj1" fmla="val 50000"/>
              <a:gd name="adj2" fmla="val 33333"/>
            </a:avLst>
          </a:prstGeom>
          <a:solidFill>
            <a:schemeClr val="folHlink"/>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83" name="AutoShape 165"/>
          <p:cNvSpPr>
            <a:spLocks noChangeArrowheads="1"/>
          </p:cNvSpPr>
          <p:nvPr/>
        </p:nvSpPr>
        <p:spPr bwMode="auto">
          <a:xfrm rot="5400000">
            <a:off x="1358900" y="3448050"/>
            <a:ext cx="228600" cy="304800"/>
          </a:xfrm>
          <a:prstGeom prst="rightArrow">
            <a:avLst>
              <a:gd name="adj1" fmla="val 50000"/>
              <a:gd name="adj2" fmla="val 33333"/>
            </a:avLst>
          </a:prstGeom>
          <a:solidFill>
            <a:schemeClr val="folHlink"/>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84" name="AutoShape 166"/>
          <p:cNvSpPr>
            <a:spLocks noChangeArrowheads="1"/>
          </p:cNvSpPr>
          <p:nvPr/>
        </p:nvSpPr>
        <p:spPr bwMode="auto">
          <a:xfrm rot="5400000">
            <a:off x="7353300" y="3333750"/>
            <a:ext cx="228600" cy="304800"/>
          </a:xfrm>
          <a:prstGeom prst="rightArrow">
            <a:avLst>
              <a:gd name="adj1" fmla="val 50000"/>
              <a:gd name="adj2" fmla="val 33333"/>
            </a:avLst>
          </a:prstGeom>
          <a:solidFill>
            <a:schemeClr val="folHlink"/>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85" name="AutoShape 167"/>
          <p:cNvSpPr>
            <a:spLocks noChangeArrowheads="1"/>
          </p:cNvSpPr>
          <p:nvPr/>
        </p:nvSpPr>
        <p:spPr bwMode="auto">
          <a:xfrm rot="5400000">
            <a:off x="4102100" y="3390900"/>
            <a:ext cx="228600" cy="304800"/>
          </a:xfrm>
          <a:prstGeom prst="rightArrow">
            <a:avLst>
              <a:gd name="adj1" fmla="val 50000"/>
              <a:gd name="adj2" fmla="val 33333"/>
            </a:avLst>
          </a:prstGeom>
          <a:solidFill>
            <a:schemeClr val="folHlink"/>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86" name="Text Box 169"/>
          <p:cNvSpPr txBox="1">
            <a:spLocks noChangeArrowheads="1"/>
          </p:cNvSpPr>
          <p:nvPr/>
        </p:nvSpPr>
        <p:spPr bwMode="auto">
          <a:xfrm>
            <a:off x="508000" y="4949825"/>
            <a:ext cx="17494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en-US" altLang="en-US" sz="1800">
                <a:solidFill>
                  <a:schemeClr val="tx1"/>
                </a:solidFill>
                <a:latin typeface="Arial" panose="020B0604020202020204" pitchFamily="34" charset="0"/>
              </a:rPr>
              <a:t>Recording and </a:t>
            </a:r>
          </a:p>
          <a:p>
            <a:pPr eaLnBrk="1" hangingPunct="1">
              <a:spcBef>
                <a:spcPct val="0"/>
              </a:spcBef>
              <a:buFontTx/>
              <a:buNone/>
            </a:pPr>
            <a:r>
              <a:rPr lang="en-US" altLang="en-US" sz="1800">
                <a:solidFill>
                  <a:schemeClr val="tx1"/>
                </a:solidFill>
                <a:latin typeface="Arial" panose="020B0604020202020204" pitchFamily="34" charset="0"/>
              </a:rPr>
              <a:t>reporting </a:t>
            </a:r>
          </a:p>
        </p:txBody>
      </p:sp>
      <p:sp>
        <p:nvSpPr>
          <p:cNvPr id="14387" name="Text Box 171"/>
          <p:cNvSpPr txBox="1">
            <a:spLocks noChangeArrowheads="1"/>
          </p:cNvSpPr>
          <p:nvPr/>
        </p:nvSpPr>
        <p:spPr bwMode="auto">
          <a:xfrm>
            <a:off x="0" y="6629400"/>
            <a:ext cx="1579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en-US" altLang="en-US" sz="1000">
                <a:solidFill>
                  <a:schemeClr val="tx1"/>
                </a:solidFill>
                <a:latin typeface="Arial" panose="020B0604020202020204" pitchFamily="34" charset="0"/>
              </a:rPr>
              <a:t>© SAIDE 2003</a:t>
            </a:r>
            <a:endParaRPr lang="en-US" altLang="en-US" sz="1800">
              <a:solidFill>
                <a:schemeClr val="tx1"/>
              </a:solidFill>
              <a:latin typeface="Arial" panose="020B0604020202020204" pitchFamily="34" charset="0"/>
            </a:endParaRPr>
          </a:p>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14388" name="Text Box 172"/>
          <p:cNvSpPr txBox="1">
            <a:spLocks noChangeArrowheads="1"/>
          </p:cNvSpPr>
          <p:nvPr/>
        </p:nvSpPr>
        <p:spPr bwMode="auto">
          <a:xfrm>
            <a:off x="1524000" y="1543050"/>
            <a:ext cx="558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a:solidFill>
                  <a:schemeClr val="tx1"/>
                </a:solidFill>
                <a:latin typeface="Arial" panose="020B0604020202020204" pitchFamily="34" charset="0"/>
              </a:rPr>
              <a:t>Target audience:  needs and profiles</a:t>
            </a:r>
          </a:p>
          <a:p>
            <a:pPr algn="ctr" eaLnBrk="1" hangingPunct="1">
              <a:spcBef>
                <a:spcPct val="0"/>
              </a:spcBef>
              <a:buFontTx/>
              <a:buNone/>
            </a:pPr>
            <a:r>
              <a:rPr lang="en-US" altLang="en-US" sz="1800">
                <a:solidFill>
                  <a:schemeClr val="tx1"/>
                </a:solidFill>
                <a:latin typeface="Arial" panose="020B0604020202020204" pitchFamily="34" charset="0"/>
              </a:rPr>
              <a:t>Learning environment</a:t>
            </a:r>
            <a:endParaRPr lang="en-US" altLang="en-US" sz="1600" b="1">
              <a:solidFill>
                <a:schemeClr val="tx1"/>
              </a:solidFill>
              <a:latin typeface="Arial" panose="020B0604020202020204" pitchFamily="34" charset="0"/>
            </a:endParaRPr>
          </a:p>
        </p:txBody>
      </p:sp>
      <p:sp>
        <p:nvSpPr>
          <p:cNvPr id="14389" name="Text Box 173"/>
          <p:cNvSpPr txBox="1">
            <a:spLocks noChangeArrowheads="1"/>
          </p:cNvSpPr>
          <p:nvPr/>
        </p:nvSpPr>
        <p:spPr bwMode="auto">
          <a:xfrm>
            <a:off x="2743200" y="5829300"/>
            <a:ext cx="375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nvGrpSpPr>
          <p:cNvPr id="14390" name="Group 182"/>
          <p:cNvGrpSpPr>
            <a:grpSpLocks/>
          </p:cNvGrpSpPr>
          <p:nvPr/>
        </p:nvGrpSpPr>
        <p:grpSpPr bwMode="auto">
          <a:xfrm>
            <a:off x="2438400" y="5829300"/>
            <a:ext cx="3657600" cy="384175"/>
            <a:chOff x="144" y="1728"/>
            <a:chExt cx="1200" cy="1289"/>
          </a:xfrm>
        </p:grpSpPr>
        <p:sp>
          <p:nvSpPr>
            <p:cNvPr id="14394" name="Rectangle 183"/>
            <p:cNvSpPr>
              <a:spLocks noChangeArrowheads="1"/>
            </p:cNvSpPr>
            <p:nvPr/>
          </p:nvSpPr>
          <p:spPr bwMode="auto">
            <a:xfrm>
              <a:off x="144" y="1728"/>
              <a:ext cx="1200" cy="959"/>
            </a:xfrm>
            <a:prstGeom prst="rect">
              <a:avLst/>
            </a:prstGeom>
            <a:solidFill>
              <a:srgbClr val="FF99CC"/>
            </a:solidFill>
            <a:ln w="9525">
              <a:solidFill>
                <a:schemeClr val="tx1"/>
              </a:solidFill>
              <a:miter lim="800000"/>
              <a:headEnd/>
              <a:tailEnd/>
            </a:ln>
            <a:effectLst>
              <a:outerShdw dist="35921" dir="2700000" algn="ctr" rotWithShape="0">
                <a:schemeClr val="tx1"/>
              </a:outerShdw>
            </a:effectLst>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95" name="Text Box 184"/>
            <p:cNvSpPr txBox="1">
              <a:spLocks noChangeArrowheads="1"/>
            </p:cNvSpPr>
            <p:nvPr/>
          </p:nvSpPr>
          <p:spPr bwMode="auto">
            <a:xfrm>
              <a:off x="192" y="1776"/>
              <a:ext cx="61" cy="1241"/>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sp>
        <p:nvSpPr>
          <p:cNvPr id="14391" name="AutoShape 185"/>
          <p:cNvSpPr>
            <a:spLocks noChangeArrowheads="1"/>
          </p:cNvSpPr>
          <p:nvPr/>
        </p:nvSpPr>
        <p:spPr bwMode="auto">
          <a:xfrm rot="16238197" flipV="1">
            <a:off x="2098675" y="5457825"/>
            <a:ext cx="171450" cy="914400"/>
          </a:xfrm>
          <a:prstGeom prst="curvedRightArrow">
            <a:avLst>
              <a:gd name="adj1" fmla="val 60000"/>
              <a:gd name="adj2" fmla="val 120000"/>
              <a:gd name="adj3" fmla="val 33333"/>
            </a:avLst>
          </a:prstGeom>
          <a:solidFill>
            <a:srgbClr val="5F5F5F"/>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92" name="AutoShape 186"/>
          <p:cNvSpPr>
            <a:spLocks noChangeArrowheads="1"/>
          </p:cNvSpPr>
          <p:nvPr/>
        </p:nvSpPr>
        <p:spPr bwMode="auto">
          <a:xfrm rot="5491214" flipH="1" flipV="1">
            <a:off x="6235700" y="5486400"/>
            <a:ext cx="227013" cy="912813"/>
          </a:xfrm>
          <a:prstGeom prst="curvedRightArrow">
            <a:avLst>
              <a:gd name="adj1" fmla="val 45236"/>
              <a:gd name="adj2" fmla="val 90472"/>
              <a:gd name="adj3" fmla="val 33333"/>
            </a:avLst>
          </a:prstGeom>
          <a:solidFill>
            <a:srgbClr val="5F5F5F"/>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endParaRPr lang="en-ZA" altLang="en-US" sz="1800">
              <a:solidFill>
                <a:schemeClr val="tx1"/>
              </a:solidFill>
              <a:latin typeface="Arial" panose="020B0604020202020204" pitchFamily="34" charset="0"/>
            </a:endParaRPr>
          </a:p>
        </p:txBody>
      </p:sp>
      <p:sp>
        <p:nvSpPr>
          <p:cNvPr id="14393" name="Text Box 187"/>
          <p:cNvSpPr txBox="1">
            <a:spLocks noChangeArrowheads="1"/>
          </p:cNvSpPr>
          <p:nvPr/>
        </p:nvSpPr>
        <p:spPr bwMode="auto">
          <a:xfrm>
            <a:off x="2743200" y="5829300"/>
            <a:ext cx="3313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rgbClr val="166594"/>
                </a:solidFill>
                <a:latin typeface="Calibri" panose="020F0502020204030204" pitchFamily="34" charset="0"/>
                <a:ea typeface="Calibri" panose="020F0502020204030204" pitchFamily="34" charset="0"/>
                <a:cs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rgbClr val="166594"/>
                </a:solidFill>
                <a:latin typeface="Calibri" panose="020F0502020204030204" pitchFamily="34" charset="0"/>
                <a:ea typeface="Calibri" panose="020F0502020204030204" pitchFamily="34" charset="0"/>
                <a:cs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rgbClr val="166594"/>
                </a:solidFill>
                <a:latin typeface="Calibri" panose="020F0502020204030204" pitchFamily="34" charset="0"/>
                <a:ea typeface="Calibri" panose="020F0502020204030204" pitchFamily="34" charset="0"/>
                <a:cs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166594"/>
                </a:solidFill>
                <a:latin typeface="Calibri" panose="020F0502020204030204" pitchFamily="34" charset="0"/>
                <a:ea typeface="Calibri" panose="020F0502020204030204" pitchFamily="34" charset="0"/>
                <a:cs typeface="Calibri" panose="020F0502020204030204" pitchFamily="34" charset="0"/>
              </a:defRPr>
            </a:lvl9pPr>
          </a:lstStyle>
          <a:p>
            <a:pPr eaLnBrk="1" hangingPunct="1">
              <a:spcBef>
                <a:spcPct val="0"/>
              </a:spcBef>
              <a:buFontTx/>
              <a:buNone/>
            </a:pPr>
            <a:r>
              <a:rPr lang="en-US" altLang="en-US" sz="1800">
                <a:solidFill>
                  <a:schemeClr val="tx1"/>
                </a:solidFill>
                <a:latin typeface="Arial" panose="020B0604020202020204" pitchFamily="34" charset="0"/>
              </a:rPr>
              <a:t>Internal monitoring/moderation</a:t>
            </a:r>
          </a:p>
        </p:txBody>
      </p:sp>
    </p:spTree>
    <p:extLst>
      <p:ext uri="{BB962C8B-B14F-4D97-AF65-F5344CB8AC3E}">
        <p14:creationId xmlns:p14="http://schemas.microsoft.com/office/powerpoint/2010/main" val="2684449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6102AB5FE69784CA9416F7AB214E54B" ma:contentTypeVersion="4" ma:contentTypeDescription="Create a new document." ma:contentTypeScope="" ma:versionID="7127823149c97400c3533c1e54593b5c">
  <xsd:schema xmlns:xsd="http://www.w3.org/2001/XMLSchema" xmlns:xs="http://www.w3.org/2001/XMLSchema" xmlns:p="http://schemas.microsoft.com/office/2006/metadata/properties" xmlns:ns2="1aa8e357-99f5-4512-913d-b1c13003a29b" targetNamespace="http://schemas.microsoft.com/office/2006/metadata/properties" ma:root="true" ma:fieldsID="55062be0c0bddaa93db862f5b5e7389a" ns2:_="">
    <xsd:import namespace="1aa8e357-99f5-4512-913d-b1c13003a29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a8e357-99f5-4512-913d-b1c13003a29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05786D-AA84-43C0-B330-03786C75B0E2}">
  <ds:schemaRefs>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1aa8e357-99f5-4512-913d-b1c13003a29b"/>
    <ds:schemaRef ds:uri="http://purl.org/dc/dcmitype/"/>
    <ds:schemaRef ds:uri="http://purl.org/dc/terms/"/>
  </ds:schemaRefs>
</ds:datastoreItem>
</file>

<file path=customXml/itemProps2.xml><?xml version="1.0" encoding="utf-8"?>
<ds:datastoreItem xmlns:ds="http://schemas.openxmlformats.org/officeDocument/2006/customXml" ds:itemID="{E999E455-19DB-4E2D-88C3-4BD81606E1C8}">
  <ds:schemaRefs>
    <ds:schemaRef ds:uri="http://schemas.microsoft.com/sharepoint/v3/contenttype/forms"/>
  </ds:schemaRefs>
</ds:datastoreItem>
</file>

<file path=customXml/itemProps3.xml><?xml version="1.0" encoding="utf-8"?>
<ds:datastoreItem xmlns:ds="http://schemas.openxmlformats.org/officeDocument/2006/customXml" ds:itemID="{30615082-1FF0-44EB-9943-F327F8ACF4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a8e357-99f5-4512-913d-b1c13003a2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5166</TotalTime>
  <Words>3263</Words>
  <Application>Microsoft Office PowerPoint</Application>
  <PresentationFormat>On-screen Show (4:3)</PresentationFormat>
  <Paragraphs>448</Paragraphs>
  <Slides>58</Slides>
  <Notes>36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58</vt:i4>
      </vt:variant>
    </vt:vector>
  </HeadingPairs>
  <TitlesOfParts>
    <vt:vector size="70" baseType="lpstr">
      <vt:lpstr>ＭＳ Ｐゴシック</vt:lpstr>
      <vt:lpstr>Arial</vt:lpstr>
      <vt:lpstr>Arial Narrow</vt:lpstr>
      <vt:lpstr>Arial Rounded MT Bold</vt:lpstr>
      <vt:lpstr>Calibri</vt:lpstr>
      <vt:lpstr>Century Gothic</vt:lpstr>
      <vt:lpstr>Times New Roman</vt:lpstr>
      <vt:lpstr>Wingdings</vt:lpstr>
      <vt:lpstr>Wingdings 2</vt:lpstr>
      <vt:lpstr>ヒラギノ角ゴ ProN W3</vt:lpstr>
      <vt:lpstr>Office Theme</vt:lpstr>
      <vt:lpstr>1_Office Theme</vt:lpstr>
      <vt:lpstr>PowerPoint Presentation</vt:lpstr>
      <vt:lpstr>Overview</vt:lpstr>
      <vt:lpstr>CONTEXT</vt:lpstr>
      <vt:lpstr>Context</vt:lpstr>
      <vt:lpstr>Role of ODeL</vt:lpstr>
      <vt:lpstr>Learning from distance education …</vt:lpstr>
      <vt:lpstr>Learning from experience</vt:lpstr>
      <vt:lpstr>Designing odel curricula and resources</vt:lpstr>
      <vt:lpstr>PowerPoint Presentation</vt:lpstr>
      <vt:lpstr>Nomenclature</vt:lpstr>
      <vt:lpstr>Enablers in re-imagining higher distance education</vt:lpstr>
      <vt:lpstr>But….</vt:lpstr>
      <vt:lpstr>Key questions</vt:lpstr>
      <vt:lpstr>Key tensions iro “openness”</vt:lpstr>
      <vt:lpstr>Prioritising engagement </vt:lpstr>
      <vt:lpstr>        Active Engagement … (Adapted from: Carl 2009:96)          </vt:lpstr>
      <vt:lpstr>Module outline</vt:lpstr>
      <vt:lpstr>Key Headings for Introduction to Module</vt:lpstr>
      <vt:lpstr>Structure of  a Unit</vt:lpstr>
      <vt:lpstr>Summary</vt:lpstr>
      <vt:lpstr>Introduction to oer Africa</vt:lpstr>
      <vt:lpstr>OER Africa is:</vt:lpstr>
      <vt:lpstr>OER Definition</vt:lpstr>
      <vt:lpstr>Africa’s HE Context</vt:lpstr>
      <vt:lpstr>PowerPoint Presentation</vt:lpstr>
      <vt:lpstr>Why institutionalize OER?</vt:lpstr>
      <vt:lpstr>PowerPoint Presentation</vt:lpstr>
      <vt:lpstr>Role of oer</vt:lpstr>
      <vt:lpstr>Overview</vt:lpstr>
      <vt:lpstr>Setting the Scene</vt:lpstr>
      <vt:lpstr>What are OER?</vt:lpstr>
      <vt:lpstr>The OER Concept</vt:lpstr>
      <vt:lpstr>A resource</vt:lpstr>
      <vt:lpstr>An educational resource</vt:lpstr>
      <vt:lpstr>An OER</vt:lpstr>
      <vt:lpstr>A Remixed OER</vt:lpstr>
      <vt:lpstr>PowerPoint Presentation</vt:lpstr>
      <vt:lpstr>PowerPoint Presentation</vt:lpstr>
      <vt:lpstr>PowerPoint Presentation</vt:lpstr>
      <vt:lpstr>PowerPoint Presentation</vt:lpstr>
      <vt:lpstr>Why use OER?</vt:lpstr>
      <vt:lpstr>Transformative potential</vt:lpstr>
      <vt:lpstr>Engagement: Authentic tasks  Biodiversity data collection activity</vt:lpstr>
      <vt:lpstr>What does OER make possible?</vt:lpstr>
      <vt:lpstr>OER has the Potential</vt:lpstr>
      <vt:lpstr>PowerPoint Presentation</vt:lpstr>
      <vt:lpstr>PowerPoint Presentation</vt:lpstr>
      <vt:lpstr>edX</vt:lpstr>
      <vt:lpstr>OERu</vt:lpstr>
      <vt:lpstr>PowerPoint Presentation</vt:lpstr>
      <vt:lpstr>PowerPoint Presentation</vt:lpstr>
      <vt:lpstr>How can we use OER?</vt:lpstr>
      <vt:lpstr>But</vt:lpstr>
      <vt:lpstr>Possibilities include</vt:lpstr>
      <vt:lpstr>More about OER</vt:lpstr>
      <vt:lpstr>NADEOSA</vt:lpstr>
      <vt:lpstr>Examples of OER for ODeL</vt:lpstr>
      <vt:lpstr>Thank you</vt:lpstr>
    </vt:vector>
  </TitlesOfParts>
  <Company>Inkvault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Rosemary</dc:creator>
  <cp:lastModifiedBy>Jenny Louw</cp:lastModifiedBy>
  <cp:revision>241</cp:revision>
  <dcterms:created xsi:type="dcterms:W3CDTF">2010-01-15T08:29:05Z</dcterms:created>
  <dcterms:modified xsi:type="dcterms:W3CDTF">2018-07-04T10:39:48Z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0x01010036102AB5FE69784CA9416F7AB214E54B</vt:lpwstr>
  </property>
</Properties>
</file>