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333" r:id="rId2"/>
    <p:sldId id="334" r:id="rId3"/>
    <p:sldId id="335" r:id="rId4"/>
    <p:sldId id="336" r:id="rId5"/>
    <p:sldId id="337" r:id="rId6"/>
    <p:sldId id="338" r:id="rId7"/>
    <p:sldId id="339" r:id="rId8"/>
    <p:sldId id="340" r:id="rId9"/>
    <p:sldId id="341" r:id="rId10"/>
    <p:sldId id="342" r:id="rId11"/>
    <p:sldId id="358" r:id="rId12"/>
    <p:sldId id="343" r:id="rId13"/>
    <p:sldId id="359" r:id="rId14"/>
    <p:sldId id="344" r:id="rId15"/>
    <p:sldId id="360" r:id="rId16"/>
    <p:sldId id="345" r:id="rId17"/>
    <p:sldId id="346" r:id="rId18"/>
    <p:sldId id="347" r:id="rId19"/>
    <p:sldId id="348" r:id="rId20"/>
    <p:sldId id="349" r:id="rId21"/>
    <p:sldId id="350" r:id="rId22"/>
    <p:sldId id="351" r:id="rId23"/>
    <p:sldId id="352" r:id="rId24"/>
    <p:sldId id="353" r:id="rId25"/>
    <p:sldId id="354" r:id="rId26"/>
    <p:sldId id="355" r:id="rId27"/>
    <p:sldId id="356" r:id="rId28"/>
    <p:sldId id="357"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53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A01BD4-ACFA-4A09-A4EE-7134C242B013}" type="datetimeFigureOut">
              <a:rPr lang="en-US" smtClean="0"/>
              <a:t>10/3/2018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AF1B32-B1F2-4A2B-B4CD-F35B82F0D910}" type="slidenum">
              <a:rPr lang="en-US" smtClean="0"/>
              <a:t>‹#›</a:t>
            </a:fld>
            <a:endParaRPr lang="en-US"/>
          </a:p>
        </p:txBody>
      </p:sp>
    </p:spTree>
    <p:extLst>
      <p:ext uri="{BB962C8B-B14F-4D97-AF65-F5344CB8AC3E}">
        <p14:creationId xmlns:p14="http://schemas.microsoft.com/office/powerpoint/2010/main" val="22828892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03C5C67D-6509-4392-8587-E34617126A01}" type="slidenum">
              <a:rPr lang="en-US" smtClean="0"/>
              <a:pPr/>
              <a:t>24</a:t>
            </a:fld>
            <a:endParaRPr lang="en-US" smtClean="0"/>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8862523-227A-4651-9D9C-72A2F505EBDF}" type="datetimeFigureOut">
              <a:rPr lang="en-US" smtClean="0"/>
              <a:t>10/3/2018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DD0415-65A5-4B56-B62C-AB98A3A62199}" type="slidenum">
              <a:rPr lang="en-US" smtClean="0"/>
              <a:t>‹#›</a:t>
            </a:fld>
            <a:endParaRPr lang="en-US"/>
          </a:p>
        </p:txBody>
      </p:sp>
    </p:spTree>
    <p:extLst>
      <p:ext uri="{BB962C8B-B14F-4D97-AF65-F5344CB8AC3E}">
        <p14:creationId xmlns:p14="http://schemas.microsoft.com/office/powerpoint/2010/main" val="663396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862523-227A-4651-9D9C-72A2F505EBDF}" type="datetimeFigureOut">
              <a:rPr lang="en-US" smtClean="0"/>
              <a:t>10/3/2018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DD0415-65A5-4B56-B62C-AB98A3A62199}" type="slidenum">
              <a:rPr lang="en-US" smtClean="0"/>
              <a:t>‹#›</a:t>
            </a:fld>
            <a:endParaRPr lang="en-US"/>
          </a:p>
        </p:txBody>
      </p:sp>
    </p:spTree>
    <p:extLst>
      <p:ext uri="{BB962C8B-B14F-4D97-AF65-F5344CB8AC3E}">
        <p14:creationId xmlns:p14="http://schemas.microsoft.com/office/powerpoint/2010/main" val="1711852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862523-227A-4651-9D9C-72A2F505EBDF}" type="datetimeFigureOut">
              <a:rPr lang="en-US" smtClean="0"/>
              <a:t>10/3/2018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DD0415-65A5-4B56-B62C-AB98A3A62199}" type="slidenum">
              <a:rPr lang="en-US" smtClean="0"/>
              <a:t>‹#›</a:t>
            </a:fld>
            <a:endParaRPr lang="en-US"/>
          </a:p>
        </p:txBody>
      </p:sp>
    </p:spTree>
    <p:extLst>
      <p:ext uri="{BB962C8B-B14F-4D97-AF65-F5344CB8AC3E}">
        <p14:creationId xmlns:p14="http://schemas.microsoft.com/office/powerpoint/2010/main" val="2531989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862523-227A-4651-9D9C-72A2F505EBDF}" type="datetimeFigureOut">
              <a:rPr lang="en-US" smtClean="0"/>
              <a:t>10/3/2018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DD0415-65A5-4B56-B62C-AB98A3A62199}" type="slidenum">
              <a:rPr lang="en-US" smtClean="0"/>
              <a:t>‹#›</a:t>
            </a:fld>
            <a:endParaRPr lang="en-US"/>
          </a:p>
        </p:txBody>
      </p:sp>
    </p:spTree>
    <p:extLst>
      <p:ext uri="{BB962C8B-B14F-4D97-AF65-F5344CB8AC3E}">
        <p14:creationId xmlns:p14="http://schemas.microsoft.com/office/powerpoint/2010/main" val="3199753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862523-227A-4651-9D9C-72A2F505EBDF}" type="datetimeFigureOut">
              <a:rPr lang="en-US" smtClean="0"/>
              <a:t>10/3/2018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DD0415-65A5-4B56-B62C-AB98A3A62199}" type="slidenum">
              <a:rPr lang="en-US" smtClean="0"/>
              <a:t>‹#›</a:t>
            </a:fld>
            <a:endParaRPr lang="en-US"/>
          </a:p>
        </p:txBody>
      </p:sp>
    </p:spTree>
    <p:extLst>
      <p:ext uri="{BB962C8B-B14F-4D97-AF65-F5344CB8AC3E}">
        <p14:creationId xmlns:p14="http://schemas.microsoft.com/office/powerpoint/2010/main" val="3749946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8862523-227A-4651-9D9C-72A2F505EBDF}" type="datetimeFigureOut">
              <a:rPr lang="en-US" smtClean="0"/>
              <a:t>10/3/2018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DD0415-65A5-4B56-B62C-AB98A3A62199}" type="slidenum">
              <a:rPr lang="en-US" smtClean="0"/>
              <a:t>‹#›</a:t>
            </a:fld>
            <a:endParaRPr lang="en-US"/>
          </a:p>
        </p:txBody>
      </p:sp>
    </p:spTree>
    <p:extLst>
      <p:ext uri="{BB962C8B-B14F-4D97-AF65-F5344CB8AC3E}">
        <p14:creationId xmlns:p14="http://schemas.microsoft.com/office/powerpoint/2010/main" val="1540398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8862523-227A-4651-9D9C-72A2F505EBDF}" type="datetimeFigureOut">
              <a:rPr lang="en-US" smtClean="0"/>
              <a:t>10/3/2018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DD0415-65A5-4B56-B62C-AB98A3A62199}" type="slidenum">
              <a:rPr lang="en-US" smtClean="0"/>
              <a:t>‹#›</a:t>
            </a:fld>
            <a:endParaRPr lang="en-US"/>
          </a:p>
        </p:txBody>
      </p:sp>
    </p:spTree>
    <p:extLst>
      <p:ext uri="{BB962C8B-B14F-4D97-AF65-F5344CB8AC3E}">
        <p14:creationId xmlns:p14="http://schemas.microsoft.com/office/powerpoint/2010/main" val="1219391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8862523-227A-4651-9D9C-72A2F505EBDF}" type="datetimeFigureOut">
              <a:rPr lang="en-US" smtClean="0"/>
              <a:t>10/3/2018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DD0415-65A5-4B56-B62C-AB98A3A62199}" type="slidenum">
              <a:rPr lang="en-US" smtClean="0"/>
              <a:t>‹#›</a:t>
            </a:fld>
            <a:endParaRPr lang="en-US"/>
          </a:p>
        </p:txBody>
      </p:sp>
    </p:spTree>
    <p:extLst>
      <p:ext uri="{BB962C8B-B14F-4D97-AF65-F5344CB8AC3E}">
        <p14:creationId xmlns:p14="http://schemas.microsoft.com/office/powerpoint/2010/main" val="1495960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862523-227A-4651-9D9C-72A2F505EBDF}" type="datetimeFigureOut">
              <a:rPr lang="en-US" smtClean="0"/>
              <a:t>10/3/2018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DD0415-65A5-4B56-B62C-AB98A3A62199}" type="slidenum">
              <a:rPr lang="en-US" smtClean="0"/>
              <a:t>‹#›</a:t>
            </a:fld>
            <a:endParaRPr lang="en-US"/>
          </a:p>
        </p:txBody>
      </p:sp>
    </p:spTree>
    <p:extLst>
      <p:ext uri="{BB962C8B-B14F-4D97-AF65-F5344CB8AC3E}">
        <p14:creationId xmlns:p14="http://schemas.microsoft.com/office/powerpoint/2010/main" val="1840592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862523-227A-4651-9D9C-72A2F505EBDF}" type="datetimeFigureOut">
              <a:rPr lang="en-US" smtClean="0"/>
              <a:t>10/3/2018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DD0415-65A5-4B56-B62C-AB98A3A62199}" type="slidenum">
              <a:rPr lang="en-US" smtClean="0"/>
              <a:t>‹#›</a:t>
            </a:fld>
            <a:endParaRPr lang="en-US"/>
          </a:p>
        </p:txBody>
      </p:sp>
    </p:spTree>
    <p:extLst>
      <p:ext uri="{BB962C8B-B14F-4D97-AF65-F5344CB8AC3E}">
        <p14:creationId xmlns:p14="http://schemas.microsoft.com/office/powerpoint/2010/main" val="1155745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862523-227A-4651-9D9C-72A2F505EBDF}" type="datetimeFigureOut">
              <a:rPr lang="en-US" smtClean="0"/>
              <a:t>10/3/2018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DD0415-65A5-4B56-B62C-AB98A3A62199}" type="slidenum">
              <a:rPr lang="en-US" smtClean="0"/>
              <a:t>‹#›</a:t>
            </a:fld>
            <a:endParaRPr lang="en-US"/>
          </a:p>
        </p:txBody>
      </p:sp>
    </p:spTree>
    <p:extLst>
      <p:ext uri="{BB962C8B-B14F-4D97-AF65-F5344CB8AC3E}">
        <p14:creationId xmlns:p14="http://schemas.microsoft.com/office/powerpoint/2010/main" val="1237454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862523-227A-4651-9D9C-72A2F505EBDF}" type="datetimeFigureOut">
              <a:rPr lang="en-US" smtClean="0"/>
              <a:t>10/3/2018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DD0415-65A5-4B56-B62C-AB98A3A62199}" type="slidenum">
              <a:rPr lang="en-US" smtClean="0"/>
              <a:t>‹#›</a:t>
            </a:fld>
            <a:endParaRPr lang="en-US"/>
          </a:p>
        </p:txBody>
      </p:sp>
    </p:spTree>
    <p:extLst>
      <p:ext uri="{BB962C8B-B14F-4D97-AF65-F5344CB8AC3E}">
        <p14:creationId xmlns:p14="http://schemas.microsoft.com/office/powerpoint/2010/main" val="40517507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www.jiscdigitalmedia.ac.uk/guide/finding-video-audio-and-images-online/" TargetMode="External"/><Relationship Id="rId13" Type="http://schemas.openxmlformats.org/officeDocument/2006/relationships/hyperlink" Target="http://languagebox.ac.uk/" TargetMode="External"/><Relationship Id="rId3" Type="http://schemas.openxmlformats.org/officeDocument/2006/relationships/hyperlink" Target="https://www.oercommons.org/" TargetMode="External"/><Relationship Id="rId7" Type="http://schemas.openxmlformats.org/officeDocument/2006/relationships/hyperlink" Target="http://edtechpost.wikispaces.com/OER+Dynamic+Search+Engine" TargetMode="External"/><Relationship Id="rId12" Type="http://schemas.openxmlformats.org/officeDocument/2006/relationships/hyperlink" Target="http://ocw.mit.edu/index.htm" TargetMode="External"/><Relationship Id="rId2" Type="http://schemas.openxmlformats.org/officeDocument/2006/relationships/hyperlink" Target="http://www.scoop.it/" TargetMode="External"/><Relationship Id="rId1" Type="http://schemas.openxmlformats.org/officeDocument/2006/relationships/slideLayout" Target="../slideLayouts/slideLayout2.xml"/><Relationship Id="rId6" Type="http://schemas.openxmlformats.org/officeDocument/2006/relationships/hyperlink" Target="http://xpert.nottingham.ac.uk/" TargetMode="External"/><Relationship Id="rId11" Type="http://schemas.openxmlformats.org/officeDocument/2006/relationships/hyperlink" Target="https://jisc.ac.uk/guides/open-educational-resources" TargetMode="External"/><Relationship Id="rId5" Type="http://schemas.openxmlformats.org/officeDocument/2006/relationships/hyperlink" Target="http://www.temoa.info/" TargetMode="External"/><Relationship Id="rId10" Type="http://schemas.openxmlformats.org/officeDocument/2006/relationships/hyperlink" Target="http://oerconsortium.org/discipline-specific/" TargetMode="External"/><Relationship Id="rId4" Type="http://schemas.openxmlformats.org/officeDocument/2006/relationships/hyperlink" Target="http://www.jorum.ac.uk/" TargetMode="External"/><Relationship Id="rId9" Type="http://schemas.openxmlformats.org/officeDocument/2006/relationships/hyperlink" Target="https://open4us.org/find-oer/" TargetMode="External"/><Relationship Id="rId14" Type="http://schemas.openxmlformats.org/officeDocument/2006/relationships/hyperlink" Target="http://humbox.ac.uk/" TargetMode="External"/></Relationships>
</file>

<file path=ppt/slides/_rels/slide28.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ICT in Education</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793862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 of E-learning</a:t>
            </a:r>
            <a:endParaRPr lang="en-US" dirty="0"/>
          </a:p>
        </p:txBody>
      </p:sp>
      <p:sp>
        <p:nvSpPr>
          <p:cNvPr id="3" name="Content Placeholder 2"/>
          <p:cNvSpPr>
            <a:spLocks noGrp="1"/>
          </p:cNvSpPr>
          <p:nvPr>
            <p:ph idx="1"/>
          </p:nvPr>
        </p:nvSpPr>
        <p:spPr>
          <a:xfrm>
            <a:off x="457200" y="1371600"/>
            <a:ext cx="8229600" cy="4525963"/>
          </a:xfrm>
        </p:spPr>
        <p:txBody>
          <a:bodyPr>
            <a:noAutofit/>
          </a:bodyPr>
          <a:lstStyle/>
          <a:p>
            <a:r>
              <a:rPr lang="en-US" sz="2800" dirty="0" smtClean="0"/>
              <a:t>ICT supports the facilitation process by providing infrastructure and material</a:t>
            </a:r>
          </a:p>
          <a:p>
            <a:r>
              <a:rPr lang="en-US" sz="2800" dirty="0" smtClean="0"/>
              <a:t>learner-centered and self-paced, time and location flexibility, </a:t>
            </a:r>
            <a:r>
              <a:rPr lang="en-US" sz="2800" dirty="0" smtClean="0"/>
              <a:t>cost-effective </a:t>
            </a:r>
            <a:r>
              <a:rPr lang="en-US" sz="2800" dirty="0" smtClean="0"/>
              <a:t>for learners, </a:t>
            </a:r>
          </a:p>
          <a:p>
            <a:r>
              <a:rPr lang="en-US" sz="2800" dirty="0" smtClean="0"/>
              <a:t>unlimited </a:t>
            </a:r>
            <a:r>
              <a:rPr lang="en-US" sz="2800" dirty="0" smtClean="0"/>
              <a:t>access to knowledge and archival capability</a:t>
            </a:r>
          </a:p>
          <a:p>
            <a:r>
              <a:rPr lang="en-US" sz="2800" dirty="0" smtClean="0"/>
              <a:t>Technologies such as computer, internet, e-mail, mobile phones and others are used in flexible learning systems for delivery of courses, facilitation of access to resources, enhancing of interactions with students, and provision of feedback and support to </a:t>
            </a:r>
            <a:r>
              <a:rPr lang="en-US" sz="2800" dirty="0" smtClean="0"/>
              <a:t>students</a:t>
            </a:r>
            <a:endParaRPr lang="en-US" sz="2800" dirty="0" smtClean="0"/>
          </a:p>
        </p:txBody>
      </p:sp>
    </p:spTree>
    <p:extLst>
      <p:ext uri="{BB962C8B-B14F-4D97-AF65-F5344CB8AC3E}">
        <p14:creationId xmlns:p14="http://schemas.microsoft.com/office/powerpoint/2010/main" val="7258699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 of E-learning</a:t>
            </a:r>
            <a:endParaRPr lang="en-US" dirty="0"/>
          </a:p>
        </p:txBody>
      </p:sp>
      <p:sp>
        <p:nvSpPr>
          <p:cNvPr id="3" name="Content Placeholder 2"/>
          <p:cNvSpPr>
            <a:spLocks noGrp="1"/>
          </p:cNvSpPr>
          <p:nvPr>
            <p:ph idx="1"/>
          </p:nvPr>
        </p:nvSpPr>
        <p:spPr>
          <a:xfrm>
            <a:off x="457200" y="1371600"/>
            <a:ext cx="8229600" cy="4525963"/>
          </a:xfrm>
        </p:spPr>
        <p:txBody>
          <a:bodyPr>
            <a:noAutofit/>
          </a:bodyPr>
          <a:lstStyle/>
          <a:p>
            <a:r>
              <a:rPr lang="en-US" sz="2800" dirty="0" smtClean="0"/>
              <a:t>ICT </a:t>
            </a:r>
            <a:r>
              <a:rPr lang="en-US" sz="2800" dirty="0" smtClean="0"/>
              <a:t>encourage communication and collaboration in science research activity, and in primary science education enable students to collect science information, interact with resource such as image, video and encourage communication and collaboration</a:t>
            </a:r>
          </a:p>
          <a:p>
            <a:r>
              <a:rPr lang="en-GB" sz="2800" dirty="0" smtClean="0"/>
              <a:t>Research shows that ICT in education can support delivery and access, student understanding knowledge creation and as a goal, enable students acquire the technical skills that they will be able to use in the workplace (</a:t>
            </a:r>
            <a:r>
              <a:rPr lang="en-GB" sz="2800" dirty="0" err="1" smtClean="0"/>
              <a:t>Kozma</a:t>
            </a:r>
            <a:r>
              <a:rPr lang="en-GB" sz="2800" dirty="0" smtClean="0"/>
              <a:t> R 2005). </a:t>
            </a:r>
            <a:endParaRPr lang="en-US" sz="2800" dirty="0"/>
          </a:p>
        </p:txBody>
      </p:sp>
    </p:spTree>
    <p:extLst>
      <p:ext uri="{BB962C8B-B14F-4D97-AF65-F5344CB8AC3E}">
        <p14:creationId xmlns:p14="http://schemas.microsoft.com/office/powerpoint/2010/main" val="40159887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Challenges of E-learning (According to different scholars</a:t>
            </a:r>
            <a:endParaRPr lang="en-US" dirty="0"/>
          </a:p>
        </p:txBody>
      </p:sp>
      <p:sp>
        <p:nvSpPr>
          <p:cNvPr id="3" name="Content Placeholder 2"/>
          <p:cNvSpPr>
            <a:spLocks noGrp="1"/>
          </p:cNvSpPr>
          <p:nvPr>
            <p:ph idx="1"/>
          </p:nvPr>
        </p:nvSpPr>
        <p:spPr/>
        <p:txBody>
          <a:bodyPr>
            <a:normAutofit fontScale="92500" lnSpcReduction="10000"/>
          </a:bodyPr>
          <a:lstStyle/>
          <a:p>
            <a:pPr lvl="0"/>
            <a:r>
              <a:rPr lang="en-GB" dirty="0" smtClean="0"/>
              <a:t>Insufficient prioritization of ICT in the implementation of educational and development policies</a:t>
            </a:r>
            <a:endParaRPr lang="en-US" dirty="0" smtClean="0"/>
          </a:p>
          <a:p>
            <a:pPr lvl="0"/>
            <a:r>
              <a:rPr lang="en-GB" dirty="0" smtClean="0"/>
              <a:t>Inadequate infrastructure in regard to electricity, telecommunication especially in rural and remote areas</a:t>
            </a:r>
            <a:endParaRPr lang="en-US" dirty="0" smtClean="0"/>
          </a:p>
          <a:p>
            <a:pPr lvl="0"/>
            <a:r>
              <a:rPr lang="en-GB" dirty="0" smtClean="0"/>
              <a:t>Insufficient numbers of qualified technical personnel to manage and maintain ICT resources</a:t>
            </a:r>
            <a:endParaRPr lang="en-US" dirty="0" smtClean="0"/>
          </a:p>
          <a:p>
            <a:pPr lvl="0"/>
            <a:r>
              <a:rPr lang="en-GB" dirty="0" smtClean="0"/>
              <a:t>Inadequate training and capacity resulting in underutilization of ICT facilities</a:t>
            </a:r>
            <a:endParaRPr lang="en-US" dirty="0" smtClean="0"/>
          </a:p>
          <a:p>
            <a:endParaRPr lang="en-US" dirty="0"/>
          </a:p>
        </p:txBody>
      </p:sp>
    </p:spTree>
    <p:extLst>
      <p:ext uri="{BB962C8B-B14F-4D97-AF65-F5344CB8AC3E}">
        <p14:creationId xmlns:p14="http://schemas.microsoft.com/office/powerpoint/2010/main" val="12044009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Challenges of E-learning (According to different scholars</a:t>
            </a:r>
            <a:endParaRPr lang="en-US" dirty="0"/>
          </a:p>
        </p:txBody>
      </p:sp>
      <p:sp>
        <p:nvSpPr>
          <p:cNvPr id="3" name="Content Placeholder 2"/>
          <p:cNvSpPr>
            <a:spLocks noGrp="1"/>
          </p:cNvSpPr>
          <p:nvPr>
            <p:ph idx="1"/>
          </p:nvPr>
        </p:nvSpPr>
        <p:spPr/>
        <p:txBody>
          <a:bodyPr>
            <a:normAutofit fontScale="92500" lnSpcReduction="10000"/>
          </a:bodyPr>
          <a:lstStyle/>
          <a:p>
            <a:pPr lvl="0"/>
            <a:r>
              <a:rPr lang="en-GB" dirty="0" smtClean="0"/>
              <a:t>Widespread </a:t>
            </a:r>
            <a:r>
              <a:rPr lang="en-GB" dirty="0" smtClean="0"/>
              <a:t>view of ICT as a status symbol rather than a tool</a:t>
            </a:r>
            <a:endParaRPr lang="en-US" dirty="0" smtClean="0"/>
          </a:p>
          <a:p>
            <a:pPr lvl="0"/>
            <a:r>
              <a:rPr lang="en-GB" dirty="0" smtClean="0"/>
              <a:t>Lack of awareness of the multifaceted range of ICTs and how they can be used to address existing challenges</a:t>
            </a:r>
            <a:endParaRPr lang="en-US" dirty="0" smtClean="0"/>
          </a:p>
          <a:p>
            <a:pPr lvl="0"/>
            <a:r>
              <a:rPr lang="en-GB" dirty="0" smtClean="0"/>
              <a:t>Hierarchical and territorial organizational structures and cultures, and resistance to change</a:t>
            </a:r>
            <a:endParaRPr lang="en-US" dirty="0" smtClean="0"/>
          </a:p>
          <a:p>
            <a:pPr lvl="0"/>
            <a:r>
              <a:rPr lang="en-GB" dirty="0" smtClean="0"/>
              <a:t>Insufficient financial resources to ensure the equitable and sustainable integration of ICT in education and at all levels</a:t>
            </a:r>
            <a:endParaRPr lang="en-US" dirty="0" smtClean="0"/>
          </a:p>
          <a:p>
            <a:endParaRPr lang="en-US" dirty="0"/>
          </a:p>
        </p:txBody>
      </p:sp>
    </p:spTree>
    <p:extLst>
      <p:ext uri="{BB962C8B-B14F-4D97-AF65-F5344CB8AC3E}">
        <p14:creationId xmlns:p14="http://schemas.microsoft.com/office/powerpoint/2010/main" val="8198812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of E-learning</a:t>
            </a:r>
            <a:endParaRPr lang="en-US" dirty="0"/>
          </a:p>
        </p:txBody>
      </p:sp>
      <p:sp>
        <p:nvSpPr>
          <p:cNvPr id="3" name="Content Placeholder 2"/>
          <p:cNvSpPr>
            <a:spLocks noGrp="1"/>
          </p:cNvSpPr>
          <p:nvPr>
            <p:ph idx="1"/>
          </p:nvPr>
        </p:nvSpPr>
        <p:spPr/>
        <p:txBody>
          <a:bodyPr>
            <a:noAutofit/>
          </a:bodyPr>
          <a:lstStyle/>
          <a:p>
            <a:pPr lvl="0"/>
            <a:r>
              <a:rPr lang="en-GB" sz="2400" dirty="0" smtClean="0"/>
              <a:t>Lack of time (ICT integration is not prioritized in teaching practice, where the workload is already very heavy);</a:t>
            </a:r>
            <a:endParaRPr lang="en-US" sz="2400" dirty="0" smtClean="0"/>
          </a:p>
          <a:p>
            <a:pPr lvl="0"/>
            <a:r>
              <a:rPr lang="en-GB" sz="2400" dirty="0" smtClean="0"/>
              <a:t>Hardware issues (lack of hardware, difficulty of access, obsolescence, defects, lack of adequate peripheral devices such as printers and scanners, too-slow or non-functioning Internet connections, etc.);</a:t>
            </a:r>
            <a:endParaRPr lang="en-US" sz="2400" dirty="0" smtClean="0"/>
          </a:p>
          <a:p>
            <a:pPr lvl="0"/>
            <a:r>
              <a:rPr lang="en-GB" sz="2400" dirty="0" smtClean="0"/>
              <a:t>Technical difficulties (technical problems encountered when using technologies);</a:t>
            </a:r>
            <a:endParaRPr lang="en-US" sz="2400" dirty="0" smtClean="0"/>
          </a:p>
          <a:p>
            <a:pPr lvl="0"/>
            <a:r>
              <a:rPr lang="en-GB" sz="2400" dirty="0" smtClean="0"/>
              <a:t>Absence or lack of technical support for ICT integration</a:t>
            </a:r>
            <a:endParaRPr lang="en-US" sz="2400" dirty="0" smtClean="0"/>
          </a:p>
          <a:p>
            <a:pPr lvl="0"/>
            <a:r>
              <a:rPr lang="en-GB" sz="2400" dirty="0" smtClean="0"/>
              <a:t>Absence or lack of administrative support by the educational institution</a:t>
            </a:r>
            <a:r>
              <a:rPr lang="en-GB" sz="2400" dirty="0" smtClean="0"/>
              <a:t>;</a:t>
            </a:r>
            <a:endParaRPr lang="en-US" sz="2400" dirty="0" smtClean="0"/>
          </a:p>
        </p:txBody>
      </p:sp>
    </p:spTree>
    <p:extLst>
      <p:ext uri="{BB962C8B-B14F-4D97-AF65-F5344CB8AC3E}">
        <p14:creationId xmlns:p14="http://schemas.microsoft.com/office/powerpoint/2010/main" val="25103938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of E-learning</a:t>
            </a:r>
            <a:endParaRPr lang="en-US" dirty="0"/>
          </a:p>
        </p:txBody>
      </p:sp>
      <p:sp>
        <p:nvSpPr>
          <p:cNvPr id="3" name="Content Placeholder 2"/>
          <p:cNvSpPr>
            <a:spLocks noGrp="1"/>
          </p:cNvSpPr>
          <p:nvPr>
            <p:ph idx="1"/>
          </p:nvPr>
        </p:nvSpPr>
        <p:spPr/>
        <p:txBody>
          <a:bodyPr>
            <a:noAutofit/>
          </a:bodyPr>
          <a:lstStyle/>
          <a:p>
            <a:pPr lvl="0"/>
            <a:r>
              <a:rPr lang="en-GB" sz="2800" dirty="0" smtClean="0"/>
              <a:t>Class </a:t>
            </a:r>
            <a:r>
              <a:rPr lang="en-GB" sz="2800" dirty="0" smtClean="0"/>
              <a:t>management problems that limit the potential for techno pedagogical innovations in the classroom;</a:t>
            </a:r>
            <a:endParaRPr lang="en-US" sz="2800" dirty="0" smtClean="0"/>
          </a:p>
          <a:p>
            <a:pPr lvl="0"/>
            <a:r>
              <a:rPr lang="en-GB" sz="2800" dirty="0" smtClean="0"/>
              <a:t>Group size (too many students in the class for effective ICT integration)</a:t>
            </a:r>
            <a:endParaRPr lang="en-US" sz="2800" dirty="0" smtClean="0"/>
          </a:p>
          <a:p>
            <a:pPr lvl="0"/>
            <a:r>
              <a:rPr lang="en-GB" sz="2800" dirty="0" smtClean="0"/>
              <a:t>Organizational constraints and barriers within the education system;</a:t>
            </a:r>
            <a:endParaRPr lang="en-US" sz="2800" dirty="0" smtClean="0"/>
          </a:p>
          <a:p>
            <a:r>
              <a:rPr lang="en-GB" sz="2800" dirty="0" smtClean="0"/>
              <a:t>Absence or lack of relevant pedagogical materials</a:t>
            </a:r>
            <a:endParaRPr lang="en-US" sz="2800" dirty="0"/>
          </a:p>
        </p:txBody>
      </p:sp>
    </p:spTree>
    <p:extLst>
      <p:ext uri="{BB962C8B-B14F-4D97-AF65-F5344CB8AC3E}">
        <p14:creationId xmlns:p14="http://schemas.microsoft.com/office/powerpoint/2010/main" val="5024226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E-learning tools</a:t>
            </a:r>
            <a:endParaRPr lang="en-US" b="1" dirty="0"/>
          </a:p>
        </p:txBody>
      </p:sp>
      <p:sp>
        <p:nvSpPr>
          <p:cNvPr id="3" name="Content Placeholder 2"/>
          <p:cNvSpPr>
            <a:spLocks noGrp="1"/>
          </p:cNvSpPr>
          <p:nvPr>
            <p:ph idx="1"/>
          </p:nvPr>
        </p:nvSpPr>
        <p:spPr/>
        <p:txBody>
          <a:bodyPr>
            <a:normAutofit fontScale="77500" lnSpcReduction="20000"/>
          </a:bodyPr>
          <a:lstStyle/>
          <a:p>
            <a:r>
              <a:rPr lang="en-US" dirty="0" smtClean="0"/>
              <a:t>Radio, Television</a:t>
            </a:r>
          </a:p>
          <a:p>
            <a:r>
              <a:rPr lang="en-US" dirty="0" smtClean="0"/>
              <a:t>LMS </a:t>
            </a:r>
            <a:r>
              <a:rPr lang="en-US" dirty="0" err="1" smtClean="0"/>
              <a:t>eg</a:t>
            </a:r>
            <a:r>
              <a:rPr lang="en-US" dirty="0" smtClean="0"/>
              <a:t> MOODLE, BLACKBOARD</a:t>
            </a:r>
          </a:p>
          <a:p>
            <a:r>
              <a:rPr lang="en-US" dirty="0" err="1" smtClean="0"/>
              <a:t>Dropbox</a:t>
            </a:r>
            <a:endParaRPr lang="en-US" dirty="0" smtClean="0"/>
          </a:p>
          <a:p>
            <a:r>
              <a:rPr lang="en-US" dirty="0" smtClean="0"/>
              <a:t>Google drive/Google docs/plus</a:t>
            </a:r>
          </a:p>
          <a:p>
            <a:r>
              <a:rPr lang="en-US" dirty="0" smtClean="0"/>
              <a:t>OER</a:t>
            </a:r>
          </a:p>
          <a:p>
            <a:pPr lvl="1"/>
            <a:r>
              <a:rPr lang="en-US" dirty="0" smtClean="0"/>
              <a:t>You tube</a:t>
            </a:r>
          </a:p>
          <a:p>
            <a:pPr lvl="1"/>
            <a:r>
              <a:rPr lang="en-US" dirty="0" smtClean="0"/>
              <a:t>MOOCs – External LMS (</a:t>
            </a:r>
            <a:r>
              <a:rPr lang="en-US" dirty="0" err="1" smtClean="0"/>
              <a:t>Coursera</a:t>
            </a:r>
            <a:r>
              <a:rPr lang="en-US" dirty="0" smtClean="0"/>
              <a:t>, </a:t>
            </a:r>
            <a:r>
              <a:rPr lang="en-US" dirty="0" err="1" smtClean="0"/>
              <a:t>Udacity</a:t>
            </a:r>
            <a:r>
              <a:rPr lang="en-US" dirty="0" smtClean="0"/>
              <a:t>, Khan Academy, </a:t>
            </a:r>
            <a:r>
              <a:rPr lang="en-US" dirty="0" err="1" smtClean="0"/>
              <a:t>Edx</a:t>
            </a:r>
            <a:r>
              <a:rPr lang="en-US" dirty="0" smtClean="0"/>
              <a:t>)</a:t>
            </a:r>
          </a:p>
          <a:p>
            <a:pPr lvl="1"/>
            <a:r>
              <a:rPr lang="en-US" dirty="0" smtClean="0"/>
              <a:t>Wikipedia</a:t>
            </a:r>
          </a:p>
          <a:p>
            <a:r>
              <a:rPr lang="en-US" dirty="0" smtClean="0"/>
              <a:t>Recording tools – </a:t>
            </a:r>
            <a:r>
              <a:rPr lang="en-US" dirty="0" err="1" smtClean="0"/>
              <a:t>eg</a:t>
            </a:r>
            <a:r>
              <a:rPr lang="en-US" dirty="0" smtClean="0"/>
              <a:t> </a:t>
            </a:r>
            <a:r>
              <a:rPr lang="en-US" dirty="0" err="1" smtClean="0"/>
              <a:t>Screencast</a:t>
            </a:r>
            <a:r>
              <a:rPr lang="en-US" dirty="0" smtClean="0"/>
              <a:t> –O-</a:t>
            </a:r>
            <a:r>
              <a:rPr lang="en-US" dirty="0" err="1" smtClean="0"/>
              <a:t>Matic</a:t>
            </a:r>
            <a:r>
              <a:rPr lang="en-US" dirty="0" smtClean="0"/>
              <a:t>, a tube catcher</a:t>
            </a:r>
          </a:p>
          <a:p>
            <a:r>
              <a:rPr lang="en-US" dirty="0" smtClean="0"/>
              <a:t>Others</a:t>
            </a:r>
            <a:endParaRPr lang="en-US" dirty="0"/>
          </a:p>
        </p:txBody>
      </p:sp>
    </p:spTree>
    <p:extLst>
      <p:ext uri="{BB962C8B-B14F-4D97-AF65-F5344CB8AC3E}">
        <p14:creationId xmlns:p14="http://schemas.microsoft.com/office/powerpoint/2010/main" val="35786866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E-learning Organization</a:t>
            </a:r>
            <a:endParaRPr lang="en-US" dirty="0"/>
          </a:p>
        </p:txBody>
      </p:sp>
      <p:sp>
        <p:nvSpPr>
          <p:cNvPr id="3" name="Content Placeholder 2"/>
          <p:cNvSpPr>
            <a:spLocks noGrp="1"/>
          </p:cNvSpPr>
          <p:nvPr>
            <p:ph idx="1"/>
          </p:nvPr>
        </p:nvSpPr>
        <p:spPr/>
        <p:txBody>
          <a:bodyPr/>
          <a:lstStyle/>
          <a:p>
            <a:r>
              <a:rPr lang="en-US" dirty="0"/>
              <a:t>The evolution of e-learning in </a:t>
            </a:r>
            <a:r>
              <a:rPr lang="en-US" dirty="0" smtClean="0"/>
              <a:t>lower/higher </a:t>
            </a:r>
            <a:r>
              <a:rPr lang="en-US" dirty="0"/>
              <a:t>education has gone through three </a:t>
            </a:r>
            <a:r>
              <a:rPr lang="en-US" dirty="0" smtClean="0"/>
              <a:t>major </a:t>
            </a:r>
            <a:r>
              <a:rPr lang="en-US" dirty="0"/>
              <a:t>periods: the </a:t>
            </a:r>
            <a:endParaRPr lang="en-US" dirty="0" smtClean="0"/>
          </a:p>
          <a:p>
            <a:pPr lvl="1"/>
            <a:r>
              <a:rPr lang="en-US" dirty="0" smtClean="0"/>
              <a:t>Traditional </a:t>
            </a:r>
            <a:r>
              <a:rPr lang="en-US" dirty="0"/>
              <a:t>Institution</a:t>
            </a:r>
            <a:r>
              <a:rPr lang="en-US" dirty="0" smtClean="0"/>
              <a:t>;</a:t>
            </a:r>
          </a:p>
          <a:p>
            <a:pPr lvl="1"/>
            <a:r>
              <a:rPr lang="en-US" dirty="0" smtClean="0"/>
              <a:t> </a:t>
            </a:r>
            <a:r>
              <a:rPr lang="en-US" dirty="0"/>
              <a:t>T</a:t>
            </a:r>
            <a:r>
              <a:rPr lang="en-US" dirty="0" smtClean="0"/>
              <a:t>he </a:t>
            </a:r>
            <a:r>
              <a:rPr lang="en-US" dirty="0"/>
              <a:t>Blended Institution; </a:t>
            </a:r>
            <a:r>
              <a:rPr lang="en-US" dirty="0" smtClean="0"/>
              <a:t>and </a:t>
            </a:r>
          </a:p>
          <a:p>
            <a:pPr lvl="1"/>
            <a:r>
              <a:rPr lang="en-US" dirty="0" smtClean="0"/>
              <a:t>Online </a:t>
            </a:r>
            <a:r>
              <a:rPr lang="en-US" dirty="0"/>
              <a:t>Institution. </a:t>
            </a:r>
            <a:endParaRPr lang="en-US" dirty="0" smtClean="0"/>
          </a:p>
          <a:p>
            <a:pPr>
              <a:buNone/>
            </a:pPr>
            <a:endParaRPr lang="en-US" dirty="0"/>
          </a:p>
        </p:txBody>
      </p:sp>
    </p:spTree>
    <p:extLst>
      <p:ext uri="{BB962C8B-B14F-4D97-AF65-F5344CB8AC3E}">
        <p14:creationId xmlns:p14="http://schemas.microsoft.com/office/powerpoint/2010/main" val="36033914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Traditional institution</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457200" y="1447800"/>
            <a:ext cx="8229600" cy="4724400"/>
          </a:xfrm>
          <a:prstGeom prst="rect">
            <a:avLst/>
          </a:prstGeom>
          <a:noFill/>
          <a:ln w="9525">
            <a:noFill/>
            <a:miter lim="800000"/>
            <a:headEnd/>
            <a:tailEnd/>
          </a:ln>
        </p:spPr>
      </p:pic>
    </p:spTree>
    <p:extLst>
      <p:ext uri="{BB962C8B-B14F-4D97-AF65-F5344CB8AC3E}">
        <p14:creationId xmlns:p14="http://schemas.microsoft.com/office/powerpoint/2010/main" val="29992234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Blended Institution</a:t>
            </a:r>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685800" y="1447800"/>
            <a:ext cx="7772399" cy="4724400"/>
          </a:xfrm>
          <a:prstGeom prst="rect">
            <a:avLst/>
          </a:prstGeom>
          <a:noFill/>
          <a:ln w="9525">
            <a:noFill/>
            <a:miter lim="800000"/>
            <a:headEnd/>
            <a:tailEnd/>
          </a:ln>
        </p:spPr>
      </p:pic>
    </p:spTree>
    <p:extLst>
      <p:ext uri="{BB962C8B-B14F-4D97-AF65-F5344CB8AC3E}">
        <p14:creationId xmlns:p14="http://schemas.microsoft.com/office/powerpoint/2010/main" val="23140985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ICT in Education</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600200" y="1891506"/>
            <a:ext cx="5943600" cy="3943350"/>
          </a:xfrm>
          <a:prstGeom prst="rect">
            <a:avLst/>
          </a:prstGeom>
          <a:noFill/>
          <a:ln w="9525">
            <a:noFill/>
            <a:miter lim="800000"/>
            <a:headEnd/>
            <a:tailEnd/>
          </a:ln>
        </p:spPr>
      </p:pic>
    </p:spTree>
    <p:extLst>
      <p:ext uri="{BB962C8B-B14F-4D97-AF65-F5344CB8AC3E}">
        <p14:creationId xmlns:p14="http://schemas.microsoft.com/office/powerpoint/2010/main" val="5770740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762000" y="1600200"/>
            <a:ext cx="7772399" cy="4571999"/>
          </a:xfrm>
          <a:prstGeom prst="rect">
            <a:avLst/>
          </a:prstGeom>
          <a:noFill/>
          <a:ln w="9525">
            <a:noFill/>
            <a:miter lim="800000"/>
            <a:headEnd/>
            <a:tailEnd/>
          </a:ln>
        </p:spPr>
      </p:pic>
    </p:spTree>
    <p:extLst>
      <p:ext uri="{BB962C8B-B14F-4D97-AF65-F5344CB8AC3E}">
        <p14:creationId xmlns:p14="http://schemas.microsoft.com/office/powerpoint/2010/main" val="24553988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pic>
        <p:nvPicPr>
          <p:cNvPr id="4099" name="Picture 3"/>
          <p:cNvPicPr>
            <a:picLocks noGrp="1" noChangeAspect="1" noChangeArrowheads="1"/>
          </p:cNvPicPr>
          <p:nvPr>
            <p:ph idx="1"/>
          </p:nvPr>
        </p:nvPicPr>
        <p:blipFill>
          <a:blip r:embed="rId2" cstate="print"/>
          <a:srcRect/>
          <a:stretch>
            <a:fillRect/>
          </a:stretch>
        </p:blipFill>
        <p:spPr bwMode="auto">
          <a:xfrm>
            <a:off x="609600" y="1524000"/>
            <a:ext cx="7696200" cy="4267200"/>
          </a:xfrm>
          <a:prstGeom prst="rect">
            <a:avLst/>
          </a:prstGeom>
          <a:noFill/>
          <a:ln w="9525">
            <a:noFill/>
            <a:miter lim="800000"/>
            <a:headEnd/>
            <a:tailEnd/>
          </a:ln>
        </p:spPr>
      </p:pic>
    </p:spTree>
    <p:extLst>
      <p:ext uri="{BB962C8B-B14F-4D97-AF65-F5344CB8AC3E}">
        <p14:creationId xmlns:p14="http://schemas.microsoft.com/office/powerpoint/2010/main" val="37408811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Online institution</a:t>
            </a:r>
            <a:endParaRPr lang="en-US" dirty="0"/>
          </a:p>
        </p:txBody>
      </p:sp>
      <p:pic>
        <p:nvPicPr>
          <p:cNvPr id="5122" name="Picture 2"/>
          <p:cNvPicPr>
            <a:picLocks noGrp="1" noChangeAspect="1" noChangeArrowheads="1"/>
          </p:cNvPicPr>
          <p:nvPr>
            <p:ph idx="1"/>
          </p:nvPr>
        </p:nvPicPr>
        <p:blipFill>
          <a:blip r:embed="rId2" cstate="print"/>
          <a:srcRect/>
          <a:stretch>
            <a:fillRect/>
          </a:stretch>
        </p:blipFill>
        <p:spPr bwMode="auto">
          <a:xfrm>
            <a:off x="457200" y="1524000"/>
            <a:ext cx="8153400" cy="4571999"/>
          </a:xfrm>
          <a:prstGeom prst="rect">
            <a:avLst/>
          </a:prstGeom>
          <a:noFill/>
          <a:ln w="9525">
            <a:noFill/>
            <a:miter lim="800000"/>
            <a:headEnd/>
            <a:tailEnd/>
          </a:ln>
        </p:spPr>
      </p:pic>
    </p:spTree>
    <p:extLst>
      <p:ext uri="{BB962C8B-B14F-4D97-AF65-F5344CB8AC3E}">
        <p14:creationId xmlns:p14="http://schemas.microsoft.com/office/powerpoint/2010/main" val="36915558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a:xfrm>
            <a:off x="900113" y="981075"/>
            <a:ext cx="7772400" cy="1470025"/>
          </a:xfrm>
        </p:spPr>
        <p:txBody>
          <a:bodyPr/>
          <a:lstStyle/>
          <a:p>
            <a:pPr eaLnBrk="1" hangingPunct="1"/>
            <a:r>
              <a:rPr lang="en-AU" sz="4000" dirty="0" smtClean="0"/>
              <a:t>MOODLE as an effective LMS</a:t>
            </a:r>
            <a:endParaRPr lang="en-US" sz="4000" dirty="0" smtClean="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9669622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additive="base">
                                        <p:cTn id="7" dur="500" fill="hold"/>
                                        <p:tgtEl>
                                          <p:spTgt spid="3074"/>
                                        </p:tgtEl>
                                        <p:attrNameLst>
                                          <p:attrName>ppt_x</p:attrName>
                                        </p:attrNameLst>
                                      </p:cBhvr>
                                      <p:tavLst>
                                        <p:tav tm="0">
                                          <p:val>
                                            <p:strVal val="#ppt_x"/>
                                          </p:val>
                                        </p:tav>
                                        <p:tav tm="100000">
                                          <p:val>
                                            <p:strVal val="#ppt_x"/>
                                          </p:val>
                                        </p:tav>
                                      </p:tavLst>
                                    </p:anim>
                                    <p:anim calcmode="lin" valueType="num">
                                      <p:cBhvr additive="base">
                                        <p:cTn id="8" dur="500" fill="hold"/>
                                        <p:tgtEl>
                                          <p:spTgt spid="30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title"/>
          </p:nvPr>
        </p:nvSpPr>
        <p:spPr/>
        <p:txBody>
          <a:bodyPr/>
          <a:lstStyle/>
          <a:p>
            <a:pPr eaLnBrk="1" hangingPunct="1"/>
            <a:r>
              <a:rPr lang="en-AU" smtClean="0"/>
              <a:t>What is Moodle</a:t>
            </a:r>
            <a:endParaRPr lang="en-US" smtClean="0"/>
          </a:p>
        </p:txBody>
      </p:sp>
      <p:sp>
        <p:nvSpPr>
          <p:cNvPr id="4099" name="AutoShape 3"/>
          <p:cNvSpPr>
            <a:spLocks noGrp="1" noChangeArrowheads="1"/>
          </p:cNvSpPr>
          <p:nvPr>
            <p:ph type="body" idx="1"/>
          </p:nvPr>
        </p:nvSpPr>
        <p:spPr/>
        <p:txBody>
          <a:bodyPr>
            <a:noAutofit/>
          </a:bodyPr>
          <a:lstStyle/>
          <a:p>
            <a:pPr eaLnBrk="1" hangingPunct="1">
              <a:lnSpc>
                <a:spcPct val="80000"/>
              </a:lnSpc>
            </a:pPr>
            <a:r>
              <a:rPr lang="en-US" sz="2800" dirty="0" smtClean="0"/>
              <a:t>Modular Object-Orientated Dynamic Learning Environment</a:t>
            </a:r>
          </a:p>
          <a:p>
            <a:pPr eaLnBrk="1" hangingPunct="1">
              <a:lnSpc>
                <a:spcPct val="80000"/>
              </a:lnSpc>
            </a:pPr>
            <a:r>
              <a:rPr lang="en-AU" sz="2800" dirty="0" smtClean="0"/>
              <a:t>Open Source under GNU Public Licence.</a:t>
            </a:r>
          </a:p>
          <a:p>
            <a:r>
              <a:rPr lang="en-US" sz="2800" dirty="0" smtClean="0"/>
              <a:t>It is a learning management system that is designed to help instructors create an online classroom setting with opportunities for rich interaction and collaboration</a:t>
            </a:r>
          </a:p>
          <a:p>
            <a:r>
              <a:rPr lang="en-US" sz="2800" dirty="0" err="1" smtClean="0"/>
              <a:t>Moodle</a:t>
            </a:r>
            <a:r>
              <a:rPr lang="en-US" sz="2800" dirty="0" smtClean="0"/>
              <a:t> can be used to supplement on ground courses or can be used to host completely online courses.</a:t>
            </a:r>
          </a:p>
          <a:p>
            <a:pPr eaLnBrk="1" hangingPunct="1">
              <a:lnSpc>
                <a:spcPct val="80000"/>
              </a:lnSpc>
            </a:pPr>
            <a:endParaRPr lang="en-US" sz="2800" dirty="0" smtClean="0"/>
          </a:p>
          <a:p>
            <a:pPr eaLnBrk="1" hangingPunct="1">
              <a:lnSpc>
                <a:spcPct val="80000"/>
              </a:lnSpc>
            </a:pPr>
            <a:endParaRPr lang="en-US" sz="2800" dirty="0" smtClean="0"/>
          </a:p>
        </p:txBody>
      </p:sp>
    </p:spTree>
    <p:extLst>
      <p:ext uri="{BB962C8B-B14F-4D97-AF65-F5344CB8AC3E}">
        <p14:creationId xmlns:p14="http://schemas.microsoft.com/office/powerpoint/2010/main" val="1177862940"/>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Grp="1" noChangeArrowheads="1"/>
          </p:cNvSpPr>
          <p:nvPr>
            <p:ph type="title"/>
          </p:nvPr>
        </p:nvSpPr>
        <p:spPr/>
        <p:txBody>
          <a:bodyPr/>
          <a:lstStyle/>
          <a:p>
            <a:pPr eaLnBrk="1" hangingPunct="1"/>
            <a:r>
              <a:rPr lang="en-AU" smtClean="0"/>
              <a:t>Features</a:t>
            </a:r>
          </a:p>
        </p:txBody>
      </p:sp>
      <p:sp>
        <p:nvSpPr>
          <p:cNvPr id="5123" name="AutoShape 3"/>
          <p:cNvSpPr>
            <a:spLocks noGrp="1" noChangeArrowheads="1"/>
          </p:cNvSpPr>
          <p:nvPr>
            <p:ph type="body" idx="1"/>
          </p:nvPr>
        </p:nvSpPr>
        <p:spPr/>
        <p:txBody>
          <a:bodyPr/>
          <a:lstStyle/>
          <a:p>
            <a:pPr eaLnBrk="1" hangingPunct="1">
              <a:lnSpc>
                <a:spcPct val="90000"/>
              </a:lnSpc>
            </a:pPr>
            <a:r>
              <a:rPr lang="en-AU" sz="2400" smtClean="0"/>
              <a:t>Site Management</a:t>
            </a:r>
          </a:p>
          <a:p>
            <a:pPr eaLnBrk="1" hangingPunct="1">
              <a:lnSpc>
                <a:spcPct val="90000"/>
              </a:lnSpc>
            </a:pPr>
            <a:r>
              <a:rPr lang="en-AU" sz="2400" smtClean="0"/>
              <a:t>User Management</a:t>
            </a:r>
          </a:p>
          <a:p>
            <a:pPr eaLnBrk="1" hangingPunct="1">
              <a:lnSpc>
                <a:spcPct val="90000"/>
              </a:lnSpc>
            </a:pPr>
            <a:r>
              <a:rPr lang="en-AU" sz="2400" smtClean="0"/>
              <a:t>Course Management</a:t>
            </a:r>
          </a:p>
          <a:p>
            <a:pPr eaLnBrk="1" hangingPunct="1">
              <a:lnSpc>
                <a:spcPct val="90000"/>
              </a:lnSpc>
            </a:pPr>
            <a:r>
              <a:rPr lang="en-AU" sz="2400" smtClean="0"/>
              <a:t>Assignment Module</a:t>
            </a:r>
          </a:p>
          <a:p>
            <a:pPr eaLnBrk="1" hangingPunct="1">
              <a:lnSpc>
                <a:spcPct val="90000"/>
              </a:lnSpc>
            </a:pPr>
            <a:r>
              <a:rPr lang="en-AU" sz="2400" smtClean="0"/>
              <a:t>Chat Module</a:t>
            </a:r>
          </a:p>
          <a:p>
            <a:pPr eaLnBrk="1" hangingPunct="1">
              <a:lnSpc>
                <a:spcPct val="90000"/>
              </a:lnSpc>
            </a:pPr>
            <a:r>
              <a:rPr lang="en-AU" sz="2400" smtClean="0"/>
              <a:t>Quiz Modules</a:t>
            </a:r>
          </a:p>
          <a:p>
            <a:pPr eaLnBrk="1" hangingPunct="1">
              <a:lnSpc>
                <a:spcPct val="90000"/>
              </a:lnSpc>
            </a:pPr>
            <a:r>
              <a:rPr lang="en-AU" sz="2400" smtClean="0"/>
              <a:t>Forum Module</a:t>
            </a:r>
          </a:p>
          <a:p>
            <a:pPr eaLnBrk="1" hangingPunct="1">
              <a:lnSpc>
                <a:spcPct val="90000"/>
              </a:lnSpc>
            </a:pPr>
            <a:r>
              <a:rPr lang="en-AU" sz="2400" smtClean="0"/>
              <a:t>Resources (webpages, documents etc..)</a:t>
            </a:r>
          </a:p>
          <a:p>
            <a:pPr eaLnBrk="1" hangingPunct="1">
              <a:lnSpc>
                <a:spcPct val="90000"/>
              </a:lnSpc>
            </a:pPr>
            <a:r>
              <a:rPr lang="en-AU" sz="2400" smtClean="0"/>
              <a:t>Activites (assignment submission, wikis, discussion board, journals, blogs etc..)</a:t>
            </a:r>
          </a:p>
          <a:p>
            <a:pPr eaLnBrk="1" hangingPunct="1">
              <a:lnSpc>
                <a:spcPct val="90000"/>
              </a:lnSpc>
            </a:pPr>
            <a:r>
              <a:rPr lang="en-AU" sz="2400" smtClean="0"/>
              <a:t>Many other custom modules created by Moodle users.</a:t>
            </a:r>
          </a:p>
        </p:txBody>
      </p:sp>
      <p:sp>
        <p:nvSpPr>
          <p:cNvPr id="5124" name="AutoShape 7"/>
          <p:cNvSpPr>
            <a:spLocks noChangeArrowheads="1"/>
          </p:cNvSpPr>
          <p:nvPr/>
        </p:nvSpPr>
        <p:spPr bwMode="auto">
          <a:xfrm rot="-5400000">
            <a:off x="1739901" y="4605337"/>
            <a:ext cx="215900" cy="168275"/>
          </a:xfrm>
          <a:prstGeom prst="triangle">
            <a:avLst>
              <a:gd name="adj" fmla="val 50000"/>
            </a:avLst>
          </a:prstGeom>
          <a:solidFill>
            <a:srgbClr val="FFFFFF"/>
          </a:solidFill>
          <a:ln w="9525">
            <a:noFill/>
            <a:miter lim="800000"/>
            <a:headEnd/>
            <a:tailEnd/>
          </a:ln>
        </p:spPr>
        <p:txBody>
          <a:bodyPr wrap="none" anchor="ctr"/>
          <a:lstStyle/>
          <a:p>
            <a:endParaRPr lang="en-US"/>
          </a:p>
        </p:txBody>
      </p:sp>
    </p:spTree>
    <p:extLst>
      <p:ext uri="{BB962C8B-B14F-4D97-AF65-F5344CB8AC3E}">
        <p14:creationId xmlns:p14="http://schemas.microsoft.com/office/powerpoint/2010/main" val="2105562837"/>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OER</a:t>
            </a:r>
            <a:endParaRPr lang="en-US" dirty="0"/>
          </a:p>
        </p:txBody>
      </p:sp>
      <p:sp>
        <p:nvSpPr>
          <p:cNvPr id="3" name="Content Placeholder 2"/>
          <p:cNvSpPr>
            <a:spLocks noGrp="1"/>
          </p:cNvSpPr>
          <p:nvPr>
            <p:ph idx="1"/>
          </p:nvPr>
        </p:nvSpPr>
        <p:spPr/>
        <p:txBody>
          <a:bodyPr>
            <a:normAutofit/>
          </a:bodyPr>
          <a:lstStyle/>
          <a:p>
            <a:r>
              <a:rPr lang="en-US" b="1" dirty="0" smtClean="0"/>
              <a:t>Open educational resources</a:t>
            </a:r>
            <a:r>
              <a:rPr lang="en-US" dirty="0" smtClean="0"/>
              <a:t> (</a:t>
            </a:r>
            <a:r>
              <a:rPr lang="en-US" b="1" dirty="0" smtClean="0"/>
              <a:t>OER</a:t>
            </a:r>
            <a:r>
              <a:rPr lang="en-US" dirty="0" smtClean="0"/>
              <a:t>) are freely accessible, openly licensed documents and media that are useful for teaching, learning, and assessing as well as for research purposes</a:t>
            </a:r>
          </a:p>
          <a:p>
            <a:pPr lvl="2">
              <a:buFont typeface="Wingdings" pitchFamily="2" charset="2"/>
              <a:buChar char="ü"/>
            </a:pPr>
            <a:r>
              <a:rPr lang="en-US" dirty="0" smtClean="0"/>
              <a:t>MOOCs (</a:t>
            </a:r>
            <a:r>
              <a:rPr lang="en-US" dirty="0" err="1" smtClean="0"/>
              <a:t>Coursera</a:t>
            </a:r>
            <a:r>
              <a:rPr lang="en-US" dirty="0" smtClean="0"/>
              <a:t>, </a:t>
            </a:r>
            <a:r>
              <a:rPr lang="en-US" dirty="0" err="1" smtClean="0"/>
              <a:t>Khanacademy</a:t>
            </a:r>
            <a:r>
              <a:rPr lang="en-US" dirty="0" smtClean="0"/>
              <a:t>, ..</a:t>
            </a:r>
            <a:r>
              <a:rPr lang="en-US" dirty="0" err="1" smtClean="0"/>
              <a:t>etc</a:t>
            </a:r>
            <a:r>
              <a:rPr lang="en-US" dirty="0" smtClean="0"/>
              <a:t>)</a:t>
            </a:r>
            <a:endParaRPr lang="en-US" dirty="0" smtClean="0"/>
          </a:p>
          <a:p>
            <a:pPr lvl="2">
              <a:buFont typeface="Wingdings" pitchFamily="2" charset="2"/>
              <a:buChar char="ü"/>
            </a:pPr>
            <a:r>
              <a:rPr lang="en-US" dirty="0" smtClean="0"/>
              <a:t>You tube</a:t>
            </a:r>
          </a:p>
          <a:p>
            <a:pPr lvl="2">
              <a:buFont typeface="Wingdings" pitchFamily="2" charset="2"/>
              <a:buChar char="ü"/>
            </a:pPr>
            <a:r>
              <a:rPr lang="en-US" dirty="0" smtClean="0"/>
              <a:t>Wikipedia</a:t>
            </a:r>
          </a:p>
          <a:p>
            <a:pPr lvl="2">
              <a:buFont typeface="Wingdings" pitchFamily="2" charset="2"/>
              <a:buChar char="ü"/>
            </a:pPr>
            <a:r>
              <a:rPr lang="en-US" dirty="0" smtClean="0"/>
              <a:t>E-book</a:t>
            </a:r>
          </a:p>
          <a:p>
            <a:pPr lvl="2">
              <a:buFont typeface="Wingdings" pitchFamily="2" charset="2"/>
              <a:buChar char="ü"/>
            </a:pPr>
            <a:r>
              <a:rPr lang="en-US" dirty="0" smtClean="0"/>
              <a:t>Other sources</a:t>
            </a:r>
          </a:p>
          <a:p>
            <a:endParaRPr lang="en-US" dirty="0"/>
          </a:p>
        </p:txBody>
      </p:sp>
    </p:spTree>
    <p:extLst>
      <p:ext uri="{BB962C8B-B14F-4D97-AF65-F5344CB8AC3E}">
        <p14:creationId xmlns:p14="http://schemas.microsoft.com/office/powerpoint/2010/main" val="104215946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 of OER</a:t>
            </a:r>
            <a:endParaRPr lang="en-US" dirty="0"/>
          </a:p>
        </p:txBody>
      </p:sp>
      <p:graphicFrame>
        <p:nvGraphicFramePr>
          <p:cNvPr id="12" name="Content Placeholder 11"/>
          <p:cNvGraphicFramePr>
            <a:graphicFrameLocks noGrp="1"/>
          </p:cNvGraphicFramePr>
          <p:nvPr>
            <p:ph idx="1"/>
          </p:nvPr>
        </p:nvGraphicFramePr>
        <p:xfrm>
          <a:off x="838200" y="1577329"/>
          <a:ext cx="6553200" cy="4602779"/>
        </p:xfrm>
        <a:graphic>
          <a:graphicData uri="http://schemas.openxmlformats.org/drawingml/2006/table">
            <a:tbl>
              <a:tblPr/>
              <a:tblGrid>
                <a:gridCol w="457200"/>
                <a:gridCol w="4673600"/>
                <a:gridCol w="1422400"/>
              </a:tblGrid>
              <a:tr h="204445">
                <a:tc>
                  <a:txBody>
                    <a:bodyPr/>
                    <a:lstStyle/>
                    <a:p>
                      <a:pPr marL="0" marR="0" algn="ctr">
                        <a:lnSpc>
                          <a:spcPct val="115000"/>
                        </a:lnSpc>
                        <a:spcBef>
                          <a:spcPts val="0"/>
                        </a:spcBef>
                        <a:spcAft>
                          <a:spcPts val="0"/>
                        </a:spcAft>
                      </a:pPr>
                      <a:r>
                        <a:rPr lang="en-US" sz="1200" dirty="0">
                          <a:solidFill>
                            <a:srgbClr val="000000"/>
                          </a:solidFill>
                          <a:latin typeface="Arial"/>
                          <a:ea typeface="Times New Roman"/>
                          <a:cs typeface="Times New Roman"/>
                        </a:rPr>
                        <a:t>S/N</a:t>
                      </a:r>
                      <a:endParaRPr lang="en-US" sz="1200" dirty="0">
                        <a:latin typeface="Calibri"/>
                        <a:ea typeface="Calibri"/>
                        <a:cs typeface="Times New Roman"/>
                      </a:endParaRPr>
                    </a:p>
                  </a:txBody>
                  <a:tcPr marL="41796" marR="41796" marT="41796" marB="417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Arial"/>
                          <a:ea typeface="Times New Roman"/>
                          <a:cs typeface="Times New Roman"/>
                        </a:rPr>
                        <a:t>Website</a:t>
                      </a:r>
                      <a:endParaRPr lang="en-US" sz="1200">
                        <a:latin typeface="Calibri"/>
                        <a:ea typeface="Calibri"/>
                        <a:cs typeface="Times New Roman"/>
                      </a:endParaRPr>
                    </a:p>
                  </a:txBody>
                  <a:tcPr marL="41796" marR="41796" marT="41796" marB="417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latin typeface="Arial"/>
                          <a:ea typeface="Times New Roman"/>
                          <a:cs typeface="Times New Roman"/>
                        </a:rPr>
                        <a:t>Themes, Discipline </a:t>
                      </a:r>
                      <a:endParaRPr lang="en-US" sz="1200">
                        <a:latin typeface="Calibri"/>
                        <a:ea typeface="Calibri"/>
                        <a:cs typeface="Times New Roman"/>
                      </a:endParaRPr>
                    </a:p>
                  </a:txBody>
                  <a:tcPr marL="41796" marR="41796" marT="41796" marB="417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4445">
                <a:tc>
                  <a:txBody>
                    <a:bodyPr/>
                    <a:lstStyle/>
                    <a:p>
                      <a:pPr marL="0" marR="0">
                        <a:lnSpc>
                          <a:spcPct val="115000"/>
                        </a:lnSpc>
                        <a:spcBef>
                          <a:spcPts val="0"/>
                        </a:spcBef>
                        <a:spcAft>
                          <a:spcPts val="0"/>
                        </a:spcAft>
                      </a:pPr>
                      <a:r>
                        <a:rPr lang="en-US" sz="1200" dirty="0">
                          <a:solidFill>
                            <a:srgbClr val="000000"/>
                          </a:solidFill>
                          <a:latin typeface="Arial"/>
                          <a:ea typeface="Times New Roman"/>
                          <a:cs typeface="Times New Roman"/>
                        </a:rPr>
                        <a:t>1.</a:t>
                      </a:r>
                      <a:endParaRPr lang="en-US" sz="1200" dirty="0">
                        <a:latin typeface="Calibri"/>
                        <a:ea typeface="Calibri"/>
                        <a:cs typeface="Times New Roman"/>
                      </a:endParaRPr>
                    </a:p>
                  </a:txBody>
                  <a:tcPr marL="41796" marR="41796" marT="41796" marB="417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u="sng">
                          <a:solidFill>
                            <a:srgbClr val="1155CC"/>
                          </a:solidFill>
                          <a:latin typeface="Arial"/>
                          <a:ea typeface="Times New Roman"/>
                          <a:cs typeface="Times New Roman"/>
                          <a:hlinkClick r:id="rId2"/>
                        </a:rPr>
                        <a:t>http://www.scoop.it</a:t>
                      </a:r>
                      <a:endParaRPr lang="en-US" sz="1200">
                        <a:latin typeface="Calibri"/>
                        <a:ea typeface="Calibri"/>
                        <a:cs typeface="Times New Roman"/>
                      </a:endParaRPr>
                    </a:p>
                  </a:txBody>
                  <a:tcPr marL="41796" marR="41796" marT="41796" marB="417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200">
                        <a:latin typeface="Calibri"/>
                        <a:ea typeface="Times New Roman"/>
                        <a:cs typeface="Times New Roman"/>
                      </a:endParaRPr>
                    </a:p>
                  </a:txBody>
                  <a:tcPr marL="41796" marR="41796" marT="41796" marB="417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4445">
                <a:tc>
                  <a:txBody>
                    <a:bodyPr/>
                    <a:lstStyle/>
                    <a:p>
                      <a:pPr marL="0" marR="0">
                        <a:lnSpc>
                          <a:spcPct val="115000"/>
                        </a:lnSpc>
                        <a:spcBef>
                          <a:spcPts val="0"/>
                        </a:spcBef>
                        <a:spcAft>
                          <a:spcPts val="0"/>
                        </a:spcAft>
                      </a:pPr>
                      <a:r>
                        <a:rPr lang="en-US" sz="1200">
                          <a:solidFill>
                            <a:srgbClr val="000000"/>
                          </a:solidFill>
                          <a:latin typeface="Arial"/>
                          <a:ea typeface="Times New Roman"/>
                          <a:cs typeface="Times New Roman"/>
                        </a:rPr>
                        <a:t>2.</a:t>
                      </a:r>
                      <a:endParaRPr lang="en-US" sz="1200">
                        <a:latin typeface="Calibri"/>
                        <a:ea typeface="Calibri"/>
                        <a:cs typeface="Times New Roman"/>
                      </a:endParaRPr>
                    </a:p>
                  </a:txBody>
                  <a:tcPr marL="41796" marR="41796" marT="41796" marB="417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u="sng" dirty="0">
                          <a:solidFill>
                            <a:srgbClr val="1155CC"/>
                          </a:solidFill>
                          <a:latin typeface="Arial"/>
                          <a:ea typeface="Times New Roman"/>
                          <a:cs typeface="Times New Roman"/>
                          <a:hlinkClick r:id="rId3"/>
                        </a:rPr>
                        <a:t>https://www.oercommons.org</a:t>
                      </a:r>
                      <a:r>
                        <a:rPr lang="en-US" sz="1200" dirty="0">
                          <a:solidFill>
                            <a:srgbClr val="000000"/>
                          </a:solidFill>
                          <a:latin typeface="Arial"/>
                          <a:ea typeface="Times New Roman"/>
                          <a:cs typeface="Times New Roman"/>
                        </a:rPr>
                        <a:t> </a:t>
                      </a:r>
                      <a:endParaRPr lang="en-US" sz="1200" dirty="0">
                        <a:latin typeface="Calibri"/>
                        <a:ea typeface="Calibri"/>
                        <a:cs typeface="Times New Roman"/>
                      </a:endParaRPr>
                    </a:p>
                  </a:txBody>
                  <a:tcPr marL="41796" marR="41796" marT="41796" marB="417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200">
                        <a:latin typeface="Calibri"/>
                        <a:ea typeface="Times New Roman"/>
                        <a:cs typeface="Times New Roman"/>
                      </a:endParaRPr>
                    </a:p>
                  </a:txBody>
                  <a:tcPr marL="41796" marR="41796" marT="41796" marB="417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4445">
                <a:tc>
                  <a:txBody>
                    <a:bodyPr/>
                    <a:lstStyle/>
                    <a:p>
                      <a:pPr marL="0" marR="0">
                        <a:lnSpc>
                          <a:spcPct val="115000"/>
                        </a:lnSpc>
                        <a:spcBef>
                          <a:spcPts val="0"/>
                        </a:spcBef>
                        <a:spcAft>
                          <a:spcPts val="0"/>
                        </a:spcAft>
                      </a:pPr>
                      <a:r>
                        <a:rPr lang="en-US" sz="1200">
                          <a:solidFill>
                            <a:srgbClr val="000000"/>
                          </a:solidFill>
                          <a:latin typeface="Arial"/>
                          <a:ea typeface="Times New Roman"/>
                          <a:cs typeface="Times New Roman"/>
                        </a:rPr>
                        <a:t>3.</a:t>
                      </a:r>
                      <a:endParaRPr lang="en-US" sz="1200">
                        <a:latin typeface="Calibri"/>
                        <a:ea typeface="Calibri"/>
                        <a:cs typeface="Times New Roman"/>
                      </a:endParaRPr>
                    </a:p>
                  </a:txBody>
                  <a:tcPr marL="41796" marR="41796" marT="41796" marB="417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u="sng">
                          <a:solidFill>
                            <a:srgbClr val="1155CC"/>
                          </a:solidFill>
                          <a:latin typeface="Arial"/>
                          <a:ea typeface="Times New Roman"/>
                          <a:cs typeface="Times New Roman"/>
                          <a:hlinkClick r:id="rId4"/>
                        </a:rPr>
                        <a:t>http://www.jorum.ac.uk</a:t>
                      </a:r>
                      <a:r>
                        <a:rPr lang="en-US" sz="1200">
                          <a:solidFill>
                            <a:srgbClr val="000000"/>
                          </a:solidFill>
                          <a:latin typeface="Arial"/>
                          <a:ea typeface="Times New Roman"/>
                          <a:cs typeface="Times New Roman"/>
                        </a:rPr>
                        <a:t> </a:t>
                      </a:r>
                      <a:endParaRPr lang="en-US" sz="1200">
                        <a:latin typeface="Calibri"/>
                        <a:ea typeface="Calibri"/>
                        <a:cs typeface="Times New Roman"/>
                      </a:endParaRPr>
                    </a:p>
                  </a:txBody>
                  <a:tcPr marL="41796" marR="41796" marT="41796" marB="417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200">
                        <a:latin typeface="Calibri"/>
                        <a:ea typeface="Times New Roman"/>
                        <a:cs typeface="Times New Roman"/>
                      </a:endParaRPr>
                    </a:p>
                  </a:txBody>
                  <a:tcPr marL="41796" marR="41796" marT="41796" marB="417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4445">
                <a:tc>
                  <a:txBody>
                    <a:bodyPr/>
                    <a:lstStyle/>
                    <a:p>
                      <a:pPr marL="0" marR="0">
                        <a:lnSpc>
                          <a:spcPct val="115000"/>
                        </a:lnSpc>
                        <a:spcBef>
                          <a:spcPts val="0"/>
                        </a:spcBef>
                        <a:spcAft>
                          <a:spcPts val="0"/>
                        </a:spcAft>
                      </a:pPr>
                      <a:r>
                        <a:rPr lang="en-US" sz="1200" dirty="0">
                          <a:solidFill>
                            <a:srgbClr val="000000"/>
                          </a:solidFill>
                          <a:latin typeface="Arial"/>
                          <a:ea typeface="Times New Roman"/>
                          <a:cs typeface="Times New Roman"/>
                        </a:rPr>
                        <a:t>4.</a:t>
                      </a:r>
                      <a:endParaRPr lang="en-US" sz="1200" dirty="0">
                        <a:latin typeface="Calibri"/>
                        <a:ea typeface="Calibri"/>
                        <a:cs typeface="Times New Roman"/>
                      </a:endParaRPr>
                    </a:p>
                  </a:txBody>
                  <a:tcPr marL="41796" marR="41796" marT="41796" marB="417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u="sng" dirty="0">
                          <a:solidFill>
                            <a:srgbClr val="1155CC"/>
                          </a:solidFill>
                          <a:latin typeface="Arial"/>
                          <a:ea typeface="Times New Roman"/>
                          <a:cs typeface="Times New Roman"/>
                          <a:hlinkClick r:id="rId5"/>
                        </a:rPr>
                        <a:t>http://www.temoa.info</a:t>
                      </a:r>
                      <a:r>
                        <a:rPr lang="en-US" sz="1200" dirty="0">
                          <a:solidFill>
                            <a:srgbClr val="000000"/>
                          </a:solidFill>
                          <a:latin typeface="Arial"/>
                          <a:ea typeface="Times New Roman"/>
                          <a:cs typeface="Times New Roman"/>
                        </a:rPr>
                        <a:t> </a:t>
                      </a:r>
                      <a:endParaRPr lang="en-US" sz="1200" dirty="0">
                        <a:latin typeface="Calibri"/>
                        <a:ea typeface="Calibri"/>
                        <a:cs typeface="Times New Roman"/>
                      </a:endParaRPr>
                    </a:p>
                  </a:txBody>
                  <a:tcPr marL="41796" marR="41796" marT="41796" marB="417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200">
                        <a:latin typeface="Calibri"/>
                        <a:ea typeface="Times New Roman"/>
                        <a:cs typeface="Times New Roman"/>
                      </a:endParaRPr>
                    </a:p>
                  </a:txBody>
                  <a:tcPr marL="41796" marR="41796" marT="41796" marB="417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4445">
                <a:tc>
                  <a:txBody>
                    <a:bodyPr/>
                    <a:lstStyle/>
                    <a:p>
                      <a:pPr marL="0" marR="0">
                        <a:lnSpc>
                          <a:spcPct val="115000"/>
                        </a:lnSpc>
                        <a:spcBef>
                          <a:spcPts val="0"/>
                        </a:spcBef>
                        <a:spcAft>
                          <a:spcPts val="0"/>
                        </a:spcAft>
                      </a:pPr>
                      <a:r>
                        <a:rPr lang="en-US" sz="1200">
                          <a:solidFill>
                            <a:srgbClr val="000000"/>
                          </a:solidFill>
                          <a:latin typeface="Arial"/>
                          <a:ea typeface="Times New Roman"/>
                          <a:cs typeface="Times New Roman"/>
                        </a:rPr>
                        <a:t>5.</a:t>
                      </a:r>
                      <a:endParaRPr lang="en-US" sz="1200">
                        <a:latin typeface="Calibri"/>
                        <a:ea typeface="Calibri"/>
                        <a:cs typeface="Times New Roman"/>
                      </a:endParaRPr>
                    </a:p>
                  </a:txBody>
                  <a:tcPr marL="41796" marR="41796" marT="41796" marB="417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u="sng">
                          <a:solidFill>
                            <a:srgbClr val="1155CC"/>
                          </a:solidFill>
                          <a:latin typeface="Arial"/>
                          <a:ea typeface="Times New Roman"/>
                          <a:cs typeface="Times New Roman"/>
                          <a:hlinkClick r:id="rId6"/>
                        </a:rPr>
                        <a:t>http://xpert.nottingham.ac.uk</a:t>
                      </a:r>
                      <a:r>
                        <a:rPr lang="en-US" sz="1200">
                          <a:solidFill>
                            <a:srgbClr val="000000"/>
                          </a:solidFill>
                          <a:latin typeface="Arial"/>
                          <a:ea typeface="Times New Roman"/>
                          <a:cs typeface="Times New Roman"/>
                        </a:rPr>
                        <a:t> </a:t>
                      </a:r>
                      <a:endParaRPr lang="en-US" sz="1200">
                        <a:latin typeface="Calibri"/>
                        <a:ea typeface="Calibri"/>
                        <a:cs typeface="Times New Roman"/>
                      </a:endParaRPr>
                    </a:p>
                  </a:txBody>
                  <a:tcPr marL="41796" marR="41796" marT="41796" marB="417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200">
                        <a:latin typeface="Calibri"/>
                        <a:ea typeface="Times New Roman"/>
                        <a:cs typeface="Times New Roman"/>
                      </a:endParaRPr>
                    </a:p>
                  </a:txBody>
                  <a:tcPr marL="41796" marR="41796" marT="41796" marB="417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6148">
                <a:tc>
                  <a:txBody>
                    <a:bodyPr/>
                    <a:lstStyle/>
                    <a:p>
                      <a:pPr marL="0" marR="0">
                        <a:lnSpc>
                          <a:spcPct val="115000"/>
                        </a:lnSpc>
                        <a:spcBef>
                          <a:spcPts val="0"/>
                        </a:spcBef>
                        <a:spcAft>
                          <a:spcPts val="0"/>
                        </a:spcAft>
                      </a:pPr>
                      <a:r>
                        <a:rPr lang="en-US" sz="1200">
                          <a:solidFill>
                            <a:srgbClr val="000000"/>
                          </a:solidFill>
                          <a:latin typeface="Arial"/>
                          <a:ea typeface="Times New Roman"/>
                          <a:cs typeface="Times New Roman"/>
                        </a:rPr>
                        <a:t>6.</a:t>
                      </a:r>
                      <a:endParaRPr lang="en-US" sz="1200">
                        <a:latin typeface="Calibri"/>
                        <a:ea typeface="Calibri"/>
                        <a:cs typeface="Times New Roman"/>
                      </a:endParaRPr>
                    </a:p>
                  </a:txBody>
                  <a:tcPr marL="41796" marR="41796" marT="41796" marB="417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u="sng" dirty="0">
                          <a:solidFill>
                            <a:srgbClr val="1155CC"/>
                          </a:solidFill>
                          <a:latin typeface="Arial"/>
                          <a:ea typeface="Times New Roman"/>
                          <a:cs typeface="Times New Roman"/>
                          <a:hlinkClick r:id="rId7"/>
                        </a:rPr>
                        <a:t>http://edtechpost.wikispaces.com/OER+Dynamic+Search+Engine</a:t>
                      </a:r>
                      <a:r>
                        <a:rPr lang="en-US" sz="1200" dirty="0">
                          <a:solidFill>
                            <a:srgbClr val="000000"/>
                          </a:solidFill>
                          <a:latin typeface="Arial"/>
                          <a:ea typeface="Times New Roman"/>
                          <a:cs typeface="Times New Roman"/>
                        </a:rPr>
                        <a:t> </a:t>
                      </a:r>
                      <a:endParaRPr lang="en-US" sz="1200" dirty="0">
                        <a:latin typeface="Calibri"/>
                        <a:ea typeface="Calibri"/>
                        <a:cs typeface="Times New Roman"/>
                      </a:endParaRPr>
                    </a:p>
                  </a:txBody>
                  <a:tcPr marL="41796" marR="41796" marT="41796" marB="417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200">
                        <a:latin typeface="Calibri"/>
                        <a:ea typeface="Times New Roman"/>
                        <a:cs typeface="Times New Roman"/>
                      </a:endParaRPr>
                    </a:p>
                  </a:txBody>
                  <a:tcPr marL="41796" marR="41796" marT="41796" marB="417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6999">
                <a:tc>
                  <a:txBody>
                    <a:bodyPr/>
                    <a:lstStyle/>
                    <a:p>
                      <a:pPr marL="0" marR="0">
                        <a:lnSpc>
                          <a:spcPct val="115000"/>
                        </a:lnSpc>
                        <a:spcBef>
                          <a:spcPts val="0"/>
                        </a:spcBef>
                        <a:spcAft>
                          <a:spcPts val="0"/>
                        </a:spcAft>
                      </a:pPr>
                      <a:r>
                        <a:rPr lang="en-US" sz="1200">
                          <a:solidFill>
                            <a:srgbClr val="000000"/>
                          </a:solidFill>
                          <a:latin typeface="Arial"/>
                          <a:ea typeface="Times New Roman"/>
                          <a:cs typeface="Times New Roman"/>
                        </a:rPr>
                        <a:t>7.</a:t>
                      </a:r>
                      <a:endParaRPr lang="en-US" sz="1200">
                        <a:latin typeface="Calibri"/>
                        <a:ea typeface="Calibri"/>
                        <a:cs typeface="Times New Roman"/>
                      </a:endParaRPr>
                    </a:p>
                  </a:txBody>
                  <a:tcPr marL="41796" marR="41796" marT="41796" marB="417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u="sng" dirty="0">
                          <a:solidFill>
                            <a:srgbClr val="1155CC"/>
                          </a:solidFill>
                          <a:latin typeface="Arial"/>
                          <a:ea typeface="Times New Roman"/>
                          <a:cs typeface="Times New Roman"/>
                          <a:hlinkClick r:id="rId8"/>
                        </a:rPr>
                        <a:t>http://www.jiscdigitalmedia.ac.uk/guide/finding-video-audio-and-images-online/#creative-commons</a:t>
                      </a:r>
                      <a:r>
                        <a:rPr lang="en-US" sz="1200" dirty="0">
                          <a:solidFill>
                            <a:srgbClr val="000000"/>
                          </a:solidFill>
                          <a:latin typeface="Arial"/>
                          <a:ea typeface="Times New Roman"/>
                          <a:cs typeface="Times New Roman"/>
                        </a:rPr>
                        <a:t> </a:t>
                      </a:r>
                      <a:endParaRPr lang="en-US" sz="1200" dirty="0">
                        <a:latin typeface="Calibri"/>
                        <a:ea typeface="Calibri"/>
                        <a:cs typeface="Times New Roman"/>
                      </a:endParaRPr>
                    </a:p>
                  </a:txBody>
                  <a:tcPr marL="41796" marR="41796" marT="41796" marB="417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200">
                        <a:latin typeface="Calibri"/>
                        <a:ea typeface="Times New Roman"/>
                        <a:cs typeface="Times New Roman"/>
                      </a:endParaRPr>
                    </a:p>
                  </a:txBody>
                  <a:tcPr marL="41796" marR="41796" marT="41796" marB="417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4445">
                <a:tc>
                  <a:txBody>
                    <a:bodyPr/>
                    <a:lstStyle/>
                    <a:p>
                      <a:pPr marL="0" marR="0">
                        <a:lnSpc>
                          <a:spcPct val="115000"/>
                        </a:lnSpc>
                        <a:spcBef>
                          <a:spcPts val="0"/>
                        </a:spcBef>
                        <a:spcAft>
                          <a:spcPts val="0"/>
                        </a:spcAft>
                      </a:pPr>
                      <a:r>
                        <a:rPr lang="en-US" sz="1200">
                          <a:solidFill>
                            <a:srgbClr val="000000"/>
                          </a:solidFill>
                          <a:latin typeface="Arial"/>
                          <a:ea typeface="Times New Roman"/>
                          <a:cs typeface="Times New Roman"/>
                        </a:rPr>
                        <a:t>8.</a:t>
                      </a:r>
                      <a:endParaRPr lang="en-US" sz="1200">
                        <a:latin typeface="Calibri"/>
                        <a:ea typeface="Calibri"/>
                        <a:cs typeface="Times New Roman"/>
                      </a:endParaRPr>
                    </a:p>
                  </a:txBody>
                  <a:tcPr marL="41796" marR="41796" marT="41796" marB="417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u="sng" dirty="0">
                          <a:solidFill>
                            <a:srgbClr val="1155CC"/>
                          </a:solidFill>
                          <a:latin typeface="Arial"/>
                          <a:ea typeface="Times New Roman"/>
                          <a:cs typeface="Times New Roman"/>
                          <a:hlinkClick r:id="rId9"/>
                        </a:rPr>
                        <a:t>https://open4us.org/find-oer/</a:t>
                      </a:r>
                      <a:r>
                        <a:rPr lang="en-US" sz="1200" dirty="0">
                          <a:solidFill>
                            <a:srgbClr val="000000"/>
                          </a:solidFill>
                          <a:latin typeface="Arial"/>
                          <a:ea typeface="Times New Roman"/>
                          <a:cs typeface="Times New Roman"/>
                        </a:rPr>
                        <a:t> </a:t>
                      </a:r>
                      <a:endParaRPr lang="en-US" sz="1200" dirty="0">
                        <a:latin typeface="Calibri"/>
                        <a:ea typeface="Calibri"/>
                        <a:cs typeface="Times New Roman"/>
                      </a:endParaRPr>
                    </a:p>
                  </a:txBody>
                  <a:tcPr marL="41796" marR="41796" marT="41796" marB="417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200">
                        <a:latin typeface="Calibri"/>
                        <a:ea typeface="Times New Roman"/>
                        <a:cs typeface="Times New Roman"/>
                      </a:endParaRPr>
                    </a:p>
                  </a:txBody>
                  <a:tcPr marL="41796" marR="41796" marT="41796" marB="417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5296">
                <a:tc>
                  <a:txBody>
                    <a:bodyPr/>
                    <a:lstStyle/>
                    <a:p>
                      <a:pPr marL="0" marR="0">
                        <a:lnSpc>
                          <a:spcPct val="115000"/>
                        </a:lnSpc>
                        <a:spcBef>
                          <a:spcPts val="0"/>
                        </a:spcBef>
                        <a:spcAft>
                          <a:spcPts val="0"/>
                        </a:spcAft>
                      </a:pPr>
                      <a:r>
                        <a:rPr lang="en-US" sz="1200">
                          <a:solidFill>
                            <a:srgbClr val="000000"/>
                          </a:solidFill>
                          <a:latin typeface="Arial"/>
                          <a:ea typeface="Times New Roman"/>
                          <a:cs typeface="Times New Roman"/>
                        </a:rPr>
                        <a:t>9.</a:t>
                      </a:r>
                      <a:endParaRPr lang="en-US" sz="1200">
                        <a:latin typeface="Calibri"/>
                        <a:ea typeface="Calibri"/>
                        <a:cs typeface="Times New Roman"/>
                      </a:endParaRPr>
                    </a:p>
                  </a:txBody>
                  <a:tcPr marL="41796" marR="41796" marT="41796" marB="417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u="sng" dirty="0">
                          <a:solidFill>
                            <a:srgbClr val="1155CC"/>
                          </a:solidFill>
                          <a:latin typeface="Arial"/>
                          <a:ea typeface="Times New Roman"/>
                          <a:cs typeface="Times New Roman"/>
                          <a:hlinkClick r:id="rId10"/>
                        </a:rPr>
                        <a:t>http://oerconsortium.org/discipline-specific/</a:t>
                      </a:r>
                      <a:r>
                        <a:rPr lang="en-US" sz="1200" dirty="0">
                          <a:solidFill>
                            <a:srgbClr val="000000"/>
                          </a:solidFill>
                          <a:latin typeface="Arial"/>
                          <a:ea typeface="Times New Roman"/>
                          <a:cs typeface="Times New Roman"/>
                        </a:rPr>
                        <a:t> </a:t>
                      </a:r>
                      <a:endParaRPr lang="en-US" sz="1200" dirty="0">
                        <a:latin typeface="Calibri"/>
                        <a:ea typeface="Calibri"/>
                        <a:cs typeface="Times New Roman"/>
                      </a:endParaRPr>
                    </a:p>
                  </a:txBody>
                  <a:tcPr marL="41796" marR="41796" marT="41796" marB="417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200">
                        <a:latin typeface="Calibri"/>
                        <a:ea typeface="Times New Roman"/>
                        <a:cs typeface="Times New Roman"/>
                      </a:endParaRPr>
                    </a:p>
                  </a:txBody>
                  <a:tcPr marL="41796" marR="41796" marT="41796" marB="417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5296">
                <a:tc>
                  <a:txBody>
                    <a:bodyPr/>
                    <a:lstStyle/>
                    <a:p>
                      <a:pPr marL="0" marR="0">
                        <a:lnSpc>
                          <a:spcPct val="115000"/>
                        </a:lnSpc>
                        <a:spcBef>
                          <a:spcPts val="0"/>
                        </a:spcBef>
                        <a:spcAft>
                          <a:spcPts val="0"/>
                        </a:spcAft>
                      </a:pPr>
                      <a:r>
                        <a:rPr lang="en-US" sz="1200">
                          <a:solidFill>
                            <a:srgbClr val="000000"/>
                          </a:solidFill>
                          <a:latin typeface="Arial"/>
                          <a:ea typeface="Times New Roman"/>
                          <a:cs typeface="Times New Roman"/>
                        </a:rPr>
                        <a:t>10.</a:t>
                      </a:r>
                      <a:endParaRPr lang="en-US" sz="1200">
                        <a:latin typeface="Calibri"/>
                        <a:ea typeface="Calibri"/>
                        <a:cs typeface="Times New Roman"/>
                      </a:endParaRPr>
                    </a:p>
                  </a:txBody>
                  <a:tcPr marL="41796" marR="41796" marT="41796" marB="417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u="sng" dirty="0">
                          <a:solidFill>
                            <a:srgbClr val="1155CC"/>
                          </a:solidFill>
                          <a:latin typeface="Arial"/>
                          <a:ea typeface="Times New Roman"/>
                          <a:cs typeface="Times New Roman"/>
                          <a:hlinkClick r:id="rId11"/>
                        </a:rPr>
                        <a:t>https://jisc.ac.uk/guides/open-educational-resources</a:t>
                      </a:r>
                      <a:r>
                        <a:rPr lang="en-US" sz="1200" dirty="0">
                          <a:solidFill>
                            <a:srgbClr val="000000"/>
                          </a:solidFill>
                          <a:latin typeface="Arial"/>
                          <a:ea typeface="Times New Roman"/>
                          <a:cs typeface="Times New Roman"/>
                        </a:rPr>
                        <a:t> </a:t>
                      </a:r>
                      <a:endParaRPr lang="en-US" sz="1200" dirty="0">
                        <a:latin typeface="Calibri"/>
                        <a:ea typeface="Calibri"/>
                        <a:cs typeface="Times New Roman"/>
                      </a:endParaRPr>
                    </a:p>
                  </a:txBody>
                  <a:tcPr marL="41796" marR="41796" marT="41796" marB="417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200">
                        <a:latin typeface="Calibri"/>
                        <a:ea typeface="Times New Roman"/>
                        <a:cs typeface="Times New Roman"/>
                      </a:endParaRPr>
                    </a:p>
                  </a:txBody>
                  <a:tcPr marL="41796" marR="41796" marT="41796" marB="417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4445">
                <a:tc>
                  <a:txBody>
                    <a:bodyPr/>
                    <a:lstStyle/>
                    <a:p>
                      <a:pPr marL="0" marR="0">
                        <a:lnSpc>
                          <a:spcPct val="115000"/>
                        </a:lnSpc>
                        <a:spcBef>
                          <a:spcPts val="0"/>
                        </a:spcBef>
                        <a:spcAft>
                          <a:spcPts val="0"/>
                        </a:spcAft>
                      </a:pPr>
                      <a:r>
                        <a:rPr lang="en-US" sz="1200">
                          <a:solidFill>
                            <a:srgbClr val="000000"/>
                          </a:solidFill>
                          <a:latin typeface="Arial"/>
                          <a:ea typeface="Times New Roman"/>
                          <a:cs typeface="Times New Roman"/>
                        </a:rPr>
                        <a:t>11.</a:t>
                      </a:r>
                      <a:endParaRPr lang="en-US" sz="1200">
                        <a:latin typeface="Calibri"/>
                        <a:ea typeface="Calibri"/>
                        <a:cs typeface="Times New Roman"/>
                      </a:endParaRPr>
                    </a:p>
                  </a:txBody>
                  <a:tcPr marL="41796" marR="41796" marT="41796" marB="417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u="sng" dirty="0">
                          <a:solidFill>
                            <a:srgbClr val="1155CC"/>
                          </a:solidFill>
                          <a:latin typeface="Arial"/>
                          <a:ea typeface="Times New Roman"/>
                          <a:cs typeface="Times New Roman"/>
                          <a:hlinkClick r:id="rId12"/>
                        </a:rPr>
                        <a:t>http://ocw.mit.edu/index.htm</a:t>
                      </a:r>
                      <a:r>
                        <a:rPr lang="en-US" sz="1200" dirty="0">
                          <a:solidFill>
                            <a:srgbClr val="000000"/>
                          </a:solidFill>
                          <a:latin typeface="Arial"/>
                          <a:ea typeface="Times New Roman"/>
                          <a:cs typeface="Times New Roman"/>
                        </a:rPr>
                        <a:t> </a:t>
                      </a:r>
                      <a:endParaRPr lang="en-US" sz="1200" dirty="0">
                        <a:latin typeface="Calibri"/>
                        <a:ea typeface="Calibri"/>
                        <a:cs typeface="Times New Roman"/>
                      </a:endParaRPr>
                    </a:p>
                  </a:txBody>
                  <a:tcPr marL="41796" marR="41796" marT="41796" marB="417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200">
                        <a:latin typeface="Calibri"/>
                        <a:ea typeface="Times New Roman"/>
                        <a:cs typeface="Times New Roman"/>
                      </a:endParaRPr>
                    </a:p>
                  </a:txBody>
                  <a:tcPr marL="41796" marR="41796" marT="41796" marB="417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4445">
                <a:tc>
                  <a:txBody>
                    <a:bodyPr/>
                    <a:lstStyle/>
                    <a:p>
                      <a:pPr marL="0" marR="0">
                        <a:lnSpc>
                          <a:spcPct val="115000"/>
                        </a:lnSpc>
                        <a:spcBef>
                          <a:spcPts val="0"/>
                        </a:spcBef>
                        <a:spcAft>
                          <a:spcPts val="0"/>
                        </a:spcAft>
                      </a:pPr>
                      <a:r>
                        <a:rPr lang="en-US" sz="1200">
                          <a:solidFill>
                            <a:srgbClr val="000000"/>
                          </a:solidFill>
                          <a:latin typeface="Arial"/>
                          <a:ea typeface="Times New Roman"/>
                          <a:cs typeface="Times New Roman"/>
                        </a:rPr>
                        <a:t>12.</a:t>
                      </a:r>
                      <a:endParaRPr lang="en-US" sz="1200">
                        <a:latin typeface="Calibri"/>
                        <a:ea typeface="Calibri"/>
                        <a:cs typeface="Times New Roman"/>
                      </a:endParaRPr>
                    </a:p>
                  </a:txBody>
                  <a:tcPr marL="41796" marR="41796" marT="41796" marB="417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u="sng">
                          <a:solidFill>
                            <a:srgbClr val="1155CC"/>
                          </a:solidFill>
                          <a:latin typeface="Arial"/>
                          <a:ea typeface="Times New Roman"/>
                          <a:cs typeface="Times New Roman"/>
                          <a:hlinkClick r:id="rId13"/>
                        </a:rPr>
                        <a:t>http://languagebox.ac.uk/</a:t>
                      </a:r>
                      <a:r>
                        <a:rPr lang="en-US" sz="1200">
                          <a:solidFill>
                            <a:srgbClr val="000000"/>
                          </a:solidFill>
                          <a:latin typeface="Arial"/>
                          <a:ea typeface="Times New Roman"/>
                          <a:cs typeface="Times New Roman"/>
                        </a:rPr>
                        <a:t> </a:t>
                      </a:r>
                      <a:endParaRPr lang="en-US" sz="1200">
                        <a:latin typeface="Calibri"/>
                        <a:ea typeface="Calibri"/>
                        <a:cs typeface="Times New Roman"/>
                      </a:endParaRPr>
                    </a:p>
                  </a:txBody>
                  <a:tcPr marL="41796" marR="41796" marT="41796" marB="417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200">
                        <a:latin typeface="Calibri"/>
                        <a:ea typeface="Times New Roman"/>
                        <a:cs typeface="Times New Roman"/>
                      </a:endParaRPr>
                    </a:p>
                  </a:txBody>
                  <a:tcPr marL="41796" marR="41796" marT="41796" marB="417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4445">
                <a:tc>
                  <a:txBody>
                    <a:bodyPr/>
                    <a:lstStyle/>
                    <a:p>
                      <a:pPr marL="0" marR="0">
                        <a:lnSpc>
                          <a:spcPct val="115000"/>
                        </a:lnSpc>
                        <a:spcBef>
                          <a:spcPts val="0"/>
                        </a:spcBef>
                        <a:spcAft>
                          <a:spcPts val="0"/>
                        </a:spcAft>
                      </a:pPr>
                      <a:r>
                        <a:rPr lang="en-US" sz="1200">
                          <a:solidFill>
                            <a:srgbClr val="000000"/>
                          </a:solidFill>
                          <a:latin typeface="Arial"/>
                          <a:ea typeface="Times New Roman"/>
                          <a:cs typeface="Times New Roman"/>
                        </a:rPr>
                        <a:t>13.</a:t>
                      </a:r>
                      <a:endParaRPr lang="en-US" sz="1200">
                        <a:latin typeface="Calibri"/>
                        <a:ea typeface="Calibri"/>
                        <a:cs typeface="Times New Roman"/>
                      </a:endParaRPr>
                    </a:p>
                  </a:txBody>
                  <a:tcPr marL="41796" marR="41796" marT="41796" marB="417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u="sng" dirty="0">
                          <a:solidFill>
                            <a:srgbClr val="1155CC"/>
                          </a:solidFill>
                          <a:latin typeface="Arial"/>
                          <a:ea typeface="Times New Roman"/>
                          <a:cs typeface="Times New Roman"/>
                          <a:hlinkClick r:id="rId14"/>
                        </a:rPr>
                        <a:t>http://humbox.ac.uk/</a:t>
                      </a:r>
                      <a:r>
                        <a:rPr lang="en-US" sz="1200" dirty="0">
                          <a:solidFill>
                            <a:srgbClr val="000000"/>
                          </a:solidFill>
                          <a:latin typeface="Arial"/>
                          <a:ea typeface="Times New Roman"/>
                          <a:cs typeface="Times New Roman"/>
                        </a:rPr>
                        <a:t> </a:t>
                      </a:r>
                      <a:endParaRPr lang="en-US" sz="1200" dirty="0">
                        <a:latin typeface="Calibri"/>
                        <a:ea typeface="Calibri"/>
                        <a:cs typeface="Times New Roman"/>
                      </a:endParaRPr>
                    </a:p>
                  </a:txBody>
                  <a:tcPr marL="41796" marR="41796" marT="41796" marB="417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200" dirty="0">
                        <a:latin typeface="Calibri"/>
                        <a:ea typeface="Times New Roman"/>
                        <a:cs typeface="Times New Roman"/>
                      </a:endParaRPr>
                    </a:p>
                  </a:txBody>
                  <a:tcPr marL="41796" marR="41796" marT="41796" marB="417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433636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p:txBody>
          <a:bodyPr/>
          <a:lstStyle/>
          <a:p>
            <a:pPr eaLnBrk="1" hangingPunct="1"/>
            <a:r>
              <a:rPr lang="en-AU" smtClean="0"/>
              <a:t>Questions</a:t>
            </a:r>
            <a:endParaRPr lang="en-US" smtClean="0"/>
          </a:p>
        </p:txBody>
      </p:sp>
      <p:sp>
        <p:nvSpPr>
          <p:cNvPr id="8195" name="Rectangle 3"/>
          <p:cNvSpPr>
            <a:spLocks noGrp="1" noChangeArrowheads="1"/>
          </p:cNvSpPr>
          <p:nvPr>
            <p:ph type="body" idx="1"/>
          </p:nvPr>
        </p:nvSpPr>
        <p:spPr/>
        <p:txBody>
          <a:bodyPr/>
          <a:lstStyle/>
          <a:p>
            <a:pPr eaLnBrk="1" hangingPunct="1"/>
            <a:r>
              <a:rPr lang="en-US" smtClean="0"/>
              <a:t>Q &amp; A</a:t>
            </a:r>
          </a:p>
        </p:txBody>
      </p:sp>
      <p:pic>
        <p:nvPicPr>
          <p:cNvPr id="8196" name="Picture 4" descr="MCj00787110000[1]"/>
          <p:cNvPicPr>
            <a:picLocks noChangeAspect="1" noChangeArrowheads="1"/>
          </p:cNvPicPr>
          <p:nvPr/>
        </p:nvPicPr>
        <p:blipFill>
          <a:blip r:embed="rId2" cstate="print"/>
          <a:srcRect/>
          <a:stretch>
            <a:fillRect/>
          </a:stretch>
        </p:blipFill>
        <p:spPr bwMode="auto">
          <a:xfrm>
            <a:off x="5006975" y="2211388"/>
            <a:ext cx="1622425" cy="3933825"/>
          </a:xfrm>
          <a:prstGeom prst="rect">
            <a:avLst/>
          </a:prstGeom>
          <a:noFill/>
          <a:ln w="9525">
            <a:noFill/>
            <a:miter lim="800000"/>
            <a:headEnd/>
            <a:tailEnd/>
          </a:ln>
        </p:spPr>
      </p:pic>
      <p:sp>
        <p:nvSpPr>
          <p:cNvPr id="8197" name="AutoShape 6"/>
          <p:cNvSpPr>
            <a:spLocks noChangeArrowheads="1"/>
          </p:cNvSpPr>
          <p:nvPr/>
        </p:nvSpPr>
        <p:spPr bwMode="auto">
          <a:xfrm rot="-5400000">
            <a:off x="1739901" y="5540375"/>
            <a:ext cx="215900" cy="168275"/>
          </a:xfrm>
          <a:prstGeom prst="triangle">
            <a:avLst>
              <a:gd name="adj" fmla="val 50000"/>
            </a:avLst>
          </a:prstGeom>
          <a:solidFill>
            <a:srgbClr val="FFFFFF"/>
          </a:solidFill>
          <a:ln w="9525">
            <a:noFill/>
            <a:miter lim="800000"/>
            <a:headEnd/>
            <a:tailEnd/>
          </a:ln>
        </p:spPr>
        <p:txBody>
          <a:bodyPr wrap="none" anchor="ctr"/>
          <a:lstStyle/>
          <a:p>
            <a:endParaRPr lang="en-US"/>
          </a:p>
        </p:txBody>
      </p:sp>
    </p:spTree>
    <p:extLst>
      <p:ext uri="{BB962C8B-B14F-4D97-AF65-F5344CB8AC3E}">
        <p14:creationId xmlns:p14="http://schemas.microsoft.com/office/powerpoint/2010/main" val="1487656336"/>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ICT in Education</a:t>
            </a:r>
            <a:endParaRPr lang="en-US" dirty="0"/>
          </a:p>
        </p:txBody>
      </p:sp>
      <p:sp>
        <p:nvSpPr>
          <p:cNvPr id="3" name="Content Placeholder 2"/>
          <p:cNvSpPr>
            <a:spLocks noGrp="1"/>
          </p:cNvSpPr>
          <p:nvPr>
            <p:ph idx="1"/>
          </p:nvPr>
        </p:nvSpPr>
        <p:spPr/>
        <p:txBody>
          <a:bodyPr/>
          <a:lstStyle/>
          <a:p>
            <a:r>
              <a:rPr lang="en-US" b="1" dirty="0" smtClean="0"/>
              <a:t>"</a:t>
            </a:r>
            <a:r>
              <a:rPr lang="en-US" b="1" dirty="0" err="1" smtClean="0"/>
              <a:t>ICT"is</a:t>
            </a:r>
            <a:r>
              <a:rPr lang="en-US" b="1" dirty="0" smtClean="0"/>
              <a:t> the Information and Communication Technologies. </a:t>
            </a:r>
          </a:p>
          <a:p>
            <a:r>
              <a:rPr lang="en-US" b="1" dirty="0" smtClean="0"/>
              <a:t>"ICT in Education" means "Teaching and Learning with ICT".</a:t>
            </a:r>
          </a:p>
          <a:p>
            <a:endParaRPr lang="en-US" dirty="0"/>
          </a:p>
        </p:txBody>
      </p:sp>
    </p:spTree>
    <p:extLst>
      <p:ext uri="{BB962C8B-B14F-4D97-AF65-F5344CB8AC3E}">
        <p14:creationId xmlns:p14="http://schemas.microsoft.com/office/powerpoint/2010/main" val="38612343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ICT in Education</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Main advantages of ICT tools for education</a:t>
            </a:r>
            <a:r>
              <a:rPr lang="en-US" dirty="0" smtClean="0"/>
              <a:t> </a:t>
            </a:r>
          </a:p>
          <a:p>
            <a:r>
              <a:rPr lang="en-US" dirty="0" smtClean="0"/>
              <a:t>1‧ Through ICT, images can easily be used in teaching and improving the retentive memory of students. </a:t>
            </a:r>
          </a:p>
          <a:p>
            <a:r>
              <a:rPr lang="en-US" dirty="0" smtClean="0"/>
              <a:t>2‧ Through ICT, teachers can easily explain complex instructions and ensure students' comprehension.</a:t>
            </a:r>
          </a:p>
          <a:p>
            <a:r>
              <a:rPr lang="en-US" dirty="0" smtClean="0"/>
              <a:t> 3‧ Through ICT, teachers are able to create interactive classes and make the lessons more enjoyable, which could improve student attendance and concentration.</a:t>
            </a:r>
            <a:endParaRPr lang="en-US" dirty="0"/>
          </a:p>
        </p:txBody>
      </p:sp>
    </p:spTree>
    <p:extLst>
      <p:ext uri="{BB962C8B-B14F-4D97-AF65-F5344CB8AC3E}">
        <p14:creationId xmlns:p14="http://schemas.microsoft.com/office/powerpoint/2010/main" val="30221717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ICT in Education</a:t>
            </a:r>
            <a:endParaRPr lang="en-US" dirty="0"/>
          </a:p>
        </p:txBody>
      </p:sp>
      <p:sp>
        <p:nvSpPr>
          <p:cNvPr id="3" name="Content Placeholder 2"/>
          <p:cNvSpPr>
            <a:spLocks noGrp="1"/>
          </p:cNvSpPr>
          <p:nvPr>
            <p:ph idx="1"/>
          </p:nvPr>
        </p:nvSpPr>
        <p:spPr/>
        <p:txBody>
          <a:bodyPr/>
          <a:lstStyle/>
          <a:p>
            <a:r>
              <a:rPr lang="en-US" b="1" dirty="0" smtClean="0"/>
              <a:t>Main disadvantages of ICT tools for education</a:t>
            </a:r>
            <a:r>
              <a:rPr lang="en-US" dirty="0" smtClean="0"/>
              <a:t> 1‧ Setting up the devices can be very troublesome. </a:t>
            </a:r>
          </a:p>
          <a:p>
            <a:r>
              <a:rPr lang="en-US" dirty="0" smtClean="0"/>
              <a:t>2‧ Too expensive to afford </a:t>
            </a:r>
          </a:p>
          <a:p>
            <a:r>
              <a:rPr lang="en-US" dirty="0" smtClean="0"/>
              <a:t>3‧ Hard for teachers to use with a lack of experience using ICT tools</a:t>
            </a:r>
            <a:endParaRPr lang="en-US" dirty="0"/>
          </a:p>
        </p:txBody>
      </p:sp>
    </p:spTree>
    <p:extLst>
      <p:ext uri="{BB962C8B-B14F-4D97-AF65-F5344CB8AC3E}">
        <p14:creationId xmlns:p14="http://schemas.microsoft.com/office/powerpoint/2010/main" val="15299281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ICT in Education</a:t>
            </a:r>
            <a:endParaRPr lang="en-US" dirty="0"/>
          </a:p>
        </p:txBody>
      </p:sp>
      <p:sp>
        <p:nvSpPr>
          <p:cNvPr id="3" name="Content Placeholder 2"/>
          <p:cNvSpPr>
            <a:spLocks noGrp="1"/>
          </p:cNvSpPr>
          <p:nvPr>
            <p:ph idx="1"/>
          </p:nvPr>
        </p:nvSpPr>
        <p:spPr/>
        <p:txBody>
          <a:bodyPr>
            <a:normAutofit fontScale="92500"/>
          </a:bodyPr>
          <a:lstStyle/>
          <a:p>
            <a:r>
              <a:rPr lang="en-US" dirty="0" smtClean="0"/>
              <a:t>In educational institutions (e.g., schools, high schools, universities.) and in work life, the question of how to utilize modern information and communication technologies for learning purposes is important. </a:t>
            </a:r>
            <a:r>
              <a:rPr lang="en-US" dirty="0" err="1" smtClean="0"/>
              <a:t>Altarawneh</a:t>
            </a:r>
            <a:r>
              <a:rPr lang="en-US" dirty="0" smtClean="0"/>
              <a:t>, 2011).</a:t>
            </a:r>
          </a:p>
          <a:p>
            <a:r>
              <a:rPr lang="en-US" dirty="0" smtClean="0"/>
              <a:t>Technology-assisted learning tools is quickly changing the face of education, transitioning the classroom only learning environment to an online only or blended online learning experience. </a:t>
            </a:r>
          </a:p>
          <a:p>
            <a:endParaRPr lang="en-US" dirty="0"/>
          </a:p>
        </p:txBody>
      </p:sp>
    </p:spTree>
    <p:extLst>
      <p:ext uri="{BB962C8B-B14F-4D97-AF65-F5344CB8AC3E}">
        <p14:creationId xmlns:p14="http://schemas.microsoft.com/office/powerpoint/2010/main" val="19953837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ICT in Education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We have experienced how individuals, societies, even countries are benefit with the use of ICT in all aspects of the human life </a:t>
            </a:r>
            <a:r>
              <a:rPr lang="en-US" dirty="0" err="1" smtClean="0"/>
              <a:t>i.e</a:t>
            </a:r>
            <a:r>
              <a:rPr lang="en-US" dirty="0" smtClean="0"/>
              <a:t> socially, academically and others.</a:t>
            </a:r>
          </a:p>
          <a:p>
            <a:r>
              <a:rPr lang="en-US" dirty="0" smtClean="0"/>
              <a:t> This is also supported by </a:t>
            </a:r>
            <a:r>
              <a:rPr lang="en-US" dirty="0" err="1" smtClean="0"/>
              <a:t>Karsenti</a:t>
            </a:r>
            <a:r>
              <a:rPr lang="en-US" dirty="0" smtClean="0"/>
              <a:t>, et al (2012) who argued, we must be concerned about ICT in education because it is clear that ICT will continue to significantly impact all societies worldwide, in all economic, social, and cultural domains. </a:t>
            </a:r>
          </a:p>
          <a:p>
            <a:endParaRPr lang="en-US" dirty="0"/>
          </a:p>
        </p:txBody>
      </p:sp>
    </p:spTree>
    <p:extLst>
      <p:ext uri="{BB962C8B-B14F-4D97-AF65-F5344CB8AC3E}">
        <p14:creationId xmlns:p14="http://schemas.microsoft.com/office/powerpoint/2010/main" val="32655117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ICT in Education</a:t>
            </a:r>
            <a:endParaRPr lang="en-US" dirty="0"/>
          </a:p>
        </p:txBody>
      </p:sp>
      <p:sp>
        <p:nvSpPr>
          <p:cNvPr id="3" name="Content Placeholder 2"/>
          <p:cNvSpPr>
            <a:spLocks noGrp="1"/>
          </p:cNvSpPr>
          <p:nvPr>
            <p:ph idx="1"/>
          </p:nvPr>
        </p:nvSpPr>
        <p:spPr/>
        <p:txBody>
          <a:bodyPr/>
          <a:lstStyle/>
          <a:p>
            <a:r>
              <a:rPr lang="en-US" dirty="0" smtClean="0"/>
              <a:t>The use of ICT in teaching and learning is called e-learning. </a:t>
            </a:r>
          </a:p>
          <a:p>
            <a:r>
              <a:rPr lang="en-US" dirty="0" smtClean="0"/>
              <a:t>Zhang et al (2004) defined e-learning as technology-based learning in which learning materials are delivered electronically to remote learners via a computer network</a:t>
            </a:r>
          </a:p>
          <a:p>
            <a:endParaRPr lang="en-US" dirty="0"/>
          </a:p>
        </p:txBody>
      </p:sp>
    </p:spTree>
    <p:extLst>
      <p:ext uri="{BB962C8B-B14F-4D97-AF65-F5344CB8AC3E}">
        <p14:creationId xmlns:p14="http://schemas.microsoft.com/office/powerpoint/2010/main" val="41999800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E-learning definitions</a:t>
            </a:r>
            <a:endParaRPr lang="en-US" dirty="0"/>
          </a:p>
        </p:txBody>
      </p:sp>
      <p:sp>
        <p:nvSpPr>
          <p:cNvPr id="3" name="Content Placeholder 2"/>
          <p:cNvSpPr>
            <a:spLocks noGrp="1"/>
          </p:cNvSpPr>
          <p:nvPr>
            <p:ph idx="1"/>
          </p:nvPr>
        </p:nvSpPr>
        <p:spPr/>
        <p:txBody>
          <a:bodyPr>
            <a:normAutofit/>
          </a:bodyPr>
          <a:lstStyle/>
          <a:p>
            <a:r>
              <a:rPr lang="en-US" dirty="0" smtClean="0"/>
              <a:t>Elliott </a:t>
            </a:r>
            <a:r>
              <a:rPr lang="en-US" dirty="0" err="1" smtClean="0"/>
              <a:t>Masie</a:t>
            </a:r>
            <a:endParaRPr lang="en-US" dirty="0" smtClean="0"/>
          </a:p>
          <a:p>
            <a:pPr lvl="1"/>
            <a:r>
              <a:rPr lang="en-US" dirty="0" smtClean="0"/>
              <a:t>“</a:t>
            </a:r>
            <a:r>
              <a:rPr lang="en-US" i="1" dirty="0" smtClean="0"/>
              <a:t>The use of technology to design, deliver, select, administer, support and extend learning“</a:t>
            </a:r>
          </a:p>
          <a:p>
            <a:r>
              <a:rPr lang="en-US" dirty="0" err="1" smtClean="0"/>
              <a:t>Percepsys</a:t>
            </a:r>
            <a:endParaRPr lang="en-US" dirty="0" smtClean="0"/>
          </a:p>
          <a:p>
            <a:pPr lvl="1"/>
            <a:r>
              <a:rPr lang="en-US" i="1" dirty="0" smtClean="0"/>
              <a:t>“Using a technological means (Internet/Intranet/Extranet) to access and manage learning that supports and enhances the knowledge of an individual”</a:t>
            </a:r>
          </a:p>
          <a:p>
            <a:endParaRPr lang="en-US" dirty="0"/>
          </a:p>
        </p:txBody>
      </p:sp>
    </p:spTree>
    <p:extLst>
      <p:ext uri="{BB962C8B-B14F-4D97-AF65-F5344CB8AC3E}">
        <p14:creationId xmlns:p14="http://schemas.microsoft.com/office/powerpoint/2010/main" val="12338360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2875</TotalTime>
  <Words>1127</Words>
  <Application>Microsoft Office PowerPoint</Application>
  <PresentationFormat>On-screen Show (4:3)</PresentationFormat>
  <Paragraphs>135</Paragraphs>
  <Slides>28</Slides>
  <Notes>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ICT in Education</vt:lpstr>
      <vt:lpstr>ICT in Education</vt:lpstr>
      <vt:lpstr>ICT in Education</vt:lpstr>
      <vt:lpstr>ICT in Education</vt:lpstr>
      <vt:lpstr>ICT in Education</vt:lpstr>
      <vt:lpstr>ICT in Education</vt:lpstr>
      <vt:lpstr>ICT in Education</vt:lpstr>
      <vt:lpstr>ICT in Education</vt:lpstr>
      <vt:lpstr>E-learning definitions</vt:lpstr>
      <vt:lpstr>Benefit of E-learning</vt:lpstr>
      <vt:lpstr>Benefit of E-learning</vt:lpstr>
      <vt:lpstr>Challenges of E-learning (According to different scholars</vt:lpstr>
      <vt:lpstr>Challenges of E-learning (According to different scholars</vt:lpstr>
      <vt:lpstr>Challenges of E-learning</vt:lpstr>
      <vt:lpstr>Challenges of E-learning</vt:lpstr>
      <vt:lpstr>E-learning tools</vt:lpstr>
      <vt:lpstr>E-learning Organization</vt:lpstr>
      <vt:lpstr>Traditional institution</vt:lpstr>
      <vt:lpstr>Blended Institution</vt:lpstr>
      <vt:lpstr>Cont…</vt:lpstr>
      <vt:lpstr>Cont…</vt:lpstr>
      <vt:lpstr>Online institution</vt:lpstr>
      <vt:lpstr>MOODLE as an effective LMS</vt:lpstr>
      <vt:lpstr>What is Moodle</vt:lpstr>
      <vt:lpstr>Features</vt:lpstr>
      <vt:lpstr>OER</vt:lpstr>
      <vt:lpstr>List of OER</vt:lpstr>
      <vt:lpstr>Questions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Methods of teaching ICT</dc:title>
  <dc:creator>cs</dc:creator>
  <cp:lastModifiedBy>cs</cp:lastModifiedBy>
  <cp:revision>40</cp:revision>
  <dcterms:created xsi:type="dcterms:W3CDTF">2017-06-05T11:59:00Z</dcterms:created>
  <dcterms:modified xsi:type="dcterms:W3CDTF">2018-10-03T20:50:58Z</dcterms:modified>
</cp:coreProperties>
</file>