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0.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1.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15.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46" y="2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F286BE-1A5F-435B-8E6F-6538C167C26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0943A2B0-B3A2-4E77-B657-3E7147C62405}">
      <dgm:prSet/>
      <dgm:spPr/>
      <dgm:t>
        <a:bodyPr/>
        <a:lstStyle/>
        <a:p>
          <a:pPr rtl="0"/>
          <a:r>
            <a:rPr lang="en-ZA" dirty="0" smtClean="0"/>
            <a:t>Medial</a:t>
          </a:r>
          <a:endParaRPr lang="en-ZA" dirty="0"/>
        </a:p>
      </dgm:t>
    </dgm:pt>
    <dgm:pt modelId="{B91E6D09-4469-4A8E-B4E0-629CB4E75D9D}" type="parTrans" cxnId="{3115E792-5A4D-4C48-BC9B-DE36DC27F76C}">
      <dgm:prSet/>
      <dgm:spPr/>
      <dgm:t>
        <a:bodyPr/>
        <a:lstStyle/>
        <a:p>
          <a:endParaRPr lang="en-ZA"/>
        </a:p>
      </dgm:t>
    </dgm:pt>
    <dgm:pt modelId="{3A22EEAE-2265-49B7-8C54-B2B897A2A255}" type="sibTrans" cxnId="{3115E792-5A4D-4C48-BC9B-DE36DC27F76C}">
      <dgm:prSet/>
      <dgm:spPr/>
      <dgm:t>
        <a:bodyPr/>
        <a:lstStyle/>
        <a:p>
          <a:endParaRPr lang="en-ZA"/>
        </a:p>
      </dgm:t>
    </dgm:pt>
    <dgm:pt modelId="{DBBF293F-6E31-4AC5-B681-9FBAFF540CE5}" type="pres">
      <dgm:prSet presAssocID="{1BF286BE-1A5F-435B-8E6F-6538C167C26C}" presName="linear" presStyleCnt="0">
        <dgm:presLayoutVars>
          <dgm:animLvl val="lvl"/>
          <dgm:resizeHandles val="exact"/>
        </dgm:presLayoutVars>
      </dgm:prSet>
      <dgm:spPr/>
      <dgm:t>
        <a:bodyPr/>
        <a:lstStyle/>
        <a:p>
          <a:endParaRPr lang="en-ZA"/>
        </a:p>
      </dgm:t>
    </dgm:pt>
    <dgm:pt modelId="{A74C79AC-CBD4-4A4A-9A11-DDFB82C841F2}" type="pres">
      <dgm:prSet presAssocID="{0943A2B0-B3A2-4E77-B657-3E7147C62405}" presName="parentText" presStyleLbl="node1" presStyleIdx="0" presStyleCnt="1">
        <dgm:presLayoutVars>
          <dgm:chMax val="0"/>
          <dgm:bulletEnabled val="1"/>
        </dgm:presLayoutVars>
      </dgm:prSet>
      <dgm:spPr/>
      <dgm:t>
        <a:bodyPr/>
        <a:lstStyle/>
        <a:p>
          <a:endParaRPr lang="en-ZA"/>
        </a:p>
      </dgm:t>
    </dgm:pt>
  </dgm:ptLst>
  <dgm:cxnLst>
    <dgm:cxn modelId="{B3288724-709F-4971-BD12-044B9C8B26FE}" type="presOf" srcId="{0943A2B0-B3A2-4E77-B657-3E7147C62405}" destId="{A74C79AC-CBD4-4A4A-9A11-DDFB82C841F2}" srcOrd="0" destOrd="0" presId="urn:microsoft.com/office/officeart/2005/8/layout/vList2"/>
    <dgm:cxn modelId="{3115E792-5A4D-4C48-BC9B-DE36DC27F76C}" srcId="{1BF286BE-1A5F-435B-8E6F-6538C167C26C}" destId="{0943A2B0-B3A2-4E77-B657-3E7147C62405}" srcOrd="0" destOrd="0" parTransId="{B91E6D09-4469-4A8E-B4E0-629CB4E75D9D}" sibTransId="{3A22EEAE-2265-49B7-8C54-B2B897A2A255}"/>
    <dgm:cxn modelId="{D949CB70-CC50-47DC-B8CC-9F32EF368F9C}" type="presOf" srcId="{1BF286BE-1A5F-435B-8E6F-6538C167C26C}" destId="{DBBF293F-6E31-4AC5-B681-9FBAFF540CE5}" srcOrd="0" destOrd="0" presId="urn:microsoft.com/office/officeart/2005/8/layout/vList2"/>
    <dgm:cxn modelId="{65AA4855-5B41-4DD8-B210-1718CDAD29C6}" type="presParOf" srcId="{DBBF293F-6E31-4AC5-B681-9FBAFF540CE5}" destId="{A74C79AC-CBD4-4A4A-9A11-DDFB82C841F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4E17A07-A151-46DE-91C3-30795EF89D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D6D28772-14B0-4722-A9A7-51F09F85CD0A}">
      <dgm:prSet/>
      <dgm:spPr/>
      <dgm:t>
        <a:bodyPr/>
        <a:lstStyle/>
        <a:p>
          <a:pPr rtl="0"/>
          <a:r>
            <a:rPr lang="en-ZA" dirty="0" smtClean="0"/>
            <a:t>Lateral</a:t>
          </a:r>
          <a:endParaRPr lang="en-ZA" dirty="0"/>
        </a:p>
      </dgm:t>
    </dgm:pt>
    <dgm:pt modelId="{8260D551-2A3D-47A2-AEA1-96FDDA9B58CF}" type="parTrans" cxnId="{C1369478-B4F9-492B-9351-6C72F972361C}">
      <dgm:prSet/>
      <dgm:spPr/>
      <dgm:t>
        <a:bodyPr/>
        <a:lstStyle/>
        <a:p>
          <a:endParaRPr lang="en-ZA"/>
        </a:p>
      </dgm:t>
    </dgm:pt>
    <dgm:pt modelId="{D3C83786-10E9-4DDA-99EF-4C25CD4B3154}" type="sibTrans" cxnId="{C1369478-B4F9-492B-9351-6C72F972361C}">
      <dgm:prSet/>
      <dgm:spPr/>
      <dgm:t>
        <a:bodyPr/>
        <a:lstStyle/>
        <a:p>
          <a:endParaRPr lang="en-ZA"/>
        </a:p>
      </dgm:t>
    </dgm:pt>
    <dgm:pt modelId="{3F4A1737-3EAE-425E-956E-8228E764C8FE}" type="pres">
      <dgm:prSet presAssocID="{74E17A07-A151-46DE-91C3-30795EF89DBE}" presName="linear" presStyleCnt="0">
        <dgm:presLayoutVars>
          <dgm:animLvl val="lvl"/>
          <dgm:resizeHandles val="exact"/>
        </dgm:presLayoutVars>
      </dgm:prSet>
      <dgm:spPr/>
      <dgm:t>
        <a:bodyPr/>
        <a:lstStyle/>
        <a:p>
          <a:endParaRPr lang="en-ZA"/>
        </a:p>
      </dgm:t>
    </dgm:pt>
    <dgm:pt modelId="{66663E47-9E05-4B44-A7CE-59F365FC9302}" type="pres">
      <dgm:prSet presAssocID="{D6D28772-14B0-4722-A9A7-51F09F85CD0A}" presName="parentText" presStyleLbl="node1" presStyleIdx="0" presStyleCnt="1">
        <dgm:presLayoutVars>
          <dgm:chMax val="0"/>
          <dgm:bulletEnabled val="1"/>
        </dgm:presLayoutVars>
      </dgm:prSet>
      <dgm:spPr/>
      <dgm:t>
        <a:bodyPr/>
        <a:lstStyle/>
        <a:p>
          <a:endParaRPr lang="en-ZA"/>
        </a:p>
      </dgm:t>
    </dgm:pt>
  </dgm:ptLst>
  <dgm:cxnLst>
    <dgm:cxn modelId="{83259FDA-689D-4B6B-8FDB-5F774606731C}" type="presOf" srcId="{74E17A07-A151-46DE-91C3-30795EF89DBE}" destId="{3F4A1737-3EAE-425E-956E-8228E764C8FE}" srcOrd="0" destOrd="0" presId="urn:microsoft.com/office/officeart/2005/8/layout/vList2"/>
    <dgm:cxn modelId="{37D780E7-616B-4D21-84BE-6E94E23B6AEF}" type="presOf" srcId="{D6D28772-14B0-4722-A9A7-51F09F85CD0A}" destId="{66663E47-9E05-4B44-A7CE-59F365FC9302}" srcOrd="0" destOrd="0" presId="urn:microsoft.com/office/officeart/2005/8/layout/vList2"/>
    <dgm:cxn modelId="{C1369478-B4F9-492B-9351-6C72F972361C}" srcId="{74E17A07-A151-46DE-91C3-30795EF89DBE}" destId="{D6D28772-14B0-4722-A9A7-51F09F85CD0A}" srcOrd="0" destOrd="0" parTransId="{8260D551-2A3D-47A2-AEA1-96FDDA9B58CF}" sibTransId="{D3C83786-10E9-4DDA-99EF-4C25CD4B3154}"/>
    <dgm:cxn modelId="{05A01CDD-7C63-4119-93FE-C27041794FA2}" type="presParOf" srcId="{3F4A1737-3EAE-425E-956E-8228E764C8FE}" destId="{66663E47-9E05-4B44-A7CE-59F365FC9302}"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BF286BE-1A5F-435B-8E6F-6538C167C26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0943A2B0-B3A2-4E77-B657-3E7147C62405}">
      <dgm:prSet/>
      <dgm:spPr/>
      <dgm:t>
        <a:bodyPr/>
        <a:lstStyle/>
        <a:p>
          <a:pPr rtl="0"/>
          <a:r>
            <a:rPr lang="en-ZA" dirty="0" smtClean="0"/>
            <a:t>Medial</a:t>
          </a:r>
          <a:endParaRPr lang="en-ZA" dirty="0"/>
        </a:p>
      </dgm:t>
    </dgm:pt>
    <dgm:pt modelId="{B91E6D09-4469-4A8E-B4E0-629CB4E75D9D}" type="parTrans" cxnId="{3115E792-5A4D-4C48-BC9B-DE36DC27F76C}">
      <dgm:prSet/>
      <dgm:spPr/>
      <dgm:t>
        <a:bodyPr/>
        <a:lstStyle/>
        <a:p>
          <a:endParaRPr lang="en-ZA"/>
        </a:p>
      </dgm:t>
    </dgm:pt>
    <dgm:pt modelId="{3A22EEAE-2265-49B7-8C54-B2B897A2A255}" type="sibTrans" cxnId="{3115E792-5A4D-4C48-BC9B-DE36DC27F76C}">
      <dgm:prSet/>
      <dgm:spPr/>
      <dgm:t>
        <a:bodyPr/>
        <a:lstStyle/>
        <a:p>
          <a:endParaRPr lang="en-ZA"/>
        </a:p>
      </dgm:t>
    </dgm:pt>
    <dgm:pt modelId="{DBBF293F-6E31-4AC5-B681-9FBAFF540CE5}" type="pres">
      <dgm:prSet presAssocID="{1BF286BE-1A5F-435B-8E6F-6538C167C26C}" presName="linear" presStyleCnt="0">
        <dgm:presLayoutVars>
          <dgm:animLvl val="lvl"/>
          <dgm:resizeHandles val="exact"/>
        </dgm:presLayoutVars>
      </dgm:prSet>
      <dgm:spPr/>
      <dgm:t>
        <a:bodyPr/>
        <a:lstStyle/>
        <a:p>
          <a:endParaRPr lang="en-ZA"/>
        </a:p>
      </dgm:t>
    </dgm:pt>
    <dgm:pt modelId="{A74C79AC-CBD4-4A4A-9A11-DDFB82C841F2}" type="pres">
      <dgm:prSet presAssocID="{0943A2B0-B3A2-4E77-B657-3E7147C62405}" presName="parentText" presStyleLbl="node1" presStyleIdx="0" presStyleCnt="1">
        <dgm:presLayoutVars>
          <dgm:chMax val="0"/>
          <dgm:bulletEnabled val="1"/>
        </dgm:presLayoutVars>
      </dgm:prSet>
      <dgm:spPr/>
      <dgm:t>
        <a:bodyPr/>
        <a:lstStyle/>
        <a:p>
          <a:endParaRPr lang="en-ZA"/>
        </a:p>
      </dgm:t>
    </dgm:pt>
  </dgm:ptLst>
  <dgm:cxnLst>
    <dgm:cxn modelId="{A876DA0F-4377-4A0F-8E8D-69E9194D20CE}" type="presOf" srcId="{0943A2B0-B3A2-4E77-B657-3E7147C62405}" destId="{A74C79AC-CBD4-4A4A-9A11-DDFB82C841F2}" srcOrd="0" destOrd="0" presId="urn:microsoft.com/office/officeart/2005/8/layout/vList2"/>
    <dgm:cxn modelId="{CED688D4-D1F7-4AF8-8C31-F8E2190282AB}" type="presOf" srcId="{1BF286BE-1A5F-435B-8E6F-6538C167C26C}" destId="{DBBF293F-6E31-4AC5-B681-9FBAFF540CE5}" srcOrd="0" destOrd="0" presId="urn:microsoft.com/office/officeart/2005/8/layout/vList2"/>
    <dgm:cxn modelId="{3115E792-5A4D-4C48-BC9B-DE36DC27F76C}" srcId="{1BF286BE-1A5F-435B-8E6F-6538C167C26C}" destId="{0943A2B0-B3A2-4E77-B657-3E7147C62405}" srcOrd="0" destOrd="0" parTransId="{B91E6D09-4469-4A8E-B4E0-629CB4E75D9D}" sibTransId="{3A22EEAE-2265-49B7-8C54-B2B897A2A255}"/>
    <dgm:cxn modelId="{6F00CF05-AA03-4C2A-9515-B37414D1AA72}" type="presParOf" srcId="{DBBF293F-6E31-4AC5-B681-9FBAFF540CE5}" destId="{A74C79AC-CBD4-4A4A-9A11-DDFB82C841F2}"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4E17A07-A151-46DE-91C3-30795EF89D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D6D28772-14B0-4722-A9A7-51F09F85CD0A}">
      <dgm:prSet/>
      <dgm:spPr/>
      <dgm:t>
        <a:bodyPr/>
        <a:lstStyle/>
        <a:p>
          <a:pPr rtl="0"/>
          <a:r>
            <a:rPr lang="en-ZA" dirty="0" smtClean="0"/>
            <a:t>Lateral</a:t>
          </a:r>
          <a:endParaRPr lang="en-ZA" dirty="0"/>
        </a:p>
      </dgm:t>
    </dgm:pt>
    <dgm:pt modelId="{8260D551-2A3D-47A2-AEA1-96FDDA9B58CF}" type="parTrans" cxnId="{C1369478-B4F9-492B-9351-6C72F972361C}">
      <dgm:prSet/>
      <dgm:spPr/>
      <dgm:t>
        <a:bodyPr/>
        <a:lstStyle/>
        <a:p>
          <a:endParaRPr lang="en-ZA"/>
        </a:p>
      </dgm:t>
    </dgm:pt>
    <dgm:pt modelId="{D3C83786-10E9-4DDA-99EF-4C25CD4B3154}" type="sibTrans" cxnId="{C1369478-B4F9-492B-9351-6C72F972361C}">
      <dgm:prSet/>
      <dgm:spPr/>
      <dgm:t>
        <a:bodyPr/>
        <a:lstStyle/>
        <a:p>
          <a:endParaRPr lang="en-ZA"/>
        </a:p>
      </dgm:t>
    </dgm:pt>
    <dgm:pt modelId="{3F4A1737-3EAE-425E-956E-8228E764C8FE}" type="pres">
      <dgm:prSet presAssocID="{74E17A07-A151-46DE-91C3-30795EF89DBE}" presName="linear" presStyleCnt="0">
        <dgm:presLayoutVars>
          <dgm:animLvl val="lvl"/>
          <dgm:resizeHandles val="exact"/>
        </dgm:presLayoutVars>
      </dgm:prSet>
      <dgm:spPr/>
      <dgm:t>
        <a:bodyPr/>
        <a:lstStyle/>
        <a:p>
          <a:endParaRPr lang="en-ZA"/>
        </a:p>
      </dgm:t>
    </dgm:pt>
    <dgm:pt modelId="{66663E47-9E05-4B44-A7CE-59F365FC9302}" type="pres">
      <dgm:prSet presAssocID="{D6D28772-14B0-4722-A9A7-51F09F85CD0A}" presName="parentText" presStyleLbl="node1" presStyleIdx="0" presStyleCnt="1">
        <dgm:presLayoutVars>
          <dgm:chMax val="0"/>
          <dgm:bulletEnabled val="1"/>
        </dgm:presLayoutVars>
      </dgm:prSet>
      <dgm:spPr/>
      <dgm:t>
        <a:bodyPr/>
        <a:lstStyle/>
        <a:p>
          <a:endParaRPr lang="en-ZA"/>
        </a:p>
      </dgm:t>
    </dgm:pt>
  </dgm:ptLst>
  <dgm:cxnLst>
    <dgm:cxn modelId="{82A78A15-593E-47A6-8C53-6FCF5F3A784D}" type="presOf" srcId="{74E17A07-A151-46DE-91C3-30795EF89DBE}" destId="{3F4A1737-3EAE-425E-956E-8228E764C8FE}" srcOrd="0" destOrd="0" presId="urn:microsoft.com/office/officeart/2005/8/layout/vList2"/>
    <dgm:cxn modelId="{C1369478-B4F9-492B-9351-6C72F972361C}" srcId="{74E17A07-A151-46DE-91C3-30795EF89DBE}" destId="{D6D28772-14B0-4722-A9A7-51F09F85CD0A}" srcOrd="0" destOrd="0" parTransId="{8260D551-2A3D-47A2-AEA1-96FDDA9B58CF}" sibTransId="{D3C83786-10E9-4DDA-99EF-4C25CD4B3154}"/>
    <dgm:cxn modelId="{6BE16C26-EB59-4C4F-A560-84FE0B55D8B9}" type="presOf" srcId="{D6D28772-14B0-4722-A9A7-51F09F85CD0A}" destId="{66663E47-9E05-4B44-A7CE-59F365FC9302}" srcOrd="0" destOrd="0" presId="urn:microsoft.com/office/officeart/2005/8/layout/vList2"/>
    <dgm:cxn modelId="{B05478BC-78F5-4F4F-A1FF-2420725D5250}" type="presParOf" srcId="{3F4A1737-3EAE-425E-956E-8228E764C8FE}" destId="{66663E47-9E05-4B44-A7CE-59F365FC9302}"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BF286BE-1A5F-435B-8E6F-6538C167C26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0943A2B0-B3A2-4E77-B657-3E7147C62405}">
      <dgm:prSet/>
      <dgm:spPr/>
      <dgm:t>
        <a:bodyPr/>
        <a:lstStyle/>
        <a:p>
          <a:pPr rtl="0"/>
          <a:r>
            <a:rPr lang="en-ZA" dirty="0" smtClean="0"/>
            <a:t>Medial</a:t>
          </a:r>
          <a:endParaRPr lang="en-ZA" dirty="0"/>
        </a:p>
      </dgm:t>
    </dgm:pt>
    <dgm:pt modelId="{B91E6D09-4469-4A8E-B4E0-629CB4E75D9D}" type="parTrans" cxnId="{3115E792-5A4D-4C48-BC9B-DE36DC27F76C}">
      <dgm:prSet/>
      <dgm:spPr/>
      <dgm:t>
        <a:bodyPr/>
        <a:lstStyle/>
        <a:p>
          <a:endParaRPr lang="en-ZA"/>
        </a:p>
      </dgm:t>
    </dgm:pt>
    <dgm:pt modelId="{3A22EEAE-2265-49B7-8C54-B2B897A2A255}" type="sibTrans" cxnId="{3115E792-5A4D-4C48-BC9B-DE36DC27F76C}">
      <dgm:prSet/>
      <dgm:spPr/>
      <dgm:t>
        <a:bodyPr/>
        <a:lstStyle/>
        <a:p>
          <a:endParaRPr lang="en-ZA"/>
        </a:p>
      </dgm:t>
    </dgm:pt>
    <dgm:pt modelId="{DBBF293F-6E31-4AC5-B681-9FBAFF540CE5}" type="pres">
      <dgm:prSet presAssocID="{1BF286BE-1A5F-435B-8E6F-6538C167C26C}" presName="linear" presStyleCnt="0">
        <dgm:presLayoutVars>
          <dgm:animLvl val="lvl"/>
          <dgm:resizeHandles val="exact"/>
        </dgm:presLayoutVars>
      </dgm:prSet>
      <dgm:spPr/>
      <dgm:t>
        <a:bodyPr/>
        <a:lstStyle/>
        <a:p>
          <a:endParaRPr lang="en-ZA"/>
        </a:p>
      </dgm:t>
    </dgm:pt>
    <dgm:pt modelId="{A74C79AC-CBD4-4A4A-9A11-DDFB82C841F2}" type="pres">
      <dgm:prSet presAssocID="{0943A2B0-B3A2-4E77-B657-3E7147C62405}" presName="parentText" presStyleLbl="node1" presStyleIdx="0" presStyleCnt="1">
        <dgm:presLayoutVars>
          <dgm:chMax val="0"/>
          <dgm:bulletEnabled val="1"/>
        </dgm:presLayoutVars>
      </dgm:prSet>
      <dgm:spPr/>
      <dgm:t>
        <a:bodyPr/>
        <a:lstStyle/>
        <a:p>
          <a:endParaRPr lang="en-ZA"/>
        </a:p>
      </dgm:t>
    </dgm:pt>
  </dgm:ptLst>
  <dgm:cxnLst>
    <dgm:cxn modelId="{12FC0AE2-8359-4194-B64A-BB9FDF66D0ED}" type="presOf" srcId="{0943A2B0-B3A2-4E77-B657-3E7147C62405}" destId="{A74C79AC-CBD4-4A4A-9A11-DDFB82C841F2}" srcOrd="0" destOrd="0" presId="urn:microsoft.com/office/officeart/2005/8/layout/vList2"/>
    <dgm:cxn modelId="{3115E792-5A4D-4C48-BC9B-DE36DC27F76C}" srcId="{1BF286BE-1A5F-435B-8E6F-6538C167C26C}" destId="{0943A2B0-B3A2-4E77-B657-3E7147C62405}" srcOrd="0" destOrd="0" parTransId="{B91E6D09-4469-4A8E-B4E0-629CB4E75D9D}" sibTransId="{3A22EEAE-2265-49B7-8C54-B2B897A2A255}"/>
    <dgm:cxn modelId="{F7BEC43A-CA45-4698-B034-3747A045F556}" type="presOf" srcId="{1BF286BE-1A5F-435B-8E6F-6538C167C26C}" destId="{DBBF293F-6E31-4AC5-B681-9FBAFF540CE5}" srcOrd="0" destOrd="0" presId="urn:microsoft.com/office/officeart/2005/8/layout/vList2"/>
    <dgm:cxn modelId="{3B06AF43-8657-42E6-96E6-F027701886AE}" type="presParOf" srcId="{DBBF293F-6E31-4AC5-B681-9FBAFF540CE5}" destId="{A74C79AC-CBD4-4A4A-9A11-DDFB82C841F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4E17A07-A151-46DE-91C3-30795EF89D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D6D28772-14B0-4722-A9A7-51F09F85CD0A}">
      <dgm:prSet/>
      <dgm:spPr/>
      <dgm:t>
        <a:bodyPr/>
        <a:lstStyle/>
        <a:p>
          <a:pPr rtl="0"/>
          <a:r>
            <a:rPr lang="en-ZA" dirty="0" smtClean="0"/>
            <a:t>Lateral</a:t>
          </a:r>
          <a:endParaRPr lang="en-ZA" dirty="0"/>
        </a:p>
      </dgm:t>
    </dgm:pt>
    <dgm:pt modelId="{8260D551-2A3D-47A2-AEA1-96FDDA9B58CF}" type="parTrans" cxnId="{C1369478-B4F9-492B-9351-6C72F972361C}">
      <dgm:prSet/>
      <dgm:spPr/>
      <dgm:t>
        <a:bodyPr/>
        <a:lstStyle/>
        <a:p>
          <a:endParaRPr lang="en-ZA"/>
        </a:p>
      </dgm:t>
    </dgm:pt>
    <dgm:pt modelId="{D3C83786-10E9-4DDA-99EF-4C25CD4B3154}" type="sibTrans" cxnId="{C1369478-B4F9-492B-9351-6C72F972361C}">
      <dgm:prSet/>
      <dgm:spPr/>
      <dgm:t>
        <a:bodyPr/>
        <a:lstStyle/>
        <a:p>
          <a:endParaRPr lang="en-ZA"/>
        </a:p>
      </dgm:t>
    </dgm:pt>
    <dgm:pt modelId="{3F4A1737-3EAE-425E-956E-8228E764C8FE}" type="pres">
      <dgm:prSet presAssocID="{74E17A07-A151-46DE-91C3-30795EF89DBE}" presName="linear" presStyleCnt="0">
        <dgm:presLayoutVars>
          <dgm:animLvl val="lvl"/>
          <dgm:resizeHandles val="exact"/>
        </dgm:presLayoutVars>
      </dgm:prSet>
      <dgm:spPr/>
      <dgm:t>
        <a:bodyPr/>
        <a:lstStyle/>
        <a:p>
          <a:endParaRPr lang="en-ZA"/>
        </a:p>
      </dgm:t>
    </dgm:pt>
    <dgm:pt modelId="{66663E47-9E05-4B44-A7CE-59F365FC9302}" type="pres">
      <dgm:prSet presAssocID="{D6D28772-14B0-4722-A9A7-51F09F85CD0A}" presName="parentText" presStyleLbl="node1" presStyleIdx="0" presStyleCnt="1">
        <dgm:presLayoutVars>
          <dgm:chMax val="0"/>
          <dgm:bulletEnabled val="1"/>
        </dgm:presLayoutVars>
      </dgm:prSet>
      <dgm:spPr/>
      <dgm:t>
        <a:bodyPr/>
        <a:lstStyle/>
        <a:p>
          <a:endParaRPr lang="en-ZA"/>
        </a:p>
      </dgm:t>
    </dgm:pt>
  </dgm:ptLst>
  <dgm:cxnLst>
    <dgm:cxn modelId="{8E633DE1-5286-4D7E-99ED-C56D8F48692F}" type="presOf" srcId="{74E17A07-A151-46DE-91C3-30795EF89DBE}" destId="{3F4A1737-3EAE-425E-956E-8228E764C8FE}" srcOrd="0" destOrd="0" presId="urn:microsoft.com/office/officeart/2005/8/layout/vList2"/>
    <dgm:cxn modelId="{C1369478-B4F9-492B-9351-6C72F972361C}" srcId="{74E17A07-A151-46DE-91C3-30795EF89DBE}" destId="{D6D28772-14B0-4722-A9A7-51F09F85CD0A}" srcOrd="0" destOrd="0" parTransId="{8260D551-2A3D-47A2-AEA1-96FDDA9B58CF}" sibTransId="{D3C83786-10E9-4DDA-99EF-4C25CD4B3154}"/>
    <dgm:cxn modelId="{F8E035E0-78AD-429C-90C8-82D463DCAACE}" type="presOf" srcId="{D6D28772-14B0-4722-A9A7-51F09F85CD0A}" destId="{66663E47-9E05-4B44-A7CE-59F365FC9302}" srcOrd="0" destOrd="0" presId="urn:microsoft.com/office/officeart/2005/8/layout/vList2"/>
    <dgm:cxn modelId="{1C18D7A9-C5DB-432C-9394-24B8E6436FCE}" type="presParOf" srcId="{3F4A1737-3EAE-425E-956E-8228E764C8FE}" destId="{66663E47-9E05-4B44-A7CE-59F365FC9302}"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BF286BE-1A5F-435B-8E6F-6538C167C26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0943A2B0-B3A2-4E77-B657-3E7147C62405}">
      <dgm:prSet/>
      <dgm:spPr/>
      <dgm:t>
        <a:bodyPr/>
        <a:lstStyle/>
        <a:p>
          <a:pPr rtl="0"/>
          <a:r>
            <a:rPr lang="en-ZA" dirty="0" smtClean="0"/>
            <a:t>Medial</a:t>
          </a:r>
          <a:endParaRPr lang="en-ZA" dirty="0"/>
        </a:p>
      </dgm:t>
    </dgm:pt>
    <dgm:pt modelId="{B91E6D09-4469-4A8E-B4E0-629CB4E75D9D}" type="parTrans" cxnId="{3115E792-5A4D-4C48-BC9B-DE36DC27F76C}">
      <dgm:prSet/>
      <dgm:spPr/>
      <dgm:t>
        <a:bodyPr/>
        <a:lstStyle/>
        <a:p>
          <a:endParaRPr lang="en-ZA"/>
        </a:p>
      </dgm:t>
    </dgm:pt>
    <dgm:pt modelId="{3A22EEAE-2265-49B7-8C54-B2B897A2A255}" type="sibTrans" cxnId="{3115E792-5A4D-4C48-BC9B-DE36DC27F76C}">
      <dgm:prSet/>
      <dgm:spPr/>
      <dgm:t>
        <a:bodyPr/>
        <a:lstStyle/>
        <a:p>
          <a:endParaRPr lang="en-ZA"/>
        </a:p>
      </dgm:t>
    </dgm:pt>
    <dgm:pt modelId="{DBBF293F-6E31-4AC5-B681-9FBAFF540CE5}" type="pres">
      <dgm:prSet presAssocID="{1BF286BE-1A5F-435B-8E6F-6538C167C26C}" presName="linear" presStyleCnt="0">
        <dgm:presLayoutVars>
          <dgm:animLvl val="lvl"/>
          <dgm:resizeHandles val="exact"/>
        </dgm:presLayoutVars>
      </dgm:prSet>
      <dgm:spPr/>
      <dgm:t>
        <a:bodyPr/>
        <a:lstStyle/>
        <a:p>
          <a:endParaRPr lang="en-ZA"/>
        </a:p>
      </dgm:t>
    </dgm:pt>
    <dgm:pt modelId="{A74C79AC-CBD4-4A4A-9A11-DDFB82C841F2}" type="pres">
      <dgm:prSet presAssocID="{0943A2B0-B3A2-4E77-B657-3E7147C62405}" presName="parentText" presStyleLbl="node1" presStyleIdx="0" presStyleCnt="1">
        <dgm:presLayoutVars>
          <dgm:chMax val="0"/>
          <dgm:bulletEnabled val="1"/>
        </dgm:presLayoutVars>
      </dgm:prSet>
      <dgm:spPr/>
      <dgm:t>
        <a:bodyPr/>
        <a:lstStyle/>
        <a:p>
          <a:endParaRPr lang="en-ZA"/>
        </a:p>
      </dgm:t>
    </dgm:pt>
  </dgm:ptLst>
  <dgm:cxnLst>
    <dgm:cxn modelId="{F58380D0-8BDE-4AB0-A617-DF40E68F2EEA}" type="presOf" srcId="{1BF286BE-1A5F-435B-8E6F-6538C167C26C}" destId="{DBBF293F-6E31-4AC5-B681-9FBAFF540CE5}" srcOrd="0" destOrd="0" presId="urn:microsoft.com/office/officeart/2005/8/layout/vList2"/>
    <dgm:cxn modelId="{FC021EED-2691-402A-B19C-837FC7FD37FD}" type="presOf" srcId="{0943A2B0-B3A2-4E77-B657-3E7147C62405}" destId="{A74C79AC-CBD4-4A4A-9A11-DDFB82C841F2}" srcOrd="0" destOrd="0" presId="urn:microsoft.com/office/officeart/2005/8/layout/vList2"/>
    <dgm:cxn modelId="{3115E792-5A4D-4C48-BC9B-DE36DC27F76C}" srcId="{1BF286BE-1A5F-435B-8E6F-6538C167C26C}" destId="{0943A2B0-B3A2-4E77-B657-3E7147C62405}" srcOrd="0" destOrd="0" parTransId="{B91E6D09-4469-4A8E-B4E0-629CB4E75D9D}" sibTransId="{3A22EEAE-2265-49B7-8C54-B2B897A2A255}"/>
    <dgm:cxn modelId="{CD46F4B0-4E86-4F66-8B8D-FDFBFBB4D5D7}" type="presParOf" srcId="{DBBF293F-6E31-4AC5-B681-9FBAFF540CE5}" destId="{A74C79AC-CBD4-4A4A-9A11-DDFB82C841F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4E17A07-A151-46DE-91C3-30795EF89D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D6D28772-14B0-4722-A9A7-51F09F85CD0A}">
      <dgm:prSet/>
      <dgm:spPr/>
      <dgm:t>
        <a:bodyPr/>
        <a:lstStyle/>
        <a:p>
          <a:pPr rtl="0"/>
          <a:r>
            <a:rPr lang="en-ZA" dirty="0" smtClean="0"/>
            <a:t>Lateral</a:t>
          </a:r>
          <a:endParaRPr lang="en-ZA" dirty="0"/>
        </a:p>
      </dgm:t>
    </dgm:pt>
    <dgm:pt modelId="{8260D551-2A3D-47A2-AEA1-96FDDA9B58CF}" type="parTrans" cxnId="{C1369478-B4F9-492B-9351-6C72F972361C}">
      <dgm:prSet/>
      <dgm:spPr/>
      <dgm:t>
        <a:bodyPr/>
        <a:lstStyle/>
        <a:p>
          <a:endParaRPr lang="en-ZA"/>
        </a:p>
      </dgm:t>
    </dgm:pt>
    <dgm:pt modelId="{D3C83786-10E9-4DDA-99EF-4C25CD4B3154}" type="sibTrans" cxnId="{C1369478-B4F9-492B-9351-6C72F972361C}">
      <dgm:prSet/>
      <dgm:spPr/>
      <dgm:t>
        <a:bodyPr/>
        <a:lstStyle/>
        <a:p>
          <a:endParaRPr lang="en-ZA"/>
        </a:p>
      </dgm:t>
    </dgm:pt>
    <dgm:pt modelId="{3F4A1737-3EAE-425E-956E-8228E764C8FE}" type="pres">
      <dgm:prSet presAssocID="{74E17A07-A151-46DE-91C3-30795EF89DBE}" presName="linear" presStyleCnt="0">
        <dgm:presLayoutVars>
          <dgm:animLvl val="lvl"/>
          <dgm:resizeHandles val="exact"/>
        </dgm:presLayoutVars>
      </dgm:prSet>
      <dgm:spPr/>
      <dgm:t>
        <a:bodyPr/>
        <a:lstStyle/>
        <a:p>
          <a:endParaRPr lang="en-ZA"/>
        </a:p>
      </dgm:t>
    </dgm:pt>
    <dgm:pt modelId="{66663E47-9E05-4B44-A7CE-59F365FC9302}" type="pres">
      <dgm:prSet presAssocID="{D6D28772-14B0-4722-A9A7-51F09F85CD0A}" presName="parentText" presStyleLbl="node1" presStyleIdx="0" presStyleCnt="1">
        <dgm:presLayoutVars>
          <dgm:chMax val="0"/>
          <dgm:bulletEnabled val="1"/>
        </dgm:presLayoutVars>
      </dgm:prSet>
      <dgm:spPr/>
      <dgm:t>
        <a:bodyPr/>
        <a:lstStyle/>
        <a:p>
          <a:endParaRPr lang="en-ZA"/>
        </a:p>
      </dgm:t>
    </dgm:pt>
  </dgm:ptLst>
  <dgm:cxnLst>
    <dgm:cxn modelId="{10EF2C67-5F8F-4D7F-9641-37F0FE9C54BE}" type="presOf" srcId="{74E17A07-A151-46DE-91C3-30795EF89DBE}" destId="{3F4A1737-3EAE-425E-956E-8228E764C8FE}" srcOrd="0" destOrd="0" presId="urn:microsoft.com/office/officeart/2005/8/layout/vList2"/>
    <dgm:cxn modelId="{D70C221B-9D59-4E3A-A318-E44ED2D119C6}" type="presOf" srcId="{D6D28772-14B0-4722-A9A7-51F09F85CD0A}" destId="{66663E47-9E05-4B44-A7CE-59F365FC9302}" srcOrd="0" destOrd="0" presId="urn:microsoft.com/office/officeart/2005/8/layout/vList2"/>
    <dgm:cxn modelId="{C1369478-B4F9-492B-9351-6C72F972361C}" srcId="{74E17A07-A151-46DE-91C3-30795EF89DBE}" destId="{D6D28772-14B0-4722-A9A7-51F09F85CD0A}" srcOrd="0" destOrd="0" parTransId="{8260D551-2A3D-47A2-AEA1-96FDDA9B58CF}" sibTransId="{D3C83786-10E9-4DDA-99EF-4C25CD4B3154}"/>
    <dgm:cxn modelId="{3A2C1EF8-48AD-4881-9E8C-A7B7B3691807}" type="presParOf" srcId="{3F4A1737-3EAE-425E-956E-8228E764C8FE}" destId="{66663E47-9E05-4B44-A7CE-59F365FC9302}"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BF286BE-1A5F-435B-8E6F-6538C167C26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0943A2B0-B3A2-4E77-B657-3E7147C62405}">
      <dgm:prSet/>
      <dgm:spPr/>
      <dgm:t>
        <a:bodyPr/>
        <a:lstStyle/>
        <a:p>
          <a:pPr rtl="0"/>
          <a:r>
            <a:rPr lang="en-ZA" dirty="0" smtClean="0"/>
            <a:t>Medial</a:t>
          </a:r>
          <a:endParaRPr lang="en-ZA" dirty="0"/>
        </a:p>
      </dgm:t>
    </dgm:pt>
    <dgm:pt modelId="{B91E6D09-4469-4A8E-B4E0-629CB4E75D9D}" type="parTrans" cxnId="{3115E792-5A4D-4C48-BC9B-DE36DC27F76C}">
      <dgm:prSet/>
      <dgm:spPr/>
      <dgm:t>
        <a:bodyPr/>
        <a:lstStyle/>
        <a:p>
          <a:endParaRPr lang="en-ZA"/>
        </a:p>
      </dgm:t>
    </dgm:pt>
    <dgm:pt modelId="{3A22EEAE-2265-49B7-8C54-B2B897A2A255}" type="sibTrans" cxnId="{3115E792-5A4D-4C48-BC9B-DE36DC27F76C}">
      <dgm:prSet/>
      <dgm:spPr/>
      <dgm:t>
        <a:bodyPr/>
        <a:lstStyle/>
        <a:p>
          <a:endParaRPr lang="en-ZA"/>
        </a:p>
      </dgm:t>
    </dgm:pt>
    <dgm:pt modelId="{DBBF293F-6E31-4AC5-B681-9FBAFF540CE5}" type="pres">
      <dgm:prSet presAssocID="{1BF286BE-1A5F-435B-8E6F-6538C167C26C}" presName="linear" presStyleCnt="0">
        <dgm:presLayoutVars>
          <dgm:animLvl val="lvl"/>
          <dgm:resizeHandles val="exact"/>
        </dgm:presLayoutVars>
      </dgm:prSet>
      <dgm:spPr/>
      <dgm:t>
        <a:bodyPr/>
        <a:lstStyle/>
        <a:p>
          <a:endParaRPr lang="en-ZA"/>
        </a:p>
      </dgm:t>
    </dgm:pt>
    <dgm:pt modelId="{A74C79AC-CBD4-4A4A-9A11-DDFB82C841F2}" type="pres">
      <dgm:prSet presAssocID="{0943A2B0-B3A2-4E77-B657-3E7147C62405}" presName="parentText" presStyleLbl="node1" presStyleIdx="0" presStyleCnt="1">
        <dgm:presLayoutVars>
          <dgm:chMax val="0"/>
          <dgm:bulletEnabled val="1"/>
        </dgm:presLayoutVars>
      </dgm:prSet>
      <dgm:spPr/>
      <dgm:t>
        <a:bodyPr/>
        <a:lstStyle/>
        <a:p>
          <a:endParaRPr lang="en-ZA"/>
        </a:p>
      </dgm:t>
    </dgm:pt>
  </dgm:ptLst>
  <dgm:cxnLst>
    <dgm:cxn modelId="{35426BAE-F12A-4201-A667-F9F7EE28DA04}" type="presOf" srcId="{0943A2B0-B3A2-4E77-B657-3E7147C62405}" destId="{A74C79AC-CBD4-4A4A-9A11-DDFB82C841F2}" srcOrd="0" destOrd="0" presId="urn:microsoft.com/office/officeart/2005/8/layout/vList2"/>
    <dgm:cxn modelId="{FEC3CBC7-66D0-4EC5-A46D-B9F13275A5A4}" type="presOf" srcId="{1BF286BE-1A5F-435B-8E6F-6538C167C26C}" destId="{DBBF293F-6E31-4AC5-B681-9FBAFF540CE5}" srcOrd="0" destOrd="0" presId="urn:microsoft.com/office/officeart/2005/8/layout/vList2"/>
    <dgm:cxn modelId="{3115E792-5A4D-4C48-BC9B-DE36DC27F76C}" srcId="{1BF286BE-1A5F-435B-8E6F-6538C167C26C}" destId="{0943A2B0-B3A2-4E77-B657-3E7147C62405}" srcOrd="0" destOrd="0" parTransId="{B91E6D09-4469-4A8E-B4E0-629CB4E75D9D}" sibTransId="{3A22EEAE-2265-49B7-8C54-B2B897A2A255}"/>
    <dgm:cxn modelId="{6CC49196-CA3D-40ED-A744-BF17407368A5}" type="presParOf" srcId="{DBBF293F-6E31-4AC5-B681-9FBAFF540CE5}" destId="{A74C79AC-CBD4-4A4A-9A11-DDFB82C841F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4E17A07-A151-46DE-91C3-30795EF89D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D6D28772-14B0-4722-A9A7-51F09F85CD0A}">
      <dgm:prSet/>
      <dgm:spPr/>
      <dgm:t>
        <a:bodyPr/>
        <a:lstStyle/>
        <a:p>
          <a:pPr rtl="0"/>
          <a:r>
            <a:rPr lang="en-ZA" dirty="0" smtClean="0"/>
            <a:t>Lateral</a:t>
          </a:r>
          <a:endParaRPr lang="en-ZA" dirty="0"/>
        </a:p>
      </dgm:t>
    </dgm:pt>
    <dgm:pt modelId="{8260D551-2A3D-47A2-AEA1-96FDDA9B58CF}" type="parTrans" cxnId="{C1369478-B4F9-492B-9351-6C72F972361C}">
      <dgm:prSet/>
      <dgm:spPr/>
      <dgm:t>
        <a:bodyPr/>
        <a:lstStyle/>
        <a:p>
          <a:endParaRPr lang="en-ZA"/>
        </a:p>
      </dgm:t>
    </dgm:pt>
    <dgm:pt modelId="{D3C83786-10E9-4DDA-99EF-4C25CD4B3154}" type="sibTrans" cxnId="{C1369478-B4F9-492B-9351-6C72F972361C}">
      <dgm:prSet/>
      <dgm:spPr/>
      <dgm:t>
        <a:bodyPr/>
        <a:lstStyle/>
        <a:p>
          <a:endParaRPr lang="en-ZA"/>
        </a:p>
      </dgm:t>
    </dgm:pt>
    <dgm:pt modelId="{3F4A1737-3EAE-425E-956E-8228E764C8FE}" type="pres">
      <dgm:prSet presAssocID="{74E17A07-A151-46DE-91C3-30795EF89DBE}" presName="linear" presStyleCnt="0">
        <dgm:presLayoutVars>
          <dgm:animLvl val="lvl"/>
          <dgm:resizeHandles val="exact"/>
        </dgm:presLayoutVars>
      </dgm:prSet>
      <dgm:spPr/>
      <dgm:t>
        <a:bodyPr/>
        <a:lstStyle/>
        <a:p>
          <a:endParaRPr lang="en-ZA"/>
        </a:p>
      </dgm:t>
    </dgm:pt>
    <dgm:pt modelId="{66663E47-9E05-4B44-A7CE-59F365FC9302}" type="pres">
      <dgm:prSet presAssocID="{D6D28772-14B0-4722-A9A7-51F09F85CD0A}" presName="parentText" presStyleLbl="node1" presStyleIdx="0" presStyleCnt="1">
        <dgm:presLayoutVars>
          <dgm:chMax val="0"/>
          <dgm:bulletEnabled val="1"/>
        </dgm:presLayoutVars>
      </dgm:prSet>
      <dgm:spPr/>
      <dgm:t>
        <a:bodyPr/>
        <a:lstStyle/>
        <a:p>
          <a:endParaRPr lang="en-ZA"/>
        </a:p>
      </dgm:t>
    </dgm:pt>
  </dgm:ptLst>
  <dgm:cxnLst>
    <dgm:cxn modelId="{9E8FE1D2-197A-4A53-8F62-AD95703F8BE0}" type="presOf" srcId="{D6D28772-14B0-4722-A9A7-51F09F85CD0A}" destId="{66663E47-9E05-4B44-A7CE-59F365FC9302}" srcOrd="0" destOrd="0" presId="urn:microsoft.com/office/officeart/2005/8/layout/vList2"/>
    <dgm:cxn modelId="{3A2818FD-FF7F-4A29-A874-ECABE6B9F378}" type="presOf" srcId="{74E17A07-A151-46DE-91C3-30795EF89DBE}" destId="{3F4A1737-3EAE-425E-956E-8228E764C8FE}" srcOrd="0" destOrd="0" presId="urn:microsoft.com/office/officeart/2005/8/layout/vList2"/>
    <dgm:cxn modelId="{C1369478-B4F9-492B-9351-6C72F972361C}" srcId="{74E17A07-A151-46DE-91C3-30795EF89DBE}" destId="{D6D28772-14B0-4722-A9A7-51F09F85CD0A}" srcOrd="0" destOrd="0" parTransId="{8260D551-2A3D-47A2-AEA1-96FDDA9B58CF}" sibTransId="{D3C83786-10E9-4DDA-99EF-4C25CD4B3154}"/>
    <dgm:cxn modelId="{EC7A3B11-2BE0-4B3B-9461-1A9AE52B9B43}" type="presParOf" srcId="{3F4A1737-3EAE-425E-956E-8228E764C8FE}" destId="{66663E47-9E05-4B44-A7CE-59F365FC9302}"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4E17A07-A151-46DE-91C3-30795EF89D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D6D28772-14B0-4722-A9A7-51F09F85CD0A}">
      <dgm:prSet/>
      <dgm:spPr/>
      <dgm:t>
        <a:bodyPr/>
        <a:lstStyle/>
        <a:p>
          <a:pPr rtl="0"/>
          <a:r>
            <a:rPr lang="en-ZA" dirty="0" smtClean="0"/>
            <a:t>Lateral</a:t>
          </a:r>
          <a:endParaRPr lang="en-ZA" dirty="0"/>
        </a:p>
      </dgm:t>
    </dgm:pt>
    <dgm:pt modelId="{8260D551-2A3D-47A2-AEA1-96FDDA9B58CF}" type="parTrans" cxnId="{C1369478-B4F9-492B-9351-6C72F972361C}">
      <dgm:prSet/>
      <dgm:spPr/>
      <dgm:t>
        <a:bodyPr/>
        <a:lstStyle/>
        <a:p>
          <a:endParaRPr lang="en-ZA"/>
        </a:p>
      </dgm:t>
    </dgm:pt>
    <dgm:pt modelId="{D3C83786-10E9-4DDA-99EF-4C25CD4B3154}" type="sibTrans" cxnId="{C1369478-B4F9-492B-9351-6C72F972361C}">
      <dgm:prSet/>
      <dgm:spPr/>
      <dgm:t>
        <a:bodyPr/>
        <a:lstStyle/>
        <a:p>
          <a:endParaRPr lang="en-ZA"/>
        </a:p>
      </dgm:t>
    </dgm:pt>
    <dgm:pt modelId="{3F4A1737-3EAE-425E-956E-8228E764C8FE}" type="pres">
      <dgm:prSet presAssocID="{74E17A07-A151-46DE-91C3-30795EF89DBE}" presName="linear" presStyleCnt="0">
        <dgm:presLayoutVars>
          <dgm:animLvl val="lvl"/>
          <dgm:resizeHandles val="exact"/>
        </dgm:presLayoutVars>
      </dgm:prSet>
      <dgm:spPr/>
      <dgm:t>
        <a:bodyPr/>
        <a:lstStyle/>
        <a:p>
          <a:endParaRPr lang="en-ZA"/>
        </a:p>
      </dgm:t>
    </dgm:pt>
    <dgm:pt modelId="{66663E47-9E05-4B44-A7CE-59F365FC9302}" type="pres">
      <dgm:prSet presAssocID="{D6D28772-14B0-4722-A9A7-51F09F85CD0A}" presName="parentText" presStyleLbl="node1" presStyleIdx="0" presStyleCnt="1">
        <dgm:presLayoutVars>
          <dgm:chMax val="0"/>
          <dgm:bulletEnabled val="1"/>
        </dgm:presLayoutVars>
      </dgm:prSet>
      <dgm:spPr/>
      <dgm:t>
        <a:bodyPr/>
        <a:lstStyle/>
        <a:p>
          <a:endParaRPr lang="en-ZA"/>
        </a:p>
      </dgm:t>
    </dgm:pt>
  </dgm:ptLst>
  <dgm:cxnLst>
    <dgm:cxn modelId="{E96AC58D-8F71-47AE-B5ED-F59A749A31E9}" type="presOf" srcId="{74E17A07-A151-46DE-91C3-30795EF89DBE}" destId="{3F4A1737-3EAE-425E-956E-8228E764C8FE}" srcOrd="0" destOrd="0" presId="urn:microsoft.com/office/officeart/2005/8/layout/vList2"/>
    <dgm:cxn modelId="{C9D7C8C4-1DEA-4BE5-8EEB-99494A15DD28}" type="presOf" srcId="{D6D28772-14B0-4722-A9A7-51F09F85CD0A}" destId="{66663E47-9E05-4B44-A7CE-59F365FC9302}" srcOrd="0" destOrd="0" presId="urn:microsoft.com/office/officeart/2005/8/layout/vList2"/>
    <dgm:cxn modelId="{C1369478-B4F9-492B-9351-6C72F972361C}" srcId="{74E17A07-A151-46DE-91C3-30795EF89DBE}" destId="{D6D28772-14B0-4722-A9A7-51F09F85CD0A}" srcOrd="0" destOrd="0" parTransId="{8260D551-2A3D-47A2-AEA1-96FDDA9B58CF}" sibTransId="{D3C83786-10E9-4DDA-99EF-4C25CD4B3154}"/>
    <dgm:cxn modelId="{71E9FE7A-C360-4A6C-A90C-DA91CC6AB9F0}" type="presParOf" srcId="{3F4A1737-3EAE-425E-956E-8228E764C8FE}" destId="{66663E47-9E05-4B44-A7CE-59F365FC930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E17A07-A151-46DE-91C3-30795EF89D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D6D28772-14B0-4722-A9A7-51F09F85CD0A}">
      <dgm:prSet/>
      <dgm:spPr/>
      <dgm:t>
        <a:bodyPr/>
        <a:lstStyle/>
        <a:p>
          <a:pPr rtl="0"/>
          <a:r>
            <a:rPr lang="en-ZA" dirty="0" smtClean="0"/>
            <a:t>Lateral</a:t>
          </a:r>
          <a:endParaRPr lang="en-ZA" dirty="0"/>
        </a:p>
      </dgm:t>
    </dgm:pt>
    <dgm:pt modelId="{8260D551-2A3D-47A2-AEA1-96FDDA9B58CF}" type="parTrans" cxnId="{C1369478-B4F9-492B-9351-6C72F972361C}">
      <dgm:prSet/>
      <dgm:spPr/>
      <dgm:t>
        <a:bodyPr/>
        <a:lstStyle/>
        <a:p>
          <a:endParaRPr lang="en-ZA"/>
        </a:p>
      </dgm:t>
    </dgm:pt>
    <dgm:pt modelId="{D3C83786-10E9-4DDA-99EF-4C25CD4B3154}" type="sibTrans" cxnId="{C1369478-B4F9-492B-9351-6C72F972361C}">
      <dgm:prSet/>
      <dgm:spPr/>
      <dgm:t>
        <a:bodyPr/>
        <a:lstStyle/>
        <a:p>
          <a:endParaRPr lang="en-ZA"/>
        </a:p>
      </dgm:t>
    </dgm:pt>
    <dgm:pt modelId="{3F4A1737-3EAE-425E-956E-8228E764C8FE}" type="pres">
      <dgm:prSet presAssocID="{74E17A07-A151-46DE-91C3-30795EF89DBE}" presName="linear" presStyleCnt="0">
        <dgm:presLayoutVars>
          <dgm:animLvl val="lvl"/>
          <dgm:resizeHandles val="exact"/>
        </dgm:presLayoutVars>
      </dgm:prSet>
      <dgm:spPr/>
      <dgm:t>
        <a:bodyPr/>
        <a:lstStyle/>
        <a:p>
          <a:endParaRPr lang="en-ZA"/>
        </a:p>
      </dgm:t>
    </dgm:pt>
    <dgm:pt modelId="{66663E47-9E05-4B44-A7CE-59F365FC9302}" type="pres">
      <dgm:prSet presAssocID="{D6D28772-14B0-4722-A9A7-51F09F85CD0A}" presName="parentText" presStyleLbl="node1" presStyleIdx="0" presStyleCnt="1">
        <dgm:presLayoutVars>
          <dgm:chMax val="0"/>
          <dgm:bulletEnabled val="1"/>
        </dgm:presLayoutVars>
      </dgm:prSet>
      <dgm:spPr/>
      <dgm:t>
        <a:bodyPr/>
        <a:lstStyle/>
        <a:p>
          <a:endParaRPr lang="en-ZA"/>
        </a:p>
      </dgm:t>
    </dgm:pt>
  </dgm:ptLst>
  <dgm:cxnLst>
    <dgm:cxn modelId="{089E9BF1-A46A-40C9-9C76-7FC6DA16C49C}" type="presOf" srcId="{D6D28772-14B0-4722-A9A7-51F09F85CD0A}" destId="{66663E47-9E05-4B44-A7CE-59F365FC9302}" srcOrd="0" destOrd="0" presId="urn:microsoft.com/office/officeart/2005/8/layout/vList2"/>
    <dgm:cxn modelId="{4FBB069C-6B99-4BD0-A558-F8F4700FF2B0}" type="presOf" srcId="{74E17A07-A151-46DE-91C3-30795EF89DBE}" destId="{3F4A1737-3EAE-425E-956E-8228E764C8FE}" srcOrd="0" destOrd="0" presId="urn:microsoft.com/office/officeart/2005/8/layout/vList2"/>
    <dgm:cxn modelId="{C1369478-B4F9-492B-9351-6C72F972361C}" srcId="{74E17A07-A151-46DE-91C3-30795EF89DBE}" destId="{D6D28772-14B0-4722-A9A7-51F09F85CD0A}" srcOrd="0" destOrd="0" parTransId="{8260D551-2A3D-47A2-AEA1-96FDDA9B58CF}" sibTransId="{D3C83786-10E9-4DDA-99EF-4C25CD4B3154}"/>
    <dgm:cxn modelId="{6B7BCD1C-1057-467C-A001-CD16826F0789}" type="presParOf" srcId="{3F4A1737-3EAE-425E-956E-8228E764C8FE}" destId="{66663E47-9E05-4B44-A7CE-59F365FC9302}"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BF286BE-1A5F-435B-8E6F-6538C167C26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0943A2B0-B3A2-4E77-B657-3E7147C62405}">
      <dgm:prSet/>
      <dgm:spPr/>
      <dgm:t>
        <a:bodyPr/>
        <a:lstStyle/>
        <a:p>
          <a:pPr rtl="0"/>
          <a:r>
            <a:rPr lang="en-ZA" dirty="0" smtClean="0"/>
            <a:t>Medial</a:t>
          </a:r>
          <a:endParaRPr lang="en-ZA" dirty="0"/>
        </a:p>
      </dgm:t>
    </dgm:pt>
    <dgm:pt modelId="{B91E6D09-4469-4A8E-B4E0-629CB4E75D9D}" type="parTrans" cxnId="{3115E792-5A4D-4C48-BC9B-DE36DC27F76C}">
      <dgm:prSet/>
      <dgm:spPr/>
      <dgm:t>
        <a:bodyPr/>
        <a:lstStyle/>
        <a:p>
          <a:endParaRPr lang="en-ZA"/>
        </a:p>
      </dgm:t>
    </dgm:pt>
    <dgm:pt modelId="{3A22EEAE-2265-49B7-8C54-B2B897A2A255}" type="sibTrans" cxnId="{3115E792-5A4D-4C48-BC9B-DE36DC27F76C}">
      <dgm:prSet/>
      <dgm:spPr/>
      <dgm:t>
        <a:bodyPr/>
        <a:lstStyle/>
        <a:p>
          <a:endParaRPr lang="en-ZA"/>
        </a:p>
      </dgm:t>
    </dgm:pt>
    <dgm:pt modelId="{DBBF293F-6E31-4AC5-B681-9FBAFF540CE5}" type="pres">
      <dgm:prSet presAssocID="{1BF286BE-1A5F-435B-8E6F-6538C167C26C}" presName="linear" presStyleCnt="0">
        <dgm:presLayoutVars>
          <dgm:animLvl val="lvl"/>
          <dgm:resizeHandles val="exact"/>
        </dgm:presLayoutVars>
      </dgm:prSet>
      <dgm:spPr/>
      <dgm:t>
        <a:bodyPr/>
        <a:lstStyle/>
        <a:p>
          <a:endParaRPr lang="en-ZA"/>
        </a:p>
      </dgm:t>
    </dgm:pt>
    <dgm:pt modelId="{A74C79AC-CBD4-4A4A-9A11-DDFB82C841F2}" type="pres">
      <dgm:prSet presAssocID="{0943A2B0-B3A2-4E77-B657-3E7147C62405}" presName="parentText" presStyleLbl="node1" presStyleIdx="0" presStyleCnt="1">
        <dgm:presLayoutVars>
          <dgm:chMax val="0"/>
          <dgm:bulletEnabled val="1"/>
        </dgm:presLayoutVars>
      </dgm:prSet>
      <dgm:spPr/>
      <dgm:t>
        <a:bodyPr/>
        <a:lstStyle/>
        <a:p>
          <a:endParaRPr lang="en-ZA"/>
        </a:p>
      </dgm:t>
    </dgm:pt>
  </dgm:ptLst>
  <dgm:cxnLst>
    <dgm:cxn modelId="{EE2D539C-518A-4EB9-A043-2E27B4B40F8D}" type="presOf" srcId="{0943A2B0-B3A2-4E77-B657-3E7147C62405}" destId="{A74C79AC-CBD4-4A4A-9A11-DDFB82C841F2}" srcOrd="0" destOrd="0" presId="urn:microsoft.com/office/officeart/2005/8/layout/vList2"/>
    <dgm:cxn modelId="{3054E14E-C683-4D80-9461-C11073D5F3A4}" type="presOf" srcId="{1BF286BE-1A5F-435B-8E6F-6538C167C26C}" destId="{DBBF293F-6E31-4AC5-B681-9FBAFF540CE5}" srcOrd="0" destOrd="0" presId="urn:microsoft.com/office/officeart/2005/8/layout/vList2"/>
    <dgm:cxn modelId="{3115E792-5A4D-4C48-BC9B-DE36DC27F76C}" srcId="{1BF286BE-1A5F-435B-8E6F-6538C167C26C}" destId="{0943A2B0-B3A2-4E77-B657-3E7147C62405}" srcOrd="0" destOrd="0" parTransId="{B91E6D09-4469-4A8E-B4E0-629CB4E75D9D}" sibTransId="{3A22EEAE-2265-49B7-8C54-B2B897A2A255}"/>
    <dgm:cxn modelId="{0ED3A7F0-6C69-4342-B56C-13D126DB8457}" type="presParOf" srcId="{DBBF293F-6E31-4AC5-B681-9FBAFF540CE5}" destId="{A74C79AC-CBD4-4A4A-9A11-DDFB82C841F2}"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4E17A07-A151-46DE-91C3-30795EF89D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D6D28772-14B0-4722-A9A7-51F09F85CD0A}">
      <dgm:prSet/>
      <dgm:spPr/>
      <dgm:t>
        <a:bodyPr/>
        <a:lstStyle/>
        <a:p>
          <a:pPr rtl="0"/>
          <a:r>
            <a:rPr lang="en-ZA" dirty="0" smtClean="0"/>
            <a:t>Lateral</a:t>
          </a:r>
          <a:endParaRPr lang="en-ZA" dirty="0"/>
        </a:p>
      </dgm:t>
    </dgm:pt>
    <dgm:pt modelId="{8260D551-2A3D-47A2-AEA1-96FDDA9B58CF}" type="parTrans" cxnId="{C1369478-B4F9-492B-9351-6C72F972361C}">
      <dgm:prSet/>
      <dgm:spPr/>
      <dgm:t>
        <a:bodyPr/>
        <a:lstStyle/>
        <a:p>
          <a:endParaRPr lang="en-ZA"/>
        </a:p>
      </dgm:t>
    </dgm:pt>
    <dgm:pt modelId="{D3C83786-10E9-4DDA-99EF-4C25CD4B3154}" type="sibTrans" cxnId="{C1369478-B4F9-492B-9351-6C72F972361C}">
      <dgm:prSet/>
      <dgm:spPr/>
      <dgm:t>
        <a:bodyPr/>
        <a:lstStyle/>
        <a:p>
          <a:endParaRPr lang="en-ZA"/>
        </a:p>
      </dgm:t>
    </dgm:pt>
    <dgm:pt modelId="{3F4A1737-3EAE-425E-956E-8228E764C8FE}" type="pres">
      <dgm:prSet presAssocID="{74E17A07-A151-46DE-91C3-30795EF89DBE}" presName="linear" presStyleCnt="0">
        <dgm:presLayoutVars>
          <dgm:animLvl val="lvl"/>
          <dgm:resizeHandles val="exact"/>
        </dgm:presLayoutVars>
      </dgm:prSet>
      <dgm:spPr/>
      <dgm:t>
        <a:bodyPr/>
        <a:lstStyle/>
        <a:p>
          <a:endParaRPr lang="en-ZA"/>
        </a:p>
      </dgm:t>
    </dgm:pt>
    <dgm:pt modelId="{66663E47-9E05-4B44-A7CE-59F365FC9302}" type="pres">
      <dgm:prSet presAssocID="{D6D28772-14B0-4722-A9A7-51F09F85CD0A}" presName="parentText" presStyleLbl="node1" presStyleIdx="0" presStyleCnt="1">
        <dgm:presLayoutVars>
          <dgm:chMax val="0"/>
          <dgm:bulletEnabled val="1"/>
        </dgm:presLayoutVars>
      </dgm:prSet>
      <dgm:spPr/>
      <dgm:t>
        <a:bodyPr/>
        <a:lstStyle/>
        <a:p>
          <a:endParaRPr lang="en-ZA"/>
        </a:p>
      </dgm:t>
    </dgm:pt>
  </dgm:ptLst>
  <dgm:cxnLst>
    <dgm:cxn modelId="{DD92E165-DA0F-48E9-AC1C-F4DF859C3246}" type="presOf" srcId="{74E17A07-A151-46DE-91C3-30795EF89DBE}" destId="{3F4A1737-3EAE-425E-956E-8228E764C8FE}" srcOrd="0" destOrd="0" presId="urn:microsoft.com/office/officeart/2005/8/layout/vList2"/>
    <dgm:cxn modelId="{C1369478-B4F9-492B-9351-6C72F972361C}" srcId="{74E17A07-A151-46DE-91C3-30795EF89DBE}" destId="{D6D28772-14B0-4722-A9A7-51F09F85CD0A}" srcOrd="0" destOrd="0" parTransId="{8260D551-2A3D-47A2-AEA1-96FDDA9B58CF}" sibTransId="{D3C83786-10E9-4DDA-99EF-4C25CD4B3154}"/>
    <dgm:cxn modelId="{9815BDE8-5A6B-4AD6-A799-E600DEABEB2F}" type="presOf" srcId="{D6D28772-14B0-4722-A9A7-51F09F85CD0A}" destId="{66663E47-9E05-4B44-A7CE-59F365FC9302}" srcOrd="0" destOrd="0" presId="urn:microsoft.com/office/officeart/2005/8/layout/vList2"/>
    <dgm:cxn modelId="{26C7C1C4-8191-4CC9-91DE-A8DF9F8E6925}" type="presParOf" srcId="{3F4A1737-3EAE-425E-956E-8228E764C8FE}" destId="{66663E47-9E05-4B44-A7CE-59F365FC930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BF286BE-1A5F-435B-8E6F-6538C167C26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0943A2B0-B3A2-4E77-B657-3E7147C62405}">
      <dgm:prSet/>
      <dgm:spPr/>
      <dgm:t>
        <a:bodyPr/>
        <a:lstStyle/>
        <a:p>
          <a:pPr rtl="0"/>
          <a:r>
            <a:rPr lang="en-ZA" dirty="0" smtClean="0"/>
            <a:t>Medial</a:t>
          </a:r>
          <a:endParaRPr lang="en-ZA" dirty="0"/>
        </a:p>
      </dgm:t>
    </dgm:pt>
    <dgm:pt modelId="{B91E6D09-4469-4A8E-B4E0-629CB4E75D9D}" type="parTrans" cxnId="{3115E792-5A4D-4C48-BC9B-DE36DC27F76C}">
      <dgm:prSet/>
      <dgm:spPr/>
      <dgm:t>
        <a:bodyPr/>
        <a:lstStyle/>
        <a:p>
          <a:endParaRPr lang="en-ZA"/>
        </a:p>
      </dgm:t>
    </dgm:pt>
    <dgm:pt modelId="{3A22EEAE-2265-49B7-8C54-B2B897A2A255}" type="sibTrans" cxnId="{3115E792-5A4D-4C48-BC9B-DE36DC27F76C}">
      <dgm:prSet/>
      <dgm:spPr/>
      <dgm:t>
        <a:bodyPr/>
        <a:lstStyle/>
        <a:p>
          <a:endParaRPr lang="en-ZA"/>
        </a:p>
      </dgm:t>
    </dgm:pt>
    <dgm:pt modelId="{DBBF293F-6E31-4AC5-B681-9FBAFF540CE5}" type="pres">
      <dgm:prSet presAssocID="{1BF286BE-1A5F-435B-8E6F-6538C167C26C}" presName="linear" presStyleCnt="0">
        <dgm:presLayoutVars>
          <dgm:animLvl val="lvl"/>
          <dgm:resizeHandles val="exact"/>
        </dgm:presLayoutVars>
      </dgm:prSet>
      <dgm:spPr/>
      <dgm:t>
        <a:bodyPr/>
        <a:lstStyle/>
        <a:p>
          <a:endParaRPr lang="en-ZA"/>
        </a:p>
      </dgm:t>
    </dgm:pt>
    <dgm:pt modelId="{A74C79AC-CBD4-4A4A-9A11-DDFB82C841F2}" type="pres">
      <dgm:prSet presAssocID="{0943A2B0-B3A2-4E77-B657-3E7147C62405}" presName="parentText" presStyleLbl="node1" presStyleIdx="0" presStyleCnt="1">
        <dgm:presLayoutVars>
          <dgm:chMax val="0"/>
          <dgm:bulletEnabled val="1"/>
        </dgm:presLayoutVars>
      </dgm:prSet>
      <dgm:spPr/>
      <dgm:t>
        <a:bodyPr/>
        <a:lstStyle/>
        <a:p>
          <a:endParaRPr lang="en-ZA"/>
        </a:p>
      </dgm:t>
    </dgm:pt>
  </dgm:ptLst>
  <dgm:cxnLst>
    <dgm:cxn modelId="{78BDA013-0240-4869-B490-A90536DDE3CB}" type="presOf" srcId="{1BF286BE-1A5F-435B-8E6F-6538C167C26C}" destId="{DBBF293F-6E31-4AC5-B681-9FBAFF540CE5}" srcOrd="0" destOrd="0" presId="urn:microsoft.com/office/officeart/2005/8/layout/vList2"/>
    <dgm:cxn modelId="{08934E8C-EAAE-41D7-9650-EC6C65D4F46D}" type="presOf" srcId="{0943A2B0-B3A2-4E77-B657-3E7147C62405}" destId="{A74C79AC-CBD4-4A4A-9A11-DDFB82C841F2}" srcOrd="0" destOrd="0" presId="urn:microsoft.com/office/officeart/2005/8/layout/vList2"/>
    <dgm:cxn modelId="{3115E792-5A4D-4C48-BC9B-DE36DC27F76C}" srcId="{1BF286BE-1A5F-435B-8E6F-6538C167C26C}" destId="{0943A2B0-B3A2-4E77-B657-3E7147C62405}" srcOrd="0" destOrd="0" parTransId="{B91E6D09-4469-4A8E-B4E0-629CB4E75D9D}" sibTransId="{3A22EEAE-2265-49B7-8C54-B2B897A2A255}"/>
    <dgm:cxn modelId="{5B6DFDD4-4D6C-4890-B608-C42F90473DBD}" type="presParOf" srcId="{DBBF293F-6E31-4AC5-B681-9FBAFF540CE5}" destId="{A74C79AC-CBD4-4A4A-9A11-DDFB82C841F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4E17A07-A151-46DE-91C3-30795EF89D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D6D28772-14B0-4722-A9A7-51F09F85CD0A}">
      <dgm:prSet/>
      <dgm:spPr/>
      <dgm:t>
        <a:bodyPr/>
        <a:lstStyle/>
        <a:p>
          <a:pPr rtl="0"/>
          <a:r>
            <a:rPr lang="en-ZA" dirty="0" smtClean="0"/>
            <a:t>Lateral</a:t>
          </a:r>
          <a:endParaRPr lang="en-ZA" dirty="0"/>
        </a:p>
      </dgm:t>
    </dgm:pt>
    <dgm:pt modelId="{8260D551-2A3D-47A2-AEA1-96FDDA9B58CF}" type="parTrans" cxnId="{C1369478-B4F9-492B-9351-6C72F972361C}">
      <dgm:prSet/>
      <dgm:spPr/>
      <dgm:t>
        <a:bodyPr/>
        <a:lstStyle/>
        <a:p>
          <a:endParaRPr lang="en-ZA"/>
        </a:p>
      </dgm:t>
    </dgm:pt>
    <dgm:pt modelId="{D3C83786-10E9-4DDA-99EF-4C25CD4B3154}" type="sibTrans" cxnId="{C1369478-B4F9-492B-9351-6C72F972361C}">
      <dgm:prSet/>
      <dgm:spPr/>
      <dgm:t>
        <a:bodyPr/>
        <a:lstStyle/>
        <a:p>
          <a:endParaRPr lang="en-ZA"/>
        </a:p>
      </dgm:t>
    </dgm:pt>
    <dgm:pt modelId="{3F4A1737-3EAE-425E-956E-8228E764C8FE}" type="pres">
      <dgm:prSet presAssocID="{74E17A07-A151-46DE-91C3-30795EF89DBE}" presName="linear" presStyleCnt="0">
        <dgm:presLayoutVars>
          <dgm:animLvl val="lvl"/>
          <dgm:resizeHandles val="exact"/>
        </dgm:presLayoutVars>
      </dgm:prSet>
      <dgm:spPr/>
      <dgm:t>
        <a:bodyPr/>
        <a:lstStyle/>
        <a:p>
          <a:endParaRPr lang="en-ZA"/>
        </a:p>
      </dgm:t>
    </dgm:pt>
    <dgm:pt modelId="{66663E47-9E05-4B44-A7CE-59F365FC9302}" type="pres">
      <dgm:prSet presAssocID="{D6D28772-14B0-4722-A9A7-51F09F85CD0A}" presName="parentText" presStyleLbl="node1" presStyleIdx="0" presStyleCnt="1">
        <dgm:presLayoutVars>
          <dgm:chMax val="0"/>
          <dgm:bulletEnabled val="1"/>
        </dgm:presLayoutVars>
      </dgm:prSet>
      <dgm:spPr/>
      <dgm:t>
        <a:bodyPr/>
        <a:lstStyle/>
        <a:p>
          <a:endParaRPr lang="en-ZA"/>
        </a:p>
      </dgm:t>
    </dgm:pt>
  </dgm:ptLst>
  <dgm:cxnLst>
    <dgm:cxn modelId="{7ECAD473-9316-4A02-8D63-BEE08E1333DB}" type="presOf" srcId="{D6D28772-14B0-4722-A9A7-51F09F85CD0A}" destId="{66663E47-9E05-4B44-A7CE-59F365FC9302}" srcOrd="0" destOrd="0" presId="urn:microsoft.com/office/officeart/2005/8/layout/vList2"/>
    <dgm:cxn modelId="{79069FA6-07EA-46FB-A3EA-453ED904A42E}" type="presOf" srcId="{74E17A07-A151-46DE-91C3-30795EF89DBE}" destId="{3F4A1737-3EAE-425E-956E-8228E764C8FE}" srcOrd="0" destOrd="0" presId="urn:microsoft.com/office/officeart/2005/8/layout/vList2"/>
    <dgm:cxn modelId="{C1369478-B4F9-492B-9351-6C72F972361C}" srcId="{74E17A07-A151-46DE-91C3-30795EF89DBE}" destId="{D6D28772-14B0-4722-A9A7-51F09F85CD0A}" srcOrd="0" destOrd="0" parTransId="{8260D551-2A3D-47A2-AEA1-96FDDA9B58CF}" sibTransId="{D3C83786-10E9-4DDA-99EF-4C25CD4B3154}"/>
    <dgm:cxn modelId="{8EF6A926-8F8A-4CDF-9358-DEED656BAE2F}" type="presParOf" srcId="{3F4A1737-3EAE-425E-956E-8228E764C8FE}" destId="{66663E47-9E05-4B44-A7CE-59F365FC9302}"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F286BE-1A5F-435B-8E6F-6538C167C26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0943A2B0-B3A2-4E77-B657-3E7147C62405}">
      <dgm:prSet/>
      <dgm:spPr/>
      <dgm:t>
        <a:bodyPr/>
        <a:lstStyle/>
        <a:p>
          <a:pPr rtl="0"/>
          <a:r>
            <a:rPr lang="en-ZA" dirty="0" smtClean="0"/>
            <a:t>Medial</a:t>
          </a:r>
          <a:endParaRPr lang="en-ZA" dirty="0"/>
        </a:p>
      </dgm:t>
    </dgm:pt>
    <dgm:pt modelId="{B91E6D09-4469-4A8E-B4E0-629CB4E75D9D}" type="parTrans" cxnId="{3115E792-5A4D-4C48-BC9B-DE36DC27F76C}">
      <dgm:prSet/>
      <dgm:spPr/>
      <dgm:t>
        <a:bodyPr/>
        <a:lstStyle/>
        <a:p>
          <a:endParaRPr lang="en-ZA"/>
        </a:p>
      </dgm:t>
    </dgm:pt>
    <dgm:pt modelId="{3A22EEAE-2265-49B7-8C54-B2B897A2A255}" type="sibTrans" cxnId="{3115E792-5A4D-4C48-BC9B-DE36DC27F76C}">
      <dgm:prSet/>
      <dgm:spPr/>
      <dgm:t>
        <a:bodyPr/>
        <a:lstStyle/>
        <a:p>
          <a:endParaRPr lang="en-ZA"/>
        </a:p>
      </dgm:t>
    </dgm:pt>
    <dgm:pt modelId="{DBBF293F-6E31-4AC5-B681-9FBAFF540CE5}" type="pres">
      <dgm:prSet presAssocID="{1BF286BE-1A5F-435B-8E6F-6538C167C26C}" presName="linear" presStyleCnt="0">
        <dgm:presLayoutVars>
          <dgm:animLvl val="lvl"/>
          <dgm:resizeHandles val="exact"/>
        </dgm:presLayoutVars>
      </dgm:prSet>
      <dgm:spPr/>
      <dgm:t>
        <a:bodyPr/>
        <a:lstStyle/>
        <a:p>
          <a:endParaRPr lang="en-ZA"/>
        </a:p>
      </dgm:t>
    </dgm:pt>
    <dgm:pt modelId="{A74C79AC-CBD4-4A4A-9A11-DDFB82C841F2}" type="pres">
      <dgm:prSet presAssocID="{0943A2B0-B3A2-4E77-B657-3E7147C62405}" presName="parentText" presStyleLbl="node1" presStyleIdx="0" presStyleCnt="1">
        <dgm:presLayoutVars>
          <dgm:chMax val="0"/>
          <dgm:bulletEnabled val="1"/>
        </dgm:presLayoutVars>
      </dgm:prSet>
      <dgm:spPr/>
      <dgm:t>
        <a:bodyPr/>
        <a:lstStyle/>
        <a:p>
          <a:endParaRPr lang="en-ZA"/>
        </a:p>
      </dgm:t>
    </dgm:pt>
  </dgm:ptLst>
  <dgm:cxnLst>
    <dgm:cxn modelId="{92DF04FD-9513-4585-9FC6-964BAD3E8AD8}" type="presOf" srcId="{0943A2B0-B3A2-4E77-B657-3E7147C62405}" destId="{A74C79AC-CBD4-4A4A-9A11-DDFB82C841F2}" srcOrd="0" destOrd="0" presId="urn:microsoft.com/office/officeart/2005/8/layout/vList2"/>
    <dgm:cxn modelId="{AA8BE09A-F41A-4093-93E0-8FD252D10819}" type="presOf" srcId="{1BF286BE-1A5F-435B-8E6F-6538C167C26C}" destId="{DBBF293F-6E31-4AC5-B681-9FBAFF540CE5}" srcOrd="0" destOrd="0" presId="urn:microsoft.com/office/officeart/2005/8/layout/vList2"/>
    <dgm:cxn modelId="{3115E792-5A4D-4C48-BC9B-DE36DC27F76C}" srcId="{1BF286BE-1A5F-435B-8E6F-6538C167C26C}" destId="{0943A2B0-B3A2-4E77-B657-3E7147C62405}" srcOrd="0" destOrd="0" parTransId="{B91E6D09-4469-4A8E-B4E0-629CB4E75D9D}" sibTransId="{3A22EEAE-2265-49B7-8C54-B2B897A2A255}"/>
    <dgm:cxn modelId="{C7EABB65-9931-4169-A375-A4A6482D9505}" type="presParOf" srcId="{DBBF293F-6E31-4AC5-B681-9FBAFF540CE5}" destId="{A74C79AC-CBD4-4A4A-9A11-DDFB82C841F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4E17A07-A151-46DE-91C3-30795EF89D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D6D28772-14B0-4722-A9A7-51F09F85CD0A}">
      <dgm:prSet/>
      <dgm:spPr/>
      <dgm:t>
        <a:bodyPr/>
        <a:lstStyle/>
        <a:p>
          <a:pPr rtl="0"/>
          <a:r>
            <a:rPr lang="en-ZA" dirty="0" smtClean="0"/>
            <a:t>Lateral</a:t>
          </a:r>
          <a:endParaRPr lang="en-ZA" dirty="0"/>
        </a:p>
      </dgm:t>
    </dgm:pt>
    <dgm:pt modelId="{8260D551-2A3D-47A2-AEA1-96FDDA9B58CF}" type="parTrans" cxnId="{C1369478-B4F9-492B-9351-6C72F972361C}">
      <dgm:prSet/>
      <dgm:spPr/>
      <dgm:t>
        <a:bodyPr/>
        <a:lstStyle/>
        <a:p>
          <a:endParaRPr lang="en-ZA"/>
        </a:p>
      </dgm:t>
    </dgm:pt>
    <dgm:pt modelId="{D3C83786-10E9-4DDA-99EF-4C25CD4B3154}" type="sibTrans" cxnId="{C1369478-B4F9-492B-9351-6C72F972361C}">
      <dgm:prSet/>
      <dgm:spPr/>
      <dgm:t>
        <a:bodyPr/>
        <a:lstStyle/>
        <a:p>
          <a:endParaRPr lang="en-ZA"/>
        </a:p>
      </dgm:t>
    </dgm:pt>
    <dgm:pt modelId="{3F4A1737-3EAE-425E-956E-8228E764C8FE}" type="pres">
      <dgm:prSet presAssocID="{74E17A07-A151-46DE-91C3-30795EF89DBE}" presName="linear" presStyleCnt="0">
        <dgm:presLayoutVars>
          <dgm:animLvl val="lvl"/>
          <dgm:resizeHandles val="exact"/>
        </dgm:presLayoutVars>
      </dgm:prSet>
      <dgm:spPr/>
      <dgm:t>
        <a:bodyPr/>
        <a:lstStyle/>
        <a:p>
          <a:endParaRPr lang="en-ZA"/>
        </a:p>
      </dgm:t>
    </dgm:pt>
    <dgm:pt modelId="{66663E47-9E05-4B44-A7CE-59F365FC9302}" type="pres">
      <dgm:prSet presAssocID="{D6D28772-14B0-4722-A9A7-51F09F85CD0A}" presName="parentText" presStyleLbl="node1" presStyleIdx="0" presStyleCnt="1">
        <dgm:presLayoutVars>
          <dgm:chMax val="0"/>
          <dgm:bulletEnabled val="1"/>
        </dgm:presLayoutVars>
      </dgm:prSet>
      <dgm:spPr/>
      <dgm:t>
        <a:bodyPr/>
        <a:lstStyle/>
        <a:p>
          <a:endParaRPr lang="en-ZA"/>
        </a:p>
      </dgm:t>
    </dgm:pt>
  </dgm:ptLst>
  <dgm:cxnLst>
    <dgm:cxn modelId="{7CEB442E-0CA2-405F-851F-CFD1CF80BC5D}" type="presOf" srcId="{74E17A07-A151-46DE-91C3-30795EF89DBE}" destId="{3F4A1737-3EAE-425E-956E-8228E764C8FE}" srcOrd="0" destOrd="0" presId="urn:microsoft.com/office/officeart/2005/8/layout/vList2"/>
    <dgm:cxn modelId="{7D7D5740-5166-46DB-9E7E-83CF53FCBC92}" type="presOf" srcId="{D6D28772-14B0-4722-A9A7-51F09F85CD0A}" destId="{66663E47-9E05-4B44-A7CE-59F365FC9302}" srcOrd="0" destOrd="0" presId="urn:microsoft.com/office/officeart/2005/8/layout/vList2"/>
    <dgm:cxn modelId="{C1369478-B4F9-492B-9351-6C72F972361C}" srcId="{74E17A07-A151-46DE-91C3-30795EF89DBE}" destId="{D6D28772-14B0-4722-A9A7-51F09F85CD0A}" srcOrd="0" destOrd="0" parTransId="{8260D551-2A3D-47A2-AEA1-96FDDA9B58CF}" sibTransId="{D3C83786-10E9-4DDA-99EF-4C25CD4B3154}"/>
    <dgm:cxn modelId="{6D1B457F-C116-4BE4-9FB4-3E4828383BA8}" type="presParOf" srcId="{3F4A1737-3EAE-425E-956E-8228E764C8FE}" destId="{66663E47-9E05-4B44-A7CE-59F365FC9302}"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BF286BE-1A5F-435B-8E6F-6538C167C26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0943A2B0-B3A2-4E77-B657-3E7147C62405}">
      <dgm:prSet/>
      <dgm:spPr/>
      <dgm:t>
        <a:bodyPr/>
        <a:lstStyle/>
        <a:p>
          <a:pPr rtl="0"/>
          <a:r>
            <a:rPr lang="en-ZA" dirty="0" smtClean="0"/>
            <a:t>Medial</a:t>
          </a:r>
          <a:endParaRPr lang="en-ZA" dirty="0"/>
        </a:p>
      </dgm:t>
    </dgm:pt>
    <dgm:pt modelId="{B91E6D09-4469-4A8E-B4E0-629CB4E75D9D}" type="parTrans" cxnId="{3115E792-5A4D-4C48-BC9B-DE36DC27F76C}">
      <dgm:prSet/>
      <dgm:spPr/>
      <dgm:t>
        <a:bodyPr/>
        <a:lstStyle/>
        <a:p>
          <a:endParaRPr lang="en-ZA"/>
        </a:p>
      </dgm:t>
    </dgm:pt>
    <dgm:pt modelId="{3A22EEAE-2265-49B7-8C54-B2B897A2A255}" type="sibTrans" cxnId="{3115E792-5A4D-4C48-BC9B-DE36DC27F76C}">
      <dgm:prSet/>
      <dgm:spPr/>
      <dgm:t>
        <a:bodyPr/>
        <a:lstStyle/>
        <a:p>
          <a:endParaRPr lang="en-ZA"/>
        </a:p>
      </dgm:t>
    </dgm:pt>
    <dgm:pt modelId="{DBBF293F-6E31-4AC5-B681-9FBAFF540CE5}" type="pres">
      <dgm:prSet presAssocID="{1BF286BE-1A5F-435B-8E6F-6538C167C26C}" presName="linear" presStyleCnt="0">
        <dgm:presLayoutVars>
          <dgm:animLvl val="lvl"/>
          <dgm:resizeHandles val="exact"/>
        </dgm:presLayoutVars>
      </dgm:prSet>
      <dgm:spPr/>
      <dgm:t>
        <a:bodyPr/>
        <a:lstStyle/>
        <a:p>
          <a:endParaRPr lang="en-ZA"/>
        </a:p>
      </dgm:t>
    </dgm:pt>
    <dgm:pt modelId="{A74C79AC-CBD4-4A4A-9A11-DDFB82C841F2}" type="pres">
      <dgm:prSet presAssocID="{0943A2B0-B3A2-4E77-B657-3E7147C62405}" presName="parentText" presStyleLbl="node1" presStyleIdx="0" presStyleCnt="1">
        <dgm:presLayoutVars>
          <dgm:chMax val="0"/>
          <dgm:bulletEnabled val="1"/>
        </dgm:presLayoutVars>
      </dgm:prSet>
      <dgm:spPr/>
      <dgm:t>
        <a:bodyPr/>
        <a:lstStyle/>
        <a:p>
          <a:endParaRPr lang="en-ZA"/>
        </a:p>
      </dgm:t>
    </dgm:pt>
  </dgm:ptLst>
  <dgm:cxnLst>
    <dgm:cxn modelId="{533EC40A-72BE-40C4-A68E-AF1000186D3B}" type="presOf" srcId="{1BF286BE-1A5F-435B-8E6F-6538C167C26C}" destId="{DBBF293F-6E31-4AC5-B681-9FBAFF540CE5}" srcOrd="0" destOrd="0" presId="urn:microsoft.com/office/officeart/2005/8/layout/vList2"/>
    <dgm:cxn modelId="{B4318340-30E1-47A0-8B03-E0F41E36CC82}" type="presOf" srcId="{0943A2B0-B3A2-4E77-B657-3E7147C62405}" destId="{A74C79AC-CBD4-4A4A-9A11-DDFB82C841F2}" srcOrd="0" destOrd="0" presId="urn:microsoft.com/office/officeart/2005/8/layout/vList2"/>
    <dgm:cxn modelId="{3115E792-5A4D-4C48-BC9B-DE36DC27F76C}" srcId="{1BF286BE-1A5F-435B-8E6F-6538C167C26C}" destId="{0943A2B0-B3A2-4E77-B657-3E7147C62405}" srcOrd="0" destOrd="0" parTransId="{B91E6D09-4469-4A8E-B4E0-629CB4E75D9D}" sibTransId="{3A22EEAE-2265-49B7-8C54-B2B897A2A255}"/>
    <dgm:cxn modelId="{09C5DCAA-08C5-4697-AB66-9239026AEE5C}" type="presParOf" srcId="{DBBF293F-6E31-4AC5-B681-9FBAFF540CE5}" destId="{A74C79AC-CBD4-4A4A-9A11-DDFB82C841F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4E17A07-A151-46DE-91C3-30795EF89D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D6D28772-14B0-4722-A9A7-51F09F85CD0A}">
      <dgm:prSet/>
      <dgm:spPr/>
      <dgm:t>
        <a:bodyPr/>
        <a:lstStyle/>
        <a:p>
          <a:pPr rtl="0"/>
          <a:r>
            <a:rPr lang="en-ZA" dirty="0" smtClean="0"/>
            <a:t>Lateral</a:t>
          </a:r>
          <a:endParaRPr lang="en-ZA" dirty="0"/>
        </a:p>
      </dgm:t>
    </dgm:pt>
    <dgm:pt modelId="{8260D551-2A3D-47A2-AEA1-96FDDA9B58CF}" type="parTrans" cxnId="{C1369478-B4F9-492B-9351-6C72F972361C}">
      <dgm:prSet/>
      <dgm:spPr/>
      <dgm:t>
        <a:bodyPr/>
        <a:lstStyle/>
        <a:p>
          <a:endParaRPr lang="en-ZA"/>
        </a:p>
      </dgm:t>
    </dgm:pt>
    <dgm:pt modelId="{D3C83786-10E9-4DDA-99EF-4C25CD4B3154}" type="sibTrans" cxnId="{C1369478-B4F9-492B-9351-6C72F972361C}">
      <dgm:prSet/>
      <dgm:spPr/>
      <dgm:t>
        <a:bodyPr/>
        <a:lstStyle/>
        <a:p>
          <a:endParaRPr lang="en-ZA"/>
        </a:p>
      </dgm:t>
    </dgm:pt>
    <dgm:pt modelId="{3F4A1737-3EAE-425E-956E-8228E764C8FE}" type="pres">
      <dgm:prSet presAssocID="{74E17A07-A151-46DE-91C3-30795EF89DBE}" presName="linear" presStyleCnt="0">
        <dgm:presLayoutVars>
          <dgm:animLvl val="lvl"/>
          <dgm:resizeHandles val="exact"/>
        </dgm:presLayoutVars>
      </dgm:prSet>
      <dgm:spPr/>
      <dgm:t>
        <a:bodyPr/>
        <a:lstStyle/>
        <a:p>
          <a:endParaRPr lang="en-ZA"/>
        </a:p>
      </dgm:t>
    </dgm:pt>
    <dgm:pt modelId="{66663E47-9E05-4B44-A7CE-59F365FC9302}" type="pres">
      <dgm:prSet presAssocID="{D6D28772-14B0-4722-A9A7-51F09F85CD0A}" presName="parentText" presStyleLbl="node1" presStyleIdx="0" presStyleCnt="1">
        <dgm:presLayoutVars>
          <dgm:chMax val="0"/>
          <dgm:bulletEnabled val="1"/>
        </dgm:presLayoutVars>
      </dgm:prSet>
      <dgm:spPr/>
      <dgm:t>
        <a:bodyPr/>
        <a:lstStyle/>
        <a:p>
          <a:endParaRPr lang="en-ZA"/>
        </a:p>
      </dgm:t>
    </dgm:pt>
  </dgm:ptLst>
  <dgm:cxnLst>
    <dgm:cxn modelId="{1246F1EE-AB56-4621-9EFB-36CA563ABD47}" type="presOf" srcId="{D6D28772-14B0-4722-A9A7-51F09F85CD0A}" destId="{66663E47-9E05-4B44-A7CE-59F365FC9302}" srcOrd="0" destOrd="0" presId="urn:microsoft.com/office/officeart/2005/8/layout/vList2"/>
    <dgm:cxn modelId="{021B1778-067C-4F20-A6F8-929D317F1DCC}" type="presOf" srcId="{74E17A07-A151-46DE-91C3-30795EF89DBE}" destId="{3F4A1737-3EAE-425E-956E-8228E764C8FE}" srcOrd="0" destOrd="0" presId="urn:microsoft.com/office/officeart/2005/8/layout/vList2"/>
    <dgm:cxn modelId="{C1369478-B4F9-492B-9351-6C72F972361C}" srcId="{74E17A07-A151-46DE-91C3-30795EF89DBE}" destId="{D6D28772-14B0-4722-A9A7-51F09F85CD0A}" srcOrd="0" destOrd="0" parTransId="{8260D551-2A3D-47A2-AEA1-96FDDA9B58CF}" sibTransId="{D3C83786-10E9-4DDA-99EF-4C25CD4B3154}"/>
    <dgm:cxn modelId="{624A7742-0049-4AA1-AE97-D2172525B3C0}" type="presParOf" srcId="{3F4A1737-3EAE-425E-956E-8228E764C8FE}" destId="{66663E47-9E05-4B44-A7CE-59F365FC9302}"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BF286BE-1A5F-435B-8E6F-6538C167C26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ZA"/>
        </a:p>
      </dgm:t>
    </dgm:pt>
    <dgm:pt modelId="{0943A2B0-B3A2-4E77-B657-3E7147C62405}">
      <dgm:prSet/>
      <dgm:spPr/>
      <dgm:t>
        <a:bodyPr/>
        <a:lstStyle/>
        <a:p>
          <a:pPr rtl="0"/>
          <a:r>
            <a:rPr lang="en-ZA" dirty="0" smtClean="0"/>
            <a:t>Medial</a:t>
          </a:r>
          <a:endParaRPr lang="en-ZA" dirty="0"/>
        </a:p>
      </dgm:t>
    </dgm:pt>
    <dgm:pt modelId="{B91E6D09-4469-4A8E-B4E0-629CB4E75D9D}" type="parTrans" cxnId="{3115E792-5A4D-4C48-BC9B-DE36DC27F76C}">
      <dgm:prSet/>
      <dgm:spPr/>
      <dgm:t>
        <a:bodyPr/>
        <a:lstStyle/>
        <a:p>
          <a:endParaRPr lang="en-ZA"/>
        </a:p>
      </dgm:t>
    </dgm:pt>
    <dgm:pt modelId="{3A22EEAE-2265-49B7-8C54-B2B897A2A255}" type="sibTrans" cxnId="{3115E792-5A4D-4C48-BC9B-DE36DC27F76C}">
      <dgm:prSet/>
      <dgm:spPr/>
      <dgm:t>
        <a:bodyPr/>
        <a:lstStyle/>
        <a:p>
          <a:endParaRPr lang="en-ZA"/>
        </a:p>
      </dgm:t>
    </dgm:pt>
    <dgm:pt modelId="{DBBF293F-6E31-4AC5-B681-9FBAFF540CE5}" type="pres">
      <dgm:prSet presAssocID="{1BF286BE-1A5F-435B-8E6F-6538C167C26C}" presName="linear" presStyleCnt="0">
        <dgm:presLayoutVars>
          <dgm:animLvl val="lvl"/>
          <dgm:resizeHandles val="exact"/>
        </dgm:presLayoutVars>
      </dgm:prSet>
      <dgm:spPr/>
      <dgm:t>
        <a:bodyPr/>
        <a:lstStyle/>
        <a:p>
          <a:endParaRPr lang="en-ZA"/>
        </a:p>
      </dgm:t>
    </dgm:pt>
    <dgm:pt modelId="{A74C79AC-CBD4-4A4A-9A11-DDFB82C841F2}" type="pres">
      <dgm:prSet presAssocID="{0943A2B0-B3A2-4E77-B657-3E7147C62405}" presName="parentText" presStyleLbl="node1" presStyleIdx="0" presStyleCnt="1">
        <dgm:presLayoutVars>
          <dgm:chMax val="0"/>
          <dgm:bulletEnabled val="1"/>
        </dgm:presLayoutVars>
      </dgm:prSet>
      <dgm:spPr/>
      <dgm:t>
        <a:bodyPr/>
        <a:lstStyle/>
        <a:p>
          <a:endParaRPr lang="en-ZA"/>
        </a:p>
      </dgm:t>
    </dgm:pt>
  </dgm:ptLst>
  <dgm:cxnLst>
    <dgm:cxn modelId="{EE7C82C1-FD46-45BA-A8DA-82158CA3D52E}" type="presOf" srcId="{0943A2B0-B3A2-4E77-B657-3E7147C62405}" destId="{A74C79AC-CBD4-4A4A-9A11-DDFB82C841F2}" srcOrd="0" destOrd="0" presId="urn:microsoft.com/office/officeart/2005/8/layout/vList2"/>
    <dgm:cxn modelId="{B3105B02-4D6F-4637-9BC8-8FCF221992D8}" type="presOf" srcId="{1BF286BE-1A5F-435B-8E6F-6538C167C26C}" destId="{DBBF293F-6E31-4AC5-B681-9FBAFF540CE5}" srcOrd="0" destOrd="0" presId="urn:microsoft.com/office/officeart/2005/8/layout/vList2"/>
    <dgm:cxn modelId="{3115E792-5A4D-4C48-BC9B-DE36DC27F76C}" srcId="{1BF286BE-1A5F-435B-8E6F-6538C167C26C}" destId="{0943A2B0-B3A2-4E77-B657-3E7147C62405}" srcOrd="0" destOrd="0" parTransId="{B91E6D09-4469-4A8E-B4E0-629CB4E75D9D}" sibTransId="{3A22EEAE-2265-49B7-8C54-B2B897A2A255}"/>
    <dgm:cxn modelId="{378DCA1C-FFD6-44B6-8CE5-95F0E5270B1D}" type="presParOf" srcId="{DBBF293F-6E31-4AC5-B681-9FBAFF540CE5}" destId="{A74C79AC-CBD4-4A4A-9A11-DDFB82C841F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4C79AC-CBD4-4A4A-9A11-DDFB82C841F2}">
      <dsp:nvSpPr>
        <dsp:cNvPr id="0" name=""/>
        <dsp:cNvSpPr/>
      </dsp:nvSpPr>
      <dsp:spPr>
        <a:xfrm>
          <a:off x="0" y="4778"/>
          <a:ext cx="835485" cy="3597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ZA" sz="1500" kern="1200" dirty="0" smtClean="0"/>
            <a:t>Medial</a:t>
          </a:r>
          <a:endParaRPr lang="en-ZA" sz="1500" kern="1200" dirty="0"/>
        </a:p>
      </dsp:txBody>
      <dsp:txXfrm>
        <a:off x="17563" y="22341"/>
        <a:ext cx="800359" cy="32464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663E47-9E05-4B44-A7CE-59F365FC9302}">
      <dsp:nvSpPr>
        <dsp:cNvPr id="0" name=""/>
        <dsp:cNvSpPr/>
      </dsp:nvSpPr>
      <dsp:spPr>
        <a:xfrm>
          <a:off x="0" y="4778"/>
          <a:ext cx="819712" cy="3597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ZA" sz="1500" kern="1200" dirty="0" smtClean="0"/>
            <a:t>Lateral</a:t>
          </a:r>
          <a:endParaRPr lang="en-ZA" sz="1500" kern="1200" dirty="0"/>
        </a:p>
      </dsp:txBody>
      <dsp:txXfrm>
        <a:off x="17563" y="22341"/>
        <a:ext cx="784586" cy="32464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663E47-9E05-4B44-A7CE-59F365FC9302}">
      <dsp:nvSpPr>
        <dsp:cNvPr id="0" name=""/>
        <dsp:cNvSpPr/>
      </dsp:nvSpPr>
      <dsp:spPr>
        <a:xfrm>
          <a:off x="0" y="4778"/>
          <a:ext cx="819712" cy="3597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ZA" sz="1500" kern="1200" dirty="0" smtClean="0"/>
            <a:t>Lateral</a:t>
          </a:r>
          <a:endParaRPr lang="en-ZA" sz="1500" kern="1200" dirty="0"/>
        </a:p>
      </dsp:txBody>
      <dsp:txXfrm>
        <a:off x="17563" y="22341"/>
        <a:ext cx="784586" cy="3246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4C79AC-CBD4-4A4A-9A11-DDFB82C841F2}">
      <dsp:nvSpPr>
        <dsp:cNvPr id="0" name=""/>
        <dsp:cNvSpPr/>
      </dsp:nvSpPr>
      <dsp:spPr>
        <a:xfrm>
          <a:off x="0" y="4778"/>
          <a:ext cx="835485" cy="3597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ZA" sz="1500" kern="1200" dirty="0" smtClean="0"/>
            <a:t>Medial</a:t>
          </a:r>
          <a:endParaRPr lang="en-ZA" sz="1500" kern="1200" dirty="0"/>
        </a:p>
      </dsp:txBody>
      <dsp:txXfrm>
        <a:off x="17563" y="22341"/>
        <a:ext cx="800359" cy="324648"/>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663E47-9E05-4B44-A7CE-59F365FC9302}">
      <dsp:nvSpPr>
        <dsp:cNvPr id="0" name=""/>
        <dsp:cNvSpPr/>
      </dsp:nvSpPr>
      <dsp:spPr>
        <a:xfrm>
          <a:off x="0" y="4778"/>
          <a:ext cx="819712" cy="3597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ZA" sz="1500" kern="1200" dirty="0" smtClean="0"/>
            <a:t>Lateral</a:t>
          </a:r>
          <a:endParaRPr lang="en-ZA" sz="1500" kern="1200" dirty="0"/>
        </a:p>
      </dsp:txBody>
      <dsp:txXfrm>
        <a:off x="17563" y="22341"/>
        <a:ext cx="784586" cy="3246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B3BE1E-C28D-4D12-B7D0-951EC7E5D537}" type="datetimeFigureOut">
              <a:rPr lang="en-US" smtClean="0"/>
              <a:t>5/28/2012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52CFFE-090A-4A69-987B-63DEA43997FA}" type="slidenum">
              <a:rPr lang="en-US" smtClean="0"/>
              <a:t>‹#›</a:t>
            </a:fld>
            <a:endParaRPr lang="en-US"/>
          </a:p>
        </p:txBody>
      </p:sp>
    </p:spTree>
    <p:extLst>
      <p:ext uri="{BB962C8B-B14F-4D97-AF65-F5344CB8AC3E}">
        <p14:creationId xmlns:p14="http://schemas.microsoft.com/office/powerpoint/2010/main" val="4004705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a:p>
        </p:txBody>
      </p:sp>
      <p:sp>
        <p:nvSpPr>
          <p:cNvPr id="4" name="Slide Number Placeholder 3"/>
          <p:cNvSpPr>
            <a:spLocks noGrp="1"/>
          </p:cNvSpPr>
          <p:nvPr>
            <p:ph type="sldNum" sz="quarter" idx="10"/>
          </p:nvPr>
        </p:nvSpPr>
        <p:spPr/>
        <p:txBody>
          <a:bodyPr/>
          <a:lstStyle/>
          <a:p>
            <a:fld id="{4CE18ED0-2E25-4F32-B606-7C8A7169072B}" type="slidenum">
              <a:rPr lang="en-ZA" smtClean="0"/>
              <a:pPr/>
              <a:t>1</a:t>
            </a:fld>
            <a:endParaRPr lang="en-Z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10</a:t>
            </a:fld>
            <a:endParaRPr lang="en-US"/>
          </a:p>
        </p:txBody>
      </p:sp>
    </p:spTree>
    <p:extLst>
      <p:ext uri="{BB962C8B-B14F-4D97-AF65-F5344CB8AC3E}">
        <p14:creationId xmlns:p14="http://schemas.microsoft.com/office/powerpoint/2010/main" val="1493933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11</a:t>
            </a:fld>
            <a:endParaRPr lang="en-US"/>
          </a:p>
        </p:txBody>
      </p:sp>
    </p:spTree>
    <p:extLst>
      <p:ext uri="{BB962C8B-B14F-4D97-AF65-F5344CB8AC3E}">
        <p14:creationId xmlns:p14="http://schemas.microsoft.com/office/powerpoint/2010/main" val="4095404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12</a:t>
            </a:fld>
            <a:endParaRPr lang="en-US"/>
          </a:p>
        </p:txBody>
      </p:sp>
    </p:spTree>
    <p:extLst>
      <p:ext uri="{BB962C8B-B14F-4D97-AF65-F5344CB8AC3E}">
        <p14:creationId xmlns:p14="http://schemas.microsoft.com/office/powerpoint/2010/main" val="3635576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13</a:t>
            </a:fld>
            <a:endParaRPr lang="en-US"/>
          </a:p>
        </p:txBody>
      </p:sp>
    </p:spTree>
    <p:extLst>
      <p:ext uri="{BB962C8B-B14F-4D97-AF65-F5344CB8AC3E}">
        <p14:creationId xmlns:p14="http://schemas.microsoft.com/office/powerpoint/2010/main" val="2248331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14</a:t>
            </a:fld>
            <a:endParaRPr lang="en-US"/>
          </a:p>
        </p:txBody>
      </p:sp>
    </p:spTree>
    <p:extLst>
      <p:ext uri="{BB962C8B-B14F-4D97-AF65-F5344CB8AC3E}">
        <p14:creationId xmlns:p14="http://schemas.microsoft.com/office/powerpoint/2010/main" val="15700361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15</a:t>
            </a:fld>
            <a:endParaRPr lang="en-US"/>
          </a:p>
        </p:txBody>
      </p:sp>
    </p:spTree>
    <p:extLst>
      <p:ext uri="{BB962C8B-B14F-4D97-AF65-F5344CB8AC3E}">
        <p14:creationId xmlns:p14="http://schemas.microsoft.com/office/powerpoint/2010/main" val="36440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16</a:t>
            </a:fld>
            <a:endParaRPr lang="en-US"/>
          </a:p>
        </p:txBody>
      </p:sp>
    </p:spTree>
    <p:extLst>
      <p:ext uri="{BB962C8B-B14F-4D97-AF65-F5344CB8AC3E}">
        <p14:creationId xmlns:p14="http://schemas.microsoft.com/office/powerpoint/2010/main" val="1119435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17</a:t>
            </a:fld>
            <a:endParaRPr lang="en-US"/>
          </a:p>
        </p:txBody>
      </p:sp>
    </p:spTree>
    <p:extLst>
      <p:ext uri="{BB962C8B-B14F-4D97-AF65-F5344CB8AC3E}">
        <p14:creationId xmlns:p14="http://schemas.microsoft.com/office/powerpoint/2010/main" val="17468492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18</a:t>
            </a:fld>
            <a:endParaRPr lang="en-US"/>
          </a:p>
        </p:txBody>
      </p:sp>
    </p:spTree>
    <p:extLst>
      <p:ext uri="{BB962C8B-B14F-4D97-AF65-F5344CB8AC3E}">
        <p14:creationId xmlns:p14="http://schemas.microsoft.com/office/powerpoint/2010/main" val="30010817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19</a:t>
            </a:fld>
            <a:endParaRPr lang="en-US"/>
          </a:p>
        </p:txBody>
      </p:sp>
    </p:spTree>
    <p:extLst>
      <p:ext uri="{BB962C8B-B14F-4D97-AF65-F5344CB8AC3E}">
        <p14:creationId xmlns:p14="http://schemas.microsoft.com/office/powerpoint/2010/main" val="336094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2</a:t>
            </a:fld>
            <a:endParaRPr lang="en-US"/>
          </a:p>
        </p:txBody>
      </p:sp>
    </p:spTree>
    <p:extLst>
      <p:ext uri="{BB962C8B-B14F-4D97-AF65-F5344CB8AC3E}">
        <p14:creationId xmlns:p14="http://schemas.microsoft.com/office/powerpoint/2010/main" val="24586325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20</a:t>
            </a:fld>
            <a:endParaRPr lang="en-US"/>
          </a:p>
        </p:txBody>
      </p:sp>
    </p:spTree>
    <p:extLst>
      <p:ext uri="{BB962C8B-B14F-4D97-AF65-F5344CB8AC3E}">
        <p14:creationId xmlns:p14="http://schemas.microsoft.com/office/powerpoint/2010/main" val="21628669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21</a:t>
            </a:fld>
            <a:endParaRPr lang="en-US"/>
          </a:p>
        </p:txBody>
      </p:sp>
    </p:spTree>
    <p:extLst>
      <p:ext uri="{BB962C8B-B14F-4D97-AF65-F5344CB8AC3E}">
        <p14:creationId xmlns:p14="http://schemas.microsoft.com/office/powerpoint/2010/main" val="966863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3</a:t>
            </a:fld>
            <a:endParaRPr lang="en-US"/>
          </a:p>
        </p:txBody>
      </p:sp>
    </p:spTree>
    <p:extLst>
      <p:ext uri="{BB962C8B-B14F-4D97-AF65-F5344CB8AC3E}">
        <p14:creationId xmlns:p14="http://schemas.microsoft.com/office/powerpoint/2010/main" val="2376241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4</a:t>
            </a:fld>
            <a:endParaRPr lang="en-US"/>
          </a:p>
        </p:txBody>
      </p:sp>
    </p:spTree>
    <p:extLst>
      <p:ext uri="{BB962C8B-B14F-4D97-AF65-F5344CB8AC3E}">
        <p14:creationId xmlns:p14="http://schemas.microsoft.com/office/powerpoint/2010/main" val="722857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5</a:t>
            </a:fld>
            <a:endParaRPr lang="en-US"/>
          </a:p>
        </p:txBody>
      </p:sp>
    </p:spTree>
    <p:extLst>
      <p:ext uri="{BB962C8B-B14F-4D97-AF65-F5344CB8AC3E}">
        <p14:creationId xmlns:p14="http://schemas.microsoft.com/office/powerpoint/2010/main" val="2287261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6</a:t>
            </a:fld>
            <a:endParaRPr lang="en-US"/>
          </a:p>
        </p:txBody>
      </p:sp>
    </p:spTree>
    <p:extLst>
      <p:ext uri="{BB962C8B-B14F-4D97-AF65-F5344CB8AC3E}">
        <p14:creationId xmlns:p14="http://schemas.microsoft.com/office/powerpoint/2010/main" val="3368456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7</a:t>
            </a:fld>
            <a:endParaRPr lang="en-US"/>
          </a:p>
        </p:txBody>
      </p:sp>
    </p:spTree>
    <p:extLst>
      <p:ext uri="{BB962C8B-B14F-4D97-AF65-F5344CB8AC3E}">
        <p14:creationId xmlns:p14="http://schemas.microsoft.com/office/powerpoint/2010/main" val="2869103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8</a:t>
            </a:fld>
            <a:endParaRPr lang="en-US"/>
          </a:p>
        </p:txBody>
      </p:sp>
    </p:spTree>
    <p:extLst>
      <p:ext uri="{BB962C8B-B14F-4D97-AF65-F5344CB8AC3E}">
        <p14:creationId xmlns:p14="http://schemas.microsoft.com/office/powerpoint/2010/main" val="1723123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52CFFE-090A-4A69-987B-63DEA43997FA}" type="slidenum">
              <a:rPr lang="en-US" smtClean="0"/>
              <a:t>9</a:t>
            </a:fld>
            <a:endParaRPr lang="en-US"/>
          </a:p>
        </p:txBody>
      </p:sp>
    </p:spTree>
    <p:extLst>
      <p:ext uri="{BB962C8B-B14F-4D97-AF65-F5344CB8AC3E}">
        <p14:creationId xmlns:p14="http://schemas.microsoft.com/office/powerpoint/2010/main" val="4053098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B96ABE-0732-4895-8D27-D3702B3CEE58}" type="datetimeFigureOut">
              <a:rPr lang="en-US" smtClean="0"/>
              <a:t>5/28/2012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AAD90-2830-4630-84FE-53F541E090F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96ABE-0732-4895-8D27-D3702B3CEE58}" type="datetimeFigureOut">
              <a:rPr lang="en-US" smtClean="0"/>
              <a:t>5/28/2012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AAD90-2830-4630-84FE-53F541E090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96ABE-0732-4895-8D27-D3702B3CEE58}" type="datetimeFigureOut">
              <a:rPr lang="en-US" smtClean="0"/>
              <a:t>5/28/2012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AAD90-2830-4630-84FE-53F541E090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B96ABE-0732-4895-8D27-D3702B3CEE58}" type="datetimeFigureOut">
              <a:rPr lang="en-US" smtClean="0"/>
              <a:t>5/28/2012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AAD90-2830-4630-84FE-53F541E090F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B96ABE-0732-4895-8D27-D3702B3CEE58}" type="datetimeFigureOut">
              <a:rPr lang="en-US" smtClean="0"/>
              <a:t>5/28/2012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AAD90-2830-4630-84FE-53F541E090F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B96ABE-0732-4895-8D27-D3702B3CEE58}" type="datetimeFigureOut">
              <a:rPr lang="en-US" smtClean="0"/>
              <a:t>5/28/2012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AAD90-2830-4630-84FE-53F541E090F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B96ABE-0732-4895-8D27-D3702B3CEE58}" type="datetimeFigureOut">
              <a:rPr lang="en-US" smtClean="0"/>
              <a:t>5/28/2012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FAAD90-2830-4630-84FE-53F541E090F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B96ABE-0732-4895-8D27-D3702B3CEE58}" type="datetimeFigureOut">
              <a:rPr lang="en-US" smtClean="0"/>
              <a:t>5/28/2012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FAAD90-2830-4630-84FE-53F541E090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B96ABE-0732-4895-8D27-D3702B3CEE58}" type="datetimeFigureOut">
              <a:rPr lang="en-US" smtClean="0"/>
              <a:t>5/28/2012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FAAD90-2830-4630-84FE-53F541E090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B96ABE-0732-4895-8D27-D3702B3CEE58}" type="datetimeFigureOut">
              <a:rPr lang="en-US" smtClean="0"/>
              <a:t>5/28/2012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AAD90-2830-4630-84FE-53F541E090F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B96ABE-0732-4895-8D27-D3702B3CEE58}" type="datetimeFigureOut">
              <a:rPr lang="en-US" smtClean="0"/>
              <a:t>5/28/2012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AAD90-2830-4630-84FE-53F541E090F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B96ABE-0732-4895-8D27-D3702B3CEE58}" type="datetimeFigureOut">
              <a:rPr lang="en-US" smtClean="0"/>
              <a:t>5/28/2012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AAD90-2830-4630-84FE-53F541E090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16.xml"/><Relationship Id="rId13" Type="http://schemas.openxmlformats.org/officeDocument/2006/relationships/image" Target="../media/image3.png"/><Relationship Id="rId3" Type="http://schemas.openxmlformats.org/officeDocument/2006/relationships/diagramData" Target="../diagrams/data15.xml"/><Relationship Id="rId7" Type="http://schemas.microsoft.com/office/2007/relationships/diagramDrawing" Target="../diagrams/drawing15.xml"/><Relationship Id="rId12" Type="http://schemas.microsoft.com/office/2007/relationships/diagramDrawing" Target="../diagrams/drawing1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5.xml"/><Relationship Id="rId11" Type="http://schemas.openxmlformats.org/officeDocument/2006/relationships/diagramColors" Target="../diagrams/colors16.xml"/><Relationship Id="rId5" Type="http://schemas.openxmlformats.org/officeDocument/2006/relationships/diagramQuickStyle" Target="../diagrams/quickStyle15.xml"/><Relationship Id="rId10" Type="http://schemas.openxmlformats.org/officeDocument/2006/relationships/diagramQuickStyle" Target="../diagrams/quickStyle16.xml"/><Relationship Id="rId4" Type="http://schemas.openxmlformats.org/officeDocument/2006/relationships/diagramLayout" Target="../diagrams/layout15.xml"/><Relationship Id="rId9" Type="http://schemas.openxmlformats.org/officeDocument/2006/relationships/diagramLayout" Target="../diagrams/layout16.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18.xml"/><Relationship Id="rId13" Type="http://schemas.openxmlformats.org/officeDocument/2006/relationships/image" Target="../media/image3.png"/><Relationship Id="rId3" Type="http://schemas.openxmlformats.org/officeDocument/2006/relationships/diagramData" Target="../diagrams/data17.xml"/><Relationship Id="rId7" Type="http://schemas.microsoft.com/office/2007/relationships/diagramDrawing" Target="../diagrams/drawing17.xml"/><Relationship Id="rId12" Type="http://schemas.microsoft.com/office/2007/relationships/diagramDrawing" Target="../diagrams/drawing1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7.xml"/><Relationship Id="rId11" Type="http://schemas.openxmlformats.org/officeDocument/2006/relationships/diagramColors" Target="../diagrams/colors18.xml"/><Relationship Id="rId5" Type="http://schemas.openxmlformats.org/officeDocument/2006/relationships/diagramQuickStyle" Target="../diagrams/quickStyle17.xml"/><Relationship Id="rId10" Type="http://schemas.openxmlformats.org/officeDocument/2006/relationships/diagramQuickStyle" Target="../diagrams/quickStyle18.xml"/><Relationship Id="rId4" Type="http://schemas.openxmlformats.org/officeDocument/2006/relationships/diagramLayout" Target="../diagrams/layout17.xml"/><Relationship Id="rId9" Type="http://schemas.openxmlformats.org/officeDocument/2006/relationships/diagramLayout" Target="../diagrams/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20.xml"/><Relationship Id="rId13" Type="http://schemas.openxmlformats.org/officeDocument/2006/relationships/image" Target="../media/image3.png"/><Relationship Id="rId3" Type="http://schemas.openxmlformats.org/officeDocument/2006/relationships/diagramData" Target="../diagrams/data19.xml"/><Relationship Id="rId7" Type="http://schemas.microsoft.com/office/2007/relationships/diagramDrawing" Target="../diagrams/drawing19.xml"/><Relationship Id="rId12" Type="http://schemas.microsoft.com/office/2007/relationships/diagramDrawing" Target="../diagrams/drawing2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9.xml"/><Relationship Id="rId11" Type="http://schemas.openxmlformats.org/officeDocument/2006/relationships/diagramColors" Target="../diagrams/colors20.xml"/><Relationship Id="rId5" Type="http://schemas.openxmlformats.org/officeDocument/2006/relationships/diagramQuickStyle" Target="../diagrams/quickStyle19.xml"/><Relationship Id="rId10" Type="http://schemas.openxmlformats.org/officeDocument/2006/relationships/diagramQuickStyle" Target="../diagrams/quickStyle20.xml"/><Relationship Id="rId4" Type="http://schemas.openxmlformats.org/officeDocument/2006/relationships/diagramLayout" Target="../diagrams/layout19.xml"/><Relationship Id="rId9" Type="http://schemas.openxmlformats.org/officeDocument/2006/relationships/diagramLayout" Target="../diagrams/layout20.xml"/></Relationships>
</file>

<file path=ppt/slides/_rels/slide1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commons.wikimedia.org/wiki/File:Smarties-UK-Candies.jpg" TargetMode="External"/><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www.health.uct.ac.za/departments/humanbiology/about/" TargetMode="External"/><Relationship Id="rId7" Type="http://schemas.openxmlformats.org/officeDocument/2006/relationships/hyperlink" Target="mailto:healthoer@uct.ac.za"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www.healthedu.uct.ac.za/" TargetMode="External"/><Relationship Id="rId5" Type="http://schemas.openxmlformats.org/officeDocument/2006/relationships/hyperlink" Target="https://vula.uct.ac.za/access/content/group/9c29ba04-b1ee-49b9-8c85-9a468b556ce2/Human%20Biology/Powerpoints/Inguinal%20Canal_Dr_Slater_2012.PPTX" TargetMode="External"/><Relationship Id="rId4" Type="http://schemas.openxmlformats.org/officeDocument/2006/relationships/hyperlink" Target="http://creativecommons.org/licenses/by-nc-sa/2.5/za/" TargetMode="Externa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6.xml"/><Relationship Id="rId13" Type="http://schemas.openxmlformats.org/officeDocument/2006/relationships/image" Target="../media/image3.png"/><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8.xml"/><Relationship Id="rId13" Type="http://schemas.openxmlformats.org/officeDocument/2006/relationships/image" Target="../media/image3.png"/><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10.xml"/><Relationship Id="rId13" Type="http://schemas.openxmlformats.org/officeDocument/2006/relationships/image" Target="../media/image3.png"/><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_rels/slide8.xml.rels><?xml version="1.0" encoding="UTF-8" standalone="yes"?>
<Relationships xmlns="http://schemas.openxmlformats.org/package/2006/relationships"><Relationship Id="rId8" Type="http://schemas.microsoft.com/office/2007/relationships/diagramDrawing" Target="../diagrams/drawing11.xml"/><Relationship Id="rId13" Type="http://schemas.microsoft.com/office/2007/relationships/diagramDrawing" Target="../diagrams/drawing12.xml"/><Relationship Id="rId3" Type="http://schemas.openxmlformats.org/officeDocument/2006/relationships/image" Target="../media/image4.tiff"/><Relationship Id="rId7" Type="http://schemas.openxmlformats.org/officeDocument/2006/relationships/diagramColors" Target="../diagrams/colors11.xml"/><Relationship Id="rId12" Type="http://schemas.openxmlformats.org/officeDocument/2006/relationships/diagramColors" Target="../diagrams/colors1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11.xml"/><Relationship Id="rId11" Type="http://schemas.openxmlformats.org/officeDocument/2006/relationships/diagramQuickStyle" Target="../diagrams/quickStyle12.xml"/><Relationship Id="rId5" Type="http://schemas.openxmlformats.org/officeDocument/2006/relationships/diagramLayout" Target="../diagrams/layout11.xml"/><Relationship Id="rId10" Type="http://schemas.openxmlformats.org/officeDocument/2006/relationships/diagramLayout" Target="../diagrams/layout12.xml"/><Relationship Id="rId4" Type="http://schemas.openxmlformats.org/officeDocument/2006/relationships/diagramData" Target="../diagrams/data11.xml"/><Relationship Id="rId9" Type="http://schemas.openxmlformats.org/officeDocument/2006/relationships/diagramData" Target="../diagrams/data12.xml"/><Relationship Id="rId1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14.xml"/><Relationship Id="rId13" Type="http://schemas.openxmlformats.org/officeDocument/2006/relationships/image" Target="../media/image3.png"/><Relationship Id="rId3" Type="http://schemas.openxmlformats.org/officeDocument/2006/relationships/diagramData" Target="../diagrams/data13.xml"/><Relationship Id="rId7" Type="http://schemas.microsoft.com/office/2007/relationships/diagramDrawing" Target="../diagrams/drawing13.xml"/><Relationship Id="rId12" Type="http://schemas.microsoft.com/office/2007/relationships/diagramDrawing" Target="../diagrams/drawing1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diagramColors" Target="../diagrams/colors14.xml"/><Relationship Id="rId5" Type="http://schemas.openxmlformats.org/officeDocument/2006/relationships/diagramQuickStyle" Target="../diagrams/quickStyle13.xml"/><Relationship Id="rId10" Type="http://schemas.openxmlformats.org/officeDocument/2006/relationships/diagramQuickStyle" Target="../diagrams/quickStyle14.xml"/><Relationship Id="rId4" Type="http://schemas.openxmlformats.org/officeDocument/2006/relationships/diagramLayout" Target="../diagrams/layout13.xml"/><Relationship Id="rId9" Type="http://schemas.openxmlformats.org/officeDocument/2006/relationships/diagramLayout" Target="../diagrams/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68575"/>
            <a:ext cx="7772400" cy="1470025"/>
          </a:xfrm>
        </p:spPr>
        <p:txBody>
          <a:bodyPr/>
          <a:lstStyle/>
          <a:p>
            <a:r>
              <a:rPr lang="en-ZA" dirty="0" smtClean="0"/>
              <a:t>A Schematic Introduction to the Anatomy of the Inguinal Canal</a:t>
            </a:r>
            <a:endParaRPr lang="en-ZA" dirty="0"/>
          </a:p>
        </p:txBody>
      </p:sp>
      <p:sp>
        <p:nvSpPr>
          <p:cNvPr id="3" name="Subtitle 2"/>
          <p:cNvSpPr>
            <a:spLocks noGrp="1"/>
          </p:cNvSpPr>
          <p:nvPr>
            <p:ph type="subTitle" idx="1"/>
          </p:nvPr>
        </p:nvSpPr>
        <p:spPr>
          <a:xfrm>
            <a:off x="1447800" y="4267200"/>
            <a:ext cx="6400800" cy="1752600"/>
          </a:xfrm>
        </p:spPr>
        <p:txBody>
          <a:bodyPr>
            <a:normAutofit/>
          </a:bodyPr>
          <a:lstStyle/>
          <a:p>
            <a:r>
              <a:rPr lang="en-ZA" dirty="0" smtClean="0"/>
              <a:t>Dr C Slater</a:t>
            </a:r>
          </a:p>
          <a:p>
            <a:r>
              <a:rPr lang="en-ZA" dirty="0" smtClean="0"/>
              <a:t>University of Cape Town</a:t>
            </a:r>
          </a:p>
          <a:p>
            <a:r>
              <a:rPr lang="en-ZA" dirty="0" smtClean="0"/>
              <a:t>2012</a:t>
            </a:r>
            <a:endParaRPr lang="en-ZA" dirty="0"/>
          </a:p>
        </p:txBody>
      </p:sp>
      <p:sp>
        <p:nvSpPr>
          <p:cNvPr id="4" name="Slide Number Placeholder 3"/>
          <p:cNvSpPr>
            <a:spLocks noGrp="1"/>
          </p:cNvSpPr>
          <p:nvPr>
            <p:ph type="sldNum" sz="quarter" idx="12"/>
          </p:nvPr>
        </p:nvSpPr>
        <p:spPr/>
        <p:txBody>
          <a:bodyPr/>
          <a:lstStyle/>
          <a:p>
            <a:fld id="{37F7269D-FAE2-45F2-997E-0281A25CBE4C}" type="slidenum">
              <a:rPr lang="en-ZA" smtClean="0"/>
              <a:pPr/>
              <a:t>1</a:t>
            </a:fld>
            <a:endParaRPr lang="en-ZA"/>
          </a:p>
        </p:txBody>
      </p:sp>
      <p:pic>
        <p:nvPicPr>
          <p:cNvPr id="5" name="Picture 4" descr="5_by-nc-sa.png"/>
          <p:cNvPicPr>
            <a:picLocks noChangeAspect="1"/>
          </p:cNvPicPr>
          <p:nvPr/>
        </p:nvPicPr>
        <p:blipFill>
          <a:blip r:embed="rId3" cstate="print"/>
          <a:stretch>
            <a:fillRect/>
          </a:stretch>
        </p:blipFill>
        <p:spPr>
          <a:xfrm>
            <a:off x="4168843" y="6301720"/>
            <a:ext cx="936557" cy="327679"/>
          </a:xfrm>
          <a:prstGeom prst="rect">
            <a:avLst/>
          </a:prstGeom>
        </p:spPr>
      </p:pic>
      <p:pic>
        <p:nvPicPr>
          <p:cNvPr id="7" name="Picture 6" descr="logocircless.gif"/>
          <p:cNvPicPr>
            <a:picLocks noChangeAspect="1"/>
          </p:cNvPicPr>
          <p:nvPr/>
        </p:nvPicPr>
        <p:blipFill>
          <a:blip r:embed="rId4"/>
          <a:stretch>
            <a:fillRect/>
          </a:stretch>
        </p:blipFill>
        <p:spPr>
          <a:xfrm>
            <a:off x="3857625" y="990600"/>
            <a:ext cx="1428750" cy="14478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ZA" dirty="0" smtClean="0"/>
              <a:t>Floor of the inguinal canal</a:t>
            </a:r>
            <a:endParaRPr lang="en-ZA" dirty="0"/>
          </a:p>
        </p:txBody>
      </p:sp>
      <p:sp>
        <p:nvSpPr>
          <p:cNvPr id="3" name="Slide Number Placeholder 2"/>
          <p:cNvSpPr>
            <a:spLocks noGrp="1"/>
          </p:cNvSpPr>
          <p:nvPr>
            <p:ph type="sldNum" sz="quarter" idx="12"/>
          </p:nvPr>
        </p:nvSpPr>
        <p:spPr>
          <a:xfrm>
            <a:off x="6553200" y="6356350"/>
            <a:ext cx="2133600" cy="365125"/>
          </a:xfrm>
        </p:spPr>
        <p:txBody>
          <a:bodyPr/>
          <a:lstStyle/>
          <a:p>
            <a:fld id="{8C5326A7-1CA7-47A8-ACD0-158733389845}" type="slidenum">
              <a:rPr lang="en-US" smtClean="0"/>
              <a:pPr/>
              <a:t>10</a:t>
            </a:fld>
            <a:endParaRPr lang="en-US"/>
          </a:p>
        </p:txBody>
      </p:sp>
      <p:sp>
        <p:nvSpPr>
          <p:cNvPr id="4" name="Rectangle 3"/>
          <p:cNvSpPr/>
          <p:nvPr/>
        </p:nvSpPr>
        <p:spPr bwMode="auto">
          <a:xfrm rot="162739">
            <a:off x="2769834" y="3025495"/>
            <a:ext cx="4325862" cy="3213460"/>
          </a:xfrm>
          <a:prstGeom prst="rect">
            <a:avLst/>
          </a:prstGeom>
          <a:solidFill>
            <a:schemeClr val="accent6">
              <a:lumMod val="75000"/>
            </a:schemeClr>
          </a:solidFill>
          <a:ln w="31750" cap="flat" cmpd="sng" algn="ctr">
            <a:solidFill>
              <a:srgbClr val="FF0000"/>
            </a:solidFill>
            <a:prstDash val="solid"/>
            <a:round/>
            <a:headEnd type="none" w="med" len="med"/>
            <a:tailEnd type="none" w="med" len="med"/>
          </a:ln>
          <a:effectLst/>
          <a:scene3d>
            <a:camera prst="isometricOffAxis2Top"/>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5" name="TextBox 4"/>
          <p:cNvSpPr txBox="1"/>
          <p:nvPr/>
        </p:nvSpPr>
        <p:spPr>
          <a:xfrm>
            <a:off x="7982612" y="5643868"/>
            <a:ext cx="615874" cy="338554"/>
          </a:xfrm>
          <a:prstGeom prst="rect">
            <a:avLst/>
          </a:prstGeom>
          <a:noFill/>
        </p:spPr>
        <p:txBody>
          <a:bodyPr wrap="none" rtlCol="0">
            <a:spAutoFit/>
          </a:bodyPr>
          <a:lstStyle/>
          <a:p>
            <a:r>
              <a:rPr lang="en-ZA" sz="1600" dirty="0" smtClean="0"/>
              <a:t>Floor</a:t>
            </a:r>
            <a:endParaRPr lang="en-ZA" sz="1600" dirty="0"/>
          </a:p>
        </p:txBody>
      </p:sp>
      <p:sp>
        <p:nvSpPr>
          <p:cNvPr id="6" name="Freeform 5"/>
          <p:cNvSpPr/>
          <p:nvPr/>
        </p:nvSpPr>
        <p:spPr>
          <a:xfrm>
            <a:off x="6143625" y="4819650"/>
            <a:ext cx="1981200" cy="876300"/>
          </a:xfrm>
          <a:custGeom>
            <a:avLst/>
            <a:gdLst>
              <a:gd name="connsiteX0" fmla="*/ 1981200 w 1981200"/>
              <a:gd name="connsiteY0" fmla="*/ 876300 h 876300"/>
              <a:gd name="connsiteX1" fmla="*/ 1371600 w 1981200"/>
              <a:gd name="connsiteY1" fmla="*/ 457200 h 876300"/>
              <a:gd name="connsiteX2" fmla="*/ 419100 w 1981200"/>
              <a:gd name="connsiteY2" fmla="*/ 114300 h 876300"/>
              <a:gd name="connsiteX3" fmla="*/ 0 w 1981200"/>
              <a:gd name="connsiteY3" fmla="*/ 0 h 876300"/>
            </a:gdLst>
            <a:ahLst/>
            <a:cxnLst>
              <a:cxn ang="0">
                <a:pos x="connsiteX0" y="connsiteY0"/>
              </a:cxn>
              <a:cxn ang="0">
                <a:pos x="connsiteX1" y="connsiteY1"/>
              </a:cxn>
              <a:cxn ang="0">
                <a:pos x="connsiteX2" y="connsiteY2"/>
              </a:cxn>
              <a:cxn ang="0">
                <a:pos x="connsiteX3" y="connsiteY3"/>
              </a:cxn>
            </a:cxnLst>
            <a:rect l="l" t="t" r="r" b="b"/>
            <a:pathLst>
              <a:path w="1981200" h="876300">
                <a:moveTo>
                  <a:pt x="1981200" y="876300"/>
                </a:moveTo>
                <a:cubicBezTo>
                  <a:pt x="1806575" y="730250"/>
                  <a:pt x="1631950" y="584200"/>
                  <a:pt x="1371600" y="457200"/>
                </a:cubicBezTo>
                <a:cubicBezTo>
                  <a:pt x="1111250" y="330200"/>
                  <a:pt x="647700" y="190500"/>
                  <a:pt x="419100" y="114300"/>
                </a:cubicBezTo>
                <a:cubicBezTo>
                  <a:pt x="190500" y="38100"/>
                  <a:pt x="95250" y="19050"/>
                  <a:pt x="0" y="0"/>
                </a:cubicBezTo>
              </a:path>
            </a:pathLst>
          </a:custGeom>
          <a:ln w="12700">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ZA"/>
          </a:p>
        </p:txBody>
      </p:sp>
      <p:graphicFrame>
        <p:nvGraphicFramePr>
          <p:cNvPr id="7" name="Diagram 6"/>
          <p:cNvGraphicFramePr/>
          <p:nvPr>
            <p:extLst>
              <p:ext uri="{D42A27DB-BD31-4B8C-83A1-F6EECF244321}">
                <p14:modId xmlns:p14="http://schemas.microsoft.com/office/powerpoint/2010/main" val="329645958"/>
              </p:ext>
            </p:extLst>
          </p:nvPr>
        </p:nvGraphicFramePr>
        <p:xfrm>
          <a:off x="8037599" y="4888468"/>
          <a:ext cx="835485" cy="369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827690" y="5520757"/>
            <a:ext cx="6358053" cy="923330"/>
          </a:xfrm>
          <a:prstGeom prst="rect">
            <a:avLst/>
          </a:prstGeom>
          <a:noFill/>
          <a:ln>
            <a:solidFill>
              <a:schemeClr val="accent1"/>
            </a:solidFill>
          </a:ln>
        </p:spPr>
        <p:txBody>
          <a:bodyPr wrap="square" rtlCol="0">
            <a:spAutoFit/>
          </a:bodyPr>
          <a:lstStyle/>
          <a:p>
            <a:r>
              <a:rPr lang="en-ZA" dirty="0" smtClean="0"/>
              <a:t>The floor is formed by an incurving of the inguinal ligament, which is part of the external oblique muscle, forming a gutter. (Medially it forms the lacunar ligament which is not illustrated).</a:t>
            </a:r>
            <a:endParaRPr lang="en-ZA" dirty="0"/>
          </a:p>
        </p:txBody>
      </p:sp>
      <p:graphicFrame>
        <p:nvGraphicFramePr>
          <p:cNvPr id="9" name="Diagram 8"/>
          <p:cNvGraphicFramePr/>
          <p:nvPr/>
        </p:nvGraphicFramePr>
        <p:xfrm>
          <a:off x="323528" y="4077072"/>
          <a:ext cx="819712" cy="36933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10" name="Picture 9" descr="5_by-nc-sa.png"/>
          <p:cNvPicPr>
            <a:picLocks noChangeAspect="1"/>
          </p:cNvPicPr>
          <p:nvPr/>
        </p:nvPicPr>
        <p:blipFill>
          <a:blip r:embed="rId13" cstate="print"/>
          <a:stretch>
            <a:fillRect/>
          </a:stretch>
        </p:blipFill>
        <p:spPr>
          <a:xfrm>
            <a:off x="50867" y="6596390"/>
            <a:ext cx="685800" cy="239945"/>
          </a:xfrm>
          <a:prstGeom prst="rect">
            <a:avLst/>
          </a:prstGeom>
        </p:spPr>
      </p:pic>
      <p:sp>
        <p:nvSpPr>
          <p:cNvPr id="11" name="TextBox 10"/>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fontScale="90000"/>
          </a:bodyPr>
          <a:lstStyle/>
          <a:p>
            <a:r>
              <a:rPr lang="en-ZA" dirty="0" smtClean="0"/>
              <a:t>Roof and anterior wall of the inguinal canal</a:t>
            </a:r>
            <a:endParaRPr lang="en-ZA" dirty="0"/>
          </a:p>
        </p:txBody>
      </p:sp>
      <p:sp>
        <p:nvSpPr>
          <p:cNvPr id="3" name="Slide Number Placeholder 2"/>
          <p:cNvSpPr>
            <a:spLocks noGrp="1"/>
          </p:cNvSpPr>
          <p:nvPr>
            <p:ph type="sldNum" sz="quarter" idx="12"/>
          </p:nvPr>
        </p:nvSpPr>
        <p:spPr>
          <a:xfrm>
            <a:off x="6553200" y="6356350"/>
            <a:ext cx="2133600" cy="365125"/>
          </a:xfrm>
        </p:spPr>
        <p:txBody>
          <a:bodyPr/>
          <a:lstStyle/>
          <a:p>
            <a:fld id="{8C5326A7-1CA7-47A8-ACD0-158733389845}" type="slidenum">
              <a:rPr lang="en-US" smtClean="0"/>
              <a:pPr/>
              <a:t>11</a:t>
            </a:fld>
            <a:endParaRPr lang="en-US" dirty="0"/>
          </a:p>
        </p:txBody>
      </p:sp>
      <p:graphicFrame>
        <p:nvGraphicFramePr>
          <p:cNvPr id="4" name="Diagram 3"/>
          <p:cNvGraphicFramePr/>
          <p:nvPr>
            <p:extLst>
              <p:ext uri="{D42A27DB-BD31-4B8C-83A1-F6EECF244321}">
                <p14:modId xmlns:p14="http://schemas.microsoft.com/office/powerpoint/2010/main" val="3628683029"/>
              </p:ext>
            </p:extLst>
          </p:nvPr>
        </p:nvGraphicFramePr>
        <p:xfrm>
          <a:off x="8037599" y="4888468"/>
          <a:ext cx="835485" cy="369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755576" y="5373216"/>
            <a:ext cx="7056784" cy="1200329"/>
          </a:xfrm>
          <a:prstGeom prst="rect">
            <a:avLst/>
          </a:prstGeom>
          <a:solidFill>
            <a:srgbClr val="FFFF99"/>
          </a:solidFill>
          <a:ln>
            <a:solidFill>
              <a:schemeClr val="accent1"/>
            </a:solidFill>
          </a:ln>
          <a:effectLst>
            <a:outerShdw blurRad="50800" dist="38100" dir="5400000" algn="t" rotWithShape="0">
              <a:prstClr val="black">
                <a:alpha val="40000"/>
              </a:prstClr>
            </a:outerShdw>
          </a:effectLst>
        </p:spPr>
        <p:txBody>
          <a:bodyPr wrap="square" rtlCol="0">
            <a:spAutoFit/>
          </a:bodyPr>
          <a:lstStyle/>
          <a:p>
            <a:r>
              <a:rPr lang="en-ZA" dirty="0" smtClean="0"/>
              <a:t>The anterior wall of the canal is formed by external oblique muscle (orange) throughout and by internal oblique  muscles (red/black/white) laterally.  This wall is weak </a:t>
            </a:r>
            <a:r>
              <a:rPr lang="en-ZA" dirty="0"/>
              <a:t>medially because </a:t>
            </a:r>
            <a:r>
              <a:rPr lang="en-ZA" dirty="0" smtClean="0"/>
              <a:t>of the “hole” in the external oblique muscle (= superficial inguinal ring).</a:t>
            </a:r>
            <a:endParaRPr lang="en-ZA" dirty="0"/>
          </a:p>
        </p:txBody>
      </p:sp>
      <p:graphicFrame>
        <p:nvGraphicFramePr>
          <p:cNvPr id="6" name="Diagram 5"/>
          <p:cNvGraphicFramePr/>
          <p:nvPr/>
        </p:nvGraphicFramePr>
        <p:xfrm>
          <a:off x="323528" y="4077072"/>
          <a:ext cx="819712" cy="36933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Rectangle 6"/>
          <p:cNvSpPr/>
          <p:nvPr/>
        </p:nvSpPr>
        <p:spPr bwMode="auto">
          <a:xfrm rot="20498268">
            <a:off x="1511658" y="3161086"/>
            <a:ext cx="2743813" cy="2043516"/>
          </a:xfrm>
          <a:prstGeom prst="rect">
            <a:avLst/>
          </a:prstGeom>
          <a:gradFill flip="none" rotWithShape="1">
            <a:gsLst>
              <a:gs pos="27071">
                <a:srgbClr val="FF0000"/>
              </a:gs>
              <a:gs pos="0">
                <a:srgbClr val="FF0000"/>
              </a:gs>
              <a:gs pos="16000">
                <a:srgbClr val="1F1F1F"/>
              </a:gs>
              <a:gs pos="17999">
                <a:srgbClr val="FFFFFF"/>
              </a:gs>
              <a:gs pos="42000">
                <a:srgbClr val="C00000"/>
              </a:gs>
              <a:gs pos="53000">
                <a:srgbClr val="CFCFCF"/>
              </a:gs>
              <a:gs pos="66000">
                <a:srgbClr val="C00000"/>
              </a:gs>
              <a:gs pos="75999">
                <a:srgbClr val="1F1F1F"/>
              </a:gs>
              <a:gs pos="78999">
                <a:srgbClr val="FF0000"/>
              </a:gs>
              <a:gs pos="100000">
                <a:srgbClr val="FF0000"/>
              </a:gs>
            </a:gsLst>
            <a:lin ang="2700000" scaled="1"/>
            <a:tileRect/>
          </a:gradFill>
          <a:ln w="31750" cap="flat" cmpd="sng" algn="ctr">
            <a:no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grpSp>
        <p:nvGrpSpPr>
          <p:cNvPr id="8" name="Group 7"/>
          <p:cNvGrpSpPr/>
          <p:nvPr/>
        </p:nvGrpSpPr>
        <p:grpSpPr>
          <a:xfrm>
            <a:off x="1532206" y="1515132"/>
            <a:ext cx="5158419" cy="3863834"/>
            <a:chOff x="1532206" y="1515132"/>
            <a:chExt cx="5158419" cy="3863834"/>
          </a:xfrm>
        </p:grpSpPr>
        <p:sp>
          <p:nvSpPr>
            <p:cNvPr id="9" name="Rectangle 8"/>
            <p:cNvSpPr/>
            <p:nvPr/>
          </p:nvSpPr>
          <p:spPr bwMode="auto">
            <a:xfrm rot="20498268">
              <a:off x="1532206" y="3335450"/>
              <a:ext cx="4765129" cy="2043516"/>
            </a:xfrm>
            <a:prstGeom prst="rect">
              <a:avLst/>
            </a:prstGeom>
            <a:solidFill>
              <a:srgbClr val="FFC000">
                <a:alpha val="84000"/>
              </a:srgbClr>
            </a:solidFill>
            <a:ln w="31750" cap="flat" cmpd="sng" algn="ctr">
              <a:solidFill>
                <a:srgbClr val="3333CC"/>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10" name="TextBox 9"/>
            <p:cNvSpPr txBox="1"/>
            <p:nvPr/>
          </p:nvSpPr>
          <p:spPr>
            <a:xfrm rot="585414">
              <a:off x="2483768" y="4005064"/>
              <a:ext cx="1394164" cy="369332"/>
            </a:xfrm>
            <a:prstGeom prst="rect">
              <a:avLst/>
            </a:prstGeom>
            <a:noFill/>
          </p:spPr>
          <p:txBody>
            <a:bodyPr wrap="none" rtlCol="0">
              <a:spAutoFit/>
            </a:bodyPr>
            <a:lstStyle/>
            <a:p>
              <a:r>
                <a:rPr lang="en-ZA" dirty="0" smtClean="0"/>
                <a:t>Anterior wall</a:t>
              </a:r>
              <a:endParaRPr lang="en-ZA" dirty="0"/>
            </a:p>
          </p:txBody>
        </p:sp>
        <p:sp>
          <p:nvSpPr>
            <p:cNvPr id="11" name="Oval 10"/>
            <p:cNvSpPr/>
            <p:nvPr/>
          </p:nvSpPr>
          <p:spPr bwMode="auto">
            <a:xfrm rot="20294986">
              <a:off x="4993833" y="4200469"/>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12" name="Rectangle 11"/>
            <p:cNvSpPr/>
            <p:nvPr/>
          </p:nvSpPr>
          <p:spPr bwMode="auto">
            <a:xfrm rot="162739">
              <a:off x="2192984" y="1515132"/>
              <a:ext cx="4397788" cy="3031170"/>
            </a:xfrm>
            <a:prstGeom prst="rect">
              <a:avLst/>
            </a:prstGeom>
            <a:solidFill>
              <a:srgbClr val="FFFF00">
                <a:alpha val="84000"/>
              </a:srgbClr>
            </a:solidFill>
            <a:ln w="31750" cap="flat" cmpd="sng" algn="ctr">
              <a:solidFill>
                <a:srgbClr val="FF0000"/>
              </a:solidFill>
              <a:prstDash val="solid"/>
              <a:round/>
              <a:headEnd type="none" w="med" len="med"/>
              <a:tailEnd type="none" w="med" len="med"/>
            </a:ln>
            <a:effectLst/>
            <a:scene3d>
              <a:camera prst="isometricOffAxis2Top"/>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13" name="TextBox 12"/>
            <p:cNvSpPr txBox="1"/>
            <p:nvPr/>
          </p:nvSpPr>
          <p:spPr>
            <a:xfrm rot="745882">
              <a:off x="2753015" y="2689873"/>
              <a:ext cx="3937610" cy="923330"/>
            </a:xfrm>
            <a:prstGeom prst="rect">
              <a:avLst/>
            </a:prstGeom>
            <a:noFill/>
          </p:spPr>
          <p:txBody>
            <a:bodyPr wrap="square" rtlCol="0">
              <a:spAutoFit/>
            </a:bodyPr>
            <a:lstStyle/>
            <a:p>
              <a:r>
                <a:rPr lang="en-ZA" u="sng" dirty="0" smtClean="0"/>
                <a:t>Roof</a:t>
              </a:r>
              <a:r>
                <a:rPr lang="en-ZA" dirty="0" smtClean="0"/>
                <a:t> is formed by the conjoint tendon and the meeting of the anterior and posterior walls of the canal</a:t>
              </a:r>
              <a:endParaRPr lang="en-ZA" dirty="0"/>
            </a:p>
          </p:txBody>
        </p:sp>
      </p:grpSp>
      <p:grpSp>
        <p:nvGrpSpPr>
          <p:cNvPr id="14" name="Group 13"/>
          <p:cNvGrpSpPr/>
          <p:nvPr/>
        </p:nvGrpSpPr>
        <p:grpSpPr>
          <a:xfrm>
            <a:off x="4102884" y="1753096"/>
            <a:ext cx="4899866" cy="2912166"/>
            <a:chOff x="4102884" y="1753096"/>
            <a:chExt cx="4899866" cy="2912166"/>
          </a:xfrm>
        </p:grpSpPr>
        <p:sp>
          <p:nvSpPr>
            <p:cNvPr id="15" name="TextBox 14"/>
            <p:cNvSpPr txBox="1"/>
            <p:nvPr/>
          </p:nvSpPr>
          <p:spPr>
            <a:xfrm>
              <a:off x="6621970" y="3541937"/>
              <a:ext cx="2380780" cy="369332"/>
            </a:xfrm>
            <a:prstGeom prst="rect">
              <a:avLst/>
            </a:prstGeom>
            <a:noFill/>
          </p:spPr>
          <p:txBody>
            <a:bodyPr wrap="none" rtlCol="0">
              <a:spAutoFit/>
            </a:bodyPr>
            <a:lstStyle/>
            <a:p>
              <a:r>
                <a:rPr lang="en-ZA" dirty="0" smtClean="0"/>
                <a:t>Superficial inguinal ring</a:t>
              </a:r>
              <a:endParaRPr lang="en-ZA" dirty="0"/>
            </a:p>
          </p:txBody>
        </p:sp>
        <p:sp>
          <p:nvSpPr>
            <p:cNvPr id="16" name="Arc 15"/>
            <p:cNvSpPr/>
            <p:nvPr/>
          </p:nvSpPr>
          <p:spPr>
            <a:xfrm rot="5962297">
              <a:off x="4030158" y="1825822"/>
              <a:ext cx="2912166" cy="2766714"/>
            </a:xfrm>
            <a:prstGeom prst="arc">
              <a:avLst>
                <a:gd name="adj1" fmla="val 17319617"/>
                <a:gd name="adj2" fmla="val 0"/>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pSp>
      <p:pic>
        <p:nvPicPr>
          <p:cNvPr id="17" name="Picture 16" descr="5_by-nc-sa.png"/>
          <p:cNvPicPr>
            <a:picLocks noChangeAspect="1"/>
          </p:cNvPicPr>
          <p:nvPr/>
        </p:nvPicPr>
        <p:blipFill>
          <a:blip r:embed="rId13" cstate="print"/>
          <a:stretch>
            <a:fillRect/>
          </a:stretch>
        </p:blipFill>
        <p:spPr>
          <a:xfrm>
            <a:off x="50867" y="6596390"/>
            <a:ext cx="685800" cy="239945"/>
          </a:xfrm>
          <a:prstGeom prst="rect">
            <a:avLst/>
          </a:prstGeom>
        </p:spPr>
      </p:pic>
      <p:sp>
        <p:nvSpPr>
          <p:cNvPr id="18" name="TextBox 17"/>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ZA" dirty="0" smtClean="0"/>
              <a:t>Inguinal hernias</a:t>
            </a:r>
            <a:endParaRPr lang="en-ZA" dirty="0"/>
          </a:p>
        </p:txBody>
      </p:sp>
      <p:sp>
        <p:nvSpPr>
          <p:cNvPr id="3" name="Content Placeholder 2"/>
          <p:cNvSpPr>
            <a:spLocks noGrp="1"/>
          </p:cNvSpPr>
          <p:nvPr>
            <p:ph idx="1"/>
          </p:nvPr>
        </p:nvSpPr>
        <p:spPr>
          <a:xfrm>
            <a:off x="457200" y="1600200"/>
            <a:ext cx="8229600" cy="4525963"/>
          </a:xfrm>
        </p:spPr>
        <p:txBody>
          <a:bodyPr>
            <a:normAutofit fontScale="92500"/>
          </a:bodyPr>
          <a:lstStyle/>
          <a:p>
            <a:r>
              <a:rPr lang="en-ZA" dirty="0" smtClean="0"/>
              <a:t>The </a:t>
            </a:r>
            <a:r>
              <a:rPr lang="en-ZA" u="sng" dirty="0" smtClean="0"/>
              <a:t>posterior</a:t>
            </a:r>
            <a:r>
              <a:rPr lang="en-ZA" dirty="0" smtClean="0"/>
              <a:t> wall of the canal is particularly </a:t>
            </a:r>
            <a:r>
              <a:rPr lang="en-ZA" u="sng" dirty="0" smtClean="0"/>
              <a:t>weak laterally</a:t>
            </a:r>
            <a:r>
              <a:rPr lang="en-ZA" dirty="0" smtClean="0"/>
              <a:t> because of the deep inguinal ring</a:t>
            </a:r>
          </a:p>
          <a:p>
            <a:r>
              <a:rPr lang="en-ZA" dirty="0" smtClean="0"/>
              <a:t>The anterior wall opposite the deep ring is reinforced laterally by the internal oblique m.</a:t>
            </a:r>
          </a:p>
          <a:p>
            <a:r>
              <a:rPr lang="en-ZA" dirty="0" smtClean="0"/>
              <a:t>A hernia (e.g. of small bowel) that comes through the deep inguinal ring will have to travel along the inguinal canal as it cannot push into the reinforced layers of muscle in the anterior wall of the canal directly opposite the deep inguinal ring</a:t>
            </a:r>
          </a:p>
          <a:p>
            <a:endParaRPr lang="en-ZA" dirty="0"/>
          </a:p>
        </p:txBody>
      </p:sp>
      <p:sp>
        <p:nvSpPr>
          <p:cNvPr id="4" name="Slide Number Placeholder 3"/>
          <p:cNvSpPr>
            <a:spLocks noGrp="1"/>
          </p:cNvSpPr>
          <p:nvPr>
            <p:ph type="sldNum" sz="quarter" idx="12"/>
          </p:nvPr>
        </p:nvSpPr>
        <p:spPr>
          <a:xfrm>
            <a:off x="6553200" y="6356350"/>
            <a:ext cx="2133600" cy="365125"/>
          </a:xfrm>
        </p:spPr>
        <p:txBody>
          <a:bodyPr/>
          <a:lstStyle/>
          <a:p>
            <a:fld id="{37F7269D-FAE2-45F2-997E-0281A25CBE4C}" type="slidenum">
              <a:rPr lang="en-ZA" smtClean="0"/>
              <a:pPr/>
              <a:t>12</a:t>
            </a:fld>
            <a:endParaRPr lang="en-ZA"/>
          </a:p>
        </p:txBody>
      </p:sp>
      <p:pic>
        <p:nvPicPr>
          <p:cNvPr id="5" name="Picture 4" descr="5_by-nc-sa.png"/>
          <p:cNvPicPr>
            <a:picLocks noChangeAspect="1"/>
          </p:cNvPicPr>
          <p:nvPr/>
        </p:nvPicPr>
        <p:blipFill>
          <a:blip r:embed="rId3" cstate="print"/>
          <a:stretch>
            <a:fillRect/>
          </a:stretch>
        </p:blipFill>
        <p:spPr>
          <a:xfrm>
            <a:off x="50867" y="6596390"/>
            <a:ext cx="685800" cy="239945"/>
          </a:xfrm>
          <a:prstGeom prst="rect">
            <a:avLst/>
          </a:prstGeom>
        </p:spPr>
      </p:pic>
      <p:sp>
        <p:nvSpPr>
          <p:cNvPr id="6" name="TextBox 5"/>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ZA" dirty="0" smtClean="0"/>
              <a:t>Inguinal hernias</a:t>
            </a:r>
            <a:endParaRPr lang="en-ZA" dirty="0"/>
          </a:p>
        </p:txBody>
      </p:sp>
      <p:sp>
        <p:nvSpPr>
          <p:cNvPr id="3" name="Content Placeholder 2"/>
          <p:cNvSpPr>
            <a:spLocks noGrp="1"/>
          </p:cNvSpPr>
          <p:nvPr>
            <p:ph idx="1"/>
          </p:nvPr>
        </p:nvSpPr>
        <p:spPr>
          <a:xfrm>
            <a:off x="457200" y="1600200"/>
            <a:ext cx="8229600" cy="4525963"/>
          </a:xfrm>
        </p:spPr>
        <p:txBody>
          <a:bodyPr>
            <a:normAutofit fontScale="92500"/>
          </a:bodyPr>
          <a:lstStyle/>
          <a:p>
            <a:r>
              <a:rPr lang="en-ZA" dirty="0" smtClean="0"/>
              <a:t>The </a:t>
            </a:r>
            <a:r>
              <a:rPr lang="en-ZA" u="sng" dirty="0" smtClean="0"/>
              <a:t>anterior</a:t>
            </a:r>
            <a:r>
              <a:rPr lang="en-ZA" dirty="0" smtClean="0"/>
              <a:t> wall of the canal is </a:t>
            </a:r>
            <a:r>
              <a:rPr lang="en-ZA" u="sng" dirty="0" smtClean="0"/>
              <a:t>weak medially </a:t>
            </a:r>
            <a:r>
              <a:rPr lang="en-ZA" dirty="0" smtClean="0"/>
              <a:t>where the superficial inguinal ring is situated</a:t>
            </a:r>
          </a:p>
          <a:p>
            <a:r>
              <a:rPr lang="en-ZA" dirty="0" smtClean="0"/>
              <a:t>The posterior wall, opposite the superficial ring, is reinforced medially by the conjoint tendon that is formed by fibres of the internal oblique and transversus abdominis muscles</a:t>
            </a:r>
          </a:p>
          <a:p>
            <a:r>
              <a:rPr lang="en-ZA" dirty="0" smtClean="0"/>
              <a:t>Abdominal contents cannot normally force themselves through the superficial ring directly because of the reinforced posterior wall medially</a:t>
            </a:r>
          </a:p>
          <a:p>
            <a:endParaRPr lang="en-ZA" dirty="0"/>
          </a:p>
        </p:txBody>
      </p:sp>
      <p:sp>
        <p:nvSpPr>
          <p:cNvPr id="4" name="Slide Number Placeholder 3"/>
          <p:cNvSpPr>
            <a:spLocks noGrp="1"/>
          </p:cNvSpPr>
          <p:nvPr>
            <p:ph type="sldNum" sz="quarter" idx="12"/>
          </p:nvPr>
        </p:nvSpPr>
        <p:spPr>
          <a:xfrm>
            <a:off x="6553200" y="6356350"/>
            <a:ext cx="2133600" cy="365125"/>
          </a:xfrm>
        </p:spPr>
        <p:txBody>
          <a:bodyPr/>
          <a:lstStyle/>
          <a:p>
            <a:fld id="{37F7269D-FAE2-45F2-997E-0281A25CBE4C}" type="slidenum">
              <a:rPr lang="en-ZA" smtClean="0"/>
              <a:pPr/>
              <a:t>13</a:t>
            </a:fld>
            <a:endParaRPr lang="en-ZA"/>
          </a:p>
        </p:txBody>
      </p:sp>
      <p:pic>
        <p:nvPicPr>
          <p:cNvPr id="5" name="Picture 4" descr="5_by-nc-sa.png"/>
          <p:cNvPicPr>
            <a:picLocks noChangeAspect="1"/>
          </p:cNvPicPr>
          <p:nvPr/>
        </p:nvPicPr>
        <p:blipFill>
          <a:blip r:embed="rId3" cstate="print"/>
          <a:stretch>
            <a:fillRect/>
          </a:stretch>
        </p:blipFill>
        <p:spPr>
          <a:xfrm>
            <a:off x="50867" y="6596390"/>
            <a:ext cx="685800" cy="239945"/>
          </a:xfrm>
          <a:prstGeom prst="rect">
            <a:avLst/>
          </a:prstGeom>
        </p:spPr>
      </p:pic>
      <p:sp>
        <p:nvSpPr>
          <p:cNvPr id="6" name="TextBox 5"/>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ght Arrow 1"/>
          <p:cNvSpPr/>
          <p:nvPr/>
        </p:nvSpPr>
        <p:spPr>
          <a:xfrm rot="9782226">
            <a:off x="6727392" y="2847913"/>
            <a:ext cx="2559256" cy="842027"/>
          </a:xfrm>
          <a:prstGeom prst="rightArrow">
            <a:avLst/>
          </a:prstGeom>
          <a:solidFill>
            <a:srgbClr val="0000FF"/>
          </a:solidFill>
          <a:scene3d>
            <a:camera prst="isometricOffAxis1Top"/>
            <a:lightRig rig="threePt" dir="t"/>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 name="Right Arrow 2"/>
          <p:cNvSpPr/>
          <p:nvPr/>
        </p:nvSpPr>
        <p:spPr>
          <a:xfrm rot="9782226">
            <a:off x="3987657" y="2302258"/>
            <a:ext cx="2559256" cy="842027"/>
          </a:xfrm>
          <a:prstGeom prst="rightArrow">
            <a:avLst/>
          </a:prstGeom>
          <a:solidFill>
            <a:srgbClr val="0000FF"/>
          </a:solidFill>
          <a:scene3d>
            <a:camera prst="isometricOffAxis1Top"/>
            <a:lightRig rig="threePt" dir="t"/>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 name="Rectangle 3"/>
          <p:cNvSpPr/>
          <p:nvPr/>
        </p:nvSpPr>
        <p:spPr bwMode="auto">
          <a:xfrm rot="20498268">
            <a:off x="3005810" y="2606266"/>
            <a:ext cx="4765129" cy="1831191"/>
          </a:xfrm>
          <a:prstGeom prst="rect">
            <a:avLst/>
          </a:prstGeom>
          <a:solidFill>
            <a:srgbClr val="E6AF00"/>
          </a:solidFill>
          <a:ln w="31750" cap="flat" cmpd="sng" algn="ctr">
            <a:solidFill>
              <a:srgbClr val="00B050"/>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5" name="Title 1"/>
          <p:cNvSpPr>
            <a:spLocks noGrp="1"/>
          </p:cNvSpPr>
          <p:nvPr>
            <p:ph type="title"/>
          </p:nvPr>
        </p:nvSpPr>
        <p:spPr>
          <a:xfrm>
            <a:off x="457200" y="274638"/>
            <a:ext cx="8229600" cy="1143000"/>
          </a:xfrm>
        </p:spPr>
        <p:txBody>
          <a:bodyPr/>
          <a:lstStyle/>
          <a:p>
            <a:r>
              <a:rPr lang="en-ZA" dirty="0" smtClean="0"/>
              <a:t>Pressures on the inguinal canal</a:t>
            </a:r>
            <a:endParaRPr lang="en-ZA" dirty="0"/>
          </a:p>
        </p:txBody>
      </p:sp>
      <p:sp>
        <p:nvSpPr>
          <p:cNvPr id="6" name="Slide Number Placeholder 2"/>
          <p:cNvSpPr>
            <a:spLocks noGrp="1"/>
          </p:cNvSpPr>
          <p:nvPr>
            <p:ph type="sldNum" sz="quarter" idx="12"/>
          </p:nvPr>
        </p:nvSpPr>
        <p:spPr>
          <a:xfrm>
            <a:off x="6553200" y="6356350"/>
            <a:ext cx="2133600" cy="365125"/>
          </a:xfrm>
        </p:spPr>
        <p:txBody>
          <a:bodyPr/>
          <a:lstStyle/>
          <a:p>
            <a:fld id="{8C5326A7-1CA7-47A8-ACD0-158733389845}" type="slidenum">
              <a:rPr lang="en-US" smtClean="0"/>
              <a:pPr/>
              <a:t>14</a:t>
            </a:fld>
            <a:endParaRPr lang="en-US"/>
          </a:p>
        </p:txBody>
      </p:sp>
      <p:sp>
        <p:nvSpPr>
          <p:cNvPr id="7" name="Rectangle 6"/>
          <p:cNvSpPr/>
          <p:nvPr/>
        </p:nvSpPr>
        <p:spPr bwMode="auto">
          <a:xfrm rot="162739">
            <a:off x="2769834" y="3025495"/>
            <a:ext cx="4325862" cy="3213460"/>
          </a:xfrm>
          <a:prstGeom prst="rect">
            <a:avLst/>
          </a:prstGeom>
          <a:solidFill>
            <a:schemeClr val="accent6">
              <a:lumMod val="75000"/>
            </a:schemeClr>
          </a:solidFill>
          <a:ln w="31750" cap="flat" cmpd="sng" algn="ctr">
            <a:solidFill>
              <a:srgbClr val="FF0000"/>
            </a:solidFill>
            <a:prstDash val="solid"/>
            <a:round/>
            <a:headEnd type="none" w="med" len="med"/>
            <a:tailEnd type="none" w="med" len="med"/>
          </a:ln>
          <a:effectLst/>
          <a:scene3d>
            <a:camera prst="isometricOffAxis2Top"/>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graphicFrame>
        <p:nvGraphicFramePr>
          <p:cNvPr id="8" name="Diagram 7"/>
          <p:cNvGraphicFramePr/>
          <p:nvPr/>
        </p:nvGraphicFramePr>
        <p:xfrm>
          <a:off x="323528" y="2636912"/>
          <a:ext cx="819712" cy="369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 8"/>
          <p:cNvGraphicFramePr/>
          <p:nvPr/>
        </p:nvGraphicFramePr>
        <p:xfrm>
          <a:off x="7884368" y="5517232"/>
          <a:ext cx="835485" cy="36933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TextBox 9"/>
          <p:cNvSpPr txBox="1"/>
          <p:nvPr/>
        </p:nvSpPr>
        <p:spPr>
          <a:xfrm>
            <a:off x="755576" y="1772816"/>
            <a:ext cx="1893467" cy="369332"/>
          </a:xfrm>
          <a:prstGeom prst="rect">
            <a:avLst/>
          </a:prstGeom>
          <a:noFill/>
        </p:spPr>
        <p:txBody>
          <a:bodyPr wrap="none" rtlCol="0">
            <a:spAutoFit/>
          </a:bodyPr>
          <a:lstStyle/>
          <a:p>
            <a:r>
              <a:rPr lang="en-ZA" dirty="0" smtClean="0"/>
              <a:t>Deep inguinal ring</a:t>
            </a:r>
            <a:endParaRPr lang="en-ZA" dirty="0"/>
          </a:p>
        </p:txBody>
      </p:sp>
      <p:sp>
        <p:nvSpPr>
          <p:cNvPr id="11" name="Arc 10"/>
          <p:cNvSpPr/>
          <p:nvPr/>
        </p:nvSpPr>
        <p:spPr>
          <a:xfrm rot="9283395">
            <a:off x="3916553" y="3349697"/>
            <a:ext cx="146065" cy="129635"/>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12" name="Oval 11"/>
          <p:cNvSpPr/>
          <p:nvPr/>
        </p:nvSpPr>
        <p:spPr bwMode="auto">
          <a:xfrm rot="20294986">
            <a:off x="3769698" y="2976333"/>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13" name="Striped Right Arrow 12"/>
          <p:cNvSpPr/>
          <p:nvPr/>
        </p:nvSpPr>
        <p:spPr>
          <a:xfrm rot="9466785">
            <a:off x="2304121" y="3259788"/>
            <a:ext cx="1841194" cy="934780"/>
          </a:xfrm>
          <a:prstGeom prst="stripedRightArrow">
            <a:avLst/>
          </a:prstGeom>
          <a:scene3d>
            <a:camera prst="orthographicFront"/>
            <a:lightRig rig="threePt" dir="t"/>
          </a:scene3d>
          <a:sp3d prstMaterial="powder">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4" name="Rectangle 13"/>
          <p:cNvSpPr/>
          <p:nvPr/>
        </p:nvSpPr>
        <p:spPr bwMode="auto">
          <a:xfrm rot="20498268">
            <a:off x="1511658" y="3161086"/>
            <a:ext cx="2743813" cy="2043516"/>
          </a:xfrm>
          <a:prstGeom prst="rect">
            <a:avLst/>
          </a:prstGeom>
          <a:gradFill flip="none" rotWithShape="1">
            <a:gsLst>
              <a:gs pos="27071">
                <a:srgbClr val="FF0000"/>
              </a:gs>
              <a:gs pos="0">
                <a:srgbClr val="FF0000"/>
              </a:gs>
              <a:gs pos="16000">
                <a:srgbClr val="1F1F1F"/>
              </a:gs>
              <a:gs pos="17999">
                <a:srgbClr val="FFFFFF"/>
              </a:gs>
              <a:gs pos="42000">
                <a:srgbClr val="C00000"/>
              </a:gs>
              <a:gs pos="53000">
                <a:srgbClr val="CFCFCF"/>
              </a:gs>
              <a:gs pos="66000">
                <a:srgbClr val="C00000"/>
              </a:gs>
              <a:gs pos="75999">
                <a:srgbClr val="1F1F1F"/>
              </a:gs>
              <a:gs pos="78999">
                <a:srgbClr val="FF0000"/>
              </a:gs>
              <a:gs pos="100000">
                <a:srgbClr val="FF0000"/>
              </a:gs>
            </a:gsLst>
            <a:lin ang="2700000" scaled="1"/>
            <a:tileRect/>
          </a:gradFill>
          <a:ln w="31750" cap="flat" cmpd="sng" algn="ctr">
            <a:no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15" name="Oval 14"/>
          <p:cNvSpPr/>
          <p:nvPr/>
        </p:nvSpPr>
        <p:spPr bwMode="auto">
          <a:xfrm rot="20294986">
            <a:off x="6433993" y="3408381"/>
            <a:ext cx="432048" cy="805162"/>
          </a:xfrm>
          <a:prstGeom prst="ellipse">
            <a:avLst/>
          </a:prstGeom>
          <a:solidFill>
            <a:srgbClr val="92D050"/>
          </a:solidFill>
          <a:ln w="9525" cap="flat" cmpd="sng" algn="ctr">
            <a:solidFill>
              <a:schemeClr val="tx1">
                <a:alpha val="0"/>
              </a:schemeClr>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16" name="Rectangle 15"/>
          <p:cNvSpPr/>
          <p:nvPr/>
        </p:nvSpPr>
        <p:spPr bwMode="auto">
          <a:xfrm rot="20498268">
            <a:off x="4968041" y="2801047"/>
            <a:ext cx="2743813" cy="2043516"/>
          </a:xfrm>
          <a:prstGeom prst="rect">
            <a:avLst/>
          </a:prstGeom>
          <a:gradFill flip="none" rotWithShape="1">
            <a:gsLst>
              <a:gs pos="27071">
                <a:srgbClr val="FF0000"/>
              </a:gs>
              <a:gs pos="0">
                <a:srgbClr val="FF0000"/>
              </a:gs>
              <a:gs pos="16000">
                <a:srgbClr val="1F1F1F"/>
              </a:gs>
              <a:gs pos="17999">
                <a:srgbClr val="FFFFFF"/>
              </a:gs>
              <a:gs pos="42000">
                <a:srgbClr val="C00000"/>
              </a:gs>
              <a:gs pos="53000">
                <a:srgbClr val="CFCFCF"/>
              </a:gs>
              <a:gs pos="66000">
                <a:srgbClr val="C00000"/>
              </a:gs>
              <a:gs pos="75999">
                <a:srgbClr val="1F1F1F"/>
              </a:gs>
              <a:gs pos="78999">
                <a:srgbClr val="FF0000"/>
              </a:gs>
              <a:gs pos="100000">
                <a:srgbClr val="FF0000"/>
              </a:gs>
            </a:gsLst>
            <a:lin ang="2700000" scaled="1"/>
            <a:tileRect/>
          </a:gradFill>
          <a:ln w="31750" cap="flat" cmpd="sng" algn="ctr">
            <a:no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17" name="TextBox 16"/>
          <p:cNvSpPr txBox="1"/>
          <p:nvPr/>
        </p:nvSpPr>
        <p:spPr>
          <a:xfrm>
            <a:off x="6588224" y="1772816"/>
            <a:ext cx="2304256" cy="707886"/>
          </a:xfrm>
          <a:prstGeom prst="rect">
            <a:avLst/>
          </a:prstGeom>
          <a:noFill/>
          <a:ln>
            <a:solidFill>
              <a:schemeClr val="accent1"/>
            </a:solidFill>
          </a:ln>
        </p:spPr>
        <p:txBody>
          <a:bodyPr wrap="square" rtlCol="0">
            <a:spAutoFit/>
          </a:bodyPr>
          <a:lstStyle/>
          <a:p>
            <a:r>
              <a:rPr lang="en-ZA" sz="2000" dirty="0" smtClean="0">
                <a:solidFill>
                  <a:srgbClr val="0000FF"/>
                </a:solidFill>
              </a:rPr>
              <a:t>↑ intra –abdominal pressure</a:t>
            </a:r>
            <a:endParaRPr lang="en-ZA" sz="2000" dirty="0">
              <a:solidFill>
                <a:srgbClr val="0000FF"/>
              </a:solidFill>
            </a:endParaRPr>
          </a:p>
        </p:txBody>
      </p:sp>
      <p:sp>
        <p:nvSpPr>
          <p:cNvPr id="18" name="TextBox 17"/>
          <p:cNvSpPr txBox="1"/>
          <p:nvPr/>
        </p:nvSpPr>
        <p:spPr>
          <a:xfrm>
            <a:off x="6228184" y="6165304"/>
            <a:ext cx="1597745" cy="369332"/>
          </a:xfrm>
          <a:prstGeom prst="rect">
            <a:avLst/>
          </a:prstGeom>
          <a:noFill/>
        </p:spPr>
        <p:txBody>
          <a:bodyPr wrap="none" rtlCol="0">
            <a:spAutoFit/>
          </a:bodyPr>
          <a:lstStyle/>
          <a:p>
            <a:r>
              <a:rPr lang="en-ZA" dirty="0" smtClean="0"/>
              <a:t>Spermatic cord</a:t>
            </a:r>
            <a:endParaRPr lang="en-ZA" dirty="0"/>
          </a:p>
        </p:txBody>
      </p:sp>
      <p:cxnSp>
        <p:nvCxnSpPr>
          <p:cNvPr id="19" name="Straight Arrow Connector 18"/>
          <p:cNvCxnSpPr/>
          <p:nvPr/>
        </p:nvCxnSpPr>
        <p:spPr>
          <a:xfrm>
            <a:off x="2555776" y="2132856"/>
            <a:ext cx="1152128"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195736" y="5805264"/>
            <a:ext cx="2380780" cy="369332"/>
          </a:xfrm>
          <a:prstGeom prst="rect">
            <a:avLst/>
          </a:prstGeom>
          <a:noFill/>
        </p:spPr>
        <p:txBody>
          <a:bodyPr wrap="none" rtlCol="0">
            <a:spAutoFit/>
          </a:bodyPr>
          <a:lstStyle/>
          <a:p>
            <a:r>
              <a:rPr lang="en-ZA" dirty="0" smtClean="0"/>
              <a:t>Superficial inguinal ring</a:t>
            </a:r>
            <a:endParaRPr lang="en-ZA" dirty="0"/>
          </a:p>
        </p:txBody>
      </p:sp>
      <p:sp>
        <p:nvSpPr>
          <p:cNvPr id="21" name="Freeform 20"/>
          <p:cNvSpPr/>
          <p:nvPr/>
        </p:nvSpPr>
        <p:spPr>
          <a:xfrm>
            <a:off x="3923928" y="3429000"/>
            <a:ext cx="2088232" cy="1419367"/>
          </a:xfrm>
          <a:custGeom>
            <a:avLst/>
            <a:gdLst>
              <a:gd name="connsiteX0" fmla="*/ 152643 w 2818395"/>
              <a:gd name="connsiteY0" fmla="*/ 0 h 1419367"/>
              <a:gd name="connsiteX1" fmla="*/ 111699 w 2818395"/>
              <a:gd name="connsiteY1" fmla="*/ 27296 h 1419367"/>
              <a:gd name="connsiteX2" fmla="*/ 57108 w 2818395"/>
              <a:gd name="connsiteY2" fmla="*/ 109182 h 1419367"/>
              <a:gd name="connsiteX3" fmla="*/ 16165 w 2818395"/>
              <a:gd name="connsiteY3" fmla="*/ 232012 h 1419367"/>
              <a:gd name="connsiteX4" fmla="*/ 2517 w 2818395"/>
              <a:gd name="connsiteY4" fmla="*/ 272955 h 1419367"/>
              <a:gd name="connsiteX5" fmla="*/ 43460 w 2818395"/>
              <a:gd name="connsiteY5" fmla="*/ 423081 h 1419367"/>
              <a:gd name="connsiteX6" fmla="*/ 125347 w 2818395"/>
              <a:gd name="connsiteY6" fmla="*/ 477672 h 1419367"/>
              <a:gd name="connsiteX7" fmla="*/ 166290 w 2818395"/>
              <a:gd name="connsiteY7" fmla="*/ 504967 h 1419367"/>
              <a:gd name="connsiteX8" fmla="*/ 193586 w 2818395"/>
              <a:gd name="connsiteY8" fmla="*/ 545911 h 1419367"/>
              <a:gd name="connsiteX9" fmla="*/ 275472 w 2818395"/>
              <a:gd name="connsiteY9" fmla="*/ 573206 h 1419367"/>
              <a:gd name="connsiteX10" fmla="*/ 316416 w 2818395"/>
              <a:gd name="connsiteY10" fmla="*/ 586854 h 1419367"/>
              <a:gd name="connsiteX11" fmla="*/ 357359 w 2818395"/>
              <a:gd name="connsiteY11" fmla="*/ 600502 h 1419367"/>
              <a:gd name="connsiteX12" fmla="*/ 439246 w 2818395"/>
              <a:gd name="connsiteY12" fmla="*/ 614149 h 1419367"/>
              <a:gd name="connsiteX13" fmla="*/ 507484 w 2818395"/>
              <a:gd name="connsiteY13" fmla="*/ 627797 h 1419367"/>
              <a:gd name="connsiteX14" fmla="*/ 616666 w 2818395"/>
              <a:gd name="connsiteY14" fmla="*/ 641445 h 1419367"/>
              <a:gd name="connsiteX15" fmla="*/ 712201 w 2818395"/>
              <a:gd name="connsiteY15" fmla="*/ 655093 h 1419367"/>
              <a:gd name="connsiteX16" fmla="*/ 794087 w 2818395"/>
              <a:gd name="connsiteY16" fmla="*/ 668740 h 1419367"/>
              <a:gd name="connsiteX17" fmla="*/ 930565 w 2818395"/>
              <a:gd name="connsiteY17" fmla="*/ 682388 h 1419367"/>
              <a:gd name="connsiteX18" fmla="*/ 985156 w 2818395"/>
              <a:gd name="connsiteY18" fmla="*/ 696036 h 1419367"/>
              <a:gd name="connsiteX19" fmla="*/ 1067043 w 2818395"/>
              <a:gd name="connsiteY19" fmla="*/ 723331 h 1419367"/>
              <a:gd name="connsiteX20" fmla="*/ 1148929 w 2818395"/>
              <a:gd name="connsiteY20" fmla="*/ 750627 h 1419367"/>
              <a:gd name="connsiteX21" fmla="*/ 1230816 w 2818395"/>
              <a:gd name="connsiteY21" fmla="*/ 777923 h 1419367"/>
              <a:gd name="connsiteX22" fmla="*/ 1394589 w 2818395"/>
              <a:gd name="connsiteY22" fmla="*/ 805218 h 1419367"/>
              <a:gd name="connsiteX23" fmla="*/ 1490123 w 2818395"/>
              <a:gd name="connsiteY23" fmla="*/ 818866 h 1419367"/>
              <a:gd name="connsiteX24" fmla="*/ 1558362 w 2818395"/>
              <a:gd name="connsiteY24" fmla="*/ 832514 h 1419367"/>
              <a:gd name="connsiteX25" fmla="*/ 1694840 w 2818395"/>
              <a:gd name="connsiteY25" fmla="*/ 846161 h 1419367"/>
              <a:gd name="connsiteX26" fmla="*/ 1735783 w 2818395"/>
              <a:gd name="connsiteY26" fmla="*/ 859809 h 1419367"/>
              <a:gd name="connsiteX27" fmla="*/ 1995090 w 2818395"/>
              <a:gd name="connsiteY27" fmla="*/ 900752 h 1419367"/>
              <a:gd name="connsiteX28" fmla="*/ 2063329 w 2818395"/>
              <a:gd name="connsiteY28" fmla="*/ 914400 h 1419367"/>
              <a:gd name="connsiteX29" fmla="*/ 2145216 w 2818395"/>
              <a:gd name="connsiteY29" fmla="*/ 928048 h 1419367"/>
              <a:gd name="connsiteX30" fmla="*/ 2213454 w 2818395"/>
              <a:gd name="connsiteY30" fmla="*/ 941696 h 1419367"/>
              <a:gd name="connsiteX31" fmla="*/ 2377228 w 2818395"/>
              <a:gd name="connsiteY31" fmla="*/ 968991 h 1419367"/>
              <a:gd name="connsiteX32" fmla="*/ 2541001 w 2818395"/>
              <a:gd name="connsiteY32" fmla="*/ 1009934 h 1419367"/>
              <a:gd name="connsiteX33" fmla="*/ 2581944 w 2818395"/>
              <a:gd name="connsiteY33" fmla="*/ 1037230 h 1419367"/>
              <a:gd name="connsiteX34" fmla="*/ 2622887 w 2818395"/>
              <a:gd name="connsiteY34" fmla="*/ 1050878 h 1419367"/>
              <a:gd name="connsiteX35" fmla="*/ 2704774 w 2818395"/>
              <a:gd name="connsiteY35" fmla="*/ 1105469 h 1419367"/>
              <a:gd name="connsiteX36" fmla="*/ 2745717 w 2818395"/>
              <a:gd name="connsiteY36" fmla="*/ 1132764 h 1419367"/>
              <a:gd name="connsiteX37" fmla="*/ 2786660 w 2818395"/>
              <a:gd name="connsiteY37" fmla="*/ 1296537 h 1419367"/>
              <a:gd name="connsiteX38" fmla="*/ 2759365 w 2818395"/>
              <a:gd name="connsiteY38" fmla="*/ 1337481 h 1419367"/>
              <a:gd name="connsiteX39" fmla="*/ 2677478 w 2818395"/>
              <a:gd name="connsiteY39" fmla="*/ 1392072 h 1419367"/>
              <a:gd name="connsiteX40" fmla="*/ 2595592 w 2818395"/>
              <a:gd name="connsiteY40" fmla="*/ 1419367 h 1419367"/>
              <a:gd name="connsiteX41" fmla="*/ 2322637 w 2818395"/>
              <a:gd name="connsiteY41" fmla="*/ 1405720 h 1419367"/>
              <a:gd name="connsiteX42" fmla="*/ 2281693 w 2818395"/>
              <a:gd name="connsiteY42" fmla="*/ 1392072 h 1419367"/>
              <a:gd name="connsiteX43" fmla="*/ 2199807 w 2818395"/>
              <a:gd name="connsiteY43" fmla="*/ 1337481 h 1419367"/>
              <a:gd name="connsiteX44" fmla="*/ 2117920 w 2818395"/>
              <a:gd name="connsiteY44" fmla="*/ 1310185 h 1419367"/>
              <a:gd name="connsiteX45" fmla="*/ 2076977 w 2818395"/>
              <a:gd name="connsiteY45" fmla="*/ 1296537 h 1419367"/>
              <a:gd name="connsiteX46" fmla="*/ 1995090 w 2818395"/>
              <a:gd name="connsiteY46" fmla="*/ 1255594 h 1419367"/>
              <a:gd name="connsiteX47" fmla="*/ 1926852 w 2818395"/>
              <a:gd name="connsiteY47" fmla="*/ 1255594 h 141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818395" h="1419367">
                <a:moveTo>
                  <a:pt x="152643" y="0"/>
                </a:moveTo>
                <a:cubicBezTo>
                  <a:pt x="138995" y="9099"/>
                  <a:pt x="122500" y="14952"/>
                  <a:pt x="111699" y="27296"/>
                </a:cubicBezTo>
                <a:cubicBezTo>
                  <a:pt x="90097" y="51984"/>
                  <a:pt x="57108" y="109182"/>
                  <a:pt x="57108" y="109182"/>
                </a:cubicBezTo>
                <a:lnTo>
                  <a:pt x="16165" y="232012"/>
                </a:lnTo>
                <a:lnTo>
                  <a:pt x="2517" y="272955"/>
                </a:lnTo>
                <a:cubicBezTo>
                  <a:pt x="8854" y="323653"/>
                  <a:pt x="0" y="385053"/>
                  <a:pt x="43460" y="423081"/>
                </a:cubicBezTo>
                <a:cubicBezTo>
                  <a:pt x="68148" y="444684"/>
                  <a:pt x="98051" y="459475"/>
                  <a:pt x="125347" y="477672"/>
                </a:cubicBezTo>
                <a:lnTo>
                  <a:pt x="166290" y="504967"/>
                </a:lnTo>
                <a:cubicBezTo>
                  <a:pt x="175389" y="518615"/>
                  <a:pt x="179676" y="537217"/>
                  <a:pt x="193586" y="545911"/>
                </a:cubicBezTo>
                <a:cubicBezTo>
                  <a:pt x="217984" y="561160"/>
                  <a:pt x="248177" y="564108"/>
                  <a:pt x="275472" y="573206"/>
                </a:cubicBezTo>
                <a:lnTo>
                  <a:pt x="316416" y="586854"/>
                </a:lnTo>
                <a:cubicBezTo>
                  <a:pt x="330064" y="591403"/>
                  <a:pt x="343169" y="598137"/>
                  <a:pt x="357359" y="600502"/>
                </a:cubicBezTo>
                <a:lnTo>
                  <a:pt x="439246" y="614149"/>
                </a:lnTo>
                <a:cubicBezTo>
                  <a:pt x="462068" y="618298"/>
                  <a:pt x="484557" y="624270"/>
                  <a:pt x="507484" y="627797"/>
                </a:cubicBezTo>
                <a:cubicBezTo>
                  <a:pt x="543735" y="633374"/>
                  <a:pt x="580311" y="636598"/>
                  <a:pt x="616666" y="641445"/>
                </a:cubicBezTo>
                <a:lnTo>
                  <a:pt x="712201" y="655093"/>
                </a:lnTo>
                <a:cubicBezTo>
                  <a:pt x="739551" y="659301"/>
                  <a:pt x="766629" y="665308"/>
                  <a:pt x="794087" y="668740"/>
                </a:cubicBezTo>
                <a:cubicBezTo>
                  <a:pt x="839454" y="674411"/>
                  <a:pt x="885072" y="677839"/>
                  <a:pt x="930565" y="682388"/>
                </a:cubicBezTo>
                <a:cubicBezTo>
                  <a:pt x="948762" y="686937"/>
                  <a:pt x="967190" y="690646"/>
                  <a:pt x="985156" y="696036"/>
                </a:cubicBezTo>
                <a:cubicBezTo>
                  <a:pt x="1012715" y="704304"/>
                  <a:pt x="1039747" y="714233"/>
                  <a:pt x="1067043" y="723331"/>
                </a:cubicBezTo>
                <a:lnTo>
                  <a:pt x="1148929" y="750627"/>
                </a:lnTo>
                <a:lnTo>
                  <a:pt x="1230816" y="777923"/>
                </a:lnTo>
                <a:cubicBezTo>
                  <a:pt x="1285407" y="787021"/>
                  <a:pt x="1339801" y="797391"/>
                  <a:pt x="1394589" y="805218"/>
                </a:cubicBezTo>
                <a:cubicBezTo>
                  <a:pt x="1426434" y="809767"/>
                  <a:pt x="1458393" y="813578"/>
                  <a:pt x="1490123" y="818866"/>
                </a:cubicBezTo>
                <a:cubicBezTo>
                  <a:pt x="1513004" y="822680"/>
                  <a:pt x="1535369" y="829448"/>
                  <a:pt x="1558362" y="832514"/>
                </a:cubicBezTo>
                <a:cubicBezTo>
                  <a:pt x="1603680" y="838556"/>
                  <a:pt x="1649347" y="841612"/>
                  <a:pt x="1694840" y="846161"/>
                </a:cubicBezTo>
                <a:cubicBezTo>
                  <a:pt x="1708488" y="850710"/>
                  <a:pt x="1721676" y="856988"/>
                  <a:pt x="1735783" y="859809"/>
                </a:cubicBezTo>
                <a:cubicBezTo>
                  <a:pt x="1920546" y="896762"/>
                  <a:pt x="1851011" y="876739"/>
                  <a:pt x="1995090" y="900752"/>
                </a:cubicBezTo>
                <a:cubicBezTo>
                  <a:pt x="2017971" y="904565"/>
                  <a:pt x="2040506" y="910250"/>
                  <a:pt x="2063329" y="914400"/>
                </a:cubicBezTo>
                <a:cubicBezTo>
                  <a:pt x="2090555" y="919350"/>
                  <a:pt x="2117990" y="923098"/>
                  <a:pt x="2145216" y="928048"/>
                </a:cubicBezTo>
                <a:cubicBezTo>
                  <a:pt x="2168038" y="932198"/>
                  <a:pt x="2190573" y="937883"/>
                  <a:pt x="2213454" y="941696"/>
                </a:cubicBezTo>
                <a:cubicBezTo>
                  <a:pt x="2263678" y="950067"/>
                  <a:pt x="2326679" y="955205"/>
                  <a:pt x="2377228" y="968991"/>
                </a:cubicBezTo>
                <a:cubicBezTo>
                  <a:pt x="2547153" y="1015335"/>
                  <a:pt x="2371308" y="981654"/>
                  <a:pt x="2541001" y="1009934"/>
                </a:cubicBezTo>
                <a:cubicBezTo>
                  <a:pt x="2554649" y="1019033"/>
                  <a:pt x="2567273" y="1029894"/>
                  <a:pt x="2581944" y="1037230"/>
                </a:cubicBezTo>
                <a:cubicBezTo>
                  <a:pt x="2594811" y="1043664"/>
                  <a:pt x="2610311" y="1043892"/>
                  <a:pt x="2622887" y="1050878"/>
                </a:cubicBezTo>
                <a:cubicBezTo>
                  <a:pt x="2651564" y="1066810"/>
                  <a:pt x="2677478" y="1087272"/>
                  <a:pt x="2704774" y="1105469"/>
                </a:cubicBezTo>
                <a:lnTo>
                  <a:pt x="2745717" y="1132764"/>
                </a:lnTo>
                <a:cubicBezTo>
                  <a:pt x="2800609" y="1215103"/>
                  <a:pt x="2818395" y="1201332"/>
                  <a:pt x="2786660" y="1296537"/>
                </a:cubicBezTo>
                <a:cubicBezTo>
                  <a:pt x="2781473" y="1312098"/>
                  <a:pt x="2771709" y="1326680"/>
                  <a:pt x="2759365" y="1337481"/>
                </a:cubicBezTo>
                <a:cubicBezTo>
                  <a:pt x="2734677" y="1359084"/>
                  <a:pt x="2708600" y="1381698"/>
                  <a:pt x="2677478" y="1392072"/>
                </a:cubicBezTo>
                <a:lnTo>
                  <a:pt x="2595592" y="1419367"/>
                </a:lnTo>
                <a:cubicBezTo>
                  <a:pt x="2504607" y="1414818"/>
                  <a:pt x="2413393" y="1413612"/>
                  <a:pt x="2322637" y="1405720"/>
                </a:cubicBezTo>
                <a:cubicBezTo>
                  <a:pt x="2308305" y="1404474"/>
                  <a:pt x="2294269" y="1399059"/>
                  <a:pt x="2281693" y="1392072"/>
                </a:cubicBezTo>
                <a:cubicBezTo>
                  <a:pt x="2253016" y="1376140"/>
                  <a:pt x="2230928" y="1347855"/>
                  <a:pt x="2199807" y="1337481"/>
                </a:cubicBezTo>
                <a:lnTo>
                  <a:pt x="2117920" y="1310185"/>
                </a:lnTo>
                <a:cubicBezTo>
                  <a:pt x="2104272" y="1305636"/>
                  <a:pt x="2088947" y="1304517"/>
                  <a:pt x="2076977" y="1296537"/>
                </a:cubicBezTo>
                <a:cubicBezTo>
                  <a:pt x="2048842" y="1277781"/>
                  <a:pt x="2029862" y="1259941"/>
                  <a:pt x="1995090" y="1255594"/>
                </a:cubicBezTo>
                <a:cubicBezTo>
                  <a:pt x="1972520" y="1252773"/>
                  <a:pt x="1949598" y="1255594"/>
                  <a:pt x="1926852" y="1255594"/>
                </a:cubicBezTo>
              </a:path>
            </a:pathLst>
          </a:custGeom>
          <a:ln w="317500">
            <a:solidFill>
              <a:srgbClr val="CC00FF"/>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pSp>
        <p:nvGrpSpPr>
          <p:cNvPr id="22" name="Group 49"/>
          <p:cNvGrpSpPr/>
          <p:nvPr/>
        </p:nvGrpSpPr>
        <p:grpSpPr>
          <a:xfrm>
            <a:off x="1475656" y="3494310"/>
            <a:ext cx="4765129" cy="1906197"/>
            <a:chOff x="1475656" y="3356992"/>
            <a:chExt cx="4765129" cy="2043516"/>
          </a:xfrm>
        </p:grpSpPr>
        <p:sp>
          <p:nvSpPr>
            <p:cNvPr id="23" name="Rectangle 22"/>
            <p:cNvSpPr/>
            <p:nvPr/>
          </p:nvSpPr>
          <p:spPr bwMode="auto">
            <a:xfrm rot="20498268">
              <a:off x="1475656" y="3356992"/>
              <a:ext cx="4765129" cy="2043516"/>
            </a:xfrm>
            <a:prstGeom prst="rect">
              <a:avLst/>
            </a:prstGeom>
            <a:solidFill>
              <a:srgbClr val="FFC000"/>
            </a:solidFill>
            <a:ln w="31750" cap="flat" cmpd="sng" algn="ctr">
              <a:solidFill>
                <a:srgbClr val="3333CC"/>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grpSp>
          <p:nvGrpSpPr>
            <p:cNvPr id="24" name="Group 8"/>
            <p:cNvGrpSpPr/>
            <p:nvPr/>
          </p:nvGrpSpPr>
          <p:grpSpPr>
            <a:xfrm>
              <a:off x="4993833" y="4200469"/>
              <a:ext cx="432048" cy="805162"/>
              <a:chOff x="4993833" y="4200469"/>
              <a:chExt cx="432048" cy="805162"/>
            </a:xfrm>
          </p:grpSpPr>
          <p:sp>
            <p:nvSpPr>
              <p:cNvPr id="25" name="Oval 24"/>
              <p:cNvSpPr/>
              <p:nvPr/>
            </p:nvSpPr>
            <p:spPr bwMode="auto">
              <a:xfrm rot="20294986">
                <a:off x="4993833" y="4200469"/>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26" name="Arc 25"/>
              <p:cNvSpPr/>
              <p:nvPr/>
            </p:nvSpPr>
            <p:spPr>
              <a:xfrm rot="19193597">
                <a:off x="5177519" y="4567210"/>
                <a:ext cx="144016" cy="14401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pSp>
      </p:grpSp>
      <p:sp>
        <p:nvSpPr>
          <p:cNvPr id="27" name="Striped Right Arrow 26"/>
          <p:cNvSpPr/>
          <p:nvPr/>
        </p:nvSpPr>
        <p:spPr>
          <a:xfrm rot="9466785">
            <a:off x="4968418" y="3742431"/>
            <a:ext cx="1841194" cy="934780"/>
          </a:xfrm>
          <a:prstGeom prst="stripedRightArrow">
            <a:avLst/>
          </a:prstGeom>
          <a:scene3d>
            <a:camera prst="orthographicFront"/>
            <a:lightRig rig="threePt" dir="t"/>
          </a:scene3d>
          <a:sp3d prstMaterial="clear">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28" name="Straight Arrow Connector 27"/>
          <p:cNvCxnSpPr>
            <a:endCxn id="25" idx="3"/>
          </p:cNvCxnSpPr>
          <p:nvPr/>
        </p:nvCxnSpPr>
        <p:spPr>
          <a:xfrm rot="5400000" flipH="1" flipV="1">
            <a:off x="4338483" y="5049377"/>
            <a:ext cx="917397" cy="738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Freeform 28"/>
          <p:cNvSpPr/>
          <p:nvPr/>
        </p:nvSpPr>
        <p:spPr>
          <a:xfrm>
            <a:off x="5220072" y="4653136"/>
            <a:ext cx="682529" cy="1992574"/>
          </a:xfrm>
          <a:custGeom>
            <a:avLst/>
            <a:gdLst>
              <a:gd name="connsiteX0" fmla="*/ 0 w 682529"/>
              <a:gd name="connsiteY0" fmla="*/ 0 h 1992574"/>
              <a:gd name="connsiteX1" fmla="*/ 68239 w 682529"/>
              <a:gd name="connsiteY1" fmla="*/ 13648 h 1992574"/>
              <a:gd name="connsiteX2" fmla="*/ 150125 w 682529"/>
              <a:gd name="connsiteY2" fmla="*/ 95535 h 1992574"/>
              <a:gd name="connsiteX3" fmla="*/ 177421 w 682529"/>
              <a:gd name="connsiteY3" fmla="*/ 150126 h 1992574"/>
              <a:gd name="connsiteX4" fmla="*/ 218364 w 682529"/>
              <a:gd name="connsiteY4" fmla="*/ 177421 h 1992574"/>
              <a:gd name="connsiteX5" fmla="*/ 245660 w 682529"/>
              <a:gd name="connsiteY5" fmla="*/ 218365 h 1992574"/>
              <a:gd name="connsiteX6" fmla="*/ 259307 w 682529"/>
              <a:gd name="connsiteY6" fmla="*/ 259308 h 1992574"/>
              <a:gd name="connsiteX7" fmla="*/ 313898 w 682529"/>
              <a:gd name="connsiteY7" fmla="*/ 341194 h 1992574"/>
              <a:gd name="connsiteX8" fmla="*/ 341194 w 682529"/>
              <a:gd name="connsiteY8" fmla="*/ 423081 h 1992574"/>
              <a:gd name="connsiteX9" fmla="*/ 395785 w 682529"/>
              <a:gd name="connsiteY9" fmla="*/ 504968 h 1992574"/>
              <a:gd name="connsiteX10" fmla="*/ 423080 w 682529"/>
              <a:gd name="connsiteY10" fmla="*/ 586854 h 1992574"/>
              <a:gd name="connsiteX11" fmla="*/ 464024 w 682529"/>
              <a:gd name="connsiteY11" fmla="*/ 709684 h 1992574"/>
              <a:gd name="connsiteX12" fmla="*/ 477671 w 682529"/>
              <a:gd name="connsiteY12" fmla="*/ 791571 h 1992574"/>
              <a:gd name="connsiteX13" fmla="*/ 518615 w 682529"/>
              <a:gd name="connsiteY13" fmla="*/ 928048 h 1992574"/>
              <a:gd name="connsiteX14" fmla="*/ 532263 w 682529"/>
              <a:gd name="connsiteY14" fmla="*/ 1037230 h 1992574"/>
              <a:gd name="connsiteX15" fmla="*/ 545910 w 682529"/>
              <a:gd name="connsiteY15" fmla="*/ 1173708 h 1992574"/>
              <a:gd name="connsiteX16" fmla="*/ 600501 w 682529"/>
              <a:gd name="connsiteY16" fmla="*/ 1405720 h 1992574"/>
              <a:gd name="connsiteX17" fmla="*/ 614149 w 682529"/>
              <a:gd name="connsiteY17" fmla="*/ 1501254 h 1992574"/>
              <a:gd name="connsiteX18" fmla="*/ 627797 w 682529"/>
              <a:gd name="connsiteY18" fmla="*/ 1774209 h 1992574"/>
              <a:gd name="connsiteX19" fmla="*/ 655092 w 682529"/>
              <a:gd name="connsiteY19" fmla="*/ 1856096 h 1992574"/>
              <a:gd name="connsiteX20" fmla="*/ 682388 w 682529"/>
              <a:gd name="connsiteY20" fmla="*/ 1992574 h 1992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2529" h="1992574">
                <a:moveTo>
                  <a:pt x="0" y="0"/>
                </a:moveTo>
                <a:cubicBezTo>
                  <a:pt x="22746" y="4549"/>
                  <a:pt x="47041" y="4227"/>
                  <a:pt x="68239" y="13648"/>
                </a:cubicBezTo>
                <a:cubicBezTo>
                  <a:pt x="109508" y="31990"/>
                  <a:pt x="129282" y="59060"/>
                  <a:pt x="150125" y="95535"/>
                </a:cubicBezTo>
                <a:cubicBezTo>
                  <a:pt x="160219" y="113199"/>
                  <a:pt x="164396" y="134497"/>
                  <a:pt x="177421" y="150126"/>
                </a:cubicBezTo>
                <a:cubicBezTo>
                  <a:pt x="187922" y="162727"/>
                  <a:pt x="204716" y="168323"/>
                  <a:pt x="218364" y="177421"/>
                </a:cubicBezTo>
                <a:cubicBezTo>
                  <a:pt x="227463" y="191069"/>
                  <a:pt x="238324" y="203694"/>
                  <a:pt x="245660" y="218365"/>
                </a:cubicBezTo>
                <a:cubicBezTo>
                  <a:pt x="252093" y="231232"/>
                  <a:pt x="252321" y="246733"/>
                  <a:pt x="259307" y="259308"/>
                </a:cubicBezTo>
                <a:cubicBezTo>
                  <a:pt x="275238" y="287985"/>
                  <a:pt x="303524" y="310073"/>
                  <a:pt x="313898" y="341194"/>
                </a:cubicBezTo>
                <a:cubicBezTo>
                  <a:pt x="322997" y="368490"/>
                  <a:pt x="325234" y="399141"/>
                  <a:pt x="341194" y="423081"/>
                </a:cubicBezTo>
                <a:lnTo>
                  <a:pt x="395785" y="504968"/>
                </a:lnTo>
                <a:cubicBezTo>
                  <a:pt x="404883" y="532263"/>
                  <a:pt x="416102" y="558941"/>
                  <a:pt x="423080" y="586854"/>
                </a:cubicBezTo>
                <a:cubicBezTo>
                  <a:pt x="452499" y="704532"/>
                  <a:pt x="413628" y="634092"/>
                  <a:pt x="464024" y="709684"/>
                </a:cubicBezTo>
                <a:cubicBezTo>
                  <a:pt x="468573" y="736980"/>
                  <a:pt x="472244" y="764436"/>
                  <a:pt x="477671" y="791571"/>
                </a:cubicBezTo>
                <a:cubicBezTo>
                  <a:pt x="487983" y="843133"/>
                  <a:pt x="501208" y="875830"/>
                  <a:pt x="518615" y="928048"/>
                </a:cubicBezTo>
                <a:cubicBezTo>
                  <a:pt x="523164" y="964442"/>
                  <a:pt x="528213" y="1000777"/>
                  <a:pt x="532263" y="1037230"/>
                </a:cubicBezTo>
                <a:cubicBezTo>
                  <a:pt x="537312" y="1082670"/>
                  <a:pt x="539128" y="1128494"/>
                  <a:pt x="545910" y="1173708"/>
                </a:cubicBezTo>
                <a:cubicBezTo>
                  <a:pt x="584256" y="1429348"/>
                  <a:pt x="557210" y="1203693"/>
                  <a:pt x="600501" y="1405720"/>
                </a:cubicBezTo>
                <a:cubicBezTo>
                  <a:pt x="607241" y="1437174"/>
                  <a:pt x="609600" y="1469409"/>
                  <a:pt x="614149" y="1501254"/>
                </a:cubicBezTo>
                <a:cubicBezTo>
                  <a:pt x="618698" y="1592239"/>
                  <a:pt x="617355" y="1683711"/>
                  <a:pt x="627797" y="1774209"/>
                </a:cubicBezTo>
                <a:cubicBezTo>
                  <a:pt x="631095" y="1802791"/>
                  <a:pt x="647188" y="1828431"/>
                  <a:pt x="655092" y="1856096"/>
                </a:cubicBezTo>
                <a:cubicBezTo>
                  <a:pt x="686137" y="1964753"/>
                  <a:pt x="682388" y="1918511"/>
                  <a:pt x="682388" y="1992574"/>
                </a:cubicBezTo>
              </a:path>
            </a:pathLst>
          </a:custGeom>
          <a:ln w="317500">
            <a:gradFill>
              <a:gsLst>
                <a:gs pos="54000">
                  <a:srgbClr val="CC00FF"/>
                </a:gs>
                <a:gs pos="35000">
                  <a:srgbClr val="CC00FF"/>
                </a:gs>
                <a:gs pos="0">
                  <a:schemeClr val="accent1">
                    <a:tint val="44500"/>
                    <a:satMod val="160000"/>
                  </a:schemeClr>
                </a:gs>
                <a:gs pos="71000">
                  <a:schemeClr val="accent1">
                    <a:tint val="23500"/>
                    <a:satMod val="160000"/>
                  </a:schemeClr>
                </a:gs>
              </a:gsLst>
              <a:lin ang="5400000" scaled="0"/>
            </a:gradFill>
            <a:prstDash val="solid"/>
            <a:tailEnd type="stealth"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30" name="Oval 29"/>
          <p:cNvSpPr/>
          <p:nvPr/>
        </p:nvSpPr>
        <p:spPr bwMode="auto">
          <a:xfrm rot="20294986">
            <a:off x="2113513" y="3696413"/>
            <a:ext cx="432048" cy="805162"/>
          </a:xfrm>
          <a:prstGeom prst="ellipse">
            <a:avLst/>
          </a:prstGeom>
          <a:gradFill flip="none" rotWithShape="1">
            <a:gsLst>
              <a:gs pos="0">
                <a:srgbClr val="FFF200"/>
              </a:gs>
              <a:gs pos="45000">
                <a:srgbClr val="FF7A00"/>
              </a:gs>
              <a:gs pos="70000">
                <a:srgbClr val="FF0300"/>
              </a:gs>
              <a:gs pos="100000">
                <a:srgbClr val="4D0808"/>
              </a:gs>
            </a:gsLst>
            <a:path path="rect">
              <a:fillToRect l="100000" t="100000"/>
            </a:path>
            <a:tileRect r="-100000" b="-100000"/>
          </a:gradFill>
          <a:ln w="9525" cap="flat" cmpd="sng" algn="ctr">
            <a:solidFill>
              <a:schemeClr val="tx1">
                <a:alpha val="0"/>
              </a:schemeClr>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31" name="Oval 30"/>
          <p:cNvSpPr/>
          <p:nvPr/>
        </p:nvSpPr>
        <p:spPr bwMode="auto">
          <a:xfrm rot="20294986">
            <a:off x="2113514" y="3696414"/>
            <a:ext cx="432048" cy="805162"/>
          </a:xfrm>
          <a:prstGeom prst="ellipse">
            <a:avLst/>
          </a:prstGeom>
          <a:solidFill>
            <a:srgbClr val="92D050"/>
          </a:solidFill>
          <a:ln w="9525" cap="flat" cmpd="sng" algn="ctr">
            <a:solidFill>
              <a:schemeClr val="tx1">
                <a:alpha val="0"/>
              </a:schemeClr>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32" name="Striped Right Arrow 31"/>
          <p:cNvSpPr/>
          <p:nvPr/>
        </p:nvSpPr>
        <p:spPr>
          <a:xfrm rot="9466785">
            <a:off x="422741" y="4005165"/>
            <a:ext cx="2088232" cy="934780"/>
          </a:xfrm>
          <a:prstGeom prst="stripedRightArrow">
            <a:avLst/>
          </a:prstGeom>
          <a:scene3d>
            <a:camera prst="orthographicFront"/>
            <a:lightRig rig="threePt" dir="t"/>
          </a:scene3d>
          <a:sp3d prstMaterial="powder">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3" name="TextBox 32"/>
          <p:cNvSpPr txBox="1"/>
          <p:nvPr/>
        </p:nvSpPr>
        <p:spPr>
          <a:xfrm>
            <a:off x="3923928" y="1556792"/>
            <a:ext cx="1872307" cy="400110"/>
          </a:xfrm>
          <a:prstGeom prst="rect">
            <a:avLst/>
          </a:prstGeom>
          <a:noFill/>
        </p:spPr>
        <p:txBody>
          <a:bodyPr wrap="none" rtlCol="0">
            <a:spAutoFit/>
          </a:bodyPr>
          <a:lstStyle/>
          <a:p>
            <a:r>
              <a:rPr lang="en-ZA" sz="2000" dirty="0" smtClean="0">
                <a:solidFill>
                  <a:srgbClr val="FF0000"/>
                </a:solidFill>
              </a:rPr>
              <a:t>Conjoint tendon</a:t>
            </a:r>
            <a:endParaRPr lang="en-ZA" sz="2000" dirty="0">
              <a:solidFill>
                <a:srgbClr val="FF0000"/>
              </a:solidFill>
            </a:endParaRPr>
          </a:p>
        </p:txBody>
      </p:sp>
      <p:sp>
        <p:nvSpPr>
          <p:cNvPr id="34" name="Bent Arrow 33"/>
          <p:cNvSpPr/>
          <p:nvPr/>
        </p:nvSpPr>
        <p:spPr>
          <a:xfrm rot="1730047">
            <a:off x="2917662" y="1841735"/>
            <a:ext cx="2957380" cy="2261006"/>
          </a:xfrm>
          <a:prstGeom prst="bentArrow">
            <a:avLst/>
          </a:prstGeom>
          <a:gradFill>
            <a:gsLst>
              <a:gs pos="19000">
                <a:srgbClr val="FF0000">
                  <a:alpha val="78000"/>
                </a:srgbClr>
              </a:gs>
              <a:gs pos="16000">
                <a:srgbClr val="FF0000">
                  <a:alpha val="80000"/>
                </a:srgbClr>
              </a:gs>
              <a:gs pos="17999">
                <a:srgbClr val="FFFFFF"/>
              </a:gs>
              <a:gs pos="42000">
                <a:srgbClr val="636363">
                  <a:alpha val="85000"/>
                </a:srgbClr>
              </a:gs>
              <a:gs pos="53000">
                <a:srgbClr val="FF0000"/>
              </a:gs>
              <a:gs pos="66000">
                <a:srgbClr val="CFCFCF"/>
              </a:gs>
              <a:gs pos="75999">
                <a:srgbClr val="1F1F1F"/>
              </a:gs>
              <a:gs pos="78999">
                <a:srgbClr val="FF0000">
                  <a:alpha val="80000"/>
                </a:srgbClr>
              </a:gs>
              <a:gs pos="100000">
                <a:srgbClr val="7F7F7F"/>
              </a:gs>
            </a:gsLst>
            <a:lin ang="30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chemeClr val="tx1"/>
              </a:solidFill>
            </a:endParaRPr>
          </a:p>
        </p:txBody>
      </p:sp>
      <p:grpSp>
        <p:nvGrpSpPr>
          <p:cNvPr id="35" name="Group 34"/>
          <p:cNvGrpSpPr/>
          <p:nvPr/>
        </p:nvGrpSpPr>
        <p:grpSpPr>
          <a:xfrm>
            <a:off x="251520" y="1124744"/>
            <a:ext cx="4311506" cy="504056"/>
            <a:chOff x="611560" y="6165304"/>
            <a:chExt cx="4311506" cy="504056"/>
          </a:xfrm>
        </p:grpSpPr>
        <p:sp>
          <p:nvSpPr>
            <p:cNvPr id="36" name="Oval 35"/>
            <p:cNvSpPr/>
            <p:nvPr/>
          </p:nvSpPr>
          <p:spPr bwMode="auto">
            <a:xfrm rot="20294986">
              <a:off x="750385" y="6198530"/>
              <a:ext cx="258137" cy="410221"/>
            </a:xfrm>
            <a:prstGeom prst="ellipse">
              <a:avLst/>
            </a:prstGeom>
            <a:solidFill>
              <a:srgbClr val="92D050"/>
            </a:solidFill>
            <a:ln w="9525" cap="flat" cmpd="sng" algn="ctr">
              <a:solidFill>
                <a:schemeClr val="tx1">
                  <a:alpha val="0"/>
                </a:schemeClr>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37" name="TextBox 36"/>
            <p:cNvSpPr txBox="1"/>
            <p:nvPr/>
          </p:nvSpPr>
          <p:spPr>
            <a:xfrm>
              <a:off x="971600" y="6237312"/>
              <a:ext cx="3951466" cy="369332"/>
            </a:xfrm>
            <a:prstGeom prst="rect">
              <a:avLst/>
            </a:prstGeom>
            <a:noFill/>
          </p:spPr>
          <p:txBody>
            <a:bodyPr wrap="none" rtlCol="0">
              <a:spAutoFit/>
            </a:bodyPr>
            <a:lstStyle/>
            <a:p>
              <a:r>
                <a:rPr lang="en-ZA" dirty="0" smtClean="0"/>
                <a:t>= areas where reinforcement is present</a:t>
              </a:r>
              <a:endParaRPr lang="en-ZA" dirty="0"/>
            </a:p>
          </p:txBody>
        </p:sp>
        <p:sp>
          <p:nvSpPr>
            <p:cNvPr id="38" name="Rectangle 37"/>
            <p:cNvSpPr/>
            <p:nvPr/>
          </p:nvSpPr>
          <p:spPr>
            <a:xfrm>
              <a:off x="611560" y="6165304"/>
              <a:ext cx="4144832" cy="504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sp>
        <p:nvSpPr>
          <p:cNvPr id="39" name="TextBox 38"/>
          <p:cNvSpPr txBox="1"/>
          <p:nvPr/>
        </p:nvSpPr>
        <p:spPr>
          <a:xfrm>
            <a:off x="179512" y="3127013"/>
            <a:ext cx="1403648" cy="1200329"/>
          </a:xfrm>
          <a:prstGeom prst="rect">
            <a:avLst/>
          </a:prstGeom>
          <a:noFill/>
        </p:spPr>
        <p:txBody>
          <a:bodyPr wrap="square" rtlCol="0">
            <a:spAutoFit/>
          </a:bodyPr>
          <a:lstStyle/>
          <a:p>
            <a:r>
              <a:rPr lang="en-ZA" dirty="0" smtClean="0">
                <a:solidFill>
                  <a:srgbClr val="FF0000"/>
                </a:solidFill>
              </a:rPr>
              <a:t>Reinforced anterior wall by internal oblique m.</a:t>
            </a:r>
            <a:endParaRPr lang="en-ZA" dirty="0">
              <a:solidFill>
                <a:srgbClr val="FF0000"/>
              </a:solidFill>
            </a:endParaRPr>
          </a:p>
        </p:txBody>
      </p:sp>
      <p:sp>
        <p:nvSpPr>
          <p:cNvPr id="40" name="TextBox 39"/>
          <p:cNvSpPr txBox="1"/>
          <p:nvPr/>
        </p:nvSpPr>
        <p:spPr>
          <a:xfrm>
            <a:off x="7524328" y="3717032"/>
            <a:ext cx="1619672" cy="646331"/>
          </a:xfrm>
          <a:prstGeom prst="rect">
            <a:avLst/>
          </a:prstGeom>
          <a:noFill/>
        </p:spPr>
        <p:txBody>
          <a:bodyPr wrap="square" rtlCol="0">
            <a:spAutoFit/>
          </a:bodyPr>
          <a:lstStyle/>
          <a:p>
            <a:r>
              <a:rPr lang="en-ZA" dirty="0" smtClean="0">
                <a:solidFill>
                  <a:srgbClr val="FF0000"/>
                </a:solidFill>
              </a:rPr>
              <a:t>Reinforced posterior wall</a:t>
            </a:r>
            <a:endParaRPr lang="en-ZA" dirty="0">
              <a:solidFill>
                <a:srgbClr val="FF0000"/>
              </a:solidFill>
            </a:endParaRPr>
          </a:p>
        </p:txBody>
      </p:sp>
      <p:sp>
        <p:nvSpPr>
          <p:cNvPr id="41" name="TextBox 40"/>
          <p:cNvSpPr txBox="1"/>
          <p:nvPr/>
        </p:nvSpPr>
        <p:spPr>
          <a:xfrm>
            <a:off x="2195736" y="5157192"/>
            <a:ext cx="1512168" cy="646331"/>
          </a:xfrm>
          <a:prstGeom prst="rect">
            <a:avLst/>
          </a:prstGeom>
          <a:noFill/>
          <a:ln>
            <a:solidFill>
              <a:schemeClr val="accent1">
                <a:shade val="95000"/>
                <a:satMod val="105000"/>
              </a:schemeClr>
            </a:solidFill>
          </a:ln>
        </p:spPr>
        <p:txBody>
          <a:bodyPr wrap="square" rtlCol="0">
            <a:spAutoFit/>
          </a:bodyPr>
          <a:lstStyle/>
          <a:p>
            <a:r>
              <a:rPr lang="en-ZA" dirty="0" smtClean="0">
                <a:solidFill>
                  <a:schemeClr val="tx2">
                    <a:lumMod val="60000"/>
                    <a:lumOff val="40000"/>
                  </a:schemeClr>
                </a:solidFill>
              </a:rPr>
              <a:t>Pressure on anterior wall</a:t>
            </a:r>
            <a:endParaRPr lang="en-ZA" dirty="0">
              <a:solidFill>
                <a:schemeClr val="tx2">
                  <a:lumMod val="60000"/>
                  <a:lumOff val="40000"/>
                </a:schemeClr>
              </a:solidFill>
            </a:endParaRPr>
          </a:p>
        </p:txBody>
      </p:sp>
      <p:cxnSp>
        <p:nvCxnSpPr>
          <p:cNvPr id="42" name="Straight Arrow Connector 41"/>
          <p:cNvCxnSpPr/>
          <p:nvPr/>
        </p:nvCxnSpPr>
        <p:spPr>
          <a:xfrm rot="16200000" flipV="1">
            <a:off x="2159732" y="4761148"/>
            <a:ext cx="720080" cy="2160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endCxn id="25" idx="2"/>
          </p:cNvCxnSpPr>
          <p:nvPr/>
        </p:nvCxnSpPr>
        <p:spPr>
          <a:xfrm flipV="1">
            <a:off x="3851920" y="4736687"/>
            <a:ext cx="1157292" cy="63652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44" name="Picture 43" descr="5_by-nc-sa.png"/>
          <p:cNvPicPr>
            <a:picLocks noChangeAspect="1"/>
          </p:cNvPicPr>
          <p:nvPr/>
        </p:nvPicPr>
        <p:blipFill>
          <a:blip r:embed="rId13" cstate="print"/>
          <a:stretch>
            <a:fillRect/>
          </a:stretch>
        </p:blipFill>
        <p:spPr>
          <a:xfrm>
            <a:off x="50867" y="6596390"/>
            <a:ext cx="685800" cy="239945"/>
          </a:xfrm>
          <a:prstGeom prst="rect">
            <a:avLst/>
          </a:prstGeom>
        </p:spPr>
      </p:pic>
      <p:sp>
        <p:nvSpPr>
          <p:cNvPr id="45" name="TextBox 44"/>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22"/>
                                        </p:tgtEl>
                                        <p:attrNameLst>
                                          <p:attrName>style.opacity</p:attrName>
                                        </p:attrNameLst>
                                      </p:cBhvr>
                                      <p:to>
                                        <p:strVal val="0.75"/>
                                      </p:to>
                                    </p:set>
                                    <p:animEffect filter="image" prLst="opacity: 0.75">
                                      <p:cBhvr rctx="IE">
                                        <p:cTn id="7" dur="indefinite"/>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1000" fill="hold"/>
                                        <p:tgtEl>
                                          <p:spTgt spid="3"/>
                                        </p:tgtEl>
                                        <p:attrNameLst>
                                          <p:attrName>ppt_x</p:attrName>
                                        </p:attrNameLst>
                                      </p:cBhvr>
                                      <p:tavLst>
                                        <p:tav tm="0">
                                          <p:val>
                                            <p:strVal val="1+#ppt_w/2"/>
                                          </p:val>
                                        </p:tav>
                                        <p:tav tm="100000">
                                          <p:val>
                                            <p:strVal val="#ppt_x"/>
                                          </p:val>
                                        </p:tav>
                                      </p:tavLst>
                                    </p:anim>
                                    <p:anim calcmode="lin" valueType="num">
                                      <p:cBhvr additive="base">
                                        <p:cTn id="13" dur="1000" fill="hold"/>
                                        <p:tgtEl>
                                          <p:spTgt spid="3"/>
                                        </p:tgtEl>
                                        <p:attrNameLst>
                                          <p:attrName>ppt_y</p:attrName>
                                        </p:attrNameLst>
                                      </p:cBhvr>
                                      <p:tavLst>
                                        <p:tav tm="0">
                                          <p:val>
                                            <p:strVal val="0-#ppt_h/2"/>
                                          </p:val>
                                        </p:tav>
                                        <p:tav tm="100000">
                                          <p:val>
                                            <p:strVal val="#ppt_y"/>
                                          </p:val>
                                        </p:tav>
                                      </p:tavLst>
                                    </p:anim>
                                  </p:childTnLst>
                                </p:cTn>
                              </p:par>
                              <p:par>
                                <p:cTn id="14" presetID="2" presetClass="entr" presetSubtype="3"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1000" fill="hold"/>
                                        <p:tgtEl>
                                          <p:spTgt spid="2"/>
                                        </p:tgtEl>
                                        <p:attrNameLst>
                                          <p:attrName>ppt_x</p:attrName>
                                        </p:attrNameLst>
                                      </p:cBhvr>
                                      <p:tavLst>
                                        <p:tav tm="0">
                                          <p:val>
                                            <p:strVal val="1+#ppt_w/2"/>
                                          </p:val>
                                        </p:tav>
                                        <p:tav tm="100000">
                                          <p:val>
                                            <p:strVal val="#ppt_x"/>
                                          </p:val>
                                        </p:tav>
                                      </p:tavLst>
                                    </p:anim>
                                    <p:anim calcmode="lin" valueType="num">
                                      <p:cBhvr additive="base">
                                        <p:cTn id="17" dur="1000" fill="hold"/>
                                        <p:tgtEl>
                                          <p:spTgt spid="2"/>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1"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9" presetClass="emph" presetSubtype="0" grpId="0" nodeType="withEffect">
                                  <p:stCondLst>
                                    <p:cond delay="0"/>
                                  </p:stCondLst>
                                  <p:childTnLst>
                                    <p:set>
                                      <p:cBhvr rctx="PPT">
                                        <p:cTn id="22" dur="indefinite"/>
                                        <p:tgtEl>
                                          <p:spTgt spid="4"/>
                                        </p:tgtEl>
                                        <p:attrNameLst>
                                          <p:attrName>style.opacity</p:attrName>
                                        </p:attrNameLst>
                                      </p:cBhvr>
                                      <p:to>
                                        <p:strVal val="0.75"/>
                                      </p:to>
                                    </p:set>
                                    <p:animEffect filter="image" prLst="opacity: 0.75">
                                      <p:cBhvr rctx="IE">
                                        <p:cTn id="23" dur="indefinite"/>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right)">
                                      <p:cBhvr>
                                        <p:cTn id="28" dur="500"/>
                                        <p:tgtEl>
                                          <p:spTgt spid="13"/>
                                        </p:tgtEl>
                                      </p:cBhvr>
                                    </p:animEffect>
                                  </p:childTnLst>
                                </p:cTn>
                              </p:par>
                            </p:childTnLst>
                          </p:cTn>
                        </p:par>
                        <p:par>
                          <p:cTn id="29" fill="hold">
                            <p:stCondLst>
                              <p:cond delay="500"/>
                            </p:stCondLst>
                            <p:childTnLst>
                              <p:par>
                                <p:cTn id="30" presetID="22" presetClass="entr" presetSubtype="2" fill="hold" grpId="1" nodeType="after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right)">
                                      <p:cBhvr>
                                        <p:cTn id="32" dur="500"/>
                                        <p:tgtEl>
                                          <p:spTgt spid="32"/>
                                        </p:tgtEl>
                                      </p:cBhvr>
                                    </p:animEffect>
                                  </p:childTnLst>
                                </p:cTn>
                              </p:par>
                            </p:childTnLst>
                          </p:cTn>
                        </p:par>
                        <p:par>
                          <p:cTn id="33" fill="hold">
                            <p:stCondLst>
                              <p:cond delay="1000"/>
                            </p:stCondLst>
                            <p:childTnLst>
                              <p:par>
                                <p:cTn id="34" presetID="1" presetClass="entr" presetSubtype="0" fill="hold" grpId="0" nodeType="afterEffect">
                                  <p:stCondLst>
                                    <p:cond delay="0"/>
                                  </p:stCondLst>
                                  <p:childTnLst>
                                    <p:set>
                                      <p:cBhvr>
                                        <p:cTn id="35" dur="1" fill="hold">
                                          <p:stCondLst>
                                            <p:cond delay="0"/>
                                          </p:stCondLst>
                                        </p:cTn>
                                        <p:tgtEl>
                                          <p:spTgt spid="41"/>
                                        </p:tgtEl>
                                        <p:attrNameLst>
                                          <p:attrName>style.visibility</p:attrName>
                                        </p:attrNameLst>
                                      </p:cBhvr>
                                      <p:to>
                                        <p:strVal val="visible"/>
                                      </p:to>
                                    </p:set>
                                  </p:childTnLst>
                                </p:cTn>
                              </p:par>
                            </p:childTnLst>
                          </p:cTn>
                        </p:par>
                        <p:par>
                          <p:cTn id="36" fill="hold">
                            <p:stCondLst>
                              <p:cond delay="1000"/>
                            </p:stCondLst>
                            <p:childTnLst>
                              <p:par>
                                <p:cTn id="37" presetID="1" presetClass="entr" presetSubtype="0" fill="hold" nodeType="after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0-#ppt_w/2"/>
                                          </p:val>
                                        </p:tav>
                                        <p:tav tm="100000">
                                          <p:val>
                                            <p:strVal val="#ppt_x"/>
                                          </p:val>
                                        </p:tav>
                                      </p:tavLst>
                                    </p:anim>
                                    <p:anim calcmode="lin" valueType="num">
                                      <p:cBhvr additive="base">
                                        <p:cTn id="44" dur="500" fill="hold"/>
                                        <p:tgtEl>
                                          <p:spTgt spid="14"/>
                                        </p:tgtEl>
                                        <p:attrNameLst>
                                          <p:attrName>ppt_y</p:attrName>
                                        </p:attrNameLst>
                                      </p:cBhvr>
                                      <p:tavLst>
                                        <p:tav tm="0">
                                          <p:val>
                                            <p:strVal val="#ppt_y"/>
                                          </p:val>
                                        </p:tav>
                                        <p:tav tm="100000">
                                          <p:val>
                                            <p:strVal val="#ppt_y"/>
                                          </p:val>
                                        </p:tav>
                                      </p:tavLst>
                                    </p:anim>
                                  </p:childTnLst>
                                </p:cTn>
                              </p:par>
                            </p:childTnLst>
                          </p:cTn>
                        </p:par>
                        <p:par>
                          <p:cTn id="45" fill="hold">
                            <p:stCondLst>
                              <p:cond delay="500"/>
                            </p:stCondLst>
                            <p:childTnLst>
                              <p:par>
                                <p:cTn id="46" presetID="1" presetClass="entr" presetSubtype="0" fill="hold" grpId="0" nodeType="afterEffect">
                                  <p:stCondLst>
                                    <p:cond delay="0"/>
                                  </p:stCondLst>
                                  <p:childTnLst>
                                    <p:set>
                                      <p:cBhvr>
                                        <p:cTn id="47" dur="1" fill="hold">
                                          <p:stCondLst>
                                            <p:cond delay="0"/>
                                          </p:stCondLst>
                                        </p:cTn>
                                        <p:tgtEl>
                                          <p:spTgt spid="39"/>
                                        </p:tgtEl>
                                        <p:attrNameLst>
                                          <p:attrName>style.visibility</p:attrName>
                                        </p:attrNameLst>
                                      </p:cBhvr>
                                      <p:to>
                                        <p:strVal val="visible"/>
                                      </p:to>
                                    </p:set>
                                  </p:childTnLst>
                                </p:cTn>
                              </p:par>
                            </p:childTnLst>
                          </p:cTn>
                        </p:par>
                        <p:par>
                          <p:cTn id="48" fill="hold">
                            <p:stCondLst>
                              <p:cond delay="500"/>
                            </p:stCondLst>
                            <p:childTnLst>
                              <p:par>
                                <p:cTn id="49" presetID="1" presetClass="exit" presetSubtype="0" fill="hold" nodeType="afterEffect">
                                  <p:stCondLst>
                                    <p:cond delay="0"/>
                                  </p:stCondLst>
                                  <p:childTnLst>
                                    <p:set>
                                      <p:cBhvr>
                                        <p:cTn id="50" dur="1" fill="hold">
                                          <p:stCondLst>
                                            <p:cond delay="0"/>
                                          </p:stCondLst>
                                        </p:cTn>
                                        <p:tgtEl>
                                          <p:spTgt spid="42"/>
                                        </p:tgtEl>
                                        <p:attrNameLst>
                                          <p:attrName>style.visibility</p:attrName>
                                        </p:attrNameLst>
                                      </p:cBhvr>
                                      <p:to>
                                        <p:strVal val="hidden"/>
                                      </p:to>
                                    </p:set>
                                  </p:childTnLst>
                                </p:cTn>
                              </p:par>
                            </p:childTnLst>
                          </p:cTn>
                        </p:par>
                        <p:par>
                          <p:cTn id="51" fill="hold">
                            <p:stCondLst>
                              <p:cond delay="500"/>
                            </p:stCondLst>
                            <p:childTnLst>
                              <p:par>
                                <p:cTn id="52" presetID="1" presetClass="exit" presetSubtype="0" fill="hold" grpId="1" nodeType="afterEffect">
                                  <p:stCondLst>
                                    <p:cond delay="0"/>
                                  </p:stCondLst>
                                  <p:childTnLst>
                                    <p:set>
                                      <p:cBhvr>
                                        <p:cTn id="53" dur="1" fill="hold">
                                          <p:stCondLst>
                                            <p:cond delay="0"/>
                                          </p:stCondLst>
                                        </p:cTn>
                                        <p:tgtEl>
                                          <p:spTgt spid="41"/>
                                        </p:tgtEl>
                                        <p:attrNameLst>
                                          <p:attrName>style.visibility</p:attrName>
                                        </p:attrNameLst>
                                      </p:cBhvr>
                                      <p:to>
                                        <p:strVal val="hidden"/>
                                      </p:to>
                                    </p:set>
                                  </p:childTnLst>
                                </p:cTn>
                              </p:par>
                            </p:childTnLst>
                          </p:cTn>
                        </p:par>
                        <p:par>
                          <p:cTn id="54" fill="hold">
                            <p:stCondLst>
                              <p:cond delay="500"/>
                            </p:stCondLst>
                            <p:childTnLst>
                              <p:par>
                                <p:cTn id="55" presetID="10" presetClass="exit" presetSubtype="0" fill="hold" grpId="0" nodeType="afterEffect">
                                  <p:stCondLst>
                                    <p:cond delay="0"/>
                                  </p:stCondLst>
                                  <p:childTnLst>
                                    <p:animEffect transition="out" filter="fade">
                                      <p:cBhvr>
                                        <p:cTn id="56" dur="1000"/>
                                        <p:tgtEl>
                                          <p:spTgt spid="32"/>
                                        </p:tgtEl>
                                      </p:cBhvr>
                                    </p:animEffect>
                                    <p:set>
                                      <p:cBhvr>
                                        <p:cTn id="57" dur="1" fill="hold">
                                          <p:stCondLst>
                                            <p:cond delay="999"/>
                                          </p:stCondLst>
                                        </p:cTn>
                                        <p:tgtEl>
                                          <p:spTgt spid="32"/>
                                        </p:tgtEl>
                                        <p:attrNameLst>
                                          <p:attrName>style.visibility</p:attrName>
                                        </p:attrNameLst>
                                      </p:cBhvr>
                                      <p:to>
                                        <p:strVal val="hidden"/>
                                      </p:to>
                                    </p:set>
                                  </p:childTnLst>
                                </p:cTn>
                              </p:par>
                              <p:par>
                                <p:cTn id="58" presetID="1" presetClass="exit" presetSubtype="0" fill="hold" grpId="0" nodeType="withEffect">
                                  <p:stCondLst>
                                    <p:cond delay="0"/>
                                  </p:stCondLst>
                                  <p:childTnLst>
                                    <p:set>
                                      <p:cBhvr>
                                        <p:cTn id="59" dur="1" fill="hold">
                                          <p:stCondLst>
                                            <p:cond delay="0"/>
                                          </p:stCondLst>
                                        </p:cTn>
                                        <p:tgtEl>
                                          <p:spTgt spid="31"/>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22" presetClass="entr" presetSubtype="2" fill="hold" grpId="1" nodeType="click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wipe(right)">
                                      <p:cBhvr>
                                        <p:cTn id="64" dur="1000"/>
                                        <p:tgtEl>
                                          <p:spTgt spid="27"/>
                                        </p:tgtEl>
                                      </p:cBhvr>
                                    </p:animEffect>
                                  </p:childTnLst>
                                </p:cTn>
                              </p:par>
                            </p:childTnLst>
                          </p:cTn>
                        </p:par>
                        <p:par>
                          <p:cTn id="65" fill="hold">
                            <p:stCondLst>
                              <p:cond delay="1000"/>
                            </p:stCondLst>
                            <p:childTnLst>
                              <p:par>
                                <p:cTn id="66" presetID="1" presetClass="entr" presetSubtype="0" fill="hold" grpId="2" nodeType="afterEffect">
                                  <p:stCondLst>
                                    <p:cond delay="0"/>
                                  </p:stCondLst>
                                  <p:childTnLst>
                                    <p:set>
                                      <p:cBhvr>
                                        <p:cTn id="67" dur="1" fill="hold">
                                          <p:stCondLst>
                                            <p:cond delay="0"/>
                                          </p:stCondLst>
                                        </p:cTn>
                                        <p:tgtEl>
                                          <p:spTgt spid="41"/>
                                        </p:tgtEl>
                                        <p:attrNameLst>
                                          <p:attrName>style.visibility</p:attrName>
                                        </p:attrNameLst>
                                      </p:cBhvr>
                                      <p:to>
                                        <p:strVal val="visible"/>
                                      </p:to>
                                    </p:set>
                                  </p:childTnLst>
                                </p:cTn>
                              </p:par>
                            </p:childTnLst>
                          </p:cTn>
                        </p:par>
                        <p:par>
                          <p:cTn id="68" fill="hold">
                            <p:stCondLst>
                              <p:cond delay="1000"/>
                            </p:stCondLst>
                            <p:childTnLst>
                              <p:par>
                                <p:cTn id="69" presetID="1" presetClass="entr" presetSubtype="0" fill="hold" nodeType="afterEffect">
                                  <p:stCondLst>
                                    <p:cond delay="0"/>
                                  </p:stCondLst>
                                  <p:childTnLst>
                                    <p:set>
                                      <p:cBhvr>
                                        <p:cTn id="70" dur="1" fill="hold">
                                          <p:stCondLst>
                                            <p:cond delay="0"/>
                                          </p:stCondLst>
                                        </p:cTn>
                                        <p:tgtEl>
                                          <p:spTgt spid="43"/>
                                        </p:tgtEl>
                                        <p:attrNameLst>
                                          <p:attrName>style.visibility</p:attrName>
                                        </p:attrNameLst>
                                      </p:cBhvr>
                                      <p:to>
                                        <p:strVal val="visible"/>
                                      </p:to>
                                    </p:set>
                                  </p:childTnLst>
                                </p:cTn>
                              </p:par>
                              <p:par>
                                <p:cTn id="71" presetID="22" presetClass="entr" presetSubtype="8" fill="hold" grpId="0" nodeType="with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wipe(left)">
                                      <p:cBhvr>
                                        <p:cTn id="73" dur="500"/>
                                        <p:tgtEl>
                                          <p:spTgt spid="34"/>
                                        </p:tgtEl>
                                      </p:cBhvr>
                                    </p:animEffect>
                                  </p:childTnLst>
                                </p:cTn>
                              </p:par>
                            </p:childTnLst>
                          </p:cTn>
                        </p:par>
                        <p:par>
                          <p:cTn id="74" fill="hold">
                            <p:stCondLst>
                              <p:cond delay="1500"/>
                            </p:stCondLst>
                            <p:childTnLst>
                              <p:par>
                                <p:cTn id="75" presetID="12" presetClass="entr" presetSubtype="8" fill="hold" grpId="0" nodeType="after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slide(fromLeft)">
                                      <p:cBhvr>
                                        <p:cTn id="77" dur="500"/>
                                        <p:tgtEl>
                                          <p:spTgt spid="16"/>
                                        </p:tgtEl>
                                      </p:cBhvr>
                                    </p:animEffect>
                                  </p:childTnLst>
                                </p:cTn>
                              </p:par>
                            </p:childTnLst>
                          </p:cTn>
                        </p:par>
                        <p:par>
                          <p:cTn id="78" fill="hold">
                            <p:stCondLst>
                              <p:cond delay="2000"/>
                            </p:stCondLst>
                            <p:childTnLst>
                              <p:par>
                                <p:cTn id="79" presetID="1" presetClass="exit" presetSubtype="0" fill="hold" grpId="0" nodeType="afterEffect">
                                  <p:stCondLst>
                                    <p:cond delay="0"/>
                                  </p:stCondLst>
                                  <p:childTnLst>
                                    <p:set>
                                      <p:cBhvr>
                                        <p:cTn id="80" dur="1" fill="hold">
                                          <p:stCondLst>
                                            <p:cond delay="0"/>
                                          </p:stCondLst>
                                        </p:cTn>
                                        <p:tgtEl>
                                          <p:spTgt spid="15"/>
                                        </p:tgtEl>
                                        <p:attrNameLst>
                                          <p:attrName>style.visibility</p:attrName>
                                        </p:attrNameLst>
                                      </p:cBhvr>
                                      <p:to>
                                        <p:strVal val="hidden"/>
                                      </p:to>
                                    </p:set>
                                  </p:childTnLst>
                                </p:cTn>
                              </p:par>
                            </p:childTnLst>
                          </p:cTn>
                        </p:par>
                        <p:par>
                          <p:cTn id="81" fill="hold">
                            <p:stCondLst>
                              <p:cond delay="2000"/>
                            </p:stCondLst>
                            <p:childTnLst>
                              <p:par>
                                <p:cTn id="82" presetID="1" presetClass="entr" presetSubtype="0" fill="hold" grpId="0" nodeType="afterEffect">
                                  <p:stCondLst>
                                    <p:cond delay="0"/>
                                  </p:stCondLst>
                                  <p:childTnLst>
                                    <p:set>
                                      <p:cBhvr>
                                        <p:cTn id="83" dur="1" fill="hold">
                                          <p:stCondLst>
                                            <p:cond delay="0"/>
                                          </p:stCondLst>
                                        </p:cTn>
                                        <p:tgtEl>
                                          <p:spTgt spid="33"/>
                                        </p:tgtEl>
                                        <p:attrNameLst>
                                          <p:attrName>style.visibility</p:attrName>
                                        </p:attrNameLst>
                                      </p:cBhvr>
                                      <p:to>
                                        <p:strVal val="visible"/>
                                      </p:to>
                                    </p:set>
                                  </p:childTnLst>
                                </p:cTn>
                              </p:par>
                            </p:childTnLst>
                          </p:cTn>
                        </p:par>
                        <p:par>
                          <p:cTn id="84" fill="hold">
                            <p:stCondLst>
                              <p:cond delay="2000"/>
                            </p:stCondLst>
                            <p:childTnLst>
                              <p:par>
                                <p:cTn id="85" presetID="10" presetClass="exit" presetSubtype="0" fill="hold" grpId="0" nodeType="afterEffect">
                                  <p:stCondLst>
                                    <p:cond delay="0"/>
                                  </p:stCondLst>
                                  <p:childTnLst>
                                    <p:animEffect transition="out" filter="fade">
                                      <p:cBhvr>
                                        <p:cTn id="86" dur="2000"/>
                                        <p:tgtEl>
                                          <p:spTgt spid="27"/>
                                        </p:tgtEl>
                                      </p:cBhvr>
                                    </p:animEffect>
                                    <p:set>
                                      <p:cBhvr>
                                        <p:cTn id="87" dur="1" fill="hold">
                                          <p:stCondLst>
                                            <p:cond delay="1999"/>
                                          </p:stCondLst>
                                        </p:cTn>
                                        <p:tgtEl>
                                          <p:spTgt spid="27"/>
                                        </p:tgtEl>
                                        <p:attrNameLst>
                                          <p:attrName>style.visibility</p:attrName>
                                        </p:attrNameLst>
                                      </p:cBhvr>
                                      <p:to>
                                        <p:strVal val="hidden"/>
                                      </p:to>
                                    </p:set>
                                  </p:childTnLst>
                                </p:cTn>
                              </p:par>
                            </p:childTnLst>
                          </p:cTn>
                        </p:par>
                        <p:par>
                          <p:cTn id="88" fill="hold">
                            <p:stCondLst>
                              <p:cond delay="4000"/>
                            </p:stCondLst>
                            <p:childTnLst>
                              <p:par>
                                <p:cTn id="89" presetID="1" presetClass="exit" presetSubtype="0" fill="hold" grpId="3" nodeType="afterEffect">
                                  <p:stCondLst>
                                    <p:cond delay="0"/>
                                  </p:stCondLst>
                                  <p:childTnLst>
                                    <p:set>
                                      <p:cBhvr>
                                        <p:cTn id="90" dur="1" fill="hold">
                                          <p:stCondLst>
                                            <p:cond delay="0"/>
                                          </p:stCondLst>
                                        </p:cTn>
                                        <p:tgtEl>
                                          <p:spTgt spid="41"/>
                                        </p:tgtEl>
                                        <p:attrNameLst>
                                          <p:attrName>style.visibility</p:attrName>
                                        </p:attrNameLst>
                                      </p:cBhvr>
                                      <p:to>
                                        <p:strVal val="hidden"/>
                                      </p:to>
                                    </p:set>
                                  </p:childTnLst>
                                </p:cTn>
                              </p:par>
                            </p:childTnLst>
                          </p:cTn>
                        </p:par>
                        <p:par>
                          <p:cTn id="91" fill="hold">
                            <p:stCondLst>
                              <p:cond delay="4000"/>
                            </p:stCondLst>
                            <p:childTnLst>
                              <p:par>
                                <p:cTn id="92" presetID="1" presetClass="exit" presetSubtype="0" fill="hold" nodeType="afterEffect">
                                  <p:stCondLst>
                                    <p:cond delay="0"/>
                                  </p:stCondLst>
                                  <p:childTnLst>
                                    <p:set>
                                      <p:cBhvr>
                                        <p:cTn id="93" dur="1" fill="hold">
                                          <p:stCondLst>
                                            <p:cond delay="0"/>
                                          </p:stCondLst>
                                        </p:cTn>
                                        <p:tgtEl>
                                          <p:spTgt spid="43"/>
                                        </p:tgtEl>
                                        <p:attrNameLst>
                                          <p:attrName>style.visibility</p:attrName>
                                        </p:attrNameLst>
                                      </p:cBhvr>
                                      <p:to>
                                        <p:strVal val="hidden"/>
                                      </p:to>
                                    </p:set>
                                  </p:childTnLst>
                                </p:cTn>
                              </p:par>
                            </p:childTnLst>
                          </p:cTn>
                        </p:par>
                        <p:par>
                          <p:cTn id="94" fill="hold">
                            <p:stCondLst>
                              <p:cond delay="4000"/>
                            </p:stCondLst>
                            <p:childTnLst>
                              <p:par>
                                <p:cTn id="95" presetID="1" presetClass="entr" presetSubtype="0" fill="hold" grpId="0" nodeType="afterEffect">
                                  <p:stCondLst>
                                    <p:cond delay="0"/>
                                  </p:stCondLst>
                                  <p:childTnLst>
                                    <p:set>
                                      <p:cBhvr>
                                        <p:cTn id="9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3" grpId="0" animBg="1"/>
      <p:bldP spid="14" grpId="0" animBg="1"/>
      <p:bldP spid="15" grpId="0" animBg="1"/>
      <p:bldP spid="16" grpId="0" animBg="1"/>
      <p:bldP spid="17" grpId="0" animBg="1"/>
      <p:bldP spid="27" grpId="0" animBg="1"/>
      <p:bldP spid="27" grpId="1" animBg="1"/>
      <p:bldP spid="31" grpId="0" animBg="1"/>
      <p:bldP spid="32" grpId="0" animBg="1"/>
      <p:bldP spid="32" grpId="1" animBg="1"/>
      <p:bldP spid="33" grpId="0"/>
      <p:bldP spid="34" grpId="0" animBg="1"/>
      <p:bldP spid="39" grpId="0"/>
      <p:bldP spid="40" grpId="0"/>
      <p:bldP spid="41" grpId="0" animBg="1"/>
      <p:bldP spid="41" grpId="1" animBg="1"/>
      <p:bldP spid="41" grpId="2" animBg="1"/>
      <p:bldP spid="41" grpId="3"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ght Arrow 1"/>
          <p:cNvSpPr/>
          <p:nvPr/>
        </p:nvSpPr>
        <p:spPr>
          <a:xfrm rot="9782226">
            <a:off x="6727392" y="2847913"/>
            <a:ext cx="2559256" cy="842027"/>
          </a:xfrm>
          <a:prstGeom prst="rightArrow">
            <a:avLst/>
          </a:prstGeom>
          <a:solidFill>
            <a:srgbClr val="0000FF"/>
          </a:solidFill>
          <a:scene3d>
            <a:camera prst="isometricOffAxis1Top"/>
            <a:lightRig rig="threePt" dir="t"/>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 name="Right Arrow 2"/>
          <p:cNvSpPr/>
          <p:nvPr/>
        </p:nvSpPr>
        <p:spPr>
          <a:xfrm rot="9782226">
            <a:off x="3987657" y="2302258"/>
            <a:ext cx="2559256" cy="842027"/>
          </a:xfrm>
          <a:prstGeom prst="rightArrow">
            <a:avLst/>
          </a:prstGeom>
          <a:solidFill>
            <a:srgbClr val="0000FF"/>
          </a:solidFill>
          <a:scene3d>
            <a:camera prst="isometricOffAxis1Top"/>
            <a:lightRig rig="threePt" dir="t"/>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 name="Rectangle 3"/>
          <p:cNvSpPr/>
          <p:nvPr/>
        </p:nvSpPr>
        <p:spPr bwMode="auto">
          <a:xfrm rot="20498268">
            <a:off x="3005810" y="2606266"/>
            <a:ext cx="4765129" cy="1831191"/>
          </a:xfrm>
          <a:prstGeom prst="rect">
            <a:avLst/>
          </a:prstGeom>
          <a:solidFill>
            <a:srgbClr val="E6AF00"/>
          </a:solidFill>
          <a:ln w="31750" cap="flat" cmpd="sng" algn="ctr">
            <a:solidFill>
              <a:srgbClr val="00B050"/>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5" name="Title 1"/>
          <p:cNvSpPr>
            <a:spLocks noGrp="1"/>
          </p:cNvSpPr>
          <p:nvPr>
            <p:ph type="title"/>
          </p:nvPr>
        </p:nvSpPr>
        <p:spPr>
          <a:xfrm>
            <a:off x="457200" y="274638"/>
            <a:ext cx="8229600" cy="1143000"/>
          </a:xfrm>
        </p:spPr>
        <p:txBody>
          <a:bodyPr/>
          <a:lstStyle/>
          <a:p>
            <a:r>
              <a:rPr lang="en-ZA" dirty="0" smtClean="0"/>
              <a:t>Pressures in the inguinal canal</a:t>
            </a:r>
            <a:endParaRPr lang="en-ZA" dirty="0"/>
          </a:p>
        </p:txBody>
      </p:sp>
      <p:sp>
        <p:nvSpPr>
          <p:cNvPr id="6" name="Slide Number Placeholder 2"/>
          <p:cNvSpPr>
            <a:spLocks noGrp="1"/>
          </p:cNvSpPr>
          <p:nvPr>
            <p:ph type="sldNum" sz="quarter" idx="12"/>
          </p:nvPr>
        </p:nvSpPr>
        <p:spPr>
          <a:xfrm>
            <a:off x="6553200" y="6356350"/>
            <a:ext cx="2133600" cy="365125"/>
          </a:xfrm>
        </p:spPr>
        <p:txBody>
          <a:bodyPr/>
          <a:lstStyle/>
          <a:p>
            <a:fld id="{8C5326A7-1CA7-47A8-ACD0-158733389845}" type="slidenum">
              <a:rPr lang="en-US" smtClean="0"/>
              <a:pPr/>
              <a:t>15</a:t>
            </a:fld>
            <a:endParaRPr lang="en-US"/>
          </a:p>
        </p:txBody>
      </p:sp>
      <p:sp>
        <p:nvSpPr>
          <p:cNvPr id="7" name="Rectangle 6"/>
          <p:cNvSpPr/>
          <p:nvPr/>
        </p:nvSpPr>
        <p:spPr bwMode="auto">
          <a:xfrm rot="162739">
            <a:off x="2769834" y="3025495"/>
            <a:ext cx="4325862" cy="3213460"/>
          </a:xfrm>
          <a:prstGeom prst="rect">
            <a:avLst/>
          </a:prstGeom>
          <a:solidFill>
            <a:schemeClr val="accent6">
              <a:lumMod val="75000"/>
            </a:schemeClr>
          </a:solidFill>
          <a:ln w="31750" cap="flat" cmpd="sng" algn="ctr">
            <a:solidFill>
              <a:srgbClr val="FF0000"/>
            </a:solidFill>
            <a:prstDash val="solid"/>
            <a:round/>
            <a:headEnd type="none" w="med" len="med"/>
            <a:tailEnd type="none" w="med" len="med"/>
          </a:ln>
          <a:effectLst/>
          <a:scene3d>
            <a:camera prst="isometricOffAxis2Top"/>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graphicFrame>
        <p:nvGraphicFramePr>
          <p:cNvPr id="8" name="Diagram 7"/>
          <p:cNvGraphicFramePr/>
          <p:nvPr/>
        </p:nvGraphicFramePr>
        <p:xfrm>
          <a:off x="323528" y="2636912"/>
          <a:ext cx="819712" cy="369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a:off x="755576" y="1772816"/>
            <a:ext cx="1893467" cy="369332"/>
          </a:xfrm>
          <a:prstGeom prst="rect">
            <a:avLst/>
          </a:prstGeom>
          <a:noFill/>
        </p:spPr>
        <p:txBody>
          <a:bodyPr wrap="none" rtlCol="0">
            <a:spAutoFit/>
          </a:bodyPr>
          <a:lstStyle/>
          <a:p>
            <a:r>
              <a:rPr lang="en-ZA" dirty="0" smtClean="0"/>
              <a:t>Deep inguinal ring</a:t>
            </a:r>
            <a:endParaRPr lang="en-ZA" dirty="0"/>
          </a:p>
        </p:txBody>
      </p:sp>
      <p:sp>
        <p:nvSpPr>
          <p:cNvPr id="10" name="Arc 9"/>
          <p:cNvSpPr/>
          <p:nvPr/>
        </p:nvSpPr>
        <p:spPr>
          <a:xfrm rot="9283395">
            <a:off x="3916553" y="3349697"/>
            <a:ext cx="146065" cy="129635"/>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11" name="Oval 10"/>
          <p:cNvSpPr/>
          <p:nvPr/>
        </p:nvSpPr>
        <p:spPr bwMode="auto">
          <a:xfrm rot="20294986">
            <a:off x="3769698" y="2976333"/>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12" name="Striped Right Arrow 11"/>
          <p:cNvSpPr/>
          <p:nvPr/>
        </p:nvSpPr>
        <p:spPr>
          <a:xfrm rot="9466785">
            <a:off x="2304121" y="3259788"/>
            <a:ext cx="1841194" cy="934780"/>
          </a:xfrm>
          <a:prstGeom prst="stripedRightArrow">
            <a:avLst/>
          </a:prstGeom>
          <a:scene3d>
            <a:camera prst="orthographicFront"/>
            <a:lightRig rig="threePt" dir="t"/>
          </a:scene3d>
          <a:sp3d prstMaterial="powder">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3" name="Rectangle 12"/>
          <p:cNvSpPr/>
          <p:nvPr/>
        </p:nvSpPr>
        <p:spPr bwMode="auto">
          <a:xfrm rot="20498268">
            <a:off x="1511658" y="3161086"/>
            <a:ext cx="2743813" cy="2043516"/>
          </a:xfrm>
          <a:prstGeom prst="rect">
            <a:avLst/>
          </a:prstGeom>
          <a:gradFill flip="none" rotWithShape="1">
            <a:gsLst>
              <a:gs pos="27071">
                <a:srgbClr val="FF0000"/>
              </a:gs>
              <a:gs pos="0">
                <a:srgbClr val="FF0000"/>
              </a:gs>
              <a:gs pos="16000">
                <a:srgbClr val="1F1F1F"/>
              </a:gs>
              <a:gs pos="17999">
                <a:srgbClr val="FFFFFF"/>
              </a:gs>
              <a:gs pos="42000">
                <a:srgbClr val="C00000"/>
              </a:gs>
              <a:gs pos="53000">
                <a:srgbClr val="CFCFCF"/>
              </a:gs>
              <a:gs pos="66000">
                <a:srgbClr val="C00000"/>
              </a:gs>
              <a:gs pos="75999">
                <a:srgbClr val="1F1F1F"/>
              </a:gs>
              <a:gs pos="78999">
                <a:srgbClr val="FF0000"/>
              </a:gs>
              <a:gs pos="100000">
                <a:srgbClr val="FF0000"/>
              </a:gs>
            </a:gsLst>
            <a:lin ang="2700000" scaled="1"/>
            <a:tileRect/>
          </a:gradFill>
          <a:ln w="31750" cap="flat" cmpd="sng" algn="ctr">
            <a:no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14" name="Oval 13"/>
          <p:cNvSpPr/>
          <p:nvPr/>
        </p:nvSpPr>
        <p:spPr bwMode="auto">
          <a:xfrm rot="20294986">
            <a:off x="6433993" y="3408381"/>
            <a:ext cx="432048" cy="805162"/>
          </a:xfrm>
          <a:prstGeom prst="ellipse">
            <a:avLst/>
          </a:prstGeom>
          <a:solidFill>
            <a:srgbClr val="92D050"/>
          </a:solidFill>
          <a:ln w="9525" cap="flat" cmpd="sng" algn="ctr">
            <a:solidFill>
              <a:schemeClr val="tx1">
                <a:alpha val="0"/>
              </a:schemeClr>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15" name="Rectangle 14"/>
          <p:cNvSpPr/>
          <p:nvPr/>
        </p:nvSpPr>
        <p:spPr bwMode="auto">
          <a:xfrm rot="20498268">
            <a:off x="4968041" y="2801047"/>
            <a:ext cx="2743813" cy="2043516"/>
          </a:xfrm>
          <a:prstGeom prst="rect">
            <a:avLst/>
          </a:prstGeom>
          <a:gradFill flip="none" rotWithShape="1">
            <a:gsLst>
              <a:gs pos="27071">
                <a:srgbClr val="FF0000"/>
              </a:gs>
              <a:gs pos="0">
                <a:srgbClr val="FF0000"/>
              </a:gs>
              <a:gs pos="16000">
                <a:srgbClr val="1F1F1F"/>
              </a:gs>
              <a:gs pos="17999">
                <a:srgbClr val="FFFFFF"/>
              </a:gs>
              <a:gs pos="42000">
                <a:srgbClr val="C00000"/>
              </a:gs>
              <a:gs pos="53000">
                <a:srgbClr val="CFCFCF"/>
              </a:gs>
              <a:gs pos="66000">
                <a:srgbClr val="C00000"/>
              </a:gs>
              <a:gs pos="75999">
                <a:srgbClr val="1F1F1F"/>
              </a:gs>
              <a:gs pos="78999">
                <a:srgbClr val="FF0000"/>
              </a:gs>
              <a:gs pos="100000">
                <a:srgbClr val="FF0000"/>
              </a:gs>
            </a:gsLst>
            <a:lin ang="2700000" scaled="1"/>
            <a:tileRect/>
          </a:gradFill>
          <a:ln w="31750" cap="flat" cmpd="sng" algn="ctr">
            <a:no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16" name="TextBox 15"/>
          <p:cNvSpPr txBox="1"/>
          <p:nvPr/>
        </p:nvSpPr>
        <p:spPr>
          <a:xfrm>
            <a:off x="6588224" y="1772816"/>
            <a:ext cx="2304256" cy="707886"/>
          </a:xfrm>
          <a:prstGeom prst="rect">
            <a:avLst/>
          </a:prstGeom>
          <a:noFill/>
          <a:ln>
            <a:solidFill>
              <a:schemeClr val="accent1"/>
            </a:solidFill>
          </a:ln>
        </p:spPr>
        <p:txBody>
          <a:bodyPr wrap="square" rtlCol="0">
            <a:spAutoFit/>
          </a:bodyPr>
          <a:lstStyle/>
          <a:p>
            <a:r>
              <a:rPr lang="en-ZA" sz="2000" dirty="0" smtClean="0">
                <a:solidFill>
                  <a:srgbClr val="0000FF"/>
                </a:solidFill>
              </a:rPr>
              <a:t>↑ intra –abdominal pressure</a:t>
            </a:r>
            <a:endParaRPr lang="en-ZA" sz="2000" dirty="0">
              <a:solidFill>
                <a:srgbClr val="0000FF"/>
              </a:solidFill>
            </a:endParaRPr>
          </a:p>
        </p:txBody>
      </p:sp>
      <p:cxnSp>
        <p:nvCxnSpPr>
          <p:cNvPr id="17" name="Straight Arrow Connector 16"/>
          <p:cNvCxnSpPr/>
          <p:nvPr/>
        </p:nvCxnSpPr>
        <p:spPr>
          <a:xfrm>
            <a:off x="2555776" y="2132856"/>
            <a:ext cx="1152128"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195736" y="5805264"/>
            <a:ext cx="2380780" cy="369332"/>
          </a:xfrm>
          <a:prstGeom prst="rect">
            <a:avLst/>
          </a:prstGeom>
          <a:noFill/>
        </p:spPr>
        <p:txBody>
          <a:bodyPr wrap="none" rtlCol="0">
            <a:spAutoFit/>
          </a:bodyPr>
          <a:lstStyle/>
          <a:p>
            <a:r>
              <a:rPr lang="en-ZA" dirty="0" smtClean="0"/>
              <a:t>Superficial inguinal ring</a:t>
            </a:r>
            <a:endParaRPr lang="en-ZA" dirty="0"/>
          </a:p>
        </p:txBody>
      </p:sp>
      <p:sp>
        <p:nvSpPr>
          <p:cNvPr id="19" name="Freeform 18"/>
          <p:cNvSpPr/>
          <p:nvPr/>
        </p:nvSpPr>
        <p:spPr>
          <a:xfrm>
            <a:off x="3923928" y="3429000"/>
            <a:ext cx="2088232" cy="1419367"/>
          </a:xfrm>
          <a:custGeom>
            <a:avLst/>
            <a:gdLst>
              <a:gd name="connsiteX0" fmla="*/ 152643 w 2818395"/>
              <a:gd name="connsiteY0" fmla="*/ 0 h 1419367"/>
              <a:gd name="connsiteX1" fmla="*/ 111699 w 2818395"/>
              <a:gd name="connsiteY1" fmla="*/ 27296 h 1419367"/>
              <a:gd name="connsiteX2" fmla="*/ 57108 w 2818395"/>
              <a:gd name="connsiteY2" fmla="*/ 109182 h 1419367"/>
              <a:gd name="connsiteX3" fmla="*/ 16165 w 2818395"/>
              <a:gd name="connsiteY3" fmla="*/ 232012 h 1419367"/>
              <a:gd name="connsiteX4" fmla="*/ 2517 w 2818395"/>
              <a:gd name="connsiteY4" fmla="*/ 272955 h 1419367"/>
              <a:gd name="connsiteX5" fmla="*/ 43460 w 2818395"/>
              <a:gd name="connsiteY5" fmla="*/ 423081 h 1419367"/>
              <a:gd name="connsiteX6" fmla="*/ 125347 w 2818395"/>
              <a:gd name="connsiteY6" fmla="*/ 477672 h 1419367"/>
              <a:gd name="connsiteX7" fmla="*/ 166290 w 2818395"/>
              <a:gd name="connsiteY7" fmla="*/ 504967 h 1419367"/>
              <a:gd name="connsiteX8" fmla="*/ 193586 w 2818395"/>
              <a:gd name="connsiteY8" fmla="*/ 545911 h 1419367"/>
              <a:gd name="connsiteX9" fmla="*/ 275472 w 2818395"/>
              <a:gd name="connsiteY9" fmla="*/ 573206 h 1419367"/>
              <a:gd name="connsiteX10" fmla="*/ 316416 w 2818395"/>
              <a:gd name="connsiteY10" fmla="*/ 586854 h 1419367"/>
              <a:gd name="connsiteX11" fmla="*/ 357359 w 2818395"/>
              <a:gd name="connsiteY11" fmla="*/ 600502 h 1419367"/>
              <a:gd name="connsiteX12" fmla="*/ 439246 w 2818395"/>
              <a:gd name="connsiteY12" fmla="*/ 614149 h 1419367"/>
              <a:gd name="connsiteX13" fmla="*/ 507484 w 2818395"/>
              <a:gd name="connsiteY13" fmla="*/ 627797 h 1419367"/>
              <a:gd name="connsiteX14" fmla="*/ 616666 w 2818395"/>
              <a:gd name="connsiteY14" fmla="*/ 641445 h 1419367"/>
              <a:gd name="connsiteX15" fmla="*/ 712201 w 2818395"/>
              <a:gd name="connsiteY15" fmla="*/ 655093 h 1419367"/>
              <a:gd name="connsiteX16" fmla="*/ 794087 w 2818395"/>
              <a:gd name="connsiteY16" fmla="*/ 668740 h 1419367"/>
              <a:gd name="connsiteX17" fmla="*/ 930565 w 2818395"/>
              <a:gd name="connsiteY17" fmla="*/ 682388 h 1419367"/>
              <a:gd name="connsiteX18" fmla="*/ 985156 w 2818395"/>
              <a:gd name="connsiteY18" fmla="*/ 696036 h 1419367"/>
              <a:gd name="connsiteX19" fmla="*/ 1067043 w 2818395"/>
              <a:gd name="connsiteY19" fmla="*/ 723331 h 1419367"/>
              <a:gd name="connsiteX20" fmla="*/ 1148929 w 2818395"/>
              <a:gd name="connsiteY20" fmla="*/ 750627 h 1419367"/>
              <a:gd name="connsiteX21" fmla="*/ 1230816 w 2818395"/>
              <a:gd name="connsiteY21" fmla="*/ 777923 h 1419367"/>
              <a:gd name="connsiteX22" fmla="*/ 1394589 w 2818395"/>
              <a:gd name="connsiteY22" fmla="*/ 805218 h 1419367"/>
              <a:gd name="connsiteX23" fmla="*/ 1490123 w 2818395"/>
              <a:gd name="connsiteY23" fmla="*/ 818866 h 1419367"/>
              <a:gd name="connsiteX24" fmla="*/ 1558362 w 2818395"/>
              <a:gd name="connsiteY24" fmla="*/ 832514 h 1419367"/>
              <a:gd name="connsiteX25" fmla="*/ 1694840 w 2818395"/>
              <a:gd name="connsiteY25" fmla="*/ 846161 h 1419367"/>
              <a:gd name="connsiteX26" fmla="*/ 1735783 w 2818395"/>
              <a:gd name="connsiteY26" fmla="*/ 859809 h 1419367"/>
              <a:gd name="connsiteX27" fmla="*/ 1995090 w 2818395"/>
              <a:gd name="connsiteY27" fmla="*/ 900752 h 1419367"/>
              <a:gd name="connsiteX28" fmla="*/ 2063329 w 2818395"/>
              <a:gd name="connsiteY28" fmla="*/ 914400 h 1419367"/>
              <a:gd name="connsiteX29" fmla="*/ 2145216 w 2818395"/>
              <a:gd name="connsiteY29" fmla="*/ 928048 h 1419367"/>
              <a:gd name="connsiteX30" fmla="*/ 2213454 w 2818395"/>
              <a:gd name="connsiteY30" fmla="*/ 941696 h 1419367"/>
              <a:gd name="connsiteX31" fmla="*/ 2377228 w 2818395"/>
              <a:gd name="connsiteY31" fmla="*/ 968991 h 1419367"/>
              <a:gd name="connsiteX32" fmla="*/ 2541001 w 2818395"/>
              <a:gd name="connsiteY32" fmla="*/ 1009934 h 1419367"/>
              <a:gd name="connsiteX33" fmla="*/ 2581944 w 2818395"/>
              <a:gd name="connsiteY33" fmla="*/ 1037230 h 1419367"/>
              <a:gd name="connsiteX34" fmla="*/ 2622887 w 2818395"/>
              <a:gd name="connsiteY34" fmla="*/ 1050878 h 1419367"/>
              <a:gd name="connsiteX35" fmla="*/ 2704774 w 2818395"/>
              <a:gd name="connsiteY35" fmla="*/ 1105469 h 1419367"/>
              <a:gd name="connsiteX36" fmla="*/ 2745717 w 2818395"/>
              <a:gd name="connsiteY36" fmla="*/ 1132764 h 1419367"/>
              <a:gd name="connsiteX37" fmla="*/ 2786660 w 2818395"/>
              <a:gd name="connsiteY37" fmla="*/ 1296537 h 1419367"/>
              <a:gd name="connsiteX38" fmla="*/ 2759365 w 2818395"/>
              <a:gd name="connsiteY38" fmla="*/ 1337481 h 1419367"/>
              <a:gd name="connsiteX39" fmla="*/ 2677478 w 2818395"/>
              <a:gd name="connsiteY39" fmla="*/ 1392072 h 1419367"/>
              <a:gd name="connsiteX40" fmla="*/ 2595592 w 2818395"/>
              <a:gd name="connsiteY40" fmla="*/ 1419367 h 1419367"/>
              <a:gd name="connsiteX41" fmla="*/ 2322637 w 2818395"/>
              <a:gd name="connsiteY41" fmla="*/ 1405720 h 1419367"/>
              <a:gd name="connsiteX42" fmla="*/ 2281693 w 2818395"/>
              <a:gd name="connsiteY42" fmla="*/ 1392072 h 1419367"/>
              <a:gd name="connsiteX43" fmla="*/ 2199807 w 2818395"/>
              <a:gd name="connsiteY43" fmla="*/ 1337481 h 1419367"/>
              <a:gd name="connsiteX44" fmla="*/ 2117920 w 2818395"/>
              <a:gd name="connsiteY44" fmla="*/ 1310185 h 1419367"/>
              <a:gd name="connsiteX45" fmla="*/ 2076977 w 2818395"/>
              <a:gd name="connsiteY45" fmla="*/ 1296537 h 1419367"/>
              <a:gd name="connsiteX46" fmla="*/ 1995090 w 2818395"/>
              <a:gd name="connsiteY46" fmla="*/ 1255594 h 1419367"/>
              <a:gd name="connsiteX47" fmla="*/ 1926852 w 2818395"/>
              <a:gd name="connsiteY47" fmla="*/ 1255594 h 141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818395" h="1419367">
                <a:moveTo>
                  <a:pt x="152643" y="0"/>
                </a:moveTo>
                <a:cubicBezTo>
                  <a:pt x="138995" y="9099"/>
                  <a:pt x="122500" y="14952"/>
                  <a:pt x="111699" y="27296"/>
                </a:cubicBezTo>
                <a:cubicBezTo>
                  <a:pt x="90097" y="51984"/>
                  <a:pt x="57108" y="109182"/>
                  <a:pt x="57108" y="109182"/>
                </a:cubicBezTo>
                <a:lnTo>
                  <a:pt x="16165" y="232012"/>
                </a:lnTo>
                <a:lnTo>
                  <a:pt x="2517" y="272955"/>
                </a:lnTo>
                <a:cubicBezTo>
                  <a:pt x="8854" y="323653"/>
                  <a:pt x="0" y="385053"/>
                  <a:pt x="43460" y="423081"/>
                </a:cubicBezTo>
                <a:cubicBezTo>
                  <a:pt x="68148" y="444684"/>
                  <a:pt x="98051" y="459475"/>
                  <a:pt x="125347" y="477672"/>
                </a:cubicBezTo>
                <a:lnTo>
                  <a:pt x="166290" y="504967"/>
                </a:lnTo>
                <a:cubicBezTo>
                  <a:pt x="175389" y="518615"/>
                  <a:pt x="179676" y="537217"/>
                  <a:pt x="193586" y="545911"/>
                </a:cubicBezTo>
                <a:cubicBezTo>
                  <a:pt x="217984" y="561160"/>
                  <a:pt x="248177" y="564108"/>
                  <a:pt x="275472" y="573206"/>
                </a:cubicBezTo>
                <a:lnTo>
                  <a:pt x="316416" y="586854"/>
                </a:lnTo>
                <a:cubicBezTo>
                  <a:pt x="330064" y="591403"/>
                  <a:pt x="343169" y="598137"/>
                  <a:pt x="357359" y="600502"/>
                </a:cubicBezTo>
                <a:lnTo>
                  <a:pt x="439246" y="614149"/>
                </a:lnTo>
                <a:cubicBezTo>
                  <a:pt x="462068" y="618298"/>
                  <a:pt x="484557" y="624270"/>
                  <a:pt x="507484" y="627797"/>
                </a:cubicBezTo>
                <a:cubicBezTo>
                  <a:pt x="543735" y="633374"/>
                  <a:pt x="580311" y="636598"/>
                  <a:pt x="616666" y="641445"/>
                </a:cubicBezTo>
                <a:lnTo>
                  <a:pt x="712201" y="655093"/>
                </a:lnTo>
                <a:cubicBezTo>
                  <a:pt x="739551" y="659301"/>
                  <a:pt x="766629" y="665308"/>
                  <a:pt x="794087" y="668740"/>
                </a:cubicBezTo>
                <a:cubicBezTo>
                  <a:pt x="839454" y="674411"/>
                  <a:pt x="885072" y="677839"/>
                  <a:pt x="930565" y="682388"/>
                </a:cubicBezTo>
                <a:cubicBezTo>
                  <a:pt x="948762" y="686937"/>
                  <a:pt x="967190" y="690646"/>
                  <a:pt x="985156" y="696036"/>
                </a:cubicBezTo>
                <a:cubicBezTo>
                  <a:pt x="1012715" y="704304"/>
                  <a:pt x="1039747" y="714233"/>
                  <a:pt x="1067043" y="723331"/>
                </a:cubicBezTo>
                <a:lnTo>
                  <a:pt x="1148929" y="750627"/>
                </a:lnTo>
                <a:lnTo>
                  <a:pt x="1230816" y="777923"/>
                </a:lnTo>
                <a:cubicBezTo>
                  <a:pt x="1285407" y="787021"/>
                  <a:pt x="1339801" y="797391"/>
                  <a:pt x="1394589" y="805218"/>
                </a:cubicBezTo>
                <a:cubicBezTo>
                  <a:pt x="1426434" y="809767"/>
                  <a:pt x="1458393" y="813578"/>
                  <a:pt x="1490123" y="818866"/>
                </a:cubicBezTo>
                <a:cubicBezTo>
                  <a:pt x="1513004" y="822680"/>
                  <a:pt x="1535369" y="829448"/>
                  <a:pt x="1558362" y="832514"/>
                </a:cubicBezTo>
                <a:cubicBezTo>
                  <a:pt x="1603680" y="838556"/>
                  <a:pt x="1649347" y="841612"/>
                  <a:pt x="1694840" y="846161"/>
                </a:cubicBezTo>
                <a:cubicBezTo>
                  <a:pt x="1708488" y="850710"/>
                  <a:pt x="1721676" y="856988"/>
                  <a:pt x="1735783" y="859809"/>
                </a:cubicBezTo>
                <a:cubicBezTo>
                  <a:pt x="1920546" y="896762"/>
                  <a:pt x="1851011" y="876739"/>
                  <a:pt x="1995090" y="900752"/>
                </a:cubicBezTo>
                <a:cubicBezTo>
                  <a:pt x="2017971" y="904565"/>
                  <a:pt x="2040506" y="910250"/>
                  <a:pt x="2063329" y="914400"/>
                </a:cubicBezTo>
                <a:cubicBezTo>
                  <a:pt x="2090555" y="919350"/>
                  <a:pt x="2117990" y="923098"/>
                  <a:pt x="2145216" y="928048"/>
                </a:cubicBezTo>
                <a:cubicBezTo>
                  <a:pt x="2168038" y="932198"/>
                  <a:pt x="2190573" y="937883"/>
                  <a:pt x="2213454" y="941696"/>
                </a:cubicBezTo>
                <a:cubicBezTo>
                  <a:pt x="2263678" y="950067"/>
                  <a:pt x="2326679" y="955205"/>
                  <a:pt x="2377228" y="968991"/>
                </a:cubicBezTo>
                <a:cubicBezTo>
                  <a:pt x="2547153" y="1015335"/>
                  <a:pt x="2371308" y="981654"/>
                  <a:pt x="2541001" y="1009934"/>
                </a:cubicBezTo>
                <a:cubicBezTo>
                  <a:pt x="2554649" y="1019033"/>
                  <a:pt x="2567273" y="1029894"/>
                  <a:pt x="2581944" y="1037230"/>
                </a:cubicBezTo>
                <a:cubicBezTo>
                  <a:pt x="2594811" y="1043664"/>
                  <a:pt x="2610311" y="1043892"/>
                  <a:pt x="2622887" y="1050878"/>
                </a:cubicBezTo>
                <a:cubicBezTo>
                  <a:pt x="2651564" y="1066810"/>
                  <a:pt x="2677478" y="1087272"/>
                  <a:pt x="2704774" y="1105469"/>
                </a:cubicBezTo>
                <a:lnTo>
                  <a:pt x="2745717" y="1132764"/>
                </a:lnTo>
                <a:cubicBezTo>
                  <a:pt x="2800609" y="1215103"/>
                  <a:pt x="2818395" y="1201332"/>
                  <a:pt x="2786660" y="1296537"/>
                </a:cubicBezTo>
                <a:cubicBezTo>
                  <a:pt x="2781473" y="1312098"/>
                  <a:pt x="2771709" y="1326680"/>
                  <a:pt x="2759365" y="1337481"/>
                </a:cubicBezTo>
                <a:cubicBezTo>
                  <a:pt x="2734677" y="1359084"/>
                  <a:pt x="2708600" y="1381698"/>
                  <a:pt x="2677478" y="1392072"/>
                </a:cubicBezTo>
                <a:lnTo>
                  <a:pt x="2595592" y="1419367"/>
                </a:lnTo>
                <a:cubicBezTo>
                  <a:pt x="2504607" y="1414818"/>
                  <a:pt x="2413393" y="1413612"/>
                  <a:pt x="2322637" y="1405720"/>
                </a:cubicBezTo>
                <a:cubicBezTo>
                  <a:pt x="2308305" y="1404474"/>
                  <a:pt x="2294269" y="1399059"/>
                  <a:pt x="2281693" y="1392072"/>
                </a:cubicBezTo>
                <a:cubicBezTo>
                  <a:pt x="2253016" y="1376140"/>
                  <a:pt x="2230928" y="1347855"/>
                  <a:pt x="2199807" y="1337481"/>
                </a:cubicBezTo>
                <a:lnTo>
                  <a:pt x="2117920" y="1310185"/>
                </a:lnTo>
                <a:cubicBezTo>
                  <a:pt x="2104272" y="1305636"/>
                  <a:pt x="2088947" y="1304517"/>
                  <a:pt x="2076977" y="1296537"/>
                </a:cubicBezTo>
                <a:cubicBezTo>
                  <a:pt x="2048842" y="1277781"/>
                  <a:pt x="2029862" y="1259941"/>
                  <a:pt x="1995090" y="1255594"/>
                </a:cubicBezTo>
                <a:cubicBezTo>
                  <a:pt x="1972520" y="1252773"/>
                  <a:pt x="1949598" y="1255594"/>
                  <a:pt x="1926852" y="1255594"/>
                </a:cubicBezTo>
              </a:path>
            </a:pathLst>
          </a:custGeom>
          <a:ln w="317500">
            <a:solidFill>
              <a:srgbClr val="CC00FF"/>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20" name="TextBox 19"/>
          <p:cNvSpPr txBox="1"/>
          <p:nvPr/>
        </p:nvSpPr>
        <p:spPr>
          <a:xfrm>
            <a:off x="3923928" y="1556792"/>
            <a:ext cx="1872307" cy="400110"/>
          </a:xfrm>
          <a:prstGeom prst="rect">
            <a:avLst/>
          </a:prstGeom>
          <a:noFill/>
        </p:spPr>
        <p:txBody>
          <a:bodyPr wrap="none" rtlCol="0">
            <a:spAutoFit/>
          </a:bodyPr>
          <a:lstStyle/>
          <a:p>
            <a:r>
              <a:rPr lang="en-ZA" sz="2000" dirty="0" smtClean="0">
                <a:solidFill>
                  <a:srgbClr val="FF0000"/>
                </a:solidFill>
              </a:rPr>
              <a:t>Conjoint tendon</a:t>
            </a:r>
            <a:endParaRPr lang="en-ZA" sz="2000" dirty="0">
              <a:solidFill>
                <a:srgbClr val="FF0000"/>
              </a:solidFill>
            </a:endParaRPr>
          </a:p>
        </p:txBody>
      </p:sp>
      <p:sp>
        <p:nvSpPr>
          <p:cNvPr id="21" name="Bent Arrow 20"/>
          <p:cNvSpPr/>
          <p:nvPr/>
        </p:nvSpPr>
        <p:spPr>
          <a:xfrm rot="1730047">
            <a:off x="2917662" y="1841735"/>
            <a:ext cx="2957380" cy="2261006"/>
          </a:xfrm>
          <a:prstGeom prst="bentArrow">
            <a:avLst/>
          </a:prstGeom>
          <a:gradFill>
            <a:gsLst>
              <a:gs pos="19000">
                <a:srgbClr val="FF0000"/>
              </a:gs>
              <a:gs pos="16000">
                <a:srgbClr val="FF0000"/>
              </a:gs>
              <a:gs pos="17999">
                <a:srgbClr val="FFFFFF"/>
              </a:gs>
              <a:gs pos="42000">
                <a:srgbClr val="636363"/>
              </a:gs>
              <a:gs pos="53000">
                <a:srgbClr val="FF0000"/>
              </a:gs>
              <a:gs pos="66000">
                <a:srgbClr val="CFCFCF"/>
              </a:gs>
              <a:gs pos="75999">
                <a:srgbClr val="1F1F1F"/>
              </a:gs>
              <a:gs pos="78999">
                <a:srgbClr val="FF0000"/>
              </a:gs>
              <a:gs pos="100000">
                <a:srgbClr val="7F7F7F"/>
              </a:gs>
            </a:gsLst>
            <a:lin ang="30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chemeClr val="tx1"/>
              </a:solidFill>
            </a:endParaRPr>
          </a:p>
        </p:txBody>
      </p:sp>
      <p:sp>
        <p:nvSpPr>
          <p:cNvPr id="22" name="TextBox 21"/>
          <p:cNvSpPr txBox="1"/>
          <p:nvPr/>
        </p:nvSpPr>
        <p:spPr>
          <a:xfrm>
            <a:off x="179512" y="3284984"/>
            <a:ext cx="1403648" cy="646331"/>
          </a:xfrm>
          <a:prstGeom prst="rect">
            <a:avLst/>
          </a:prstGeom>
          <a:noFill/>
        </p:spPr>
        <p:txBody>
          <a:bodyPr wrap="square" rtlCol="0">
            <a:spAutoFit/>
          </a:bodyPr>
          <a:lstStyle/>
          <a:p>
            <a:r>
              <a:rPr lang="en-ZA" dirty="0" smtClean="0">
                <a:solidFill>
                  <a:srgbClr val="FF0000"/>
                </a:solidFill>
              </a:rPr>
              <a:t>Reinforced anterior wall</a:t>
            </a:r>
            <a:endParaRPr lang="en-ZA" dirty="0">
              <a:solidFill>
                <a:srgbClr val="FF0000"/>
              </a:solidFill>
            </a:endParaRPr>
          </a:p>
        </p:txBody>
      </p:sp>
      <p:sp>
        <p:nvSpPr>
          <p:cNvPr id="23" name="TextBox 22"/>
          <p:cNvSpPr txBox="1"/>
          <p:nvPr/>
        </p:nvSpPr>
        <p:spPr>
          <a:xfrm>
            <a:off x="7524328" y="3717032"/>
            <a:ext cx="1619672" cy="646331"/>
          </a:xfrm>
          <a:prstGeom prst="rect">
            <a:avLst/>
          </a:prstGeom>
          <a:noFill/>
        </p:spPr>
        <p:txBody>
          <a:bodyPr wrap="square" rtlCol="0">
            <a:spAutoFit/>
          </a:bodyPr>
          <a:lstStyle/>
          <a:p>
            <a:r>
              <a:rPr lang="en-ZA" dirty="0" smtClean="0">
                <a:solidFill>
                  <a:srgbClr val="FF0000"/>
                </a:solidFill>
              </a:rPr>
              <a:t>Reinforced posterior wall</a:t>
            </a:r>
            <a:endParaRPr lang="en-ZA" dirty="0">
              <a:solidFill>
                <a:srgbClr val="FF0000"/>
              </a:solidFill>
            </a:endParaRPr>
          </a:p>
        </p:txBody>
      </p:sp>
      <p:grpSp>
        <p:nvGrpSpPr>
          <p:cNvPr id="24" name="Group 23"/>
          <p:cNvGrpSpPr/>
          <p:nvPr/>
        </p:nvGrpSpPr>
        <p:grpSpPr>
          <a:xfrm>
            <a:off x="6516216" y="3861048"/>
            <a:ext cx="2407037" cy="2291482"/>
            <a:chOff x="6516216" y="3861048"/>
            <a:chExt cx="2407037" cy="2291482"/>
          </a:xfrm>
        </p:grpSpPr>
        <p:sp>
          <p:nvSpPr>
            <p:cNvPr id="25" name="TextBox 24"/>
            <p:cNvSpPr txBox="1"/>
            <p:nvPr/>
          </p:nvSpPr>
          <p:spPr>
            <a:xfrm>
              <a:off x="6948264" y="5229200"/>
              <a:ext cx="1974989" cy="923330"/>
            </a:xfrm>
            <a:prstGeom prst="rect">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l="50000" t="50000" r="50000" b="50000"/>
              </a:path>
              <a:tileRect/>
            </a:gradFill>
            <a:ln>
              <a:solidFill>
                <a:schemeClr val="tx1"/>
              </a:solidFill>
            </a:ln>
          </p:spPr>
          <p:txBody>
            <a:bodyPr wrap="square" rtlCol="0">
              <a:spAutoFit/>
            </a:bodyPr>
            <a:lstStyle/>
            <a:p>
              <a:pPr algn="ctr"/>
              <a:r>
                <a:rPr lang="en-ZA" dirty="0" smtClean="0"/>
                <a:t>Weakness here leads to direct inguinal hernias</a:t>
              </a:r>
              <a:endParaRPr lang="en-ZA" dirty="0"/>
            </a:p>
          </p:txBody>
        </p:sp>
        <p:cxnSp>
          <p:nvCxnSpPr>
            <p:cNvPr id="26" name="Straight Arrow Connector 25"/>
            <p:cNvCxnSpPr>
              <a:stCxn id="25" idx="0"/>
            </p:cNvCxnSpPr>
            <p:nvPr/>
          </p:nvCxnSpPr>
          <p:spPr>
            <a:xfrm rot="16200000" flipV="1">
              <a:off x="6541912" y="3835352"/>
              <a:ext cx="1368152" cy="1419543"/>
            </a:xfrm>
            <a:prstGeom prst="straightConnector1">
              <a:avLst/>
            </a:prstGeom>
            <a:ln w="38100">
              <a:solidFill>
                <a:schemeClr val="tx1"/>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27" name="Striped Right Arrow 26"/>
          <p:cNvSpPr/>
          <p:nvPr/>
        </p:nvSpPr>
        <p:spPr>
          <a:xfrm rot="19889651" flipH="1">
            <a:off x="4914312" y="3924389"/>
            <a:ext cx="1691994" cy="864096"/>
          </a:xfrm>
          <a:prstGeom prst="stripedRightArrow">
            <a:avLst/>
          </a:prstGeom>
          <a:solidFill>
            <a:srgbClr val="FF0000"/>
          </a:solidFill>
          <a:scene3d>
            <a:camera prst="orthographicFront"/>
            <a:lightRig rig="threePt" dir="t"/>
          </a:scene3d>
          <a:sp3d prstMaterial="clear">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ZA" dirty="0" smtClean="0">
              <a:solidFill>
                <a:schemeClr val="tx1"/>
              </a:solidFill>
            </a:endParaRPr>
          </a:p>
        </p:txBody>
      </p:sp>
      <p:grpSp>
        <p:nvGrpSpPr>
          <p:cNvPr id="28" name="Group 49"/>
          <p:cNvGrpSpPr/>
          <p:nvPr/>
        </p:nvGrpSpPr>
        <p:grpSpPr>
          <a:xfrm>
            <a:off x="1475656" y="3494310"/>
            <a:ext cx="4765129" cy="1906197"/>
            <a:chOff x="1475656" y="3356992"/>
            <a:chExt cx="4765129" cy="2043516"/>
          </a:xfrm>
        </p:grpSpPr>
        <p:sp>
          <p:nvSpPr>
            <p:cNvPr id="29" name="Rectangle 28"/>
            <p:cNvSpPr/>
            <p:nvPr/>
          </p:nvSpPr>
          <p:spPr bwMode="auto">
            <a:xfrm rot="20498268">
              <a:off x="1475656" y="3356992"/>
              <a:ext cx="4765129" cy="2043516"/>
            </a:xfrm>
            <a:prstGeom prst="rect">
              <a:avLst/>
            </a:prstGeom>
            <a:solidFill>
              <a:srgbClr val="FFC000"/>
            </a:solidFill>
            <a:ln w="31750" cap="flat" cmpd="sng" algn="ctr">
              <a:solidFill>
                <a:srgbClr val="3333CC"/>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grpSp>
          <p:nvGrpSpPr>
            <p:cNvPr id="30" name="Group 8"/>
            <p:cNvGrpSpPr/>
            <p:nvPr/>
          </p:nvGrpSpPr>
          <p:grpSpPr>
            <a:xfrm>
              <a:off x="4993833" y="4200469"/>
              <a:ext cx="432048" cy="805162"/>
              <a:chOff x="4993833" y="4200469"/>
              <a:chExt cx="432048" cy="805162"/>
            </a:xfrm>
          </p:grpSpPr>
          <p:sp>
            <p:nvSpPr>
              <p:cNvPr id="31" name="Oval 30"/>
              <p:cNvSpPr/>
              <p:nvPr/>
            </p:nvSpPr>
            <p:spPr bwMode="auto">
              <a:xfrm rot="20294986">
                <a:off x="4993833" y="4200469"/>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32" name="Arc 31"/>
              <p:cNvSpPr/>
              <p:nvPr/>
            </p:nvSpPr>
            <p:spPr>
              <a:xfrm rot="19193597">
                <a:off x="5177519" y="4567210"/>
                <a:ext cx="144016" cy="14401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pSp>
      </p:grpSp>
      <p:sp>
        <p:nvSpPr>
          <p:cNvPr id="33" name="Oval 32"/>
          <p:cNvSpPr/>
          <p:nvPr/>
        </p:nvSpPr>
        <p:spPr bwMode="auto">
          <a:xfrm rot="20294986">
            <a:off x="2113513" y="3696413"/>
            <a:ext cx="432048" cy="805162"/>
          </a:xfrm>
          <a:prstGeom prst="ellipse">
            <a:avLst/>
          </a:prstGeom>
          <a:gradFill flip="none" rotWithShape="1">
            <a:gsLst>
              <a:gs pos="0">
                <a:srgbClr val="FFF200"/>
              </a:gs>
              <a:gs pos="45000">
                <a:srgbClr val="FF7A00"/>
              </a:gs>
              <a:gs pos="70000">
                <a:srgbClr val="FF0300"/>
              </a:gs>
              <a:gs pos="100000">
                <a:srgbClr val="4D0808"/>
              </a:gs>
            </a:gsLst>
            <a:path path="rect">
              <a:fillToRect l="100000" t="100000"/>
            </a:path>
            <a:tileRect r="-100000" b="-100000"/>
          </a:gradFill>
          <a:ln w="9525" cap="flat" cmpd="sng" algn="ctr">
            <a:solidFill>
              <a:schemeClr val="tx1">
                <a:alpha val="0"/>
              </a:schemeClr>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34" name="Striped Right Arrow 33"/>
          <p:cNvSpPr/>
          <p:nvPr/>
        </p:nvSpPr>
        <p:spPr>
          <a:xfrm rot="19889651" flipH="1">
            <a:off x="3153546" y="4725879"/>
            <a:ext cx="2189635" cy="864096"/>
          </a:xfrm>
          <a:prstGeom prst="stripedRightArrow">
            <a:avLst/>
          </a:prstGeom>
          <a:solidFill>
            <a:srgbClr val="FF0000"/>
          </a:solidFill>
          <a:scene3d>
            <a:camera prst="orthographicFront"/>
            <a:lightRig rig="threePt" dir="t"/>
          </a:scene3d>
          <a:sp3d prstMaterial="clear">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ZA" dirty="0" smtClean="0">
                <a:solidFill>
                  <a:schemeClr val="tx1"/>
                </a:solidFill>
              </a:rPr>
              <a:t>Direct hernia</a:t>
            </a:r>
          </a:p>
        </p:txBody>
      </p:sp>
      <p:cxnSp>
        <p:nvCxnSpPr>
          <p:cNvPr id="35" name="Straight Arrow Connector 34"/>
          <p:cNvCxnSpPr>
            <a:endCxn id="31" idx="3"/>
          </p:cNvCxnSpPr>
          <p:nvPr/>
        </p:nvCxnSpPr>
        <p:spPr>
          <a:xfrm rot="5400000" flipH="1" flipV="1">
            <a:off x="4338483" y="5049377"/>
            <a:ext cx="917397" cy="738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Freeform 35"/>
          <p:cNvSpPr/>
          <p:nvPr/>
        </p:nvSpPr>
        <p:spPr>
          <a:xfrm>
            <a:off x="5220072" y="4653136"/>
            <a:ext cx="682529" cy="1992574"/>
          </a:xfrm>
          <a:custGeom>
            <a:avLst/>
            <a:gdLst>
              <a:gd name="connsiteX0" fmla="*/ 0 w 682529"/>
              <a:gd name="connsiteY0" fmla="*/ 0 h 1992574"/>
              <a:gd name="connsiteX1" fmla="*/ 68239 w 682529"/>
              <a:gd name="connsiteY1" fmla="*/ 13648 h 1992574"/>
              <a:gd name="connsiteX2" fmla="*/ 150125 w 682529"/>
              <a:gd name="connsiteY2" fmla="*/ 95535 h 1992574"/>
              <a:gd name="connsiteX3" fmla="*/ 177421 w 682529"/>
              <a:gd name="connsiteY3" fmla="*/ 150126 h 1992574"/>
              <a:gd name="connsiteX4" fmla="*/ 218364 w 682529"/>
              <a:gd name="connsiteY4" fmla="*/ 177421 h 1992574"/>
              <a:gd name="connsiteX5" fmla="*/ 245660 w 682529"/>
              <a:gd name="connsiteY5" fmla="*/ 218365 h 1992574"/>
              <a:gd name="connsiteX6" fmla="*/ 259307 w 682529"/>
              <a:gd name="connsiteY6" fmla="*/ 259308 h 1992574"/>
              <a:gd name="connsiteX7" fmla="*/ 313898 w 682529"/>
              <a:gd name="connsiteY7" fmla="*/ 341194 h 1992574"/>
              <a:gd name="connsiteX8" fmla="*/ 341194 w 682529"/>
              <a:gd name="connsiteY8" fmla="*/ 423081 h 1992574"/>
              <a:gd name="connsiteX9" fmla="*/ 395785 w 682529"/>
              <a:gd name="connsiteY9" fmla="*/ 504968 h 1992574"/>
              <a:gd name="connsiteX10" fmla="*/ 423080 w 682529"/>
              <a:gd name="connsiteY10" fmla="*/ 586854 h 1992574"/>
              <a:gd name="connsiteX11" fmla="*/ 464024 w 682529"/>
              <a:gd name="connsiteY11" fmla="*/ 709684 h 1992574"/>
              <a:gd name="connsiteX12" fmla="*/ 477671 w 682529"/>
              <a:gd name="connsiteY12" fmla="*/ 791571 h 1992574"/>
              <a:gd name="connsiteX13" fmla="*/ 518615 w 682529"/>
              <a:gd name="connsiteY13" fmla="*/ 928048 h 1992574"/>
              <a:gd name="connsiteX14" fmla="*/ 532263 w 682529"/>
              <a:gd name="connsiteY14" fmla="*/ 1037230 h 1992574"/>
              <a:gd name="connsiteX15" fmla="*/ 545910 w 682529"/>
              <a:gd name="connsiteY15" fmla="*/ 1173708 h 1992574"/>
              <a:gd name="connsiteX16" fmla="*/ 600501 w 682529"/>
              <a:gd name="connsiteY16" fmla="*/ 1405720 h 1992574"/>
              <a:gd name="connsiteX17" fmla="*/ 614149 w 682529"/>
              <a:gd name="connsiteY17" fmla="*/ 1501254 h 1992574"/>
              <a:gd name="connsiteX18" fmla="*/ 627797 w 682529"/>
              <a:gd name="connsiteY18" fmla="*/ 1774209 h 1992574"/>
              <a:gd name="connsiteX19" fmla="*/ 655092 w 682529"/>
              <a:gd name="connsiteY19" fmla="*/ 1856096 h 1992574"/>
              <a:gd name="connsiteX20" fmla="*/ 682388 w 682529"/>
              <a:gd name="connsiteY20" fmla="*/ 1992574 h 1992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2529" h="1992574">
                <a:moveTo>
                  <a:pt x="0" y="0"/>
                </a:moveTo>
                <a:cubicBezTo>
                  <a:pt x="22746" y="4549"/>
                  <a:pt x="47041" y="4227"/>
                  <a:pt x="68239" y="13648"/>
                </a:cubicBezTo>
                <a:cubicBezTo>
                  <a:pt x="109508" y="31990"/>
                  <a:pt x="129282" y="59060"/>
                  <a:pt x="150125" y="95535"/>
                </a:cubicBezTo>
                <a:cubicBezTo>
                  <a:pt x="160219" y="113199"/>
                  <a:pt x="164396" y="134497"/>
                  <a:pt x="177421" y="150126"/>
                </a:cubicBezTo>
                <a:cubicBezTo>
                  <a:pt x="187922" y="162727"/>
                  <a:pt x="204716" y="168323"/>
                  <a:pt x="218364" y="177421"/>
                </a:cubicBezTo>
                <a:cubicBezTo>
                  <a:pt x="227463" y="191069"/>
                  <a:pt x="238324" y="203694"/>
                  <a:pt x="245660" y="218365"/>
                </a:cubicBezTo>
                <a:cubicBezTo>
                  <a:pt x="252093" y="231232"/>
                  <a:pt x="252321" y="246733"/>
                  <a:pt x="259307" y="259308"/>
                </a:cubicBezTo>
                <a:cubicBezTo>
                  <a:pt x="275238" y="287985"/>
                  <a:pt x="303524" y="310073"/>
                  <a:pt x="313898" y="341194"/>
                </a:cubicBezTo>
                <a:cubicBezTo>
                  <a:pt x="322997" y="368490"/>
                  <a:pt x="325234" y="399141"/>
                  <a:pt x="341194" y="423081"/>
                </a:cubicBezTo>
                <a:lnTo>
                  <a:pt x="395785" y="504968"/>
                </a:lnTo>
                <a:cubicBezTo>
                  <a:pt x="404883" y="532263"/>
                  <a:pt x="416102" y="558941"/>
                  <a:pt x="423080" y="586854"/>
                </a:cubicBezTo>
                <a:cubicBezTo>
                  <a:pt x="452499" y="704532"/>
                  <a:pt x="413628" y="634092"/>
                  <a:pt x="464024" y="709684"/>
                </a:cubicBezTo>
                <a:cubicBezTo>
                  <a:pt x="468573" y="736980"/>
                  <a:pt x="472244" y="764436"/>
                  <a:pt x="477671" y="791571"/>
                </a:cubicBezTo>
                <a:cubicBezTo>
                  <a:pt x="487983" y="843133"/>
                  <a:pt x="501208" y="875830"/>
                  <a:pt x="518615" y="928048"/>
                </a:cubicBezTo>
                <a:cubicBezTo>
                  <a:pt x="523164" y="964442"/>
                  <a:pt x="528213" y="1000777"/>
                  <a:pt x="532263" y="1037230"/>
                </a:cubicBezTo>
                <a:cubicBezTo>
                  <a:pt x="537312" y="1082670"/>
                  <a:pt x="539128" y="1128494"/>
                  <a:pt x="545910" y="1173708"/>
                </a:cubicBezTo>
                <a:cubicBezTo>
                  <a:pt x="584256" y="1429348"/>
                  <a:pt x="557210" y="1203693"/>
                  <a:pt x="600501" y="1405720"/>
                </a:cubicBezTo>
                <a:cubicBezTo>
                  <a:pt x="607241" y="1437174"/>
                  <a:pt x="609600" y="1469409"/>
                  <a:pt x="614149" y="1501254"/>
                </a:cubicBezTo>
                <a:cubicBezTo>
                  <a:pt x="618698" y="1592239"/>
                  <a:pt x="617355" y="1683711"/>
                  <a:pt x="627797" y="1774209"/>
                </a:cubicBezTo>
                <a:cubicBezTo>
                  <a:pt x="631095" y="1802791"/>
                  <a:pt x="647188" y="1828431"/>
                  <a:pt x="655092" y="1856096"/>
                </a:cubicBezTo>
                <a:cubicBezTo>
                  <a:pt x="686137" y="1964753"/>
                  <a:pt x="682388" y="1918511"/>
                  <a:pt x="682388" y="1992574"/>
                </a:cubicBezTo>
              </a:path>
            </a:pathLst>
          </a:custGeom>
          <a:ln w="317500">
            <a:gradFill>
              <a:gsLst>
                <a:gs pos="54000">
                  <a:srgbClr val="CC00FF"/>
                </a:gs>
                <a:gs pos="35000">
                  <a:srgbClr val="CC00FF"/>
                </a:gs>
                <a:gs pos="0">
                  <a:schemeClr val="accent1">
                    <a:tint val="44500"/>
                    <a:satMod val="160000"/>
                  </a:schemeClr>
                </a:gs>
                <a:gs pos="71000">
                  <a:schemeClr val="accent1">
                    <a:tint val="23500"/>
                    <a:satMod val="160000"/>
                  </a:schemeClr>
                </a:gs>
              </a:gsLst>
              <a:lin ang="5400000" scaled="0"/>
            </a:gradFill>
            <a:prstDash val="solid"/>
            <a:tailEnd type="stealth"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vert="vert" rtlCol="0" anchor="t" anchorCtr="0">
            <a:normAutofit/>
          </a:bodyPr>
          <a:lstStyle/>
          <a:p>
            <a:pPr algn="ctr"/>
            <a:r>
              <a:rPr lang="en-ZA" dirty="0" smtClean="0"/>
              <a:t>S.C.</a:t>
            </a:r>
            <a:endParaRPr lang="en-ZA" dirty="0"/>
          </a:p>
        </p:txBody>
      </p:sp>
      <p:pic>
        <p:nvPicPr>
          <p:cNvPr id="37" name="Picture 36" descr="5_by-nc-sa.png"/>
          <p:cNvPicPr>
            <a:picLocks noChangeAspect="1"/>
          </p:cNvPicPr>
          <p:nvPr/>
        </p:nvPicPr>
        <p:blipFill>
          <a:blip r:embed="rId8" cstate="print"/>
          <a:stretch>
            <a:fillRect/>
          </a:stretch>
        </p:blipFill>
        <p:spPr>
          <a:xfrm>
            <a:off x="50867" y="6596390"/>
            <a:ext cx="685800" cy="239945"/>
          </a:xfrm>
          <a:prstGeom prst="rect">
            <a:avLst/>
          </a:prstGeom>
        </p:spPr>
      </p:pic>
      <p:sp>
        <p:nvSpPr>
          <p:cNvPr id="38" name="TextBox 37"/>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50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right)">
                                      <p:cBhvr>
                                        <p:cTn id="12" dur="500"/>
                                        <p:tgtEl>
                                          <p:spTgt spid="27"/>
                                        </p:tgtEl>
                                      </p:cBhvr>
                                    </p:animEffect>
                                  </p:childTnLst>
                                </p:cTn>
                              </p:par>
                            </p:childTnLst>
                          </p:cTn>
                        </p:par>
                        <p:par>
                          <p:cTn id="13" fill="hold">
                            <p:stCondLst>
                              <p:cond delay="500"/>
                            </p:stCondLst>
                            <p:childTnLst>
                              <p:par>
                                <p:cTn id="14" presetID="22" presetClass="entr" presetSubtype="2"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wipe(right)">
                                      <p:cBhvr>
                                        <p:cTn id="1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ZA" dirty="0" smtClean="0"/>
              <a:t>Indirect inguinal hernias</a:t>
            </a:r>
            <a:endParaRPr lang="en-ZA" dirty="0"/>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r>
              <a:rPr lang="en-ZA" dirty="0" smtClean="0"/>
              <a:t>Pass through the deep ring</a:t>
            </a:r>
          </a:p>
          <a:p>
            <a:r>
              <a:rPr lang="en-ZA" dirty="0" smtClean="0"/>
              <a:t>Travel along the canal</a:t>
            </a:r>
          </a:p>
          <a:p>
            <a:r>
              <a:rPr lang="en-ZA" dirty="0" smtClean="0"/>
              <a:t>Exit the superficial ring above and medial to the pubic tubercle (remember the inguinal ligament attaches to the tubercle). Since the incurved inguinal ligament forms the floor of the canal, the contents of the canal could not emerge below or lateral to the public tubercle (useful in surgical diagnosis). An example is congenital inguinal hernia.</a:t>
            </a:r>
          </a:p>
          <a:p>
            <a:r>
              <a:rPr lang="en-ZA" dirty="0" smtClean="0">
                <a:hlinkClick r:id="rId3" action="ppaction://hlinksldjump"/>
              </a:rPr>
              <a:t>Coverings of indirect hernias</a:t>
            </a:r>
            <a:endParaRPr lang="en-ZA" dirty="0" smtClean="0"/>
          </a:p>
          <a:p>
            <a:endParaRPr lang="en-ZA" dirty="0" smtClean="0"/>
          </a:p>
        </p:txBody>
      </p:sp>
      <p:sp>
        <p:nvSpPr>
          <p:cNvPr id="4" name="Slide Number Placeholder 3"/>
          <p:cNvSpPr>
            <a:spLocks noGrp="1"/>
          </p:cNvSpPr>
          <p:nvPr>
            <p:ph type="sldNum" sz="quarter" idx="12"/>
          </p:nvPr>
        </p:nvSpPr>
        <p:spPr>
          <a:xfrm>
            <a:off x="6553200" y="6356350"/>
            <a:ext cx="2133600" cy="365125"/>
          </a:xfrm>
        </p:spPr>
        <p:txBody>
          <a:bodyPr/>
          <a:lstStyle/>
          <a:p>
            <a:fld id="{37F7269D-FAE2-45F2-997E-0281A25CBE4C}" type="slidenum">
              <a:rPr lang="en-ZA" smtClean="0"/>
              <a:pPr/>
              <a:t>16</a:t>
            </a:fld>
            <a:endParaRPr lang="en-ZA"/>
          </a:p>
        </p:txBody>
      </p:sp>
      <p:pic>
        <p:nvPicPr>
          <p:cNvPr id="5" name="Picture 4" descr="5_by-nc-sa.png"/>
          <p:cNvPicPr>
            <a:picLocks noChangeAspect="1"/>
          </p:cNvPicPr>
          <p:nvPr/>
        </p:nvPicPr>
        <p:blipFill>
          <a:blip r:embed="rId4" cstate="print"/>
          <a:stretch>
            <a:fillRect/>
          </a:stretch>
        </p:blipFill>
        <p:spPr>
          <a:xfrm>
            <a:off x="50867" y="6596390"/>
            <a:ext cx="685800" cy="239945"/>
          </a:xfrm>
          <a:prstGeom prst="rect">
            <a:avLst/>
          </a:prstGeom>
        </p:spPr>
      </p:pic>
      <p:sp>
        <p:nvSpPr>
          <p:cNvPr id="6" name="TextBox 5"/>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ZA" dirty="0" smtClean="0"/>
              <a:t>Coverings of indirect hernias</a:t>
            </a:r>
            <a:endParaRPr lang="en-ZA" dirty="0"/>
          </a:p>
        </p:txBody>
      </p:sp>
      <p:sp>
        <p:nvSpPr>
          <p:cNvPr id="3" name="Content Placeholder 2"/>
          <p:cNvSpPr>
            <a:spLocks noGrp="1"/>
          </p:cNvSpPr>
          <p:nvPr>
            <p:ph idx="1"/>
          </p:nvPr>
        </p:nvSpPr>
        <p:spPr>
          <a:xfrm>
            <a:off x="457200" y="1600200"/>
            <a:ext cx="8229600" cy="4525963"/>
          </a:xfrm>
        </p:spPr>
        <p:txBody>
          <a:bodyPr>
            <a:normAutofit fontScale="92500" lnSpcReduction="10000"/>
          </a:bodyPr>
          <a:lstStyle/>
          <a:p>
            <a:r>
              <a:rPr lang="en-ZA" dirty="0" smtClean="0"/>
              <a:t>Peritoneum</a:t>
            </a:r>
          </a:p>
          <a:p>
            <a:r>
              <a:rPr lang="en-ZA" dirty="0" smtClean="0"/>
              <a:t>Internal spermatic fascia</a:t>
            </a:r>
            <a:br>
              <a:rPr lang="en-ZA" dirty="0" smtClean="0"/>
            </a:br>
            <a:r>
              <a:rPr lang="en-ZA" sz="2600" dirty="0" smtClean="0"/>
              <a:t>(from transversalis fascia)</a:t>
            </a:r>
            <a:endParaRPr lang="en-ZA" dirty="0" smtClean="0"/>
          </a:p>
          <a:p>
            <a:r>
              <a:rPr lang="en-ZA" dirty="0" smtClean="0"/>
              <a:t>Cremaster muscle &amp; fascia</a:t>
            </a:r>
            <a:br>
              <a:rPr lang="en-ZA" dirty="0" smtClean="0"/>
            </a:br>
            <a:r>
              <a:rPr lang="en-ZA" sz="2400" dirty="0" smtClean="0"/>
              <a:t>(from transversus abdominis and</a:t>
            </a:r>
            <a:br>
              <a:rPr lang="en-ZA" sz="2400" dirty="0" smtClean="0"/>
            </a:br>
            <a:r>
              <a:rPr lang="en-ZA" sz="2400" dirty="0" smtClean="0"/>
              <a:t>internal oblique mm.)</a:t>
            </a:r>
            <a:endParaRPr lang="en-ZA" dirty="0" smtClean="0"/>
          </a:p>
          <a:p>
            <a:r>
              <a:rPr lang="en-ZA" dirty="0" smtClean="0"/>
              <a:t>External spermatic fascia</a:t>
            </a:r>
            <a:br>
              <a:rPr lang="en-ZA" dirty="0" smtClean="0"/>
            </a:br>
            <a:r>
              <a:rPr lang="en-ZA" sz="2600" dirty="0" smtClean="0"/>
              <a:t>(from external oblique m.)</a:t>
            </a:r>
            <a:endParaRPr lang="en-ZA" dirty="0" smtClean="0"/>
          </a:p>
          <a:p>
            <a:r>
              <a:rPr lang="en-ZA" dirty="0" smtClean="0"/>
              <a:t>Superficial fascia</a:t>
            </a:r>
          </a:p>
          <a:p>
            <a:r>
              <a:rPr lang="en-ZA" dirty="0" smtClean="0"/>
              <a:t>Skin</a:t>
            </a:r>
            <a:endParaRPr lang="en-ZA" dirty="0"/>
          </a:p>
        </p:txBody>
      </p:sp>
      <p:sp>
        <p:nvSpPr>
          <p:cNvPr id="4" name="Slide Number Placeholder 3"/>
          <p:cNvSpPr>
            <a:spLocks noGrp="1"/>
          </p:cNvSpPr>
          <p:nvPr>
            <p:ph type="sldNum" sz="quarter" idx="12"/>
          </p:nvPr>
        </p:nvSpPr>
        <p:spPr>
          <a:xfrm>
            <a:off x="6553200" y="6356350"/>
            <a:ext cx="2133600" cy="365125"/>
          </a:xfrm>
        </p:spPr>
        <p:txBody>
          <a:bodyPr/>
          <a:lstStyle/>
          <a:p>
            <a:fld id="{37F7269D-FAE2-45F2-997E-0281A25CBE4C}" type="slidenum">
              <a:rPr lang="en-ZA" smtClean="0"/>
              <a:pPr/>
              <a:t>17</a:t>
            </a:fld>
            <a:endParaRPr lang="en-ZA"/>
          </a:p>
        </p:txBody>
      </p:sp>
      <p:sp>
        <p:nvSpPr>
          <p:cNvPr id="5" name="Cloud Callout 4"/>
          <p:cNvSpPr/>
          <p:nvPr/>
        </p:nvSpPr>
        <p:spPr>
          <a:xfrm>
            <a:off x="5580112" y="1196752"/>
            <a:ext cx="3312368" cy="2541630"/>
          </a:xfrm>
          <a:prstGeom prst="cloudCallout">
            <a:avLst>
              <a:gd name="adj1" fmla="val -18038"/>
              <a:gd name="adj2" fmla="val 72058"/>
            </a:avLst>
          </a:prstGeom>
          <a:gradFill flip="none" rotWithShape="1">
            <a:gsLst>
              <a:gs pos="0">
                <a:srgbClr val="000000"/>
              </a:gs>
              <a:gs pos="39999">
                <a:srgbClr val="0A128C"/>
              </a:gs>
              <a:gs pos="70000">
                <a:srgbClr val="181CC7"/>
              </a:gs>
              <a:gs pos="88000">
                <a:srgbClr val="7005D4"/>
              </a:gs>
              <a:gs pos="100000">
                <a:srgbClr val="8C3D91"/>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t>This is a list that you can reason out yourself.  Work out the covering layers based on the abdominal wall layers. </a:t>
            </a:r>
            <a:endParaRPr lang="en-ZA" dirty="0"/>
          </a:p>
        </p:txBody>
      </p:sp>
      <p:pic>
        <p:nvPicPr>
          <p:cNvPr id="7" name="Picture 2" descr="C:\Documents and Settings\Administrator\Local Settings\Temporary Internet Files\Content.IE5\4ZC3RJ6A\MC900433160[1].jpg"/>
          <p:cNvPicPr>
            <a:picLocks noChangeAspect="1" noChangeArrowheads="1"/>
          </p:cNvPicPr>
          <p:nvPr/>
        </p:nvPicPr>
        <p:blipFill>
          <a:blip r:embed="rId3">
            <a:lum contrast="30000"/>
          </a:blip>
          <a:stretch>
            <a:fillRect/>
          </a:stretch>
        </p:blipFill>
        <p:spPr bwMode="auto">
          <a:xfrm>
            <a:off x="5580112" y="4365104"/>
            <a:ext cx="2376264" cy="23762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5_by-nc-sa.png"/>
          <p:cNvPicPr>
            <a:picLocks noChangeAspect="1"/>
          </p:cNvPicPr>
          <p:nvPr/>
        </p:nvPicPr>
        <p:blipFill>
          <a:blip r:embed="rId4" cstate="print"/>
          <a:stretch>
            <a:fillRect/>
          </a:stretch>
        </p:blipFill>
        <p:spPr>
          <a:xfrm>
            <a:off x="50867" y="6596390"/>
            <a:ext cx="685800" cy="239945"/>
          </a:xfrm>
          <a:prstGeom prst="rect">
            <a:avLst/>
          </a:prstGeom>
        </p:spPr>
      </p:pic>
      <p:sp>
        <p:nvSpPr>
          <p:cNvPr id="9" name="TextBox 8"/>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ZA" dirty="0" smtClean="0"/>
              <a:t>Direct inguinal hernias</a:t>
            </a:r>
            <a:endParaRPr lang="en-ZA" dirty="0"/>
          </a:p>
        </p:txBody>
      </p:sp>
      <p:sp>
        <p:nvSpPr>
          <p:cNvPr id="3" name="Content Placeholder 2"/>
          <p:cNvSpPr>
            <a:spLocks noGrp="1"/>
          </p:cNvSpPr>
          <p:nvPr>
            <p:ph idx="1"/>
          </p:nvPr>
        </p:nvSpPr>
        <p:spPr>
          <a:xfrm>
            <a:off x="457200" y="1600200"/>
            <a:ext cx="8229600" cy="4525963"/>
          </a:xfrm>
        </p:spPr>
        <p:txBody>
          <a:bodyPr>
            <a:normAutofit lnSpcReduction="10000"/>
          </a:bodyPr>
          <a:lstStyle/>
          <a:p>
            <a:r>
              <a:rPr lang="en-ZA" dirty="0" smtClean="0"/>
              <a:t>If the posterior wall of the canal is weakened medially (e.g. by chronically increased intra-abdominal pressure), it can stretch and bulge out through the superficial ring</a:t>
            </a:r>
          </a:p>
          <a:p>
            <a:r>
              <a:rPr lang="en-ZA" dirty="0" smtClean="0"/>
              <a:t>The contents of the hernia do not travel along the length of the canal but push directly on the stretched posterior inguinal canal wall and through the superficial ring.</a:t>
            </a:r>
          </a:p>
          <a:p>
            <a:r>
              <a:rPr lang="en-ZA" dirty="0" smtClean="0">
                <a:hlinkClick r:id="rId3" action="ppaction://hlinksldjump"/>
              </a:rPr>
              <a:t>Coverings of direct hernias</a:t>
            </a:r>
            <a:endParaRPr lang="en-ZA" dirty="0" smtClean="0"/>
          </a:p>
          <a:p>
            <a:endParaRPr lang="en-ZA" dirty="0" smtClean="0"/>
          </a:p>
          <a:p>
            <a:endParaRPr lang="en-ZA" dirty="0"/>
          </a:p>
        </p:txBody>
      </p:sp>
      <p:sp>
        <p:nvSpPr>
          <p:cNvPr id="4" name="Slide Number Placeholder 3"/>
          <p:cNvSpPr>
            <a:spLocks noGrp="1"/>
          </p:cNvSpPr>
          <p:nvPr>
            <p:ph type="sldNum" sz="quarter" idx="12"/>
          </p:nvPr>
        </p:nvSpPr>
        <p:spPr>
          <a:xfrm>
            <a:off x="6553200" y="6356350"/>
            <a:ext cx="2133600" cy="365125"/>
          </a:xfrm>
        </p:spPr>
        <p:txBody>
          <a:bodyPr/>
          <a:lstStyle/>
          <a:p>
            <a:fld id="{37F7269D-FAE2-45F2-997E-0281A25CBE4C}" type="slidenum">
              <a:rPr lang="en-ZA" smtClean="0"/>
              <a:pPr/>
              <a:t>18</a:t>
            </a:fld>
            <a:endParaRPr lang="en-ZA"/>
          </a:p>
        </p:txBody>
      </p:sp>
      <p:pic>
        <p:nvPicPr>
          <p:cNvPr id="5" name="Picture 4" descr="5_by-nc-sa.png"/>
          <p:cNvPicPr>
            <a:picLocks noChangeAspect="1"/>
          </p:cNvPicPr>
          <p:nvPr/>
        </p:nvPicPr>
        <p:blipFill>
          <a:blip r:embed="rId4" cstate="print"/>
          <a:stretch>
            <a:fillRect/>
          </a:stretch>
        </p:blipFill>
        <p:spPr>
          <a:xfrm>
            <a:off x="50867" y="6596390"/>
            <a:ext cx="685800" cy="239945"/>
          </a:xfrm>
          <a:prstGeom prst="rect">
            <a:avLst/>
          </a:prstGeom>
        </p:spPr>
      </p:pic>
      <p:sp>
        <p:nvSpPr>
          <p:cNvPr id="6" name="TextBox 5"/>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ZA" dirty="0" smtClean="0"/>
              <a:t>Coverings of direct hernias</a:t>
            </a:r>
            <a:endParaRPr lang="en-ZA" dirty="0"/>
          </a:p>
        </p:txBody>
      </p:sp>
      <p:sp>
        <p:nvSpPr>
          <p:cNvPr id="3" name="Content Placeholder 2"/>
          <p:cNvSpPr>
            <a:spLocks noGrp="1"/>
          </p:cNvSpPr>
          <p:nvPr>
            <p:ph idx="1"/>
          </p:nvPr>
        </p:nvSpPr>
        <p:spPr>
          <a:xfrm>
            <a:off x="457200" y="1600200"/>
            <a:ext cx="8229600" cy="4525963"/>
          </a:xfrm>
        </p:spPr>
        <p:txBody>
          <a:bodyPr/>
          <a:lstStyle/>
          <a:p>
            <a:r>
              <a:rPr lang="en-ZA" dirty="0" smtClean="0"/>
              <a:t>Peritoneum</a:t>
            </a:r>
          </a:p>
          <a:p>
            <a:r>
              <a:rPr lang="en-ZA" dirty="0" smtClean="0"/>
              <a:t>Transversalis fascia</a:t>
            </a:r>
          </a:p>
          <a:p>
            <a:r>
              <a:rPr lang="en-ZA" dirty="0" smtClean="0"/>
              <a:t>Conjoint tendon</a:t>
            </a:r>
          </a:p>
          <a:p>
            <a:r>
              <a:rPr lang="en-ZA" dirty="0" smtClean="0"/>
              <a:t>External oblique aponeurosis</a:t>
            </a:r>
          </a:p>
          <a:p>
            <a:r>
              <a:rPr lang="en-ZA" dirty="0" smtClean="0"/>
              <a:t>Superficial fascia</a:t>
            </a:r>
          </a:p>
          <a:p>
            <a:r>
              <a:rPr lang="en-ZA" dirty="0" smtClean="0"/>
              <a:t>Skin</a:t>
            </a:r>
            <a:endParaRPr lang="en-ZA" dirty="0"/>
          </a:p>
        </p:txBody>
      </p:sp>
      <p:sp>
        <p:nvSpPr>
          <p:cNvPr id="4" name="Slide Number Placeholder 3"/>
          <p:cNvSpPr>
            <a:spLocks noGrp="1"/>
          </p:cNvSpPr>
          <p:nvPr>
            <p:ph type="sldNum" sz="quarter" idx="12"/>
          </p:nvPr>
        </p:nvSpPr>
        <p:spPr>
          <a:xfrm>
            <a:off x="6553200" y="6356350"/>
            <a:ext cx="2133600" cy="365125"/>
          </a:xfrm>
        </p:spPr>
        <p:txBody>
          <a:bodyPr/>
          <a:lstStyle/>
          <a:p>
            <a:fld id="{37F7269D-FAE2-45F2-997E-0281A25CBE4C}" type="slidenum">
              <a:rPr lang="en-ZA" smtClean="0"/>
              <a:pPr/>
              <a:t>19</a:t>
            </a:fld>
            <a:endParaRPr lang="en-ZA"/>
          </a:p>
        </p:txBody>
      </p:sp>
      <p:sp>
        <p:nvSpPr>
          <p:cNvPr id="5" name="Cloud Callout 4"/>
          <p:cNvSpPr/>
          <p:nvPr/>
        </p:nvSpPr>
        <p:spPr>
          <a:xfrm>
            <a:off x="5732512" y="1349152"/>
            <a:ext cx="3312368" cy="2541630"/>
          </a:xfrm>
          <a:prstGeom prst="cloudCallout">
            <a:avLst>
              <a:gd name="adj1" fmla="val -18038"/>
              <a:gd name="adj2" fmla="val 72058"/>
            </a:avLst>
          </a:prstGeom>
          <a:gradFill flip="none" rotWithShape="1">
            <a:gsLst>
              <a:gs pos="0">
                <a:srgbClr val="000000"/>
              </a:gs>
              <a:gs pos="39999">
                <a:srgbClr val="0A128C"/>
              </a:gs>
              <a:gs pos="70000">
                <a:srgbClr val="181CC7"/>
              </a:gs>
              <a:gs pos="88000">
                <a:srgbClr val="7005D4"/>
              </a:gs>
              <a:gs pos="100000">
                <a:srgbClr val="8C3D91"/>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t>This is a list that you can reason out yourself.  Work out the layers based on the anatomy. This will facilitate your understanding.</a:t>
            </a:r>
            <a:endParaRPr lang="en-ZA" dirty="0"/>
          </a:p>
        </p:txBody>
      </p:sp>
      <p:pic>
        <p:nvPicPr>
          <p:cNvPr id="6" name="Picture 2" descr="C:\Documents and Settings\Administrator\Local Settings\Temporary Internet Files\Content.IE5\4ZC3RJ6A\MC900433160[1].jpg"/>
          <p:cNvPicPr>
            <a:picLocks noChangeAspect="1" noChangeArrowheads="1"/>
          </p:cNvPicPr>
          <p:nvPr/>
        </p:nvPicPr>
        <p:blipFill>
          <a:blip r:embed="rId3">
            <a:lum contrast="30000"/>
          </a:blip>
          <a:stretch>
            <a:fillRect/>
          </a:stretch>
        </p:blipFill>
        <p:spPr bwMode="auto">
          <a:xfrm>
            <a:off x="5580112" y="4365104"/>
            <a:ext cx="2376264" cy="237626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5_by-nc-sa.png"/>
          <p:cNvPicPr>
            <a:picLocks noChangeAspect="1"/>
          </p:cNvPicPr>
          <p:nvPr/>
        </p:nvPicPr>
        <p:blipFill>
          <a:blip r:embed="rId4" cstate="print"/>
          <a:stretch>
            <a:fillRect/>
          </a:stretch>
        </p:blipFill>
        <p:spPr>
          <a:xfrm>
            <a:off x="50867" y="6596390"/>
            <a:ext cx="685800" cy="239945"/>
          </a:xfrm>
          <a:prstGeom prst="rect">
            <a:avLst/>
          </a:prstGeom>
        </p:spPr>
      </p:pic>
      <p:sp>
        <p:nvSpPr>
          <p:cNvPr id="8" name="TextBox 7"/>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ZA" dirty="0" smtClean="0"/>
              <a:t>Inguinal canals – why have them?</a:t>
            </a:r>
            <a:endParaRPr lang="en-ZA" dirty="0"/>
          </a:p>
        </p:txBody>
      </p:sp>
      <p:sp>
        <p:nvSpPr>
          <p:cNvPr id="8" name="Content Placeholder 2"/>
          <p:cNvSpPr>
            <a:spLocks noGrp="1"/>
          </p:cNvSpPr>
          <p:nvPr>
            <p:ph idx="1"/>
          </p:nvPr>
        </p:nvSpPr>
        <p:spPr>
          <a:xfrm>
            <a:off x="457200" y="1600200"/>
            <a:ext cx="8229600" cy="4525963"/>
          </a:xfrm>
        </p:spPr>
        <p:txBody>
          <a:bodyPr/>
          <a:lstStyle/>
          <a:p>
            <a:r>
              <a:rPr lang="en-ZA" dirty="0" smtClean="0"/>
              <a:t>Allow contents of the scrotum to communicate with intra-abdominal contents</a:t>
            </a:r>
          </a:p>
          <a:p>
            <a:r>
              <a:rPr lang="en-ZA" dirty="0" smtClean="0"/>
              <a:t>Prevent mobile intra-abdominal contents (e.g. intestine) from entering the scrotum and possibly becoming damaged, while at the same time permitting blood vessels, nerves, lymphatics, vas deferens etc. to supply the scrotal contents</a:t>
            </a:r>
            <a:endParaRPr lang="en-ZA" dirty="0"/>
          </a:p>
        </p:txBody>
      </p:sp>
      <p:sp>
        <p:nvSpPr>
          <p:cNvPr id="9" name="Slide Number Placeholder 3"/>
          <p:cNvSpPr>
            <a:spLocks noGrp="1"/>
          </p:cNvSpPr>
          <p:nvPr>
            <p:ph type="sldNum" sz="quarter" idx="12"/>
          </p:nvPr>
        </p:nvSpPr>
        <p:spPr>
          <a:xfrm>
            <a:off x="6553200" y="6356350"/>
            <a:ext cx="2133600" cy="365125"/>
          </a:xfrm>
        </p:spPr>
        <p:txBody>
          <a:bodyPr/>
          <a:lstStyle/>
          <a:p>
            <a:fld id="{37F7269D-FAE2-45F2-997E-0281A25CBE4C}" type="slidenum">
              <a:rPr lang="en-ZA" smtClean="0"/>
              <a:pPr/>
              <a:t>2</a:t>
            </a:fld>
            <a:endParaRPr lang="en-ZA"/>
          </a:p>
        </p:txBody>
      </p:sp>
      <p:pic>
        <p:nvPicPr>
          <p:cNvPr id="10" name="Picture 9" descr="5_by-nc-sa.png"/>
          <p:cNvPicPr>
            <a:picLocks noChangeAspect="1"/>
          </p:cNvPicPr>
          <p:nvPr/>
        </p:nvPicPr>
        <p:blipFill>
          <a:blip r:embed="rId3" cstate="print"/>
          <a:stretch>
            <a:fillRect/>
          </a:stretch>
        </p:blipFill>
        <p:spPr>
          <a:xfrm>
            <a:off x="50867" y="6596390"/>
            <a:ext cx="685800" cy="239945"/>
          </a:xfrm>
          <a:prstGeom prst="rect">
            <a:avLst/>
          </a:prstGeom>
        </p:spPr>
      </p:pic>
      <p:sp>
        <p:nvSpPr>
          <p:cNvPr id="11" name="TextBox 10"/>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ZA" dirty="0" smtClean="0"/>
              <a:t>Acknowledgements</a:t>
            </a:r>
            <a:endParaRPr lang="en-ZA" dirty="0"/>
          </a:p>
        </p:txBody>
      </p:sp>
      <p:sp>
        <p:nvSpPr>
          <p:cNvPr id="3" name="Content Placeholder 2"/>
          <p:cNvSpPr>
            <a:spLocks noGrp="1"/>
          </p:cNvSpPr>
          <p:nvPr>
            <p:ph idx="1"/>
          </p:nvPr>
        </p:nvSpPr>
        <p:spPr>
          <a:xfrm>
            <a:off x="457200" y="1600200"/>
            <a:ext cx="8229600" cy="4525963"/>
          </a:xfrm>
        </p:spPr>
        <p:txBody>
          <a:bodyPr/>
          <a:lstStyle/>
          <a:p>
            <a:r>
              <a:rPr lang="en-ZA" sz="2000" dirty="0" smtClean="0"/>
              <a:t>My colleague, Dr Chris </a:t>
            </a:r>
            <a:r>
              <a:rPr lang="en-ZA" sz="2000" dirty="0" err="1" smtClean="0"/>
              <a:t>Warton</a:t>
            </a:r>
            <a:r>
              <a:rPr lang="en-ZA" sz="2000" dirty="0" smtClean="0"/>
              <a:t>, who first introduced me years ago to the idea of a “Smartie” box description of the inguinal canal</a:t>
            </a:r>
          </a:p>
          <a:p>
            <a:endParaRPr lang="en-ZA" dirty="0" smtClean="0"/>
          </a:p>
          <a:p>
            <a:endParaRPr lang="en-ZA" dirty="0"/>
          </a:p>
        </p:txBody>
      </p:sp>
      <p:sp>
        <p:nvSpPr>
          <p:cNvPr id="4" name="Slide Number Placeholder 3"/>
          <p:cNvSpPr>
            <a:spLocks noGrp="1"/>
          </p:cNvSpPr>
          <p:nvPr>
            <p:ph type="sldNum" sz="quarter" idx="12"/>
          </p:nvPr>
        </p:nvSpPr>
        <p:spPr>
          <a:xfrm>
            <a:off x="6553200" y="6356350"/>
            <a:ext cx="2133600" cy="365125"/>
          </a:xfrm>
        </p:spPr>
        <p:txBody>
          <a:bodyPr/>
          <a:lstStyle/>
          <a:p>
            <a:fld id="{37F7269D-FAE2-45F2-997E-0281A25CBE4C}" type="slidenum">
              <a:rPr lang="en-ZA" smtClean="0"/>
              <a:pPr/>
              <a:t>20</a:t>
            </a:fld>
            <a:endParaRPr lang="en-ZA"/>
          </a:p>
        </p:txBody>
      </p:sp>
      <p:pic>
        <p:nvPicPr>
          <p:cNvPr id="10" name="Picture 9" descr="5_by-nc-sa.png"/>
          <p:cNvPicPr>
            <a:picLocks noChangeAspect="1"/>
          </p:cNvPicPr>
          <p:nvPr/>
        </p:nvPicPr>
        <p:blipFill>
          <a:blip r:embed="rId3" cstate="print"/>
          <a:stretch>
            <a:fillRect/>
          </a:stretch>
        </p:blipFill>
        <p:spPr>
          <a:xfrm>
            <a:off x="50867" y="6596390"/>
            <a:ext cx="685800" cy="239945"/>
          </a:xfrm>
          <a:prstGeom prst="rect">
            <a:avLst/>
          </a:prstGeom>
        </p:spPr>
      </p:pic>
      <p:sp>
        <p:nvSpPr>
          <p:cNvPr id="11" name="TextBox 10"/>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grpSp>
        <p:nvGrpSpPr>
          <p:cNvPr id="13" name="Group 12"/>
          <p:cNvGrpSpPr/>
          <p:nvPr/>
        </p:nvGrpSpPr>
        <p:grpSpPr>
          <a:xfrm>
            <a:off x="1524000" y="2743200"/>
            <a:ext cx="5510336" cy="1907654"/>
            <a:chOff x="1043608" y="3795669"/>
            <a:chExt cx="5510336" cy="1907654"/>
          </a:xfrm>
        </p:grpSpPr>
        <p:cxnSp>
          <p:nvCxnSpPr>
            <p:cNvPr id="5" name="Straight Arrow Connector 4"/>
            <p:cNvCxnSpPr/>
            <p:nvPr/>
          </p:nvCxnSpPr>
          <p:spPr>
            <a:xfrm>
              <a:off x="1043608" y="4073774"/>
              <a:ext cx="3096344" cy="648072"/>
            </a:xfrm>
            <a:prstGeom prst="straightConnector1">
              <a:avLst/>
            </a:prstGeom>
            <a:ln w="76200">
              <a:headEnd type="none" w="med" len="med"/>
              <a:tailEnd type="none" w="med" len="med"/>
            </a:ln>
            <a:effectLst/>
          </p:spPr>
          <p:style>
            <a:lnRef idx="1">
              <a:schemeClr val="dk1"/>
            </a:lnRef>
            <a:fillRef idx="0">
              <a:schemeClr val="dk1"/>
            </a:fillRef>
            <a:effectRef idx="0">
              <a:schemeClr val="dk1"/>
            </a:effectRef>
            <a:fontRef idx="minor">
              <a:schemeClr val="tx1"/>
            </a:fontRef>
          </p:style>
        </p:cxnSp>
        <p:grpSp>
          <p:nvGrpSpPr>
            <p:cNvPr id="6" name="Group 5"/>
            <p:cNvGrpSpPr/>
            <p:nvPr/>
          </p:nvGrpSpPr>
          <p:grpSpPr>
            <a:xfrm>
              <a:off x="2195736" y="4185084"/>
              <a:ext cx="3519264" cy="1122946"/>
              <a:chOff x="1772433" y="4760645"/>
              <a:chExt cx="4824997" cy="1302966"/>
            </a:xfrm>
            <a:gradFill>
              <a:gsLst>
                <a:gs pos="0">
                  <a:schemeClr val="accent6">
                    <a:tint val="50000"/>
                    <a:satMod val="300000"/>
                    <a:alpha val="0"/>
                  </a:schemeClr>
                </a:gs>
                <a:gs pos="35000">
                  <a:schemeClr val="accent6">
                    <a:tint val="37000"/>
                    <a:satMod val="300000"/>
                  </a:schemeClr>
                </a:gs>
                <a:gs pos="100000">
                  <a:schemeClr val="accent6">
                    <a:tint val="15000"/>
                    <a:satMod val="350000"/>
                  </a:schemeClr>
                </a:gs>
              </a:gsLst>
              <a:lin ang="16200000" scaled="1"/>
            </a:gradFill>
          </p:grpSpPr>
          <p:sp>
            <p:nvSpPr>
              <p:cNvPr id="7" name="Cube 6"/>
              <p:cNvSpPr/>
              <p:nvPr/>
            </p:nvSpPr>
            <p:spPr>
              <a:xfrm rot="11499934">
                <a:off x="1772894" y="4767467"/>
                <a:ext cx="4824536" cy="1296144"/>
              </a:xfrm>
              <a:prstGeom prst="cube">
                <a:avLst/>
              </a:prstGeom>
              <a:grp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ZA"/>
              </a:p>
            </p:txBody>
          </p:sp>
          <p:sp>
            <p:nvSpPr>
              <p:cNvPr id="8" name="Cube 7"/>
              <p:cNvSpPr/>
              <p:nvPr/>
            </p:nvSpPr>
            <p:spPr>
              <a:xfrm rot="689434">
                <a:off x="1772433" y="4760645"/>
                <a:ext cx="4824536" cy="1296144"/>
              </a:xfrm>
              <a:prstGeom prst="cube">
                <a:avLst/>
              </a:prstGeom>
              <a:grp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ZA"/>
              </a:p>
            </p:txBody>
          </p:sp>
        </p:grpSp>
        <p:cxnSp>
          <p:nvCxnSpPr>
            <p:cNvPr id="9" name="Straight Arrow Connector 8"/>
            <p:cNvCxnSpPr/>
            <p:nvPr/>
          </p:nvCxnSpPr>
          <p:spPr>
            <a:xfrm>
              <a:off x="5257800" y="5043197"/>
              <a:ext cx="1296144" cy="288032"/>
            </a:xfrm>
            <a:prstGeom prst="straightConnector1">
              <a:avLst/>
            </a:prstGeom>
            <a:ln w="76200">
              <a:tailEnd type="arrow"/>
            </a:ln>
            <a:effectLst/>
          </p:spPr>
          <p:style>
            <a:lnRef idx="1">
              <a:schemeClr val="dk1"/>
            </a:lnRef>
            <a:fillRef idx="0">
              <a:schemeClr val="dk1"/>
            </a:fillRef>
            <a:effectRef idx="0">
              <a:schemeClr val="dk1"/>
            </a:effectRef>
            <a:fontRef idx="minor">
              <a:schemeClr val="tx1"/>
            </a:fontRef>
          </p:style>
        </p:cxnSp>
        <p:pic>
          <p:nvPicPr>
            <p:cNvPr id="12" name="Picture 11" descr="Smarties-UK-Candies.jpg"/>
            <p:cNvPicPr>
              <a:picLocks noChangeAspect="1"/>
            </p:cNvPicPr>
            <p:nvPr/>
          </p:nvPicPr>
          <p:blipFill>
            <a:blip r:embed="rId4">
              <a:clrChange>
                <a:clrFrom>
                  <a:srgbClr val="FFFFFF"/>
                </a:clrFrom>
                <a:clrTo>
                  <a:srgbClr val="FFFFFF">
                    <a:alpha val="0"/>
                  </a:srgbClr>
                </a:clrTo>
              </a:clrChange>
            </a:blip>
            <a:stretch>
              <a:fillRect/>
            </a:stretch>
          </p:blipFill>
          <p:spPr>
            <a:xfrm>
              <a:off x="2130622" y="3795669"/>
              <a:ext cx="3525882" cy="1907654"/>
            </a:xfrm>
            <a:prstGeom prst="rect">
              <a:avLst/>
            </a:prstGeom>
            <a:effectLst/>
          </p:spPr>
        </p:pic>
      </p:grpSp>
      <p:sp>
        <p:nvSpPr>
          <p:cNvPr id="15" name="TextBox 14"/>
          <p:cNvSpPr txBox="1"/>
          <p:nvPr/>
        </p:nvSpPr>
        <p:spPr>
          <a:xfrm>
            <a:off x="6858000" y="6400800"/>
            <a:ext cx="1435008" cy="215444"/>
          </a:xfrm>
          <a:prstGeom prst="rect">
            <a:avLst/>
          </a:prstGeom>
          <a:noFill/>
        </p:spPr>
        <p:txBody>
          <a:bodyPr wrap="none" rtlCol="0">
            <a:spAutoFit/>
          </a:bodyPr>
          <a:lstStyle/>
          <a:p>
            <a:r>
              <a:rPr lang="en-US" sz="800" dirty="0" err="1" smtClean="0">
                <a:hlinkClick r:id="rId5"/>
              </a:rPr>
              <a:t>Smarties</a:t>
            </a:r>
            <a:r>
              <a:rPr lang="en-US" sz="800" dirty="0" smtClean="0">
                <a:hlinkClick r:id="rId5"/>
              </a:rPr>
              <a:t> photo by Evan-Amos</a:t>
            </a:r>
            <a:endParaRPr lang="en-US" sz="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304800" y="2590800"/>
            <a:ext cx="8534400" cy="3048000"/>
          </a:xfrm>
        </p:spPr>
        <p:txBody>
          <a:bodyPr>
            <a:normAutofit fontScale="92500" lnSpcReduction="10000"/>
          </a:bodyPr>
          <a:lstStyle/>
          <a:p>
            <a:pPr algn="ctr">
              <a:buNone/>
            </a:pPr>
            <a:r>
              <a:rPr lang="en-US" sz="2000" dirty="0" smtClean="0"/>
              <a:t>A Schematic Introduction to the Anatomy of the Inguinal Canal by </a:t>
            </a:r>
          </a:p>
          <a:p>
            <a:pPr algn="ctr">
              <a:buNone/>
            </a:pPr>
            <a:r>
              <a:rPr lang="en-US" sz="2000" dirty="0" smtClean="0">
                <a:hlinkClick r:id="rId3"/>
              </a:rPr>
              <a:t>Dr Charles P. Slater, Department of Human Biology, University of Cape Town</a:t>
            </a:r>
            <a:r>
              <a:rPr lang="en-US" sz="2000" dirty="0" smtClean="0"/>
              <a:t> </a:t>
            </a:r>
          </a:p>
          <a:p>
            <a:pPr algn="ctr">
              <a:buNone/>
            </a:pPr>
            <a:r>
              <a:rPr lang="en-US" sz="2000" dirty="0" smtClean="0"/>
              <a:t>is licensed under a </a:t>
            </a:r>
          </a:p>
          <a:p>
            <a:pPr algn="ctr">
              <a:buNone/>
            </a:pPr>
            <a:r>
              <a:rPr lang="en-US" sz="2000" dirty="0" smtClean="0">
                <a:hlinkClick r:id="rId4"/>
              </a:rPr>
              <a:t>Creative Commons Attribution-</a:t>
            </a:r>
            <a:r>
              <a:rPr lang="en-US" sz="2000" dirty="0" err="1" smtClean="0">
                <a:hlinkClick r:id="rId4"/>
              </a:rPr>
              <a:t>NonCommercial</a:t>
            </a:r>
            <a:r>
              <a:rPr lang="en-US" sz="2000" dirty="0" smtClean="0">
                <a:hlinkClick r:id="rId4"/>
              </a:rPr>
              <a:t>-</a:t>
            </a:r>
            <a:r>
              <a:rPr lang="en-US" sz="2000" dirty="0" err="1" smtClean="0">
                <a:hlinkClick r:id="rId4"/>
              </a:rPr>
              <a:t>ShareAlike</a:t>
            </a:r>
            <a:r>
              <a:rPr lang="en-US" sz="2000" dirty="0" smtClean="0">
                <a:hlinkClick r:id="rId4"/>
              </a:rPr>
              <a:t> 2.5 </a:t>
            </a:r>
          </a:p>
          <a:p>
            <a:pPr algn="ctr">
              <a:buNone/>
            </a:pPr>
            <a:r>
              <a:rPr lang="en-US" sz="2000" dirty="0" smtClean="0">
                <a:hlinkClick r:id="rId4"/>
              </a:rPr>
              <a:t>South Africa License</a:t>
            </a:r>
            <a:r>
              <a:rPr lang="en-US" sz="2000" dirty="0" smtClean="0"/>
              <a:t>.</a:t>
            </a:r>
          </a:p>
          <a:p>
            <a:pPr algn="ctr">
              <a:buNone/>
            </a:pPr>
            <a:r>
              <a:rPr lang="en-US" sz="2000" dirty="0" smtClean="0"/>
              <a:t/>
            </a:r>
            <a:br>
              <a:rPr lang="en-US" sz="2000" dirty="0" smtClean="0"/>
            </a:br>
            <a:r>
              <a:rPr lang="en-US" sz="2000" dirty="0" smtClean="0"/>
              <a:t>Source work available at </a:t>
            </a:r>
            <a:r>
              <a:rPr lang="en-US" sz="2000" dirty="0" smtClean="0">
                <a:hlinkClick r:id="rId5"/>
              </a:rPr>
              <a:t>vula.uct.ac.za</a:t>
            </a:r>
            <a:endParaRPr lang="en-US" sz="2000" dirty="0" smtClean="0"/>
          </a:p>
          <a:p>
            <a:pPr algn="ctr">
              <a:buNone/>
            </a:pPr>
            <a:r>
              <a:rPr lang="en-US" sz="2000" dirty="0" smtClean="0"/>
              <a:t/>
            </a:r>
            <a:br>
              <a:rPr lang="en-US" sz="2000" dirty="0" smtClean="0"/>
            </a:br>
            <a:r>
              <a:rPr lang="en-US" sz="2000" dirty="0" smtClean="0"/>
              <a:t>Permissions beyond the scope of this license may be available at </a:t>
            </a:r>
            <a:r>
              <a:rPr lang="en-US" sz="2000" dirty="0" smtClean="0">
                <a:hlinkClick r:id="rId6"/>
              </a:rPr>
              <a:t>www.healthedu.uct.ac.za</a:t>
            </a:r>
            <a:r>
              <a:rPr lang="en-US" sz="2000" dirty="0" smtClean="0"/>
              <a:t> or </a:t>
            </a:r>
            <a:r>
              <a:rPr lang="en-US" sz="2000" dirty="0" smtClean="0">
                <a:hlinkClick r:id="rId7"/>
              </a:rPr>
              <a:t>healthoer@uct.ac.za</a:t>
            </a:r>
            <a:r>
              <a:rPr lang="en-US" sz="2000" dirty="0" smtClean="0"/>
              <a:t> </a:t>
            </a:r>
            <a:endParaRPr lang="en-US" sz="2000" dirty="0"/>
          </a:p>
        </p:txBody>
      </p:sp>
      <p:sp>
        <p:nvSpPr>
          <p:cNvPr id="3" name="Slide Number Placeholder 3"/>
          <p:cNvSpPr>
            <a:spLocks noGrp="1"/>
          </p:cNvSpPr>
          <p:nvPr>
            <p:ph type="sldNum" sz="quarter" idx="12"/>
          </p:nvPr>
        </p:nvSpPr>
        <p:spPr>
          <a:xfrm>
            <a:off x="6553200" y="6356350"/>
            <a:ext cx="2133600" cy="365125"/>
          </a:xfrm>
        </p:spPr>
        <p:txBody>
          <a:bodyPr/>
          <a:lstStyle/>
          <a:p>
            <a:fld id="{37F7269D-FAE2-45F2-997E-0281A25CBE4C}" type="slidenum">
              <a:rPr lang="en-ZA" smtClean="0"/>
              <a:pPr/>
              <a:t>21</a:t>
            </a:fld>
            <a:endParaRPr lang="en-ZA"/>
          </a:p>
        </p:txBody>
      </p:sp>
      <p:pic>
        <p:nvPicPr>
          <p:cNvPr id="6" name="Picture 5" descr="5_by-nc-sa.png"/>
          <p:cNvPicPr>
            <a:picLocks noChangeAspect="1"/>
          </p:cNvPicPr>
          <p:nvPr/>
        </p:nvPicPr>
        <p:blipFill>
          <a:blip r:embed="rId8"/>
          <a:stretch>
            <a:fillRect/>
          </a:stretch>
        </p:blipFill>
        <p:spPr>
          <a:xfrm>
            <a:off x="3471695" y="1066800"/>
            <a:ext cx="2395705" cy="8382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p:cNvCxnSpPr/>
          <p:nvPr/>
        </p:nvCxnSpPr>
        <p:spPr>
          <a:xfrm>
            <a:off x="971600" y="2708920"/>
            <a:ext cx="3096344" cy="648072"/>
          </a:xfrm>
          <a:prstGeom prst="straightConnector1">
            <a:avLst/>
          </a:prstGeom>
          <a:ln w="76200">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Title 1"/>
          <p:cNvSpPr>
            <a:spLocks noGrp="1"/>
          </p:cNvSpPr>
          <p:nvPr>
            <p:ph type="title"/>
          </p:nvPr>
        </p:nvSpPr>
        <p:spPr>
          <a:xfrm>
            <a:off x="457200" y="274638"/>
            <a:ext cx="8229600" cy="1143000"/>
          </a:xfrm>
        </p:spPr>
        <p:txBody>
          <a:bodyPr/>
          <a:lstStyle/>
          <a:p>
            <a:r>
              <a:rPr lang="en-ZA" dirty="0" smtClean="0"/>
              <a:t>A Box?</a:t>
            </a:r>
            <a:endParaRPr lang="en-ZA" dirty="0"/>
          </a:p>
        </p:txBody>
      </p:sp>
      <p:grpSp>
        <p:nvGrpSpPr>
          <p:cNvPr id="6" name="Group 5"/>
          <p:cNvGrpSpPr/>
          <p:nvPr/>
        </p:nvGrpSpPr>
        <p:grpSpPr>
          <a:xfrm>
            <a:off x="2123728" y="2852936"/>
            <a:ext cx="4824997" cy="1302966"/>
            <a:chOff x="1772433" y="4760645"/>
            <a:chExt cx="4824997" cy="1302966"/>
          </a:xfrm>
          <a:gradFill>
            <a:gsLst>
              <a:gs pos="0">
                <a:schemeClr val="accent6">
                  <a:tint val="50000"/>
                  <a:satMod val="300000"/>
                  <a:alpha val="0"/>
                </a:schemeClr>
              </a:gs>
              <a:gs pos="35000">
                <a:schemeClr val="accent6">
                  <a:tint val="37000"/>
                  <a:satMod val="300000"/>
                </a:schemeClr>
              </a:gs>
              <a:gs pos="100000">
                <a:schemeClr val="accent6">
                  <a:tint val="15000"/>
                  <a:satMod val="350000"/>
                </a:schemeClr>
              </a:gs>
            </a:gsLst>
            <a:lin ang="16200000" scaled="1"/>
          </a:gradFill>
        </p:grpSpPr>
        <p:sp>
          <p:nvSpPr>
            <p:cNvPr id="7" name="Cube 6"/>
            <p:cNvSpPr/>
            <p:nvPr/>
          </p:nvSpPr>
          <p:spPr>
            <a:xfrm rot="11499934">
              <a:off x="1772894" y="4767467"/>
              <a:ext cx="4824536" cy="1296144"/>
            </a:xfrm>
            <a:prstGeom prst="cube">
              <a:avLst/>
            </a:prstGeom>
            <a:grp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ZA"/>
            </a:p>
          </p:txBody>
        </p:sp>
        <p:sp>
          <p:nvSpPr>
            <p:cNvPr id="8" name="Cube 7"/>
            <p:cNvSpPr/>
            <p:nvPr/>
          </p:nvSpPr>
          <p:spPr>
            <a:xfrm rot="689434">
              <a:off x="1772433" y="4760645"/>
              <a:ext cx="4824536" cy="1296144"/>
            </a:xfrm>
            <a:prstGeom prst="cube">
              <a:avLst/>
            </a:prstGeom>
            <a:grp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ZA"/>
            </a:p>
          </p:txBody>
        </p:sp>
      </p:grpSp>
      <p:cxnSp>
        <p:nvCxnSpPr>
          <p:cNvPr id="9" name="Straight Arrow Connector 8"/>
          <p:cNvCxnSpPr/>
          <p:nvPr/>
        </p:nvCxnSpPr>
        <p:spPr>
          <a:xfrm>
            <a:off x="6588224" y="3861048"/>
            <a:ext cx="1296144" cy="288032"/>
          </a:xfrm>
          <a:prstGeom prst="straightConnector1">
            <a:avLst/>
          </a:prstGeom>
          <a:ln w="76200">
            <a:tailEnd type="arrow"/>
          </a:ln>
          <a:effectLst/>
        </p:spPr>
        <p:style>
          <a:lnRef idx="1">
            <a:schemeClr val="dk1"/>
          </a:lnRef>
          <a:fillRef idx="0">
            <a:schemeClr val="dk1"/>
          </a:fillRef>
          <a:effectRef idx="0">
            <a:schemeClr val="dk1"/>
          </a:effectRef>
          <a:fontRef idx="minor">
            <a:schemeClr val="tx1"/>
          </a:fontRef>
        </p:style>
      </p:cxnSp>
      <p:sp>
        <p:nvSpPr>
          <p:cNvPr id="10" name="TextBox 9"/>
          <p:cNvSpPr txBox="1"/>
          <p:nvPr/>
        </p:nvSpPr>
        <p:spPr>
          <a:xfrm rot="603748">
            <a:off x="3384894" y="3323164"/>
            <a:ext cx="1394164" cy="369332"/>
          </a:xfrm>
          <a:prstGeom prst="rect">
            <a:avLst/>
          </a:prstGeom>
          <a:noFill/>
        </p:spPr>
        <p:txBody>
          <a:bodyPr wrap="none" rtlCol="0">
            <a:spAutoFit/>
          </a:bodyPr>
          <a:lstStyle/>
          <a:p>
            <a:r>
              <a:rPr lang="en-ZA" dirty="0" smtClean="0"/>
              <a:t>Anterior wall</a:t>
            </a:r>
            <a:endParaRPr lang="en-ZA" dirty="0"/>
          </a:p>
        </p:txBody>
      </p:sp>
      <p:sp>
        <p:nvSpPr>
          <p:cNvPr id="11" name="TextBox 10"/>
          <p:cNvSpPr txBox="1"/>
          <p:nvPr/>
        </p:nvSpPr>
        <p:spPr>
          <a:xfrm rot="542093">
            <a:off x="4355976" y="2852936"/>
            <a:ext cx="619144" cy="369332"/>
          </a:xfrm>
          <a:prstGeom prst="rect">
            <a:avLst/>
          </a:prstGeom>
          <a:noFill/>
        </p:spPr>
        <p:txBody>
          <a:bodyPr wrap="none" rtlCol="0">
            <a:spAutoFit/>
          </a:bodyPr>
          <a:lstStyle/>
          <a:p>
            <a:r>
              <a:rPr lang="en-ZA" dirty="0" smtClean="0"/>
              <a:t>Roof</a:t>
            </a:r>
            <a:endParaRPr lang="en-ZA" dirty="0"/>
          </a:p>
        </p:txBody>
      </p:sp>
      <p:sp>
        <p:nvSpPr>
          <p:cNvPr id="12" name="TextBox 11"/>
          <p:cNvSpPr txBox="1"/>
          <p:nvPr/>
        </p:nvSpPr>
        <p:spPr>
          <a:xfrm>
            <a:off x="7236296" y="4484779"/>
            <a:ext cx="675185" cy="369332"/>
          </a:xfrm>
          <a:prstGeom prst="rect">
            <a:avLst/>
          </a:prstGeom>
          <a:noFill/>
        </p:spPr>
        <p:txBody>
          <a:bodyPr wrap="none" rtlCol="0">
            <a:spAutoFit/>
          </a:bodyPr>
          <a:lstStyle>
            <a:defPPr>
              <a:defRPr lang="en-US"/>
            </a:defPPr>
          </a:lstStyle>
          <a:p>
            <a:r>
              <a:rPr lang="en-ZA" dirty="0"/>
              <a:t>Floor</a:t>
            </a:r>
          </a:p>
        </p:txBody>
      </p:sp>
      <p:sp>
        <p:nvSpPr>
          <p:cNvPr id="13" name="Freeform 12"/>
          <p:cNvSpPr/>
          <p:nvPr/>
        </p:nvSpPr>
        <p:spPr>
          <a:xfrm>
            <a:off x="6581775" y="4352926"/>
            <a:ext cx="654521" cy="263706"/>
          </a:xfrm>
          <a:custGeom>
            <a:avLst/>
            <a:gdLst>
              <a:gd name="connsiteX0" fmla="*/ 0 w 981075"/>
              <a:gd name="connsiteY0" fmla="*/ 0 h 619125"/>
              <a:gd name="connsiteX1" fmla="*/ 447675 w 981075"/>
              <a:gd name="connsiteY1" fmla="*/ 180975 h 619125"/>
              <a:gd name="connsiteX2" fmla="*/ 981075 w 981075"/>
              <a:gd name="connsiteY2" fmla="*/ 619125 h 619125"/>
            </a:gdLst>
            <a:ahLst/>
            <a:cxnLst>
              <a:cxn ang="0">
                <a:pos x="connsiteX0" y="connsiteY0"/>
              </a:cxn>
              <a:cxn ang="0">
                <a:pos x="connsiteX1" y="connsiteY1"/>
              </a:cxn>
              <a:cxn ang="0">
                <a:pos x="connsiteX2" y="connsiteY2"/>
              </a:cxn>
            </a:cxnLst>
            <a:rect l="l" t="t" r="r" b="b"/>
            <a:pathLst>
              <a:path w="981075" h="619125">
                <a:moveTo>
                  <a:pt x="0" y="0"/>
                </a:moveTo>
                <a:cubicBezTo>
                  <a:pt x="142081" y="38894"/>
                  <a:pt x="284163" y="77788"/>
                  <a:pt x="447675" y="180975"/>
                </a:cubicBezTo>
                <a:cubicBezTo>
                  <a:pt x="611187" y="284162"/>
                  <a:pt x="796131" y="451643"/>
                  <a:pt x="981075" y="619125"/>
                </a:cubicBezTo>
              </a:path>
            </a:pathLst>
          </a:custGeom>
          <a:ln>
            <a:headEnd type="arrow"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ZA"/>
          </a:p>
        </p:txBody>
      </p:sp>
      <p:sp>
        <p:nvSpPr>
          <p:cNvPr id="14" name="TextBox 13"/>
          <p:cNvSpPr txBox="1"/>
          <p:nvPr/>
        </p:nvSpPr>
        <p:spPr>
          <a:xfrm>
            <a:off x="395537" y="4976772"/>
            <a:ext cx="6676776" cy="1477328"/>
          </a:xfrm>
          <a:prstGeom prst="rect">
            <a:avLst/>
          </a:prstGeom>
          <a:noFill/>
          <a:ln>
            <a:solidFill>
              <a:schemeClr val="accent1"/>
            </a:solidFill>
          </a:ln>
        </p:spPr>
        <p:txBody>
          <a:bodyPr wrap="square" rtlCol="0">
            <a:spAutoFit/>
          </a:bodyPr>
          <a:lstStyle/>
          <a:p>
            <a:r>
              <a:rPr lang="en-ZA" dirty="0" smtClean="0"/>
              <a:t>Imagine the right side inguinal canal viewed from the front as a box with anterior </a:t>
            </a:r>
            <a:r>
              <a:rPr lang="en-ZA" sz="1600" dirty="0" smtClean="0"/>
              <a:t>&amp;</a:t>
            </a:r>
            <a:r>
              <a:rPr lang="en-ZA" dirty="0" smtClean="0"/>
              <a:t> posterior walls, a roof &amp; floor. The arrow indicates that structures can run through it from lateral to medial – e.g. in males it transmits the spermatic cord, and in females, the round ligament of the uterus.</a:t>
            </a:r>
          </a:p>
        </p:txBody>
      </p:sp>
      <p:sp>
        <p:nvSpPr>
          <p:cNvPr id="15" name="Slide Number Placeholder 12"/>
          <p:cNvSpPr>
            <a:spLocks noGrp="1"/>
          </p:cNvSpPr>
          <p:nvPr>
            <p:ph type="sldNum" sz="quarter" idx="12"/>
          </p:nvPr>
        </p:nvSpPr>
        <p:spPr>
          <a:xfrm>
            <a:off x="6553200" y="6356350"/>
            <a:ext cx="2133600" cy="365125"/>
          </a:xfrm>
        </p:spPr>
        <p:txBody>
          <a:bodyPr/>
          <a:lstStyle/>
          <a:p>
            <a:fld id="{37F7269D-FAE2-45F2-997E-0281A25CBE4C}" type="slidenum">
              <a:rPr lang="en-ZA" smtClean="0"/>
              <a:pPr/>
              <a:t>3</a:t>
            </a:fld>
            <a:endParaRPr lang="en-ZA"/>
          </a:p>
        </p:txBody>
      </p:sp>
      <p:graphicFrame>
        <p:nvGraphicFramePr>
          <p:cNvPr id="16" name="Diagram 15"/>
          <p:cNvGraphicFramePr/>
          <p:nvPr>
            <p:extLst>
              <p:ext uri="{D42A27DB-BD31-4B8C-83A1-F6EECF244321}">
                <p14:modId xmlns:p14="http://schemas.microsoft.com/office/powerpoint/2010/main" val="3035163167"/>
              </p:ext>
            </p:extLst>
          </p:nvPr>
        </p:nvGraphicFramePr>
        <p:xfrm>
          <a:off x="8037599" y="4888468"/>
          <a:ext cx="835485" cy="369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7" name="Diagram 16"/>
          <p:cNvGraphicFramePr/>
          <p:nvPr/>
        </p:nvGraphicFramePr>
        <p:xfrm>
          <a:off x="323528" y="4077072"/>
          <a:ext cx="819712" cy="36933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20" name="Picture 19" descr="5_by-nc-sa.png"/>
          <p:cNvPicPr>
            <a:picLocks noChangeAspect="1"/>
          </p:cNvPicPr>
          <p:nvPr/>
        </p:nvPicPr>
        <p:blipFill>
          <a:blip r:embed="rId13" cstate="print"/>
          <a:stretch>
            <a:fillRect/>
          </a:stretch>
        </p:blipFill>
        <p:spPr>
          <a:xfrm>
            <a:off x="50867" y="6596390"/>
            <a:ext cx="685800" cy="239945"/>
          </a:xfrm>
          <a:prstGeom prst="rect">
            <a:avLst/>
          </a:prstGeom>
        </p:spPr>
      </p:pic>
      <p:sp>
        <p:nvSpPr>
          <p:cNvPr id="21" name="TextBox 20"/>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
        <p:nvSpPr>
          <p:cNvPr id="18" name="TextBox 17"/>
          <p:cNvSpPr txBox="1"/>
          <p:nvPr/>
        </p:nvSpPr>
        <p:spPr>
          <a:xfrm rot="603748">
            <a:off x="6915514" y="2848290"/>
            <a:ext cx="1464440" cy="369332"/>
          </a:xfrm>
          <a:prstGeom prst="rect">
            <a:avLst/>
          </a:prstGeom>
          <a:noFill/>
        </p:spPr>
        <p:txBody>
          <a:bodyPr wrap="none" rtlCol="0">
            <a:spAutoFit/>
          </a:bodyPr>
          <a:lstStyle/>
          <a:p>
            <a:r>
              <a:rPr lang="en-ZA" dirty="0" smtClean="0"/>
              <a:t>Posterior wall</a:t>
            </a:r>
            <a:endParaRPr lang="en-ZA" dirty="0"/>
          </a:p>
        </p:txBody>
      </p:sp>
      <p:sp>
        <p:nvSpPr>
          <p:cNvPr id="19" name="Freeform 18"/>
          <p:cNvSpPr/>
          <p:nvPr/>
        </p:nvSpPr>
        <p:spPr>
          <a:xfrm flipV="1">
            <a:off x="6818683" y="3204208"/>
            <a:ext cx="654521" cy="457515"/>
          </a:xfrm>
          <a:custGeom>
            <a:avLst/>
            <a:gdLst>
              <a:gd name="connsiteX0" fmla="*/ 0 w 981075"/>
              <a:gd name="connsiteY0" fmla="*/ 0 h 619125"/>
              <a:gd name="connsiteX1" fmla="*/ 447675 w 981075"/>
              <a:gd name="connsiteY1" fmla="*/ 180975 h 619125"/>
              <a:gd name="connsiteX2" fmla="*/ 981075 w 981075"/>
              <a:gd name="connsiteY2" fmla="*/ 619125 h 619125"/>
            </a:gdLst>
            <a:ahLst/>
            <a:cxnLst>
              <a:cxn ang="0">
                <a:pos x="connsiteX0" y="connsiteY0"/>
              </a:cxn>
              <a:cxn ang="0">
                <a:pos x="connsiteX1" y="connsiteY1"/>
              </a:cxn>
              <a:cxn ang="0">
                <a:pos x="connsiteX2" y="connsiteY2"/>
              </a:cxn>
            </a:cxnLst>
            <a:rect l="l" t="t" r="r" b="b"/>
            <a:pathLst>
              <a:path w="981075" h="619125">
                <a:moveTo>
                  <a:pt x="0" y="0"/>
                </a:moveTo>
                <a:cubicBezTo>
                  <a:pt x="142081" y="38894"/>
                  <a:pt x="284163" y="77788"/>
                  <a:pt x="447675" y="180975"/>
                </a:cubicBezTo>
                <a:cubicBezTo>
                  <a:pt x="611187" y="284162"/>
                  <a:pt x="796131" y="451643"/>
                  <a:pt x="981075" y="619125"/>
                </a:cubicBezTo>
              </a:path>
            </a:pathLst>
          </a:custGeom>
          <a:ln>
            <a:headEnd type="arrow"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Z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2000"/>
                                        <p:tgtEl>
                                          <p:spTgt spid="4"/>
                                        </p:tgtEl>
                                      </p:cBhvr>
                                    </p:animEffect>
                                  </p:childTnLst>
                                </p:cTn>
                              </p:par>
                            </p:childTnLst>
                          </p:cTn>
                        </p:par>
                        <p:par>
                          <p:cTn id="8" fill="hold">
                            <p:stCondLst>
                              <p:cond delay="3000"/>
                            </p:stCondLst>
                            <p:childTnLst>
                              <p:par>
                                <p:cTn id="9" presetID="2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2"/>
          <p:cNvGrpSpPr/>
          <p:nvPr/>
        </p:nvGrpSpPr>
        <p:grpSpPr>
          <a:xfrm>
            <a:off x="3005810" y="2606266"/>
            <a:ext cx="4765129" cy="1831191"/>
            <a:chOff x="3005810" y="2606266"/>
            <a:chExt cx="4765129" cy="1831191"/>
          </a:xfrm>
        </p:grpSpPr>
        <p:sp>
          <p:nvSpPr>
            <p:cNvPr id="5" name="Rectangle 4"/>
            <p:cNvSpPr/>
            <p:nvPr/>
          </p:nvSpPr>
          <p:spPr bwMode="auto">
            <a:xfrm rot="20498268">
              <a:off x="3005810" y="2606266"/>
              <a:ext cx="4765129" cy="1831191"/>
            </a:xfrm>
            <a:prstGeom prst="rect">
              <a:avLst/>
            </a:prstGeom>
            <a:solidFill>
              <a:srgbClr val="E6AF00"/>
            </a:solidFill>
            <a:ln w="31750" cap="flat" cmpd="sng" algn="ctr">
              <a:solidFill>
                <a:srgbClr val="00B050"/>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6" name="Oval 5"/>
            <p:cNvSpPr/>
            <p:nvPr/>
          </p:nvSpPr>
          <p:spPr bwMode="auto">
            <a:xfrm rot="20294986">
              <a:off x="3756380" y="3041247"/>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grpSp>
      <p:sp>
        <p:nvSpPr>
          <p:cNvPr id="7" name="Title 1"/>
          <p:cNvSpPr>
            <a:spLocks noGrp="1"/>
          </p:cNvSpPr>
          <p:nvPr>
            <p:ph type="title"/>
          </p:nvPr>
        </p:nvSpPr>
        <p:spPr>
          <a:xfrm>
            <a:off x="457200" y="274638"/>
            <a:ext cx="8229600" cy="1143000"/>
          </a:xfrm>
        </p:spPr>
        <p:txBody>
          <a:bodyPr/>
          <a:lstStyle/>
          <a:p>
            <a:r>
              <a:rPr lang="en-ZA" dirty="0" smtClean="0"/>
              <a:t>Inguinal canal</a:t>
            </a:r>
            <a:endParaRPr lang="en-ZA" dirty="0"/>
          </a:p>
        </p:txBody>
      </p:sp>
      <p:sp>
        <p:nvSpPr>
          <p:cNvPr id="8" name="Slide Number Placeholder 2"/>
          <p:cNvSpPr>
            <a:spLocks noGrp="1"/>
          </p:cNvSpPr>
          <p:nvPr>
            <p:ph type="sldNum" sz="quarter" idx="12"/>
          </p:nvPr>
        </p:nvSpPr>
        <p:spPr>
          <a:xfrm>
            <a:off x="6553200" y="6356350"/>
            <a:ext cx="2133600" cy="365125"/>
          </a:xfrm>
        </p:spPr>
        <p:txBody>
          <a:bodyPr/>
          <a:lstStyle/>
          <a:p>
            <a:fld id="{8C5326A7-1CA7-47A8-ACD0-158733389845}" type="slidenum">
              <a:rPr lang="en-US" smtClean="0"/>
              <a:pPr/>
              <a:t>4</a:t>
            </a:fld>
            <a:endParaRPr lang="en-US"/>
          </a:p>
        </p:txBody>
      </p:sp>
      <p:sp>
        <p:nvSpPr>
          <p:cNvPr id="9" name="Rectangle 8"/>
          <p:cNvSpPr/>
          <p:nvPr/>
        </p:nvSpPr>
        <p:spPr bwMode="auto">
          <a:xfrm rot="162739">
            <a:off x="2769834" y="3025495"/>
            <a:ext cx="4325862" cy="3213460"/>
          </a:xfrm>
          <a:prstGeom prst="rect">
            <a:avLst/>
          </a:prstGeom>
          <a:solidFill>
            <a:schemeClr val="accent6">
              <a:lumMod val="75000"/>
            </a:schemeClr>
          </a:solidFill>
          <a:ln w="31750" cap="flat" cmpd="sng" algn="ctr">
            <a:solidFill>
              <a:srgbClr val="FF0000"/>
            </a:solidFill>
            <a:prstDash val="solid"/>
            <a:round/>
            <a:headEnd type="none" w="med" len="med"/>
            <a:tailEnd type="none" w="med" len="med"/>
          </a:ln>
          <a:effectLst/>
          <a:scene3d>
            <a:camera prst="isometricOffAxis2Top"/>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10" name="TextBox 9"/>
          <p:cNvSpPr txBox="1"/>
          <p:nvPr/>
        </p:nvSpPr>
        <p:spPr>
          <a:xfrm rot="647043">
            <a:off x="5888119" y="3837975"/>
            <a:ext cx="1324722" cy="338554"/>
          </a:xfrm>
          <a:prstGeom prst="rect">
            <a:avLst/>
          </a:prstGeom>
          <a:noFill/>
        </p:spPr>
        <p:txBody>
          <a:bodyPr wrap="none" rtlCol="0">
            <a:spAutoFit/>
          </a:bodyPr>
          <a:lstStyle/>
          <a:p>
            <a:r>
              <a:rPr lang="en-ZA" sz="1600" dirty="0" smtClean="0"/>
              <a:t>Posterior wall</a:t>
            </a:r>
            <a:endParaRPr lang="en-ZA" sz="1600" dirty="0"/>
          </a:p>
        </p:txBody>
      </p:sp>
      <p:sp>
        <p:nvSpPr>
          <p:cNvPr id="11" name="TextBox 10"/>
          <p:cNvSpPr txBox="1"/>
          <p:nvPr/>
        </p:nvSpPr>
        <p:spPr>
          <a:xfrm>
            <a:off x="7982612" y="5643868"/>
            <a:ext cx="615874" cy="338554"/>
          </a:xfrm>
          <a:prstGeom prst="rect">
            <a:avLst/>
          </a:prstGeom>
          <a:noFill/>
        </p:spPr>
        <p:txBody>
          <a:bodyPr wrap="none" rtlCol="0">
            <a:spAutoFit/>
          </a:bodyPr>
          <a:lstStyle/>
          <a:p>
            <a:r>
              <a:rPr lang="en-ZA" sz="1600" dirty="0" smtClean="0"/>
              <a:t>Floor</a:t>
            </a:r>
            <a:endParaRPr lang="en-ZA" sz="1600" dirty="0"/>
          </a:p>
        </p:txBody>
      </p:sp>
      <p:sp>
        <p:nvSpPr>
          <p:cNvPr id="12" name="Freeform 11"/>
          <p:cNvSpPr/>
          <p:nvPr/>
        </p:nvSpPr>
        <p:spPr>
          <a:xfrm>
            <a:off x="6143625" y="4819650"/>
            <a:ext cx="1981200" cy="876300"/>
          </a:xfrm>
          <a:custGeom>
            <a:avLst/>
            <a:gdLst>
              <a:gd name="connsiteX0" fmla="*/ 1981200 w 1981200"/>
              <a:gd name="connsiteY0" fmla="*/ 876300 h 876300"/>
              <a:gd name="connsiteX1" fmla="*/ 1371600 w 1981200"/>
              <a:gd name="connsiteY1" fmla="*/ 457200 h 876300"/>
              <a:gd name="connsiteX2" fmla="*/ 419100 w 1981200"/>
              <a:gd name="connsiteY2" fmla="*/ 114300 h 876300"/>
              <a:gd name="connsiteX3" fmla="*/ 0 w 1981200"/>
              <a:gd name="connsiteY3" fmla="*/ 0 h 876300"/>
            </a:gdLst>
            <a:ahLst/>
            <a:cxnLst>
              <a:cxn ang="0">
                <a:pos x="connsiteX0" y="connsiteY0"/>
              </a:cxn>
              <a:cxn ang="0">
                <a:pos x="connsiteX1" y="connsiteY1"/>
              </a:cxn>
              <a:cxn ang="0">
                <a:pos x="connsiteX2" y="connsiteY2"/>
              </a:cxn>
              <a:cxn ang="0">
                <a:pos x="connsiteX3" y="connsiteY3"/>
              </a:cxn>
            </a:cxnLst>
            <a:rect l="l" t="t" r="r" b="b"/>
            <a:pathLst>
              <a:path w="1981200" h="876300">
                <a:moveTo>
                  <a:pt x="1981200" y="876300"/>
                </a:moveTo>
                <a:cubicBezTo>
                  <a:pt x="1806575" y="730250"/>
                  <a:pt x="1631950" y="584200"/>
                  <a:pt x="1371600" y="457200"/>
                </a:cubicBezTo>
                <a:cubicBezTo>
                  <a:pt x="1111250" y="330200"/>
                  <a:pt x="647700" y="190500"/>
                  <a:pt x="419100" y="114300"/>
                </a:cubicBezTo>
                <a:cubicBezTo>
                  <a:pt x="190500" y="38100"/>
                  <a:pt x="95250" y="19050"/>
                  <a:pt x="0" y="0"/>
                </a:cubicBezTo>
              </a:path>
            </a:pathLst>
          </a:custGeom>
          <a:ln w="12700">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ZA"/>
          </a:p>
        </p:txBody>
      </p:sp>
      <p:graphicFrame>
        <p:nvGraphicFramePr>
          <p:cNvPr id="13" name="Diagram 12"/>
          <p:cNvGraphicFramePr/>
          <p:nvPr>
            <p:extLst>
              <p:ext uri="{D42A27DB-BD31-4B8C-83A1-F6EECF244321}">
                <p14:modId xmlns:p14="http://schemas.microsoft.com/office/powerpoint/2010/main" val="3628683029"/>
              </p:ext>
            </p:extLst>
          </p:nvPr>
        </p:nvGraphicFramePr>
        <p:xfrm>
          <a:off x="8037599" y="4888468"/>
          <a:ext cx="835485" cy="369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802756" y="5813145"/>
            <a:ext cx="6358053" cy="646331"/>
          </a:xfrm>
          <a:prstGeom prst="rect">
            <a:avLst/>
          </a:prstGeom>
          <a:noFill/>
          <a:ln>
            <a:solidFill>
              <a:schemeClr val="accent1"/>
            </a:solidFill>
          </a:ln>
        </p:spPr>
        <p:txBody>
          <a:bodyPr wrap="square" rtlCol="0">
            <a:spAutoFit/>
          </a:bodyPr>
          <a:lstStyle/>
          <a:p>
            <a:r>
              <a:rPr lang="en-ZA" dirty="0" smtClean="0"/>
              <a:t>Here are the posterior wall, which has the DEEP inguinal ring situated laterally, and the floor. (Roof and anterior wall removed).</a:t>
            </a:r>
            <a:endParaRPr lang="en-ZA" dirty="0"/>
          </a:p>
        </p:txBody>
      </p:sp>
      <p:sp>
        <p:nvSpPr>
          <p:cNvPr id="15" name="TextBox 14"/>
          <p:cNvSpPr txBox="1"/>
          <p:nvPr/>
        </p:nvSpPr>
        <p:spPr>
          <a:xfrm>
            <a:off x="802757" y="1960199"/>
            <a:ext cx="1951175" cy="369332"/>
          </a:xfrm>
          <a:prstGeom prst="rect">
            <a:avLst/>
          </a:prstGeom>
          <a:noFill/>
        </p:spPr>
        <p:txBody>
          <a:bodyPr wrap="none" rtlCol="0">
            <a:spAutoFit/>
          </a:bodyPr>
          <a:lstStyle/>
          <a:p>
            <a:r>
              <a:rPr lang="en-ZA" dirty="0" smtClean="0"/>
              <a:t>Deep inguinal ring</a:t>
            </a:r>
            <a:endParaRPr lang="en-ZA" dirty="0"/>
          </a:p>
        </p:txBody>
      </p:sp>
      <p:sp>
        <p:nvSpPr>
          <p:cNvPr id="16" name="Arc 15"/>
          <p:cNvSpPr/>
          <p:nvPr/>
        </p:nvSpPr>
        <p:spPr>
          <a:xfrm rot="4774133" flipV="1">
            <a:off x="2007642" y="1158583"/>
            <a:ext cx="2933755" cy="1767582"/>
          </a:xfrm>
          <a:prstGeom prst="arc">
            <a:avLst>
              <a:gd name="adj1" fmla="val 17319617"/>
              <a:gd name="adj2" fmla="val 0"/>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aphicFrame>
        <p:nvGraphicFramePr>
          <p:cNvPr id="17" name="Diagram 16"/>
          <p:cNvGraphicFramePr/>
          <p:nvPr/>
        </p:nvGraphicFramePr>
        <p:xfrm>
          <a:off x="323528" y="4077072"/>
          <a:ext cx="819712" cy="36933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18" name="Picture 17" descr="5_by-nc-sa.png"/>
          <p:cNvPicPr>
            <a:picLocks noChangeAspect="1"/>
          </p:cNvPicPr>
          <p:nvPr/>
        </p:nvPicPr>
        <p:blipFill>
          <a:blip r:embed="rId13" cstate="print"/>
          <a:stretch>
            <a:fillRect/>
          </a:stretch>
        </p:blipFill>
        <p:spPr>
          <a:xfrm>
            <a:off x="50867" y="6596390"/>
            <a:ext cx="685800" cy="239945"/>
          </a:xfrm>
          <a:prstGeom prst="rect">
            <a:avLst/>
          </a:prstGeom>
        </p:spPr>
      </p:pic>
      <p:sp>
        <p:nvSpPr>
          <p:cNvPr id="19" name="TextBox 18"/>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2"/>
          <p:cNvGrpSpPr/>
          <p:nvPr/>
        </p:nvGrpSpPr>
        <p:grpSpPr>
          <a:xfrm>
            <a:off x="3005810" y="2606266"/>
            <a:ext cx="4765129" cy="1831191"/>
            <a:chOff x="3005810" y="2606266"/>
            <a:chExt cx="4765129" cy="1831191"/>
          </a:xfrm>
        </p:grpSpPr>
        <p:sp>
          <p:nvSpPr>
            <p:cNvPr id="3" name="Rectangle 2"/>
            <p:cNvSpPr/>
            <p:nvPr/>
          </p:nvSpPr>
          <p:spPr bwMode="auto">
            <a:xfrm rot="20498268">
              <a:off x="3005810" y="2606266"/>
              <a:ext cx="4765129" cy="1831191"/>
            </a:xfrm>
            <a:prstGeom prst="rect">
              <a:avLst/>
            </a:prstGeom>
            <a:solidFill>
              <a:srgbClr val="E6AF00"/>
            </a:solidFill>
            <a:ln w="31750" cap="flat" cmpd="sng" algn="ctr">
              <a:solidFill>
                <a:srgbClr val="00B050"/>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4" name="Oval 3"/>
            <p:cNvSpPr/>
            <p:nvPr/>
          </p:nvSpPr>
          <p:spPr bwMode="auto">
            <a:xfrm rot="20294986">
              <a:off x="3756380" y="3041247"/>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grpSp>
      <p:sp>
        <p:nvSpPr>
          <p:cNvPr id="5" name="Title 1"/>
          <p:cNvSpPr>
            <a:spLocks noGrp="1"/>
          </p:cNvSpPr>
          <p:nvPr>
            <p:ph type="title"/>
          </p:nvPr>
        </p:nvSpPr>
        <p:spPr>
          <a:xfrm>
            <a:off x="457200" y="274638"/>
            <a:ext cx="8229600" cy="1143000"/>
          </a:xfrm>
        </p:spPr>
        <p:txBody>
          <a:bodyPr/>
          <a:lstStyle/>
          <a:p>
            <a:r>
              <a:rPr lang="en-ZA" dirty="0" smtClean="0"/>
              <a:t>Inguinal canal</a:t>
            </a:r>
            <a:endParaRPr lang="en-ZA" dirty="0"/>
          </a:p>
        </p:txBody>
      </p:sp>
      <p:sp>
        <p:nvSpPr>
          <p:cNvPr id="6" name="Slide Number Placeholder 2"/>
          <p:cNvSpPr>
            <a:spLocks noGrp="1"/>
          </p:cNvSpPr>
          <p:nvPr>
            <p:ph type="sldNum" sz="quarter" idx="12"/>
          </p:nvPr>
        </p:nvSpPr>
        <p:spPr>
          <a:xfrm>
            <a:off x="6553200" y="6356350"/>
            <a:ext cx="2133600" cy="365125"/>
          </a:xfrm>
        </p:spPr>
        <p:txBody>
          <a:bodyPr/>
          <a:lstStyle/>
          <a:p>
            <a:fld id="{8C5326A7-1CA7-47A8-ACD0-158733389845}" type="slidenum">
              <a:rPr lang="en-US" smtClean="0"/>
              <a:pPr/>
              <a:t>5</a:t>
            </a:fld>
            <a:endParaRPr lang="en-US"/>
          </a:p>
        </p:txBody>
      </p:sp>
      <p:sp>
        <p:nvSpPr>
          <p:cNvPr id="7" name="Rectangle 6"/>
          <p:cNvSpPr/>
          <p:nvPr/>
        </p:nvSpPr>
        <p:spPr bwMode="auto">
          <a:xfrm rot="162739">
            <a:off x="2769834" y="3025495"/>
            <a:ext cx="4325862" cy="3213460"/>
          </a:xfrm>
          <a:prstGeom prst="rect">
            <a:avLst/>
          </a:prstGeom>
          <a:solidFill>
            <a:schemeClr val="accent6">
              <a:lumMod val="75000"/>
            </a:schemeClr>
          </a:solidFill>
          <a:ln w="31750" cap="flat" cmpd="sng" algn="ctr">
            <a:solidFill>
              <a:srgbClr val="FF0000"/>
            </a:solidFill>
            <a:prstDash val="solid"/>
            <a:round/>
            <a:headEnd type="none" w="med" len="med"/>
            <a:tailEnd type="none" w="med" len="med"/>
          </a:ln>
          <a:effectLst/>
          <a:scene3d>
            <a:camera prst="isometricOffAxis2Top"/>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8" name="TextBox 7"/>
          <p:cNvSpPr txBox="1"/>
          <p:nvPr/>
        </p:nvSpPr>
        <p:spPr>
          <a:xfrm rot="647043">
            <a:off x="5888119" y="3837975"/>
            <a:ext cx="1324722" cy="338554"/>
          </a:xfrm>
          <a:prstGeom prst="rect">
            <a:avLst/>
          </a:prstGeom>
          <a:noFill/>
        </p:spPr>
        <p:txBody>
          <a:bodyPr wrap="none" rtlCol="0">
            <a:spAutoFit/>
          </a:bodyPr>
          <a:lstStyle/>
          <a:p>
            <a:r>
              <a:rPr lang="en-ZA" sz="1600" dirty="0" smtClean="0"/>
              <a:t>Posterior wall</a:t>
            </a:r>
            <a:endParaRPr lang="en-ZA" sz="1600" dirty="0"/>
          </a:p>
        </p:txBody>
      </p:sp>
      <p:sp>
        <p:nvSpPr>
          <p:cNvPr id="9" name="TextBox 8"/>
          <p:cNvSpPr txBox="1"/>
          <p:nvPr/>
        </p:nvSpPr>
        <p:spPr>
          <a:xfrm>
            <a:off x="7982612" y="5643868"/>
            <a:ext cx="615874" cy="338554"/>
          </a:xfrm>
          <a:prstGeom prst="rect">
            <a:avLst/>
          </a:prstGeom>
          <a:noFill/>
        </p:spPr>
        <p:txBody>
          <a:bodyPr wrap="none" rtlCol="0">
            <a:spAutoFit/>
          </a:bodyPr>
          <a:lstStyle/>
          <a:p>
            <a:r>
              <a:rPr lang="en-ZA" sz="1600" dirty="0" smtClean="0"/>
              <a:t>Floor</a:t>
            </a:r>
            <a:endParaRPr lang="en-ZA" sz="1600" dirty="0"/>
          </a:p>
        </p:txBody>
      </p:sp>
      <p:sp>
        <p:nvSpPr>
          <p:cNvPr id="10" name="Freeform 9"/>
          <p:cNvSpPr/>
          <p:nvPr/>
        </p:nvSpPr>
        <p:spPr>
          <a:xfrm>
            <a:off x="6143625" y="4819650"/>
            <a:ext cx="1981200" cy="876300"/>
          </a:xfrm>
          <a:custGeom>
            <a:avLst/>
            <a:gdLst>
              <a:gd name="connsiteX0" fmla="*/ 1981200 w 1981200"/>
              <a:gd name="connsiteY0" fmla="*/ 876300 h 876300"/>
              <a:gd name="connsiteX1" fmla="*/ 1371600 w 1981200"/>
              <a:gd name="connsiteY1" fmla="*/ 457200 h 876300"/>
              <a:gd name="connsiteX2" fmla="*/ 419100 w 1981200"/>
              <a:gd name="connsiteY2" fmla="*/ 114300 h 876300"/>
              <a:gd name="connsiteX3" fmla="*/ 0 w 1981200"/>
              <a:gd name="connsiteY3" fmla="*/ 0 h 876300"/>
            </a:gdLst>
            <a:ahLst/>
            <a:cxnLst>
              <a:cxn ang="0">
                <a:pos x="connsiteX0" y="connsiteY0"/>
              </a:cxn>
              <a:cxn ang="0">
                <a:pos x="connsiteX1" y="connsiteY1"/>
              </a:cxn>
              <a:cxn ang="0">
                <a:pos x="connsiteX2" y="connsiteY2"/>
              </a:cxn>
              <a:cxn ang="0">
                <a:pos x="connsiteX3" y="connsiteY3"/>
              </a:cxn>
            </a:cxnLst>
            <a:rect l="l" t="t" r="r" b="b"/>
            <a:pathLst>
              <a:path w="1981200" h="876300">
                <a:moveTo>
                  <a:pt x="1981200" y="876300"/>
                </a:moveTo>
                <a:cubicBezTo>
                  <a:pt x="1806575" y="730250"/>
                  <a:pt x="1631950" y="584200"/>
                  <a:pt x="1371600" y="457200"/>
                </a:cubicBezTo>
                <a:cubicBezTo>
                  <a:pt x="1111250" y="330200"/>
                  <a:pt x="647700" y="190500"/>
                  <a:pt x="419100" y="114300"/>
                </a:cubicBezTo>
                <a:cubicBezTo>
                  <a:pt x="190500" y="38100"/>
                  <a:pt x="95250" y="19050"/>
                  <a:pt x="0" y="0"/>
                </a:cubicBezTo>
              </a:path>
            </a:pathLst>
          </a:custGeom>
          <a:ln w="12700">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ZA"/>
          </a:p>
        </p:txBody>
      </p:sp>
      <p:graphicFrame>
        <p:nvGraphicFramePr>
          <p:cNvPr id="11" name="Diagram 10"/>
          <p:cNvGraphicFramePr/>
          <p:nvPr>
            <p:extLst>
              <p:ext uri="{D42A27DB-BD31-4B8C-83A1-F6EECF244321}">
                <p14:modId xmlns:p14="http://schemas.microsoft.com/office/powerpoint/2010/main" val="3628683029"/>
              </p:ext>
            </p:extLst>
          </p:nvPr>
        </p:nvGraphicFramePr>
        <p:xfrm>
          <a:off x="8037599" y="4888468"/>
          <a:ext cx="835485" cy="369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p:cNvSpPr txBox="1"/>
          <p:nvPr/>
        </p:nvSpPr>
        <p:spPr>
          <a:xfrm>
            <a:off x="802756" y="5813145"/>
            <a:ext cx="6358053" cy="646331"/>
          </a:xfrm>
          <a:prstGeom prst="rect">
            <a:avLst/>
          </a:prstGeom>
          <a:noFill/>
          <a:ln>
            <a:solidFill>
              <a:schemeClr val="accent1"/>
            </a:solidFill>
          </a:ln>
        </p:spPr>
        <p:txBody>
          <a:bodyPr wrap="square" rtlCol="0">
            <a:spAutoFit/>
          </a:bodyPr>
          <a:lstStyle/>
          <a:p>
            <a:r>
              <a:rPr lang="en-ZA" dirty="0" smtClean="0"/>
              <a:t>Here are the anterior wall (which has the SUPERFICIAL inguinal ring situated medially), and the roof.</a:t>
            </a:r>
            <a:endParaRPr lang="en-ZA" dirty="0"/>
          </a:p>
        </p:txBody>
      </p:sp>
      <p:grpSp>
        <p:nvGrpSpPr>
          <p:cNvPr id="13" name="Group 45"/>
          <p:cNvGrpSpPr/>
          <p:nvPr/>
        </p:nvGrpSpPr>
        <p:grpSpPr>
          <a:xfrm>
            <a:off x="1532206" y="1515132"/>
            <a:ext cx="5058566" cy="3863834"/>
            <a:chOff x="1532206" y="1515132"/>
            <a:chExt cx="5058566" cy="3863834"/>
          </a:xfrm>
        </p:grpSpPr>
        <p:sp>
          <p:nvSpPr>
            <p:cNvPr id="14" name="Rectangle 13"/>
            <p:cNvSpPr/>
            <p:nvPr/>
          </p:nvSpPr>
          <p:spPr bwMode="auto">
            <a:xfrm rot="20498268">
              <a:off x="1532206" y="3335450"/>
              <a:ext cx="4765129" cy="2043516"/>
            </a:xfrm>
            <a:prstGeom prst="rect">
              <a:avLst/>
            </a:prstGeom>
            <a:solidFill>
              <a:srgbClr val="FFC000">
                <a:alpha val="84000"/>
              </a:srgbClr>
            </a:solidFill>
            <a:ln w="31750" cap="flat" cmpd="sng" algn="ctr">
              <a:solidFill>
                <a:srgbClr val="3333CC"/>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15" name="TextBox 14"/>
            <p:cNvSpPr txBox="1"/>
            <p:nvPr/>
          </p:nvSpPr>
          <p:spPr>
            <a:xfrm rot="585414">
              <a:off x="2483768" y="4005064"/>
              <a:ext cx="1394164" cy="369332"/>
            </a:xfrm>
            <a:prstGeom prst="rect">
              <a:avLst/>
            </a:prstGeom>
            <a:noFill/>
          </p:spPr>
          <p:txBody>
            <a:bodyPr wrap="none" rtlCol="0">
              <a:spAutoFit/>
            </a:bodyPr>
            <a:lstStyle/>
            <a:p>
              <a:r>
                <a:rPr lang="en-ZA" dirty="0" smtClean="0"/>
                <a:t>Anterior wall</a:t>
              </a:r>
              <a:endParaRPr lang="en-ZA" dirty="0"/>
            </a:p>
          </p:txBody>
        </p:sp>
        <p:sp>
          <p:nvSpPr>
            <p:cNvPr id="16" name="Oval 15"/>
            <p:cNvSpPr/>
            <p:nvPr/>
          </p:nvSpPr>
          <p:spPr bwMode="auto">
            <a:xfrm rot="20294986">
              <a:off x="4993833" y="4200469"/>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17" name="Rectangle 16"/>
            <p:cNvSpPr/>
            <p:nvPr/>
          </p:nvSpPr>
          <p:spPr bwMode="auto">
            <a:xfrm rot="162739">
              <a:off x="2192984" y="1515132"/>
              <a:ext cx="4397788" cy="3031170"/>
            </a:xfrm>
            <a:prstGeom prst="rect">
              <a:avLst/>
            </a:prstGeom>
            <a:solidFill>
              <a:srgbClr val="FFFF00">
                <a:alpha val="84000"/>
              </a:srgbClr>
            </a:solidFill>
            <a:ln w="31750" cap="flat" cmpd="sng" algn="ctr">
              <a:solidFill>
                <a:srgbClr val="FF0000"/>
              </a:solidFill>
              <a:prstDash val="solid"/>
              <a:round/>
              <a:headEnd type="none" w="med" len="med"/>
              <a:tailEnd type="none" w="med" len="med"/>
            </a:ln>
            <a:effectLst/>
            <a:scene3d>
              <a:camera prst="isometricOffAxis2Top"/>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18" name="TextBox 17"/>
            <p:cNvSpPr txBox="1"/>
            <p:nvPr/>
          </p:nvSpPr>
          <p:spPr>
            <a:xfrm rot="998103">
              <a:off x="3756585" y="2680365"/>
              <a:ext cx="619144" cy="369332"/>
            </a:xfrm>
            <a:prstGeom prst="rect">
              <a:avLst/>
            </a:prstGeom>
            <a:noFill/>
          </p:spPr>
          <p:txBody>
            <a:bodyPr wrap="none" rtlCol="0">
              <a:spAutoFit/>
            </a:bodyPr>
            <a:lstStyle/>
            <a:p>
              <a:r>
                <a:rPr lang="en-ZA" dirty="0" smtClean="0"/>
                <a:t>Roof</a:t>
              </a:r>
              <a:endParaRPr lang="en-ZA" dirty="0"/>
            </a:p>
          </p:txBody>
        </p:sp>
      </p:grpSp>
      <p:grpSp>
        <p:nvGrpSpPr>
          <p:cNvPr id="19" name="Group 21"/>
          <p:cNvGrpSpPr/>
          <p:nvPr/>
        </p:nvGrpSpPr>
        <p:grpSpPr>
          <a:xfrm>
            <a:off x="1115616" y="4503662"/>
            <a:ext cx="4911749" cy="2912166"/>
            <a:chOff x="1021841" y="4550784"/>
            <a:chExt cx="4911749" cy="2912166"/>
          </a:xfrm>
        </p:grpSpPr>
        <p:sp>
          <p:nvSpPr>
            <p:cNvPr id="20" name="TextBox 19"/>
            <p:cNvSpPr txBox="1"/>
            <p:nvPr/>
          </p:nvSpPr>
          <p:spPr>
            <a:xfrm>
              <a:off x="1021841" y="5348330"/>
              <a:ext cx="2380780" cy="369332"/>
            </a:xfrm>
            <a:prstGeom prst="rect">
              <a:avLst/>
            </a:prstGeom>
            <a:noFill/>
          </p:spPr>
          <p:txBody>
            <a:bodyPr wrap="none" rtlCol="0">
              <a:spAutoFit/>
            </a:bodyPr>
            <a:lstStyle/>
            <a:p>
              <a:r>
                <a:rPr lang="en-ZA" dirty="0" smtClean="0"/>
                <a:t>Superficial inguinal ring</a:t>
              </a:r>
              <a:endParaRPr lang="en-ZA" dirty="0"/>
            </a:p>
          </p:txBody>
        </p:sp>
        <p:sp>
          <p:nvSpPr>
            <p:cNvPr id="21" name="Arc 20"/>
            <p:cNvSpPr/>
            <p:nvPr/>
          </p:nvSpPr>
          <p:spPr>
            <a:xfrm rot="16712202">
              <a:off x="3094150" y="4623510"/>
              <a:ext cx="2912166" cy="2766714"/>
            </a:xfrm>
            <a:prstGeom prst="arc">
              <a:avLst>
                <a:gd name="adj1" fmla="val 17319617"/>
                <a:gd name="adj2" fmla="val 0"/>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pSp>
      <p:graphicFrame>
        <p:nvGraphicFramePr>
          <p:cNvPr id="22" name="Diagram 21"/>
          <p:cNvGraphicFramePr/>
          <p:nvPr/>
        </p:nvGraphicFramePr>
        <p:xfrm>
          <a:off x="323528" y="4077072"/>
          <a:ext cx="819712" cy="36933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23" name="Picture 22" descr="5_by-nc-sa.png"/>
          <p:cNvPicPr>
            <a:picLocks noChangeAspect="1"/>
          </p:cNvPicPr>
          <p:nvPr/>
        </p:nvPicPr>
        <p:blipFill>
          <a:blip r:embed="rId13" cstate="print"/>
          <a:stretch>
            <a:fillRect/>
          </a:stretch>
        </p:blipFill>
        <p:spPr>
          <a:xfrm>
            <a:off x="50867" y="6596390"/>
            <a:ext cx="685800" cy="239945"/>
          </a:xfrm>
          <a:prstGeom prst="rect">
            <a:avLst/>
          </a:prstGeom>
        </p:spPr>
      </p:pic>
      <p:sp>
        <p:nvSpPr>
          <p:cNvPr id="24" name="TextBox 23"/>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childTnLst>
                          </p:cTn>
                        </p:par>
                        <p:par>
                          <p:cTn id="8" fill="hold">
                            <p:stCondLst>
                              <p:cond delay="1500"/>
                            </p:stCondLst>
                            <p:childTnLst>
                              <p:par>
                                <p:cTn id="9" presetID="10" presetClass="entr" presetSubtype="0"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c 1"/>
          <p:cNvSpPr/>
          <p:nvPr/>
        </p:nvSpPr>
        <p:spPr>
          <a:xfrm rot="3680810">
            <a:off x="2769123" y="1225805"/>
            <a:ext cx="2010334" cy="2170968"/>
          </a:xfrm>
          <a:prstGeom prst="arc">
            <a:avLst/>
          </a:prstGeom>
          <a:noFill/>
          <a:ln w="101600">
            <a:solidFill>
              <a:srgbClr val="CC00FF"/>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3" name="Title 1"/>
          <p:cNvSpPr>
            <a:spLocks noGrp="1"/>
          </p:cNvSpPr>
          <p:nvPr>
            <p:ph type="title"/>
          </p:nvPr>
        </p:nvSpPr>
        <p:spPr>
          <a:xfrm>
            <a:off x="457200" y="274638"/>
            <a:ext cx="8229600" cy="1143000"/>
          </a:xfrm>
        </p:spPr>
        <p:txBody>
          <a:bodyPr/>
          <a:lstStyle/>
          <a:p>
            <a:r>
              <a:rPr lang="en-ZA" dirty="0" smtClean="0"/>
              <a:t>Inguinal canal</a:t>
            </a:r>
            <a:endParaRPr lang="en-ZA" dirty="0"/>
          </a:p>
        </p:txBody>
      </p:sp>
      <p:sp>
        <p:nvSpPr>
          <p:cNvPr id="4" name="Slide Number Placeholder 2"/>
          <p:cNvSpPr>
            <a:spLocks noGrp="1"/>
          </p:cNvSpPr>
          <p:nvPr>
            <p:ph type="sldNum" sz="quarter" idx="12"/>
          </p:nvPr>
        </p:nvSpPr>
        <p:spPr>
          <a:xfrm>
            <a:off x="6553200" y="6356350"/>
            <a:ext cx="2133600" cy="365125"/>
          </a:xfrm>
        </p:spPr>
        <p:txBody>
          <a:bodyPr/>
          <a:lstStyle/>
          <a:p>
            <a:fld id="{8C5326A7-1CA7-47A8-ACD0-158733389845}" type="slidenum">
              <a:rPr lang="en-US" smtClean="0"/>
              <a:pPr/>
              <a:t>6</a:t>
            </a:fld>
            <a:endParaRPr lang="en-US"/>
          </a:p>
        </p:txBody>
      </p:sp>
      <p:grpSp>
        <p:nvGrpSpPr>
          <p:cNvPr id="5" name="Group 4"/>
          <p:cNvGrpSpPr/>
          <p:nvPr/>
        </p:nvGrpSpPr>
        <p:grpSpPr>
          <a:xfrm>
            <a:off x="3005810" y="2606266"/>
            <a:ext cx="4765129" cy="1831191"/>
            <a:chOff x="3005810" y="2606266"/>
            <a:chExt cx="4765129" cy="1831191"/>
          </a:xfrm>
        </p:grpSpPr>
        <p:sp>
          <p:nvSpPr>
            <p:cNvPr id="6" name="Rectangle 5"/>
            <p:cNvSpPr/>
            <p:nvPr/>
          </p:nvSpPr>
          <p:spPr bwMode="auto">
            <a:xfrm rot="20498268">
              <a:off x="3005810" y="2606266"/>
              <a:ext cx="4765129" cy="1831191"/>
            </a:xfrm>
            <a:prstGeom prst="rect">
              <a:avLst/>
            </a:prstGeom>
            <a:solidFill>
              <a:srgbClr val="E6AF00">
                <a:alpha val="90000"/>
              </a:srgbClr>
            </a:solidFill>
            <a:ln w="31750" cap="flat" cmpd="sng" algn="ctr">
              <a:solidFill>
                <a:srgbClr val="00B050"/>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7" name="Oval 6"/>
            <p:cNvSpPr/>
            <p:nvPr/>
          </p:nvSpPr>
          <p:spPr bwMode="auto">
            <a:xfrm rot="20294986">
              <a:off x="3756380" y="3041247"/>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grpSp>
      <p:sp>
        <p:nvSpPr>
          <p:cNvPr id="8" name="Rectangle 7"/>
          <p:cNvSpPr/>
          <p:nvPr/>
        </p:nvSpPr>
        <p:spPr bwMode="auto">
          <a:xfrm rot="162739">
            <a:off x="2769834" y="3025495"/>
            <a:ext cx="4325862" cy="3213460"/>
          </a:xfrm>
          <a:prstGeom prst="rect">
            <a:avLst/>
          </a:prstGeom>
          <a:solidFill>
            <a:schemeClr val="accent6">
              <a:lumMod val="75000"/>
            </a:schemeClr>
          </a:solidFill>
          <a:ln w="31750" cap="flat" cmpd="sng" algn="ctr">
            <a:solidFill>
              <a:srgbClr val="FF0000"/>
            </a:solidFill>
            <a:prstDash val="solid"/>
            <a:round/>
            <a:headEnd type="none" w="med" len="med"/>
            <a:tailEnd type="none" w="med" len="med"/>
          </a:ln>
          <a:effectLst/>
          <a:scene3d>
            <a:camera prst="isometricOffAxis2Top"/>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9" name="TextBox 8"/>
          <p:cNvSpPr txBox="1"/>
          <p:nvPr/>
        </p:nvSpPr>
        <p:spPr>
          <a:xfrm rot="647043">
            <a:off x="5816112" y="3765967"/>
            <a:ext cx="1324722" cy="338554"/>
          </a:xfrm>
          <a:prstGeom prst="rect">
            <a:avLst/>
          </a:prstGeom>
          <a:noFill/>
        </p:spPr>
        <p:txBody>
          <a:bodyPr wrap="none" rtlCol="0">
            <a:spAutoFit/>
          </a:bodyPr>
          <a:lstStyle/>
          <a:p>
            <a:r>
              <a:rPr lang="en-ZA" sz="1600" dirty="0" smtClean="0"/>
              <a:t>Posterior wall</a:t>
            </a:r>
            <a:endParaRPr lang="en-ZA" sz="1600" dirty="0"/>
          </a:p>
        </p:txBody>
      </p:sp>
      <p:sp>
        <p:nvSpPr>
          <p:cNvPr id="10" name="TextBox 9"/>
          <p:cNvSpPr txBox="1"/>
          <p:nvPr/>
        </p:nvSpPr>
        <p:spPr>
          <a:xfrm>
            <a:off x="7982612" y="5643868"/>
            <a:ext cx="615874" cy="338554"/>
          </a:xfrm>
          <a:prstGeom prst="rect">
            <a:avLst/>
          </a:prstGeom>
          <a:noFill/>
        </p:spPr>
        <p:txBody>
          <a:bodyPr wrap="none" rtlCol="0">
            <a:spAutoFit/>
          </a:bodyPr>
          <a:lstStyle/>
          <a:p>
            <a:r>
              <a:rPr lang="en-ZA" sz="1600" dirty="0" smtClean="0"/>
              <a:t>Floor</a:t>
            </a:r>
            <a:endParaRPr lang="en-ZA" sz="1600" dirty="0"/>
          </a:p>
        </p:txBody>
      </p:sp>
      <p:sp>
        <p:nvSpPr>
          <p:cNvPr id="11" name="Freeform 10"/>
          <p:cNvSpPr/>
          <p:nvPr/>
        </p:nvSpPr>
        <p:spPr>
          <a:xfrm>
            <a:off x="6588223" y="4941168"/>
            <a:ext cx="1536601" cy="754782"/>
          </a:xfrm>
          <a:custGeom>
            <a:avLst/>
            <a:gdLst>
              <a:gd name="connsiteX0" fmla="*/ 1981200 w 1981200"/>
              <a:gd name="connsiteY0" fmla="*/ 876300 h 876300"/>
              <a:gd name="connsiteX1" fmla="*/ 1371600 w 1981200"/>
              <a:gd name="connsiteY1" fmla="*/ 457200 h 876300"/>
              <a:gd name="connsiteX2" fmla="*/ 419100 w 1981200"/>
              <a:gd name="connsiteY2" fmla="*/ 114300 h 876300"/>
              <a:gd name="connsiteX3" fmla="*/ 0 w 1981200"/>
              <a:gd name="connsiteY3" fmla="*/ 0 h 876300"/>
            </a:gdLst>
            <a:ahLst/>
            <a:cxnLst>
              <a:cxn ang="0">
                <a:pos x="connsiteX0" y="connsiteY0"/>
              </a:cxn>
              <a:cxn ang="0">
                <a:pos x="connsiteX1" y="connsiteY1"/>
              </a:cxn>
              <a:cxn ang="0">
                <a:pos x="connsiteX2" y="connsiteY2"/>
              </a:cxn>
              <a:cxn ang="0">
                <a:pos x="connsiteX3" y="connsiteY3"/>
              </a:cxn>
            </a:cxnLst>
            <a:rect l="l" t="t" r="r" b="b"/>
            <a:pathLst>
              <a:path w="1981200" h="876300">
                <a:moveTo>
                  <a:pt x="1981200" y="876300"/>
                </a:moveTo>
                <a:cubicBezTo>
                  <a:pt x="1806575" y="730250"/>
                  <a:pt x="1631950" y="584200"/>
                  <a:pt x="1371600" y="457200"/>
                </a:cubicBezTo>
                <a:cubicBezTo>
                  <a:pt x="1111250" y="330200"/>
                  <a:pt x="647700" y="190500"/>
                  <a:pt x="419100" y="114300"/>
                </a:cubicBezTo>
                <a:cubicBezTo>
                  <a:pt x="190500" y="38100"/>
                  <a:pt x="95250" y="19050"/>
                  <a:pt x="0" y="0"/>
                </a:cubicBezTo>
              </a:path>
            </a:pathLst>
          </a:custGeom>
          <a:ln w="12700">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ZA"/>
          </a:p>
        </p:txBody>
      </p:sp>
      <p:sp>
        <p:nvSpPr>
          <p:cNvPr id="12" name="TextBox 11"/>
          <p:cNvSpPr txBox="1"/>
          <p:nvPr/>
        </p:nvSpPr>
        <p:spPr>
          <a:xfrm>
            <a:off x="3635896" y="5445224"/>
            <a:ext cx="1728192" cy="1200329"/>
          </a:xfrm>
          <a:prstGeom prst="rect">
            <a:avLst/>
          </a:prstGeom>
          <a:noFill/>
        </p:spPr>
        <p:txBody>
          <a:bodyPr wrap="square" rtlCol="0">
            <a:spAutoFit/>
          </a:bodyPr>
          <a:lstStyle/>
          <a:p>
            <a:r>
              <a:rPr lang="en-ZA" dirty="0" smtClean="0">
                <a:solidFill>
                  <a:srgbClr val="CC00FF"/>
                </a:solidFill>
              </a:rPr>
              <a:t>Spermatic cord exits through the superficial inguinal ring</a:t>
            </a:r>
            <a:endParaRPr lang="en-ZA" dirty="0">
              <a:solidFill>
                <a:srgbClr val="CC00FF"/>
              </a:solidFill>
            </a:endParaRPr>
          </a:p>
        </p:txBody>
      </p:sp>
      <p:sp>
        <p:nvSpPr>
          <p:cNvPr id="13" name="Arc 12"/>
          <p:cNvSpPr/>
          <p:nvPr/>
        </p:nvSpPr>
        <p:spPr>
          <a:xfrm rot="9283395">
            <a:off x="3916553" y="3349697"/>
            <a:ext cx="146065" cy="129635"/>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14" name="Freeform 13"/>
          <p:cNvSpPr/>
          <p:nvPr/>
        </p:nvSpPr>
        <p:spPr>
          <a:xfrm>
            <a:off x="3923928" y="3429000"/>
            <a:ext cx="2088232" cy="1419367"/>
          </a:xfrm>
          <a:custGeom>
            <a:avLst/>
            <a:gdLst>
              <a:gd name="connsiteX0" fmla="*/ 152643 w 2818395"/>
              <a:gd name="connsiteY0" fmla="*/ 0 h 1419367"/>
              <a:gd name="connsiteX1" fmla="*/ 111699 w 2818395"/>
              <a:gd name="connsiteY1" fmla="*/ 27296 h 1419367"/>
              <a:gd name="connsiteX2" fmla="*/ 57108 w 2818395"/>
              <a:gd name="connsiteY2" fmla="*/ 109182 h 1419367"/>
              <a:gd name="connsiteX3" fmla="*/ 16165 w 2818395"/>
              <a:gd name="connsiteY3" fmla="*/ 232012 h 1419367"/>
              <a:gd name="connsiteX4" fmla="*/ 2517 w 2818395"/>
              <a:gd name="connsiteY4" fmla="*/ 272955 h 1419367"/>
              <a:gd name="connsiteX5" fmla="*/ 43460 w 2818395"/>
              <a:gd name="connsiteY5" fmla="*/ 423081 h 1419367"/>
              <a:gd name="connsiteX6" fmla="*/ 125347 w 2818395"/>
              <a:gd name="connsiteY6" fmla="*/ 477672 h 1419367"/>
              <a:gd name="connsiteX7" fmla="*/ 166290 w 2818395"/>
              <a:gd name="connsiteY7" fmla="*/ 504967 h 1419367"/>
              <a:gd name="connsiteX8" fmla="*/ 193586 w 2818395"/>
              <a:gd name="connsiteY8" fmla="*/ 545911 h 1419367"/>
              <a:gd name="connsiteX9" fmla="*/ 275472 w 2818395"/>
              <a:gd name="connsiteY9" fmla="*/ 573206 h 1419367"/>
              <a:gd name="connsiteX10" fmla="*/ 316416 w 2818395"/>
              <a:gd name="connsiteY10" fmla="*/ 586854 h 1419367"/>
              <a:gd name="connsiteX11" fmla="*/ 357359 w 2818395"/>
              <a:gd name="connsiteY11" fmla="*/ 600502 h 1419367"/>
              <a:gd name="connsiteX12" fmla="*/ 439246 w 2818395"/>
              <a:gd name="connsiteY12" fmla="*/ 614149 h 1419367"/>
              <a:gd name="connsiteX13" fmla="*/ 507484 w 2818395"/>
              <a:gd name="connsiteY13" fmla="*/ 627797 h 1419367"/>
              <a:gd name="connsiteX14" fmla="*/ 616666 w 2818395"/>
              <a:gd name="connsiteY14" fmla="*/ 641445 h 1419367"/>
              <a:gd name="connsiteX15" fmla="*/ 712201 w 2818395"/>
              <a:gd name="connsiteY15" fmla="*/ 655093 h 1419367"/>
              <a:gd name="connsiteX16" fmla="*/ 794087 w 2818395"/>
              <a:gd name="connsiteY16" fmla="*/ 668740 h 1419367"/>
              <a:gd name="connsiteX17" fmla="*/ 930565 w 2818395"/>
              <a:gd name="connsiteY17" fmla="*/ 682388 h 1419367"/>
              <a:gd name="connsiteX18" fmla="*/ 985156 w 2818395"/>
              <a:gd name="connsiteY18" fmla="*/ 696036 h 1419367"/>
              <a:gd name="connsiteX19" fmla="*/ 1067043 w 2818395"/>
              <a:gd name="connsiteY19" fmla="*/ 723331 h 1419367"/>
              <a:gd name="connsiteX20" fmla="*/ 1148929 w 2818395"/>
              <a:gd name="connsiteY20" fmla="*/ 750627 h 1419367"/>
              <a:gd name="connsiteX21" fmla="*/ 1230816 w 2818395"/>
              <a:gd name="connsiteY21" fmla="*/ 777923 h 1419367"/>
              <a:gd name="connsiteX22" fmla="*/ 1394589 w 2818395"/>
              <a:gd name="connsiteY22" fmla="*/ 805218 h 1419367"/>
              <a:gd name="connsiteX23" fmla="*/ 1490123 w 2818395"/>
              <a:gd name="connsiteY23" fmla="*/ 818866 h 1419367"/>
              <a:gd name="connsiteX24" fmla="*/ 1558362 w 2818395"/>
              <a:gd name="connsiteY24" fmla="*/ 832514 h 1419367"/>
              <a:gd name="connsiteX25" fmla="*/ 1694840 w 2818395"/>
              <a:gd name="connsiteY25" fmla="*/ 846161 h 1419367"/>
              <a:gd name="connsiteX26" fmla="*/ 1735783 w 2818395"/>
              <a:gd name="connsiteY26" fmla="*/ 859809 h 1419367"/>
              <a:gd name="connsiteX27" fmla="*/ 1995090 w 2818395"/>
              <a:gd name="connsiteY27" fmla="*/ 900752 h 1419367"/>
              <a:gd name="connsiteX28" fmla="*/ 2063329 w 2818395"/>
              <a:gd name="connsiteY28" fmla="*/ 914400 h 1419367"/>
              <a:gd name="connsiteX29" fmla="*/ 2145216 w 2818395"/>
              <a:gd name="connsiteY29" fmla="*/ 928048 h 1419367"/>
              <a:gd name="connsiteX30" fmla="*/ 2213454 w 2818395"/>
              <a:gd name="connsiteY30" fmla="*/ 941696 h 1419367"/>
              <a:gd name="connsiteX31" fmla="*/ 2377228 w 2818395"/>
              <a:gd name="connsiteY31" fmla="*/ 968991 h 1419367"/>
              <a:gd name="connsiteX32" fmla="*/ 2541001 w 2818395"/>
              <a:gd name="connsiteY32" fmla="*/ 1009934 h 1419367"/>
              <a:gd name="connsiteX33" fmla="*/ 2581944 w 2818395"/>
              <a:gd name="connsiteY33" fmla="*/ 1037230 h 1419367"/>
              <a:gd name="connsiteX34" fmla="*/ 2622887 w 2818395"/>
              <a:gd name="connsiteY34" fmla="*/ 1050878 h 1419367"/>
              <a:gd name="connsiteX35" fmla="*/ 2704774 w 2818395"/>
              <a:gd name="connsiteY35" fmla="*/ 1105469 h 1419367"/>
              <a:gd name="connsiteX36" fmla="*/ 2745717 w 2818395"/>
              <a:gd name="connsiteY36" fmla="*/ 1132764 h 1419367"/>
              <a:gd name="connsiteX37" fmla="*/ 2786660 w 2818395"/>
              <a:gd name="connsiteY37" fmla="*/ 1296537 h 1419367"/>
              <a:gd name="connsiteX38" fmla="*/ 2759365 w 2818395"/>
              <a:gd name="connsiteY38" fmla="*/ 1337481 h 1419367"/>
              <a:gd name="connsiteX39" fmla="*/ 2677478 w 2818395"/>
              <a:gd name="connsiteY39" fmla="*/ 1392072 h 1419367"/>
              <a:gd name="connsiteX40" fmla="*/ 2595592 w 2818395"/>
              <a:gd name="connsiteY40" fmla="*/ 1419367 h 1419367"/>
              <a:gd name="connsiteX41" fmla="*/ 2322637 w 2818395"/>
              <a:gd name="connsiteY41" fmla="*/ 1405720 h 1419367"/>
              <a:gd name="connsiteX42" fmla="*/ 2281693 w 2818395"/>
              <a:gd name="connsiteY42" fmla="*/ 1392072 h 1419367"/>
              <a:gd name="connsiteX43" fmla="*/ 2199807 w 2818395"/>
              <a:gd name="connsiteY43" fmla="*/ 1337481 h 1419367"/>
              <a:gd name="connsiteX44" fmla="*/ 2117920 w 2818395"/>
              <a:gd name="connsiteY44" fmla="*/ 1310185 h 1419367"/>
              <a:gd name="connsiteX45" fmla="*/ 2076977 w 2818395"/>
              <a:gd name="connsiteY45" fmla="*/ 1296537 h 1419367"/>
              <a:gd name="connsiteX46" fmla="*/ 1995090 w 2818395"/>
              <a:gd name="connsiteY46" fmla="*/ 1255594 h 1419367"/>
              <a:gd name="connsiteX47" fmla="*/ 1926852 w 2818395"/>
              <a:gd name="connsiteY47" fmla="*/ 1255594 h 141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818395" h="1419367">
                <a:moveTo>
                  <a:pt x="152643" y="0"/>
                </a:moveTo>
                <a:cubicBezTo>
                  <a:pt x="138995" y="9099"/>
                  <a:pt x="122500" y="14952"/>
                  <a:pt x="111699" y="27296"/>
                </a:cubicBezTo>
                <a:cubicBezTo>
                  <a:pt x="90097" y="51984"/>
                  <a:pt x="57108" y="109182"/>
                  <a:pt x="57108" y="109182"/>
                </a:cubicBezTo>
                <a:lnTo>
                  <a:pt x="16165" y="232012"/>
                </a:lnTo>
                <a:lnTo>
                  <a:pt x="2517" y="272955"/>
                </a:lnTo>
                <a:cubicBezTo>
                  <a:pt x="8854" y="323653"/>
                  <a:pt x="0" y="385053"/>
                  <a:pt x="43460" y="423081"/>
                </a:cubicBezTo>
                <a:cubicBezTo>
                  <a:pt x="68148" y="444684"/>
                  <a:pt x="98051" y="459475"/>
                  <a:pt x="125347" y="477672"/>
                </a:cubicBezTo>
                <a:lnTo>
                  <a:pt x="166290" y="504967"/>
                </a:lnTo>
                <a:cubicBezTo>
                  <a:pt x="175389" y="518615"/>
                  <a:pt x="179676" y="537217"/>
                  <a:pt x="193586" y="545911"/>
                </a:cubicBezTo>
                <a:cubicBezTo>
                  <a:pt x="217984" y="561160"/>
                  <a:pt x="248177" y="564108"/>
                  <a:pt x="275472" y="573206"/>
                </a:cubicBezTo>
                <a:lnTo>
                  <a:pt x="316416" y="586854"/>
                </a:lnTo>
                <a:cubicBezTo>
                  <a:pt x="330064" y="591403"/>
                  <a:pt x="343169" y="598137"/>
                  <a:pt x="357359" y="600502"/>
                </a:cubicBezTo>
                <a:lnTo>
                  <a:pt x="439246" y="614149"/>
                </a:lnTo>
                <a:cubicBezTo>
                  <a:pt x="462068" y="618298"/>
                  <a:pt x="484557" y="624270"/>
                  <a:pt x="507484" y="627797"/>
                </a:cubicBezTo>
                <a:cubicBezTo>
                  <a:pt x="543735" y="633374"/>
                  <a:pt x="580311" y="636598"/>
                  <a:pt x="616666" y="641445"/>
                </a:cubicBezTo>
                <a:lnTo>
                  <a:pt x="712201" y="655093"/>
                </a:lnTo>
                <a:cubicBezTo>
                  <a:pt x="739551" y="659301"/>
                  <a:pt x="766629" y="665308"/>
                  <a:pt x="794087" y="668740"/>
                </a:cubicBezTo>
                <a:cubicBezTo>
                  <a:pt x="839454" y="674411"/>
                  <a:pt x="885072" y="677839"/>
                  <a:pt x="930565" y="682388"/>
                </a:cubicBezTo>
                <a:cubicBezTo>
                  <a:pt x="948762" y="686937"/>
                  <a:pt x="967190" y="690646"/>
                  <a:pt x="985156" y="696036"/>
                </a:cubicBezTo>
                <a:cubicBezTo>
                  <a:pt x="1012715" y="704304"/>
                  <a:pt x="1039747" y="714233"/>
                  <a:pt x="1067043" y="723331"/>
                </a:cubicBezTo>
                <a:lnTo>
                  <a:pt x="1148929" y="750627"/>
                </a:lnTo>
                <a:lnTo>
                  <a:pt x="1230816" y="777923"/>
                </a:lnTo>
                <a:cubicBezTo>
                  <a:pt x="1285407" y="787021"/>
                  <a:pt x="1339801" y="797391"/>
                  <a:pt x="1394589" y="805218"/>
                </a:cubicBezTo>
                <a:cubicBezTo>
                  <a:pt x="1426434" y="809767"/>
                  <a:pt x="1458393" y="813578"/>
                  <a:pt x="1490123" y="818866"/>
                </a:cubicBezTo>
                <a:cubicBezTo>
                  <a:pt x="1513004" y="822680"/>
                  <a:pt x="1535369" y="829448"/>
                  <a:pt x="1558362" y="832514"/>
                </a:cubicBezTo>
                <a:cubicBezTo>
                  <a:pt x="1603680" y="838556"/>
                  <a:pt x="1649347" y="841612"/>
                  <a:pt x="1694840" y="846161"/>
                </a:cubicBezTo>
                <a:cubicBezTo>
                  <a:pt x="1708488" y="850710"/>
                  <a:pt x="1721676" y="856988"/>
                  <a:pt x="1735783" y="859809"/>
                </a:cubicBezTo>
                <a:cubicBezTo>
                  <a:pt x="1920546" y="896762"/>
                  <a:pt x="1851011" y="876739"/>
                  <a:pt x="1995090" y="900752"/>
                </a:cubicBezTo>
                <a:cubicBezTo>
                  <a:pt x="2017971" y="904565"/>
                  <a:pt x="2040506" y="910250"/>
                  <a:pt x="2063329" y="914400"/>
                </a:cubicBezTo>
                <a:cubicBezTo>
                  <a:pt x="2090555" y="919350"/>
                  <a:pt x="2117990" y="923098"/>
                  <a:pt x="2145216" y="928048"/>
                </a:cubicBezTo>
                <a:cubicBezTo>
                  <a:pt x="2168038" y="932198"/>
                  <a:pt x="2190573" y="937883"/>
                  <a:pt x="2213454" y="941696"/>
                </a:cubicBezTo>
                <a:cubicBezTo>
                  <a:pt x="2263678" y="950067"/>
                  <a:pt x="2326679" y="955205"/>
                  <a:pt x="2377228" y="968991"/>
                </a:cubicBezTo>
                <a:cubicBezTo>
                  <a:pt x="2547153" y="1015335"/>
                  <a:pt x="2371308" y="981654"/>
                  <a:pt x="2541001" y="1009934"/>
                </a:cubicBezTo>
                <a:cubicBezTo>
                  <a:pt x="2554649" y="1019033"/>
                  <a:pt x="2567273" y="1029894"/>
                  <a:pt x="2581944" y="1037230"/>
                </a:cubicBezTo>
                <a:cubicBezTo>
                  <a:pt x="2594811" y="1043664"/>
                  <a:pt x="2610311" y="1043892"/>
                  <a:pt x="2622887" y="1050878"/>
                </a:cubicBezTo>
                <a:cubicBezTo>
                  <a:pt x="2651564" y="1066810"/>
                  <a:pt x="2677478" y="1087272"/>
                  <a:pt x="2704774" y="1105469"/>
                </a:cubicBezTo>
                <a:lnTo>
                  <a:pt x="2745717" y="1132764"/>
                </a:lnTo>
                <a:cubicBezTo>
                  <a:pt x="2800609" y="1215103"/>
                  <a:pt x="2818395" y="1201332"/>
                  <a:pt x="2786660" y="1296537"/>
                </a:cubicBezTo>
                <a:cubicBezTo>
                  <a:pt x="2781473" y="1312098"/>
                  <a:pt x="2771709" y="1326680"/>
                  <a:pt x="2759365" y="1337481"/>
                </a:cubicBezTo>
                <a:cubicBezTo>
                  <a:pt x="2734677" y="1359084"/>
                  <a:pt x="2708600" y="1381698"/>
                  <a:pt x="2677478" y="1392072"/>
                </a:cubicBezTo>
                <a:lnTo>
                  <a:pt x="2595592" y="1419367"/>
                </a:lnTo>
                <a:cubicBezTo>
                  <a:pt x="2504607" y="1414818"/>
                  <a:pt x="2413393" y="1413612"/>
                  <a:pt x="2322637" y="1405720"/>
                </a:cubicBezTo>
                <a:cubicBezTo>
                  <a:pt x="2308305" y="1404474"/>
                  <a:pt x="2294269" y="1399059"/>
                  <a:pt x="2281693" y="1392072"/>
                </a:cubicBezTo>
                <a:cubicBezTo>
                  <a:pt x="2253016" y="1376140"/>
                  <a:pt x="2230928" y="1347855"/>
                  <a:pt x="2199807" y="1337481"/>
                </a:cubicBezTo>
                <a:lnTo>
                  <a:pt x="2117920" y="1310185"/>
                </a:lnTo>
                <a:cubicBezTo>
                  <a:pt x="2104272" y="1305636"/>
                  <a:pt x="2088947" y="1304517"/>
                  <a:pt x="2076977" y="1296537"/>
                </a:cubicBezTo>
                <a:cubicBezTo>
                  <a:pt x="2048842" y="1277781"/>
                  <a:pt x="2029862" y="1259941"/>
                  <a:pt x="1995090" y="1255594"/>
                </a:cubicBezTo>
                <a:cubicBezTo>
                  <a:pt x="1972520" y="1252773"/>
                  <a:pt x="1949598" y="1255594"/>
                  <a:pt x="1926852" y="1255594"/>
                </a:cubicBezTo>
              </a:path>
            </a:pathLst>
          </a:custGeom>
          <a:ln w="317500">
            <a:solidFill>
              <a:srgbClr val="CC00FF"/>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pSp>
        <p:nvGrpSpPr>
          <p:cNvPr id="15" name="Group 14"/>
          <p:cNvGrpSpPr/>
          <p:nvPr/>
        </p:nvGrpSpPr>
        <p:grpSpPr>
          <a:xfrm>
            <a:off x="1475656" y="3494310"/>
            <a:ext cx="4765129" cy="1906197"/>
            <a:chOff x="1475656" y="3356992"/>
            <a:chExt cx="4765129" cy="2043516"/>
          </a:xfrm>
        </p:grpSpPr>
        <p:sp>
          <p:nvSpPr>
            <p:cNvPr id="16" name="Rectangle 15"/>
            <p:cNvSpPr/>
            <p:nvPr/>
          </p:nvSpPr>
          <p:spPr bwMode="auto">
            <a:xfrm rot="20498268">
              <a:off x="1475656" y="3356992"/>
              <a:ext cx="4765129" cy="2043516"/>
            </a:xfrm>
            <a:prstGeom prst="rect">
              <a:avLst/>
            </a:prstGeom>
            <a:solidFill>
              <a:srgbClr val="FFC000"/>
            </a:solidFill>
            <a:ln w="31750" cap="flat" cmpd="sng" algn="ctr">
              <a:solidFill>
                <a:srgbClr val="3333CC"/>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grpSp>
          <p:nvGrpSpPr>
            <p:cNvPr id="17" name="Group 8"/>
            <p:cNvGrpSpPr/>
            <p:nvPr/>
          </p:nvGrpSpPr>
          <p:grpSpPr>
            <a:xfrm>
              <a:off x="4993833" y="4200469"/>
              <a:ext cx="432048" cy="805162"/>
              <a:chOff x="4993833" y="4200469"/>
              <a:chExt cx="432048" cy="805162"/>
            </a:xfrm>
          </p:grpSpPr>
          <p:sp>
            <p:nvSpPr>
              <p:cNvPr id="19" name="Oval 18"/>
              <p:cNvSpPr/>
              <p:nvPr/>
            </p:nvSpPr>
            <p:spPr bwMode="auto">
              <a:xfrm rot="20294986">
                <a:off x="4993833" y="4200469"/>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20" name="Arc 19"/>
              <p:cNvSpPr/>
              <p:nvPr/>
            </p:nvSpPr>
            <p:spPr>
              <a:xfrm rot="19193597">
                <a:off x="5177519" y="4567210"/>
                <a:ext cx="144016" cy="14401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pSp>
        <p:sp>
          <p:nvSpPr>
            <p:cNvPr id="18" name="TextBox 17"/>
            <p:cNvSpPr txBox="1"/>
            <p:nvPr/>
          </p:nvSpPr>
          <p:spPr>
            <a:xfrm rot="585414">
              <a:off x="2483768" y="4005064"/>
              <a:ext cx="1394164" cy="369332"/>
            </a:xfrm>
            <a:prstGeom prst="rect">
              <a:avLst/>
            </a:prstGeom>
            <a:noFill/>
          </p:spPr>
          <p:txBody>
            <a:bodyPr wrap="none" rtlCol="0">
              <a:spAutoFit/>
            </a:bodyPr>
            <a:lstStyle/>
            <a:p>
              <a:r>
                <a:rPr lang="en-ZA" dirty="0" smtClean="0"/>
                <a:t>Anterior wall</a:t>
              </a:r>
              <a:endParaRPr lang="en-ZA" dirty="0"/>
            </a:p>
          </p:txBody>
        </p:sp>
      </p:grpSp>
      <p:sp>
        <p:nvSpPr>
          <p:cNvPr id="21" name="Freeform 20"/>
          <p:cNvSpPr/>
          <p:nvPr/>
        </p:nvSpPr>
        <p:spPr>
          <a:xfrm>
            <a:off x="5220072" y="4653136"/>
            <a:ext cx="682529" cy="1992574"/>
          </a:xfrm>
          <a:custGeom>
            <a:avLst/>
            <a:gdLst>
              <a:gd name="connsiteX0" fmla="*/ 0 w 682529"/>
              <a:gd name="connsiteY0" fmla="*/ 0 h 1992574"/>
              <a:gd name="connsiteX1" fmla="*/ 68239 w 682529"/>
              <a:gd name="connsiteY1" fmla="*/ 13648 h 1992574"/>
              <a:gd name="connsiteX2" fmla="*/ 150125 w 682529"/>
              <a:gd name="connsiteY2" fmla="*/ 95535 h 1992574"/>
              <a:gd name="connsiteX3" fmla="*/ 177421 w 682529"/>
              <a:gd name="connsiteY3" fmla="*/ 150126 h 1992574"/>
              <a:gd name="connsiteX4" fmla="*/ 218364 w 682529"/>
              <a:gd name="connsiteY4" fmla="*/ 177421 h 1992574"/>
              <a:gd name="connsiteX5" fmla="*/ 245660 w 682529"/>
              <a:gd name="connsiteY5" fmla="*/ 218365 h 1992574"/>
              <a:gd name="connsiteX6" fmla="*/ 259307 w 682529"/>
              <a:gd name="connsiteY6" fmla="*/ 259308 h 1992574"/>
              <a:gd name="connsiteX7" fmla="*/ 313898 w 682529"/>
              <a:gd name="connsiteY7" fmla="*/ 341194 h 1992574"/>
              <a:gd name="connsiteX8" fmla="*/ 341194 w 682529"/>
              <a:gd name="connsiteY8" fmla="*/ 423081 h 1992574"/>
              <a:gd name="connsiteX9" fmla="*/ 395785 w 682529"/>
              <a:gd name="connsiteY9" fmla="*/ 504968 h 1992574"/>
              <a:gd name="connsiteX10" fmla="*/ 423080 w 682529"/>
              <a:gd name="connsiteY10" fmla="*/ 586854 h 1992574"/>
              <a:gd name="connsiteX11" fmla="*/ 464024 w 682529"/>
              <a:gd name="connsiteY11" fmla="*/ 709684 h 1992574"/>
              <a:gd name="connsiteX12" fmla="*/ 477671 w 682529"/>
              <a:gd name="connsiteY12" fmla="*/ 791571 h 1992574"/>
              <a:gd name="connsiteX13" fmla="*/ 518615 w 682529"/>
              <a:gd name="connsiteY13" fmla="*/ 928048 h 1992574"/>
              <a:gd name="connsiteX14" fmla="*/ 532263 w 682529"/>
              <a:gd name="connsiteY14" fmla="*/ 1037230 h 1992574"/>
              <a:gd name="connsiteX15" fmla="*/ 545910 w 682529"/>
              <a:gd name="connsiteY15" fmla="*/ 1173708 h 1992574"/>
              <a:gd name="connsiteX16" fmla="*/ 600501 w 682529"/>
              <a:gd name="connsiteY16" fmla="*/ 1405720 h 1992574"/>
              <a:gd name="connsiteX17" fmla="*/ 614149 w 682529"/>
              <a:gd name="connsiteY17" fmla="*/ 1501254 h 1992574"/>
              <a:gd name="connsiteX18" fmla="*/ 627797 w 682529"/>
              <a:gd name="connsiteY18" fmla="*/ 1774209 h 1992574"/>
              <a:gd name="connsiteX19" fmla="*/ 655092 w 682529"/>
              <a:gd name="connsiteY19" fmla="*/ 1856096 h 1992574"/>
              <a:gd name="connsiteX20" fmla="*/ 682388 w 682529"/>
              <a:gd name="connsiteY20" fmla="*/ 1992574 h 1992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2529" h="1992574">
                <a:moveTo>
                  <a:pt x="0" y="0"/>
                </a:moveTo>
                <a:cubicBezTo>
                  <a:pt x="22746" y="4549"/>
                  <a:pt x="47041" y="4227"/>
                  <a:pt x="68239" y="13648"/>
                </a:cubicBezTo>
                <a:cubicBezTo>
                  <a:pt x="109508" y="31990"/>
                  <a:pt x="129282" y="59060"/>
                  <a:pt x="150125" y="95535"/>
                </a:cubicBezTo>
                <a:cubicBezTo>
                  <a:pt x="160219" y="113199"/>
                  <a:pt x="164396" y="134497"/>
                  <a:pt x="177421" y="150126"/>
                </a:cubicBezTo>
                <a:cubicBezTo>
                  <a:pt x="187922" y="162727"/>
                  <a:pt x="204716" y="168323"/>
                  <a:pt x="218364" y="177421"/>
                </a:cubicBezTo>
                <a:cubicBezTo>
                  <a:pt x="227463" y="191069"/>
                  <a:pt x="238324" y="203694"/>
                  <a:pt x="245660" y="218365"/>
                </a:cubicBezTo>
                <a:cubicBezTo>
                  <a:pt x="252093" y="231232"/>
                  <a:pt x="252321" y="246733"/>
                  <a:pt x="259307" y="259308"/>
                </a:cubicBezTo>
                <a:cubicBezTo>
                  <a:pt x="275238" y="287985"/>
                  <a:pt x="303524" y="310073"/>
                  <a:pt x="313898" y="341194"/>
                </a:cubicBezTo>
                <a:cubicBezTo>
                  <a:pt x="322997" y="368490"/>
                  <a:pt x="325234" y="399141"/>
                  <a:pt x="341194" y="423081"/>
                </a:cubicBezTo>
                <a:lnTo>
                  <a:pt x="395785" y="504968"/>
                </a:lnTo>
                <a:cubicBezTo>
                  <a:pt x="404883" y="532263"/>
                  <a:pt x="416102" y="558941"/>
                  <a:pt x="423080" y="586854"/>
                </a:cubicBezTo>
                <a:cubicBezTo>
                  <a:pt x="452499" y="704532"/>
                  <a:pt x="413628" y="634092"/>
                  <a:pt x="464024" y="709684"/>
                </a:cubicBezTo>
                <a:cubicBezTo>
                  <a:pt x="468573" y="736980"/>
                  <a:pt x="472244" y="764436"/>
                  <a:pt x="477671" y="791571"/>
                </a:cubicBezTo>
                <a:cubicBezTo>
                  <a:pt x="487983" y="843133"/>
                  <a:pt x="501208" y="875830"/>
                  <a:pt x="518615" y="928048"/>
                </a:cubicBezTo>
                <a:cubicBezTo>
                  <a:pt x="523164" y="964442"/>
                  <a:pt x="528213" y="1000777"/>
                  <a:pt x="532263" y="1037230"/>
                </a:cubicBezTo>
                <a:cubicBezTo>
                  <a:pt x="537312" y="1082670"/>
                  <a:pt x="539128" y="1128494"/>
                  <a:pt x="545910" y="1173708"/>
                </a:cubicBezTo>
                <a:cubicBezTo>
                  <a:pt x="584256" y="1429348"/>
                  <a:pt x="557210" y="1203693"/>
                  <a:pt x="600501" y="1405720"/>
                </a:cubicBezTo>
                <a:cubicBezTo>
                  <a:pt x="607241" y="1437174"/>
                  <a:pt x="609600" y="1469409"/>
                  <a:pt x="614149" y="1501254"/>
                </a:cubicBezTo>
                <a:cubicBezTo>
                  <a:pt x="618698" y="1592239"/>
                  <a:pt x="617355" y="1683711"/>
                  <a:pt x="627797" y="1774209"/>
                </a:cubicBezTo>
                <a:cubicBezTo>
                  <a:pt x="631095" y="1802791"/>
                  <a:pt x="647188" y="1828431"/>
                  <a:pt x="655092" y="1856096"/>
                </a:cubicBezTo>
                <a:cubicBezTo>
                  <a:pt x="686137" y="1964753"/>
                  <a:pt x="682388" y="1918511"/>
                  <a:pt x="682388" y="1992574"/>
                </a:cubicBezTo>
              </a:path>
            </a:pathLst>
          </a:custGeom>
          <a:ln w="317500">
            <a:solidFill>
              <a:srgbClr val="CC00FF"/>
            </a:solidFill>
            <a:tailEnd type="stealth"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aphicFrame>
        <p:nvGraphicFramePr>
          <p:cNvPr id="22" name="Diagram 21"/>
          <p:cNvGraphicFramePr/>
          <p:nvPr/>
        </p:nvGraphicFramePr>
        <p:xfrm>
          <a:off x="8028384" y="4725144"/>
          <a:ext cx="835485" cy="369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5004048" y="1484784"/>
            <a:ext cx="2924848" cy="923330"/>
          </a:xfrm>
          <a:prstGeom prst="rect">
            <a:avLst/>
          </a:prstGeom>
          <a:noFill/>
        </p:spPr>
        <p:txBody>
          <a:bodyPr wrap="square" rtlCol="0">
            <a:spAutoFit/>
          </a:bodyPr>
          <a:lstStyle/>
          <a:p>
            <a:r>
              <a:rPr lang="en-ZA" dirty="0" smtClean="0">
                <a:solidFill>
                  <a:srgbClr val="CC00FF"/>
                </a:solidFill>
              </a:rPr>
              <a:t>Spermatic cord enters the inguinal canal through the deep inguinal ring</a:t>
            </a:r>
            <a:endParaRPr lang="en-ZA" dirty="0">
              <a:solidFill>
                <a:srgbClr val="CC00FF"/>
              </a:solidFill>
            </a:endParaRPr>
          </a:p>
        </p:txBody>
      </p:sp>
      <p:sp>
        <p:nvSpPr>
          <p:cNvPr id="24" name="TextBox 23"/>
          <p:cNvSpPr txBox="1"/>
          <p:nvPr/>
        </p:nvSpPr>
        <p:spPr>
          <a:xfrm>
            <a:off x="802757" y="1960199"/>
            <a:ext cx="1951175" cy="369332"/>
          </a:xfrm>
          <a:prstGeom prst="rect">
            <a:avLst/>
          </a:prstGeom>
          <a:noFill/>
        </p:spPr>
        <p:txBody>
          <a:bodyPr wrap="none" rtlCol="0">
            <a:spAutoFit/>
          </a:bodyPr>
          <a:lstStyle/>
          <a:p>
            <a:r>
              <a:rPr lang="en-ZA" dirty="0" smtClean="0"/>
              <a:t>Deep inguinal ring</a:t>
            </a:r>
            <a:endParaRPr lang="en-ZA" dirty="0"/>
          </a:p>
        </p:txBody>
      </p:sp>
      <p:sp>
        <p:nvSpPr>
          <p:cNvPr id="25" name="Arc 24"/>
          <p:cNvSpPr/>
          <p:nvPr/>
        </p:nvSpPr>
        <p:spPr>
          <a:xfrm rot="4774133" flipV="1">
            <a:off x="2007642" y="1158583"/>
            <a:ext cx="2933755" cy="1767582"/>
          </a:xfrm>
          <a:prstGeom prst="arc">
            <a:avLst>
              <a:gd name="adj1" fmla="val 17319617"/>
              <a:gd name="adj2" fmla="val 0"/>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pSp>
        <p:nvGrpSpPr>
          <p:cNvPr id="26" name="Group 25"/>
          <p:cNvGrpSpPr/>
          <p:nvPr/>
        </p:nvGrpSpPr>
        <p:grpSpPr>
          <a:xfrm>
            <a:off x="1115616" y="4503662"/>
            <a:ext cx="4911749" cy="2912166"/>
            <a:chOff x="1021841" y="4550784"/>
            <a:chExt cx="4911749" cy="2912166"/>
          </a:xfrm>
        </p:grpSpPr>
        <p:sp>
          <p:nvSpPr>
            <p:cNvPr id="27" name="TextBox 26"/>
            <p:cNvSpPr txBox="1"/>
            <p:nvPr/>
          </p:nvSpPr>
          <p:spPr>
            <a:xfrm>
              <a:off x="1021841" y="5348330"/>
              <a:ext cx="2380780" cy="369332"/>
            </a:xfrm>
            <a:prstGeom prst="rect">
              <a:avLst/>
            </a:prstGeom>
            <a:noFill/>
          </p:spPr>
          <p:txBody>
            <a:bodyPr wrap="none" rtlCol="0">
              <a:spAutoFit/>
            </a:bodyPr>
            <a:lstStyle/>
            <a:p>
              <a:r>
                <a:rPr lang="en-ZA" dirty="0" smtClean="0"/>
                <a:t>Superficial inguinal ring</a:t>
              </a:r>
              <a:endParaRPr lang="en-ZA" dirty="0"/>
            </a:p>
          </p:txBody>
        </p:sp>
        <p:sp>
          <p:nvSpPr>
            <p:cNvPr id="28" name="Arc 27"/>
            <p:cNvSpPr/>
            <p:nvPr/>
          </p:nvSpPr>
          <p:spPr>
            <a:xfrm rot="16712202">
              <a:off x="3094150" y="4623510"/>
              <a:ext cx="2912166" cy="2766714"/>
            </a:xfrm>
            <a:prstGeom prst="arc">
              <a:avLst>
                <a:gd name="adj1" fmla="val 17319617"/>
                <a:gd name="adj2" fmla="val 0"/>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pSp>
      <p:graphicFrame>
        <p:nvGraphicFramePr>
          <p:cNvPr id="29" name="Diagram 28"/>
          <p:cNvGraphicFramePr/>
          <p:nvPr/>
        </p:nvGraphicFramePr>
        <p:xfrm>
          <a:off x="323528" y="4077072"/>
          <a:ext cx="819712" cy="36933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30" name="Picture 29" descr="5_by-nc-sa.png"/>
          <p:cNvPicPr>
            <a:picLocks noChangeAspect="1"/>
          </p:cNvPicPr>
          <p:nvPr/>
        </p:nvPicPr>
        <p:blipFill>
          <a:blip r:embed="rId13" cstate="print"/>
          <a:stretch>
            <a:fillRect/>
          </a:stretch>
        </p:blipFill>
        <p:spPr>
          <a:xfrm>
            <a:off x="50867" y="6596390"/>
            <a:ext cx="685800" cy="239945"/>
          </a:xfrm>
          <a:prstGeom prst="rect">
            <a:avLst/>
          </a:prstGeom>
        </p:spPr>
      </p:pic>
      <p:sp>
        <p:nvSpPr>
          <p:cNvPr id="31" name="TextBox 30"/>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200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par>
                          <p:cTn id="8" fill="hold">
                            <p:stCondLst>
                              <p:cond delay="2500"/>
                            </p:stCondLst>
                            <p:childTnLst>
                              <p:par>
                                <p:cTn id="9" presetID="2" presetClass="entr" presetSubtype="12" fill="hold" nodeType="afterEffect">
                                  <p:stCondLst>
                                    <p:cond delay="100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1000" fill="hold"/>
                                        <p:tgtEl>
                                          <p:spTgt spid="15"/>
                                        </p:tgtEl>
                                        <p:attrNameLst>
                                          <p:attrName>ppt_x</p:attrName>
                                        </p:attrNameLst>
                                      </p:cBhvr>
                                      <p:tavLst>
                                        <p:tav tm="0">
                                          <p:val>
                                            <p:strVal val="0-#ppt_w/2"/>
                                          </p:val>
                                        </p:tav>
                                        <p:tav tm="100000">
                                          <p:val>
                                            <p:strVal val="#ppt_x"/>
                                          </p:val>
                                        </p:tav>
                                      </p:tavLst>
                                    </p:anim>
                                    <p:anim calcmode="lin" valueType="num">
                                      <p:cBhvr additive="base">
                                        <p:cTn id="12" dur="10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4500"/>
                            </p:stCondLst>
                            <p:childTnLst>
                              <p:par>
                                <p:cTn id="14" presetID="22" presetClass="entr" presetSubtype="8" fill="hold" grpId="0" nodeType="afterEffect">
                                  <p:stCondLst>
                                    <p:cond delay="1000"/>
                                  </p:stCondLst>
                                  <p:childTnLst>
                                    <p:set>
                                      <p:cBhvr>
                                        <p:cTn id="15" dur="1" fill="hold">
                                          <p:stCondLst>
                                            <p:cond delay="0"/>
                                          </p:stCondLst>
                                        </p:cTn>
                                        <p:tgtEl>
                                          <p:spTgt spid="21"/>
                                        </p:tgtEl>
                                        <p:attrNameLst>
                                          <p:attrName>style.visibility</p:attrName>
                                        </p:attrNameLst>
                                      </p:cBhvr>
                                      <p:to>
                                        <p:strVal val="visible"/>
                                      </p:to>
                                    </p:set>
                                    <p:animEffect transition="in" filter="wipe(left)">
                                      <p:cBhvr>
                                        <p:cTn id="16" dur="500"/>
                                        <p:tgtEl>
                                          <p:spTgt spid="21"/>
                                        </p:tgtEl>
                                      </p:cBhvr>
                                    </p:animEffect>
                                  </p:childTnLst>
                                </p:cTn>
                              </p:par>
                            </p:childTnLst>
                          </p:cTn>
                        </p:par>
                        <p:par>
                          <p:cTn id="17" fill="hold">
                            <p:stCondLst>
                              <p:cond delay="6000"/>
                            </p:stCondLst>
                            <p:childTnLst>
                              <p:par>
                                <p:cTn id="18" presetID="9" presetClass="emph" presetSubtype="0" nodeType="afterEffect">
                                  <p:stCondLst>
                                    <p:cond delay="0"/>
                                  </p:stCondLst>
                                  <p:childTnLst>
                                    <p:set>
                                      <p:cBhvr rctx="PPT">
                                        <p:cTn id="19" dur="indefinite"/>
                                        <p:tgtEl>
                                          <p:spTgt spid="15"/>
                                        </p:tgtEl>
                                        <p:attrNameLst>
                                          <p:attrName>style.opacity</p:attrName>
                                        </p:attrNameLst>
                                      </p:cBhvr>
                                      <p:to>
                                        <p:strVal val="0.75"/>
                                      </p:to>
                                    </p:set>
                                    <p:animEffect filter="image" prLst="opacity: 0.75">
                                      <p:cBhvr rctx="IE">
                                        <p:cTn id="20" dur="indefinite"/>
                                        <p:tgtEl>
                                          <p:spTgt spid="15"/>
                                        </p:tgtEl>
                                      </p:cBhvr>
                                    </p:animEffect>
                                  </p:childTnLst>
                                </p:cTn>
                              </p:par>
                            </p:childTnLst>
                          </p:cTn>
                        </p:par>
                        <p:par>
                          <p:cTn id="21" fill="hold">
                            <p:stCondLst>
                              <p:cond delay="6000"/>
                            </p:stCondLst>
                            <p:childTnLst>
                              <p:par>
                                <p:cTn id="22" presetID="1" presetClass="entr" presetSubtype="0" fill="hold" nodeType="afterEffect">
                                  <p:stCondLst>
                                    <p:cond delay="0"/>
                                  </p:stCondLst>
                                  <p:childTnLst>
                                    <p:set>
                                      <p:cBhvr>
                                        <p:cTn id="23" dur="1" fill="hold">
                                          <p:stCondLst>
                                            <p:cond delay="0"/>
                                          </p:stCondLst>
                                        </p:cTn>
                                        <p:tgtEl>
                                          <p:spTgt spid="26"/>
                                        </p:tgtEl>
                                        <p:attrNameLst>
                                          <p:attrName>style.visibility</p:attrName>
                                        </p:attrNameLst>
                                      </p:cBhvr>
                                      <p:to>
                                        <p:strVal val="visible"/>
                                      </p:to>
                                    </p:set>
                                  </p:childTnLst>
                                </p:cTn>
                              </p:par>
                            </p:childTnLst>
                          </p:cTn>
                        </p:par>
                        <p:par>
                          <p:cTn id="24" fill="hold">
                            <p:stCondLst>
                              <p:cond delay="6000"/>
                            </p:stCondLst>
                            <p:childTnLst>
                              <p:par>
                                <p:cTn id="25" presetID="1" presetClass="entr" presetSubtype="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ZA" dirty="0" smtClean="0"/>
              <a:t>Inguinal canal</a:t>
            </a:r>
            <a:endParaRPr lang="en-ZA" dirty="0"/>
          </a:p>
        </p:txBody>
      </p:sp>
      <p:sp>
        <p:nvSpPr>
          <p:cNvPr id="3" name="Slide Number Placeholder 2"/>
          <p:cNvSpPr>
            <a:spLocks noGrp="1"/>
          </p:cNvSpPr>
          <p:nvPr>
            <p:ph type="sldNum" sz="quarter" idx="12"/>
          </p:nvPr>
        </p:nvSpPr>
        <p:spPr>
          <a:xfrm>
            <a:off x="6553200" y="6356350"/>
            <a:ext cx="2133600" cy="365125"/>
          </a:xfrm>
        </p:spPr>
        <p:txBody>
          <a:bodyPr/>
          <a:lstStyle/>
          <a:p>
            <a:fld id="{8C5326A7-1CA7-47A8-ACD0-158733389845}" type="slidenum">
              <a:rPr lang="en-US" smtClean="0"/>
              <a:pPr/>
              <a:t>7</a:t>
            </a:fld>
            <a:endParaRPr lang="en-US"/>
          </a:p>
        </p:txBody>
      </p:sp>
      <p:grpSp>
        <p:nvGrpSpPr>
          <p:cNvPr id="4" name="Group 33"/>
          <p:cNvGrpSpPr/>
          <p:nvPr/>
        </p:nvGrpSpPr>
        <p:grpSpPr>
          <a:xfrm>
            <a:off x="3005810" y="2606266"/>
            <a:ext cx="4765129" cy="1831191"/>
            <a:chOff x="3005810" y="2606266"/>
            <a:chExt cx="4765129" cy="1831191"/>
          </a:xfrm>
        </p:grpSpPr>
        <p:sp>
          <p:nvSpPr>
            <p:cNvPr id="5" name="Rectangle 4"/>
            <p:cNvSpPr/>
            <p:nvPr/>
          </p:nvSpPr>
          <p:spPr bwMode="auto">
            <a:xfrm rot="20498268">
              <a:off x="3005810" y="2606266"/>
              <a:ext cx="4765129" cy="1831191"/>
            </a:xfrm>
            <a:prstGeom prst="rect">
              <a:avLst/>
            </a:prstGeom>
            <a:solidFill>
              <a:srgbClr val="E6AF00">
                <a:alpha val="90000"/>
              </a:srgbClr>
            </a:solidFill>
            <a:ln w="31750" cap="flat" cmpd="sng" algn="ctr">
              <a:solidFill>
                <a:srgbClr val="00B050"/>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6" name="Oval 5"/>
            <p:cNvSpPr/>
            <p:nvPr/>
          </p:nvSpPr>
          <p:spPr bwMode="auto">
            <a:xfrm rot="20294986">
              <a:off x="3756380" y="3041247"/>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grpSp>
      <p:sp>
        <p:nvSpPr>
          <p:cNvPr id="7" name="Rectangle 6"/>
          <p:cNvSpPr/>
          <p:nvPr/>
        </p:nvSpPr>
        <p:spPr bwMode="auto">
          <a:xfrm rot="162739">
            <a:off x="2769834" y="3025495"/>
            <a:ext cx="4325862" cy="3213460"/>
          </a:xfrm>
          <a:prstGeom prst="rect">
            <a:avLst/>
          </a:prstGeom>
          <a:solidFill>
            <a:schemeClr val="accent6">
              <a:lumMod val="75000"/>
            </a:schemeClr>
          </a:solidFill>
          <a:ln w="31750" cap="flat" cmpd="sng" algn="ctr">
            <a:solidFill>
              <a:srgbClr val="FF0000"/>
            </a:solidFill>
            <a:prstDash val="solid"/>
            <a:round/>
            <a:headEnd type="none" w="med" len="med"/>
            <a:tailEnd type="none" w="med" len="med"/>
          </a:ln>
          <a:effectLst/>
          <a:scene3d>
            <a:camera prst="isometricOffAxis2Top"/>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8" name="Arc 7"/>
          <p:cNvSpPr/>
          <p:nvPr/>
        </p:nvSpPr>
        <p:spPr>
          <a:xfrm rot="9283395">
            <a:off x="3916553" y="3349697"/>
            <a:ext cx="146065" cy="129635"/>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9" name="Freeform 8"/>
          <p:cNvSpPr/>
          <p:nvPr/>
        </p:nvSpPr>
        <p:spPr>
          <a:xfrm>
            <a:off x="3923928" y="3429000"/>
            <a:ext cx="2088232" cy="1419367"/>
          </a:xfrm>
          <a:custGeom>
            <a:avLst/>
            <a:gdLst>
              <a:gd name="connsiteX0" fmla="*/ 152643 w 2818395"/>
              <a:gd name="connsiteY0" fmla="*/ 0 h 1419367"/>
              <a:gd name="connsiteX1" fmla="*/ 111699 w 2818395"/>
              <a:gd name="connsiteY1" fmla="*/ 27296 h 1419367"/>
              <a:gd name="connsiteX2" fmla="*/ 57108 w 2818395"/>
              <a:gd name="connsiteY2" fmla="*/ 109182 h 1419367"/>
              <a:gd name="connsiteX3" fmla="*/ 16165 w 2818395"/>
              <a:gd name="connsiteY3" fmla="*/ 232012 h 1419367"/>
              <a:gd name="connsiteX4" fmla="*/ 2517 w 2818395"/>
              <a:gd name="connsiteY4" fmla="*/ 272955 h 1419367"/>
              <a:gd name="connsiteX5" fmla="*/ 43460 w 2818395"/>
              <a:gd name="connsiteY5" fmla="*/ 423081 h 1419367"/>
              <a:gd name="connsiteX6" fmla="*/ 125347 w 2818395"/>
              <a:gd name="connsiteY6" fmla="*/ 477672 h 1419367"/>
              <a:gd name="connsiteX7" fmla="*/ 166290 w 2818395"/>
              <a:gd name="connsiteY7" fmla="*/ 504967 h 1419367"/>
              <a:gd name="connsiteX8" fmla="*/ 193586 w 2818395"/>
              <a:gd name="connsiteY8" fmla="*/ 545911 h 1419367"/>
              <a:gd name="connsiteX9" fmla="*/ 275472 w 2818395"/>
              <a:gd name="connsiteY9" fmla="*/ 573206 h 1419367"/>
              <a:gd name="connsiteX10" fmla="*/ 316416 w 2818395"/>
              <a:gd name="connsiteY10" fmla="*/ 586854 h 1419367"/>
              <a:gd name="connsiteX11" fmla="*/ 357359 w 2818395"/>
              <a:gd name="connsiteY11" fmla="*/ 600502 h 1419367"/>
              <a:gd name="connsiteX12" fmla="*/ 439246 w 2818395"/>
              <a:gd name="connsiteY12" fmla="*/ 614149 h 1419367"/>
              <a:gd name="connsiteX13" fmla="*/ 507484 w 2818395"/>
              <a:gd name="connsiteY13" fmla="*/ 627797 h 1419367"/>
              <a:gd name="connsiteX14" fmla="*/ 616666 w 2818395"/>
              <a:gd name="connsiteY14" fmla="*/ 641445 h 1419367"/>
              <a:gd name="connsiteX15" fmla="*/ 712201 w 2818395"/>
              <a:gd name="connsiteY15" fmla="*/ 655093 h 1419367"/>
              <a:gd name="connsiteX16" fmla="*/ 794087 w 2818395"/>
              <a:gd name="connsiteY16" fmla="*/ 668740 h 1419367"/>
              <a:gd name="connsiteX17" fmla="*/ 930565 w 2818395"/>
              <a:gd name="connsiteY17" fmla="*/ 682388 h 1419367"/>
              <a:gd name="connsiteX18" fmla="*/ 985156 w 2818395"/>
              <a:gd name="connsiteY18" fmla="*/ 696036 h 1419367"/>
              <a:gd name="connsiteX19" fmla="*/ 1067043 w 2818395"/>
              <a:gd name="connsiteY19" fmla="*/ 723331 h 1419367"/>
              <a:gd name="connsiteX20" fmla="*/ 1148929 w 2818395"/>
              <a:gd name="connsiteY20" fmla="*/ 750627 h 1419367"/>
              <a:gd name="connsiteX21" fmla="*/ 1230816 w 2818395"/>
              <a:gd name="connsiteY21" fmla="*/ 777923 h 1419367"/>
              <a:gd name="connsiteX22" fmla="*/ 1394589 w 2818395"/>
              <a:gd name="connsiteY22" fmla="*/ 805218 h 1419367"/>
              <a:gd name="connsiteX23" fmla="*/ 1490123 w 2818395"/>
              <a:gd name="connsiteY23" fmla="*/ 818866 h 1419367"/>
              <a:gd name="connsiteX24" fmla="*/ 1558362 w 2818395"/>
              <a:gd name="connsiteY24" fmla="*/ 832514 h 1419367"/>
              <a:gd name="connsiteX25" fmla="*/ 1694840 w 2818395"/>
              <a:gd name="connsiteY25" fmla="*/ 846161 h 1419367"/>
              <a:gd name="connsiteX26" fmla="*/ 1735783 w 2818395"/>
              <a:gd name="connsiteY26" fmla="*/ 859809 h 1419367"/>
              <a:gd name="connsiteX27" fmla="*/ 1995090 w 2818395"/>
              <a:gd name="connsiteY27" fmla="*/ 900752 h 1419367"/>
              <a:gd name="connsiteX28" fmla="*/ 2063329 w 2818395"/>
              <a:gd name="connsiteY28" fmla="*/ 914400 h 1419367"/>
              <a:gd name="connsiteX29" fmla="*/ 2145216 w 2818395"/>
              <a:gd name="connsiteY29" fmla="*/ 928048 h 1419367"/>
              <a:gd name="connsiteX30" fmla="*/ 2213454 w 2818395"/>
              <a:gd name="connsiteY30" fmla="*/ 941696 h 1419367"/>
              <a:gd name="connsiteX31" fmla="*/ 2377228 w 2818395"/>
              <a:gd name="connsiteY31" fmla="*/ 968991 h 1419367"/>
              <a:gd name="connsiteX32" fmla="*/ 2541001 w 2818395"/>
              <a:gd name="connsiteY32" fmla="*/ 1009934 h 1419367"/>
              <a:gd name="connsiteX33" fmla="*/ 2581944 w 2818395"/>
              <a:gd name="connsiteY33" fmla="*/ 1037230 h 1419367"/>
              <a:gd name="connsiteX34" fmla="*/ 2622887 w 2818395"/>
              <a:gd name="connsiteY34" fmla="*/ 1050878 h 1419367"/>
              <a:gd name="connsiteX35" fmla="*/ 2704774 w 2818395"/>
              <a:gd name="connsiteY35" fmla="*/ 1105469 h 1419367"/>
              <a:gd name="connsiteX36" fmla="*/ 2745717 w 2818395"/>
              <a:gd name="connsiteY36" fmla="*/ 1132764 h 1419367"/>
              <a:gd name="connsiteX37" fmla="*/ 2786660 w 2818395"/>
              <a:gd name="connsiteY37" fmla="*/ 1296537 h 1419367"/>
              <a:gd name="connsiteX38" fmla="*/ 2759365 w 2818395"/>
              <a:gd name="connsiteY38" fmla="*/ 1337481 h 1419367"/>
              <a:gd name="connsiteX39" fmla="*/ 2677478 w 2818395"/>
              <a:gd name="connsiteY39" fmla="*/ 1392072 h 1419367"/>
              <a:gd name="connsiteX40" fmla="*/ 2595592 w 2818395"/>
              <a:gd name="connsiteY40" fmla="*/ 1419367 h 1419367"/>
              <a:gd name="connsiteX41" fmla="*/ 2322637 w 2818395"/>
              <a:gd name="connsiteY41" fmla="*/ 1405720 h 1419367"/>
              <a:gd name="connsiteX42" fmla="*/ 2281693 w 2818395"/>
              <a:gd name="connsiteY42" fmla="*/ 1392072 h 1419367"/>
              <a:gd name="connsiteX43" fmla="*/ 2199807 w 2818395"/>
              <a:gd name="connsiteY43" fmla="*/ 1337481 h 1419367"/>
              <a:gd name="connsiteX44" fmla="*/ 2117920 w 2818395"/>
              <a:gd name="connsiteY44" fmla="*/ 1310185 h 1419367"/>
              <a:gd name="connsiteX45" fmla="*/ 2076977 w 2818395"/>
              <a:gd name="connsiteY45" fmla="*/ 1296537 h 1419367"/>
              <a:gd name="connsiteX46" fmla="*/ 1995090 w 2818395"/>
              <a:gd name="connsiteY46" fmla="*/ 1255594 h 1419367"/>
              <a:gd name="connsiteX47" fmla="*/ 1926852 w 2818395"/>
              <a:gd name="connsiteY47" fmla="*/ 1255594 h 141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818395" h="1419367">
                <a:moveTo>
                  <a:pt x="152643" y="0"/>
                </a:moveTo>
                <a:cubicBezTo>
                  <a:pt x="138995" y="9099"/>
                  <a:pt x="122500" y="14952"/>
                  <a:pt x="111699" y="27296"/>
                </a:cubicBezTo>
                <a:cubicBezTo>
                  <a:pt x="90097" y="51984"/>
                  <a:pt x="57108" y="109182"/>
                  <a:pt x="57108" y="109182"/>
                </a:cubicBezTo>
                <a:lnTo>
                  <a:pt x="16165" y="232012"/>
                </a:lnTo>
                <a:lnTo>
                  <a:pt x="2517" y="272955"/>
                </a:lnTo>
                <a:cubicBezTo>
                  <a:pt x="8854" y="323653"/>
                  <a:pt x="0" y="385053"/>
                  <a:pt x="43460" y="423081"/>
                </a:cubicBezTo>
                <a:cubicBezTo>
                  <a:pt x="68148" y="444684"/>
                  <a:pt x="98051" y="459475"/>
                  <a:pt x="125347" y="477672"/>
                </a:cubicBezTo>
                <a:lnTo>
                  <a:pt x="166290" y="504967"/>
                </a:lnTo>
                <a:cubicBezTo>
                  <a:pt x="175389" y="518615"/>
                  <a:pt x="179676" y="537217"/>
                  <a:pt x="193586" y="545911"/>
                </a:cubicBezTo>
                <a:cubicBezTo>
                  <a:pt x="217984" y="561160"/>
                  <a:pt x="248177" y="564108"/>
                  <a:pt x="275472" y="573206"/>
                </a:cubicBezTo>
                <a:lnTo>
                  <a:pt x="316416" y="586854"/>
                </a:lnTo>
                <a:cubicBezTo>
                  <a:pt x="330064" y="591403"/>
                  <a:pt x="343169" y="598137"/>
                  <a:pt x="357359" y="600502"/>
                </a:cubicBezTo>
                <a:lnTo>
                  <a:pt x="439246" y="614149"/>
                </a:lnTo>
                <a:cubicBezTo>
                  <a:pt x="462068" y="618298"/>
                  <a:pt x="484557" y="624270"/>
                  <a:pt x="507484" y="627797"/>
                </a:cubicBezTo>
                <a:cubicBezTo>
                  <a:pt x="543735" y="633374"/>
                  <a:pt x="580311" y="636598"/>
                  <a:pt x="616666" y="641445"/>
                </a:cubicBezTo>
                <a:lnTo>
                  <a:pt x="712201" y="655093"/>
                </a:lnTo>
                <a:cubicBezTo>
                  <a:pt x="739551" y="659301"/>
                  <a:pt x="766629" y="665308"/>
                  <a:pt x="794087" y="668740"/>
                </a:cubicBezTo>
                <a:cubicBezTo>
                  <a:pt x="839454" y="674411"/>
                  <a:pt x="885072" y="677839"/>
                  <a:pt x="930565" y="682388"/>
                </a:cubicBezTo>
                <a:cubicBezTo>
                  <a:pt x="948762" y="686937"/>
                  <a:pt x="967190" y="690646"/>
                  <a:pt x="985156" y="696036"/>
                </a:cubicBezTo>
                <a:cubicBezTo>
                  <a:pt x="1012715" y="704304"/>
                  <a:pt x="1039747" y="714233"/>
                  <a:pt x="1067043" y="723331"/>
                </a:cubicBezTo>
                <a:lnTo>
                  <a:pt x="1148929" y="750627"/>
                </a:lnTo>
                <a:lnTo>
                  <a:pt x="1230816" y="777923"/>
                </a:lnTo>
                <a:cubicBezTo>
                  <a:pt x="1285407" y="787021"/>
                  <a:pt x="1339801" y="797391"/>
                  <a:pt x="1394589" y="805218"/>
                </a:cubicBezTo>
                <a:cubicBezTo>
                  <a:pt x="1426434" y="809767"/>
                  <a:pt x="1458393" y="813578"/>
                  <a:pt x="1490123" y="818866"/>
                </a:cubicBezTo>
                <a:cubicBezTo>
                  <a:pt x="1513004" y="822680"/>
                  <a:pt x="1535369" y="829448"/>
                  <a:pt x="1558362" y="832514"/>
                </a:cubicBezTo>
                <a:cubicBezTo>
                  <a:pt x="1603680" y="838556"/>
                  <a:pt x="1649347" y="841612"/>
                  <a:pt x="1694840" y="846161"/>
                </a:cubicBezTo>
                <a:cubicBezTo>
                  <a:pt x="1708488" y="850710"/>
                  <a:pt x="1721676" y="856988"/>
                  <a:pt x="1735783" y="859809"/>
                </a:cubicBezTo>
                <a:cubicBezTo>
                  <a:pt x="1920546" y="896762"/>
                  <a:pt x="1851011" y="876739"/>
                  <a:pt x="1995090" y="900752"/>
                </a:cubicBezTo>
                <a:cubicBezTo>
                  <a:pt x="2017971" y="904565"/>
                  <a:pt x="2040506" y="910250"/>
                  <a:pt x="2063329" y="914400"/>
                </a:cubicBezTo>
                <a:cubicBezTo>
                  <a:pt x="2090555" y="919350"/>
                  <a:pt x="2117990" y="923098"/>
                  <a:pt x="2145216" y="928048"/>
                </a:cubicBezTo>
                <a:cubicBezTo>
                  <a:pt x="2168038" y="932198"/>
                  <a:pt x="2190573" y="937883"/>
                  <a:pt x="2213454" y="941696"/>
                </a:cubicBezTo>
                <a:cubicBezTo>
                  <a:pt x="2263678" y="950067"/>
                  <a:pt x="2326679" y="955205"/>
                  <a:pt x="2377228" y="968991"/>
                </a:cubicBezTo>
                <a:cubicBezTo>
                  <a:pt x="2547153" y="1015335"/>
                  <a:pt x="2371308" y="981654"/>
                  <a:pt x="2541001" y="1009934"/>
                </a:cubicBezTo>
                <a:cubicBezTo>
                  <a:pt x="2554649" y="1019033"/>
                  <a:pt x="2567273" y="1029894"/>
                  <a:pt x="2581944" y="1037230"/>
                </a:cubicBezTo>
                <a:cubicBezTo>
                  <a:pt x="2594811" y="1043664"/>
                  <a:pt x="2610311" y="1043892"/>
                  <a:pt x="2622887" y="1050878"/>
                </a:cubicBezTo>
                <a:cubicBezTo>
                  <a:pt x="2651564" y="1066810"/>
                  <a:pt x="2677478" y="1087272"/>
                  <a:pt x="2704774" y="1105469"/>
                </a:cubicBezTo>
                <a:lnTo>
                  <a:pt x="2745717" y="1132764"/>
                </a:lnTo>
                <a:cubicBezTo>
                  <a:pt x="2800609" y="1215103"/>
                  <a:pt x="2818395" y="1201332"/>
                  <a:pt x="2786660" y="1296537"/>
                </a:cubicBezTo>
                <a:cubicBezTo>
                  <a:pt x="2781473" y="1312098"/>
                  <a:pt x="2771709" y="1326680"/>
                  <a:pt x="2759365" y="1337481"/>
                </a:cubicBezTo>
                <a:cubicBezTo>
                  <a:pt x="2734677" y="1359084"/>
                  <a:pt x="2708600" y="1381698"/>
                  <a:pt x="2677478" y="1392072"/>
                </a:cubicBezTo>
                <a:lnTo>
                  <a:pt x="2595592" y="1419367"/>
                </a:lnTo>
                <a:cubicBezTo>
                  <a:pt x="2504607" y="1414818"/>
                  <a:pt x="2413393" y="1413612"/>
                  <a:pt x="2322637" y="1405720"/>
                </a:cubicBezTo>
                <a:cubicBezTo>
                  <a:pt x="2308305" y="1404474"/>
                  <a:pt x="2294269" y="1399059"/>
                  <a:pt x="2281693" y="1392072"/>
                </a:cubicBezTo>
                <a:cubicBezTo>
                  <a:pt x="2253016" y="1376140"/>
                  <a:pt x="2230928" y="1347855"/>
                  <a:pt x="2199807" y="1337481"/>
                </a:cubicBezTo>
                <a:lnTo>
                  <a:pt x="2117920" y="1310185"/>
                </a:lnTo>
                <a:cubicBezTo>
                  <a:pt x="2104272" y="1305636"/>
                  <a:pt x="2088947" y="1304517"/>
                  <a:pt x="2076977" y="1296537"/>
                </a:cubicBezTo>
                <a:cubicBezTo>
                  <a:pt x="2048842" y="1277781"/>
                  <a:pt x="2029862" y="1259941"/>
                  <a:pt x="1995090" y="1255594"/>
                </a:cubicBezTo>
                <a:cubicBezTo>
                  <a:pt x="1972520" y="1252773"/>
                  <a:pt x="1949598" y="1255594"/>
                  <a:pt x="1926852" y="1255594"/>
                </a:cubicBezTo>
              </a:path>
            </a:pathLst>
          </a:custGeom>
          <a:ln w="317500">
            <a:solidFill>
              <a:srgbClr val="CC00FF"/>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aphicFrame>
        <p:nvGraphicFramePr>
          <p:cNvPr id="10" name="Diagram 9"/>
          <p:cNvGraphicFramePr/>
          <p:nvPr/>
        </p:nvGraphicFramePr>
        <p:xfrm>
          <a:off x="8028384" y="4725144"/>
          <a:ext cx="835485" cy="369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ectangle 10"/>
          <p:cNvSpPr/>
          <p:nvPr/>
        </p:nvSpPr>
        <p:spPr bwMode="auto">
          <a:xfrm rot="20498268">
            <a:off x="392576" y="2959324"/>
            <a:ext cx="2743813" cy="2043516"/>
          </a:xfrm>
          <a:prstGeom prst="rect">
            <a:avLst/>
          </a:prstGeom>
          <a:gradFill flip="none" rotWithShape="1">
            <a:gsLst>
              <a:gs pos="27071">
                <a:srgbClr val="FF0000"/>
              </a:gs>
              <a:gs pos="0">
                <a:srgbClr val="FF0000"/>
              </a:gs>
              <a:gs pos="16000">
                <a:srgbClr val="1F1F1F"/>
              </a:gs>
              <a:gs pos="17999">
                <a:srgbClr val="FFFFFF"/>
              </a:gs>
              <a:gs pos="42000">
                <a:srgbClr val="C00000"/>
              </a:gs>
              <a:gs pos="53000">
                <a:srgbClr val="CFCFCF"/>
              </a:gs>
              <a:gs pos="66000">
                <a:srgbClr val="C00000"/>
              </a:gs>
              <a:gs pos="75999">
                <a:srgbClr val="1F1F1F"/>
              </a:gs>
              <a:gs pos="78999">
                <a:srgbClr val="FF0000"/>
              </a:gs>
              <a:gs pos="100000">
                <a:srgbClr val="FF0000"/>
              </a:gs>
            </a:gsLst>
            <a:lin ang="2700000" scaled="1"/>
            <a:tileRect/>
          </a:gradFill>
          <a:ln w="31750" cap="flat" cmpd="sng" algn="ctr">
            <a:no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12" name="Rectangle 11"/>
          <p:cNvSpPr/>
          <p:nvPr/>
        </p:nvSpPr>
        <p:spPr bwMode="auto">
          <a:xfrm rot="20498268">
            <a:off x="1583666" y="3089079"/>
            <a:ext cx="2743813" cy="2043516"/>
          </a:xfrm>
          <a:prstGeom prst="rect">
            <a:avLst/>
          </a:prstGeom>
          <a:gradFill flip="none" rotWithShape="1">
            <a:gsLst>
              <a:gs pos="27071">
                <a:srgbClr val="FF0000"/>
              </a:gs>
              <a:gs pos="0">
                <a:srgbClr val="FF0000"/>
              </a:gs>
              <a:gs pos="16000">
                <a:srgbClr val="1F1F1F"/>
              </a:gs>
              <a:gs pos="17999">
                <a:srgbClr val="FFFFFF"/>
              </a:gs>
              <a:gs pos="42000">
                <a:srgbClr val="C00000"/>
              </a:gs>
              <a:gs pos="53000">
                <a:srgbClr val="CFCFCF"/>
              </a:gs>
              <a:gs pos="66000">
                <a:srgbClr val="C00000"/>
              </a:gs>
              <a:gs pos="75999">
                <a:srgbClr val="1F1F1F"/>
              </a:gs>
              <a:gs pos="78999">
                <a:srgbClr val="FF0000"/>
              </a:gs>
              <a:gs pos="100000">
                <a:srgbClr val="FF0000"/>
              </a:gs>
            </a:gsLst>
            <a:lin ang="2700000" scaled="1"/>
            <a:tileRect/>
          </a:gradFill>
          <a:ln w="31750" cap="flat" cmpd="sng" algn="ctr">
            <a:no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grpSp>
        <p:nvGrpSpPr>
          <p:cNvPr id="13" name="Group 49"/>
          <p:cNvGrpSpPr/>
          <p:nvPr/>
        </p:nvGrpSpPr>
        <p:grpSpPr>
          <a:xfrm>
            <a:off x="1475656" y="3494310"/>
            <a:ext cx="4765129" cy="1906197"/>
            <a:chOff x="1475656" y="3356992"/>
            <a:chExt cx="4765129" cy="2043516"/>
          </a:xfrm>
        </p:grpSpPr>
        <p:sp>
          <p:nvSpPr>
            <p:cNvPr id="14" name="Rectangle 13"/>
            <p:cNvSpPr/>
            <p:nvPr/>
          </p:nvSpPr>
          <p:spPr bwMode="auto">
            <a:xfrm rot="20498268">
              <a:off x="1475656" y="3356992"/>
              <a:ext cx="4765129" cy="2043516"/>
            </a:xfrm>
            <a:prstGeom prst="rect">
              <a:avLst/>
            </a:prstGeom>
            <a:solidFill>
              <a:srgbClr val="FFC000"/>
            </a:solidFill>
            <a:ln w="31750" cap="flat" cmpd="sng" algn="ctr">
              <a:solidFill>
                <a:srgbClr val="3333CC"/>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grpSp>
          <p:nvGrpSpPr>
            <p:cNvPr id="15" name="Group 8"/>
            <p:cNvGrpSpPr/>
            <p:nvPr/>
          </p:nvGrpSpPr>
          <p:grpSpPr>
            <a:xfrm>
              <a:off x="4993833" y="4200469"/>
              <a:ext cx="432048" cy="805162"/>
              <a:chOff x="4993833" y="4200469"/>
              <a:chExt cx="432048" cy="805162"/>
            </a:xfrm>
          </p:grpSpPr>
          <p:sp>
            <p:nvSpPr>
              <p:cNvPr id="17" name="Oval 16"/>
              <p:cNvSpPr/>
              <p:nvPr/>
            </p:nvSpPr>
            <p:spPr bwMode="auto">
              <a:xfrm rot="20294986">
                <a:off x="4993833" y="4200469"/>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18" name="Arc 17"/>
              <p:cNvSpPr/>
              <p:nvPr/>
            </p:nvSpPr>
            <p:spPr>
              <a:xfrm rot="19193597">
                <a:off x="5177519" y="4567210"/>
                <a:ext cx="144016" cy="14401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pSp>
        <p:sp>
          <p:nvSpPr>
            <p:cNvPr id="16" name="TextBox 15"/>
            <p:cNvSpPr txBox="1"/>
            <p:nvPr/>
          </p:nvSpPr>
          <p:spPr>
            <a:xfrm rot="585414">
              <a:off x="2483768" y="4005064"/>
              <a:ext cx="1394164" cy="369332"/>
            </a:xfrm>
            <a:prstGeom prst="rect">
              <a:avLst/>
            </a:prstGeom>
            <a:noFill/>
          </p:spPr>
          <p:txBody>
            <a:bodyPr wrap="none" rtlCol="0">
              <a:spAutoFit/>
            </a:bodyPr>
            <a:lstStyle/>
            <a:p>
              <a:r>
                <a:rPr lang="en-ZA" dirty="0" smtClean="0"/>
                <a:t>Anterior wall</a:t>
              </a:r>
              <a:endParaRPr lang="en-ZA" dirty="0"/>
            </a:p>
          </p:txBody>
        </p:sp>
      </p:grpSp>
      <p:grpSp>
        <p:nvGrpSpPr>
          <p:cNvPr id="19" name="Group 3"/>
          <p:cNvGrpSpPr/>
          <p:nvPr/>
        </p:nvGrpSpPr>
        <p:grpSpPr>
          <a:xfrm>
            <a:off x="1115616" y="4503662"/>
            <a:ext cx="4911749" cy="2912166"/>
            <a:chOff x="1021841" y="4550784"/>
            <a:chExt cx="4911749" cy="2912166"/>
          </a:xfrm>
        </p:grpSpPr>
        <p:sp>
          <p:nvSpPr>
            <p:cNvPr id="20" name="TextBox 19"/>
            <p:cNvSpPr txBox="1"/>
            <p:nvPr/>
          </p:nvSpPr>
          <p:spPr>
            <a:xfrm>
              <a:off x="1021841" y="5348330"/>
              <a:ext cx="2380780" cy="369332"/>
            </a:xfrm>
            <a:prstGeom prst="rect">
              <a:avLst/>
            </a:prstGeom>
            <a:noFill/>
          </p:spPr>
          <p:txBody>
            <a:bodyPr wrap="none" rtlCol="0">
              <a:spAutoFit/>
            </a:bodyPr>
            <a:lstStyle/>
            <a:p>
              <a:r>
                <a:rPr lang="en-ZA" dirty="0" smtClean="0"/>
                <a:t>Superficial inguinal ring</a:t>
              </a:r>
              <a:endParaRPr lang="en-ZA" dirty="0"/>
            </a:p>
          </p:txBody>
        </p:sp>
        <p:sp>
          <p:nvSpPr>
            <p:cNvPr id="21" name="Arc 20"/>
            <p:cNvSpPr/>
            <p:nvPr/>
          </p:nvSpPr>
          <p:spPr>
            <a:xfrm rot="16712202">
              <a:off x="3094150" y="4623510"/>
              <a:ext cx="2912166" cy="2766714"/>
            </a:xfrm>
            <a:prstGeom prst="arc">
              <a:avLst>
                <a:gd name="adj1" fmla="val 17319617"/>
                <a:gd name="adj2" fmla="val 0"/>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pSp>
      <p:sp>
        <p:nvSpPr>
          <p:cNvPr id="22" name="Freeform 21"/>
          <p:cNvSpPr/>
          <p:nvPr/>
        </p:nvSpPr>
        <p:spPr>
          <a:xfrm>
            <a:off x="5220072" y="4653136"/>
            <a:ext cx="682529" cy="1992574"/>
          </a:xfrm>
          <a:custGeom>
            <a:avLst/>
            <a:gdLst>
              <a:gd name="connsiteX0" fmla="*/ 0 w 682529"/>
              <a:gd name="connsiteY0" fmla="*/ 0 h 1992574"/>
              <a:gd name="connsiteX1" fmla="*/ 68239 w 682529"/>
              <a:gd name="connsiteY1" fmla="*/ 13648 h 1992574"/>
              <a:gd name="connsiteX2" fmla="*/ 150125 w 682529"/>
              <a:gd name="connsiteY2" fmla="*/ 95535 h 1992574"/>
              <a:gd name="connsiteX3" fmla="*/ 177421 w 682529"/>
              <a:gd name="connsiteY3" fmla="*/ 150126 h 1992574"/>
              <a:gd name="connsiteX4" fmla="*/ 218364 w 682529"/>
              <a:gd name="connsiteY4" fmla="*/ 177421 h 1992574"/>
              <a:gd name="connsiteX5" fmla="*/ 245660 w 682529"/>
              <a:gd name="connsiteY5" fmla="*/ 218365 h 1992574"/>
              <a:gd name="connsiteX6" fmla="*/ 259307 w 682529"/>
              <a:gd name="connsiteY6" fmla="*/ 259308 h 1992574"/>
              <a:gd name="connsiteX7" fmla="*/ 313898 w 682529"/>
              <a:gd name="connsiteY7" fmla="*/ 341194 h 1992574"/>
              <a:gd name="connsiteX8" fmla="*/ 341194 w 682529"/>
              <a:gd name="connsiteY8" fmla="*/ 423081 h 1992574"/>
              <a:gd name="connsiteX9" fmla="*/ 395785 w 682529"/>
              <a:gd name="connsiteY9" fmla="*/ 504968 h 1992574"/>
              <a:gd name="connsiteX10" fmla="*/ 423080 w 682529"/>
              <a:gd name="connsiteY10" fmla="*/ 586854 h 1992574"/>
              <a:gd name="connsiteX11" fmla="*/ 464024 w 682529"/>
              <a:gd name="connsiteY11" fmla="*/ 709684 h 1992574"/>
              <a:gd name="connsiteX12" fmla="*/ 477671 w 682529"/>
              <a:gd name="connsiteY12" fmla="*/ 791571 h 1992574"/>
              <a:gd name="connsiteX13" fmla="*/ 518615 w 682529"/>
              <a:gd name="connsiteY13" fmla="*/ 928048 h 1992574"/>
              <a:gd name="connsiteX14" fmla="*/ 532263 w 682529"/>
              <a:gd name="connsiteY14" fmla="*/ 1037230 h 1992574"/>
              <a:gd name="connsiteX15" fmla="*/ 545910 w 682529"/>
              <a:gd name="connsiteY15" fmla="*/ 1173708 h 1992574"/>
              <a:gd name="connsiteX16" fmla="*/ 600501 w 682529"/>
              <a:gd name="connsiteY16" fmla="*/ 1405720 h 1992574"/>
              <a:gd name="connsiteX17" fmla="*/ 614149 w 682529"/>
              <a:gd name="connsiteY17" fmla="*/ 1501254 h 1992574"/>
              <a:gd name="connsiteX18" fmla="*/ 627797 w 682529"/>
              <a:gd name="connsiteY18" fmla="*/ 1774209 h 1992574"/>
              <a:gd name="connsiteX19" fmla="*/ 655092 w 682529"/>
              <a:gd name="connsiteY19" fmla="*/ 1856096 h 1992574"/>
              <a:gd name="connsiteX20" fmla="*/ 682388 w 682529"/>
              <a:gd name="connsiteY20" fmla="*/ 1992574 h 1992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2529" h="1992574">
                <a:moveTo>
                  <a:pt x="0" y="0"/>
                </a:moveTo>
                <a:cubicBezTo>
                  <a:pt x="22746" y="4549"/>
                  <a:pt x="47041" y="4227"/>
                  <a:pt x="68239" y="13648"/>
                </a:cubicBezTo>
                <a:cubicBezTo>
                  <a:pt x="109508" y="31990"/>
                  <a:pt x="129282" y="59060"/>
                  <a:pt x="150125" y="95535"/>
                </a:cubicBezTo>
                <a:cubicBezTo>
                  <a:pt x="160219" y="113199"/>
                  <a:pt x="164396" y="134497"/>
                  <a:pt x="177421" y="150126"/>
                </a:cubicBezTo>
                <a:cubicBezTo>
                  <a:pt x="187922" y="162727"/>
                  <a:pt x="204716" y="168323"/>
                  <a:pt x="218364" y="177421"/>
                </a:cubicBezTo>
                <a:cubicBezTo>
                  <a:pt x="227463" y="191069"/>
                  <a:pt x="238324" y="203694"/>
                  <a:pt x="245660" y="218365"/>
                </a:cubicBezTo>
                <a:cubicBezTo>
                  <a:pt x="252093" y="231232"/>
                  <a:pt x="252321" y="246733"/>
                  <a:pt x="259307" y="259308"/>
                </a:cubicBezTo>
                <a:cubicBezTo>
                  <a:pt x="275238" y="287985"/>
                  <a:pt x="303524" y="310073"/>
                  <a:pt x="313898" y="341194"/>
                </a:cubicBezTo>
                <a:cubicBezTo>
                  <a:pt x="322997" y="368490"/>
                  <a:pt x="325234" y="399141"/>
                  <a:pt x="341194" y="423081"/>
                </a:cubicBezTo>
                <a:lnTo>
                  <a:pt x="395785" y="504968"/>
                </a:lnTo>
                <a:cubicBezTo>
                  <a:pt x="404883" y="532263"/>
                  <a:pt x="416102" y="558941"/>
                  <a:pt x="423080" y="586854"/>
                </a:cubicBezTo>
                <a:cubicBezTo>
                  <a:pt x="452499" y="704532"/>
                  <a:pt x="413628" y="634092"/>
                  <a:pt x="464024" y="709684"/>
                </a:cubicBezTo>
                <a:cubicBezTo>
                  <a:pt x="468573" y="736980"/>
                  <a:pt x="472244" y="764436"/>
                  <a:pt x="477671" y="791571"/>
                </a:cubicBezTo>
                <a:cubicBezTo>
                  <a:pt x="487983" y="843133"/>
                  <a:pt x="501208" y="875830"/>
                  <a:pt x="518615" y="928048"/>
                </a:cubicBezTo>
                <a:cubicBezTo>
                  <a:pt x="523164" y="964442"/>
                  <a:pt x="528213" y="1000777"/>
                  <a:pt x="532263" y="1037230"/>
                </a:cubicBezTo>
                <a:cubicBezTo>
                  <a:pt x="537312" y="1082670"/>
                  <a:pt x="539128" y="1128494"/>
                  <a:pt x="545910" y="1173708"/>
                </a:cubicBezTo>
                <a:cubicBezTo>
                  <a:pt x="584256" y="1429348"/>
                  <a:pt x="557210" y="1203693"/>
                  <a:pt x="600501" y="1405720"/>
                </a:cubicBezTo>
                <a:cubicBezTo>
                  <a:pt x="607241" y="1437174"/>
                  <a:pt x="609600" y="1469409"/>
                  <a:pt x="614149" y="1501254"/>
                </a:cubicBezTo>
                <a:cubicBezTo>
                  <a:pt x="618698" y="1592239"/>
                  <a:pt x="617355" y="1683711"/>
                  <a:pt x="627797" y="1774209"/>
                </a:cubicBezTo>
                <a:cubicBezTo>
                  <a:pt x="631095" y="1802791"/>
                  <a:pt x="647188" y="1828431"/>
                  <a:pt x="655092" y="1856096"/>
                </a:cubicBezTo>
                <a:cubicBezTo>
                  <a:pt x="686137" y="1964753"/>
                  <a:pt x="682388" y="1918511"/>
                  <a:pt x="682388" y="1992574"/>
                </a:cubicBezTo>
              </a:path>
            </a:pathLst>
          </a:custGeom>
          <a:ln w="317500">
            <a:solidFill>
              <a:srgbClr val="CC00FF"/>
            </a:solidFill>
            <a:tailEnd type="stealth" w="med" len="sm"/>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pSp>
        <p:nvGrpSpPr>
          <p:cNvPr id="23" name="Group 22"/>
          <p:cNvGrpSpPr/>
          <p:nvPr/>
        </p:nvGrpSpPr>
        <p:grpSpPr>
          <a:xfrm>
            <a:off x="589945" y="1209649"/>
            <a:ext cx="5608100" cy="2846040"/>
            <a:chOff x="395536" y="1268760"/>
            <a:chExt cx="5608100" cy="2846040"/>
          </a:xfrm>
        </p:grpSpPr>
        <p:sp>
          <p:nvSpPr>
            <p:cNvPr id="24" name="TextBox 23"/>
            <p:cNvSpPr txBox="1"/>
            <p:nvPr/>
          </p:nvSpPr>
          <p:spPr>
            <a:xfrm>
              <a:off x="395536" y="1268760"/>
              <a:ext cx="5040560" cy="1477328"/>
            </a:xfrm>
            <a:prstGeom prst="rect">
              <a:avLst/>
            </a:prstGeom>
            <a:solidFill>
              <a:srgbClr val="FFFF99"/>
            </a:solidFill>
            <a:ln>
              <a:solidFill>
                <a:schemeClr val="accent1"/>
              </a:solidFill>
            </a:ln>
            <a:effectLst>
              <a:outerShdw blurRad="50800" dist="38100" dir="5400000" algn="t" rotWithShape="0">
                <a:prstClr val="black">
                  <a:alpha val="40000"/>
                </a:prstClr>
              </a:outerShdw>
            </a:effectLst>
          </p:spPr>
          <p:txBody>
            <a:bodyPr wrap="square" rtlCol="0">
              <a:spAutoFit/>
            </a:bodyPr>
            <a:lstStyle/>
            <a:p>
              <a:r>
                <a:rPr lang="en-ZA" dirty="0" smtClean="0"/>
                <a:t>The anterior wall is made up of the </a:t>
              </a:r>
              <a:r>
                <a:rPr lang="en-ZA" b="1" dirty="0" smtClean="0"/>
                <a:t>external oblique</a:t>
              </a:r>
              <a:r>
                <a:rPr lang="en-ZA" dirty="0" smtClean="0"/>
                <a:t> muscle throughout, and is reinforced by the</a:t>
              </a:r>
              <a:br>
                <a:rPr lang="en-ZA" dirty="0" smtClean="0"/>
              </a:br>
              <a:r>
                <a:rPr lang="en-ZA" b="1" dirty="0" smtClean="0">
                  <a:solidFill>
                    <a:srgbClr val="FF0000"/>
                  </a:solidFill>
                </a:rPr>
                <a:t>internal oblique m. </a:t>
              </a:r>
              <a:r>
                <a:rPr lang="en-ZA" dirty="0" smtClean="0"/>
                <a:t>laterally.</a:t>
              </a:r>
            </a:p>
            <a:p>
              <a:r>
                <a:rPr lang="en-ZA" dirty="0" smtClean="0"/>
                <a:t>The</a:t>
              </a:r>
              <a:r>
                <a:rPr lang="en-ZA" b="1" dirty="0" smtClean="0">
                  <a:solidFill>
                    <a:srgbClr val="FF0000"/>
                  </a:solidFill>
                </a:rPr>
                <a:t> </a:t>
              </a:r>
              <a:r>
                <a:rPr lang="en-ZA" b="1" dirty="0" err="1" smtClean="0">
                  <a:solidFill>
                    <a:srgbClr val="FF0000"/>
                  </a:solidFill>
                </a:rPr>
                <a:t>transversus</a:t>
              </a:r>
              <a:r>
                <a:rPr lang="en-ZA" b="1" dirty="0" smtClean="0">
                  <a:solidFill>
                    <a:srgbClr val="FF0000"/>
                  </a:solidFill>
                </a:rPr>
                <a:t> </a:t>
              </a:r>
              <a:r>
                <a:rPr lang="en-ZA" b="1" dirty="0" err="1" smtClean="0">
                  <a:solidFill>
                    <a:srgbClr val="FF0000"/>
                  </a:solidFill>
                </a:rPr>
                <a:t>abdominus</a:t>
              </a:r>
              <a:r>
                <a:rPr lang="en-ZA" b="1" dirty="0" smtClean="0">
                  <a:solidFill>
                    <a:srgbClr val="FF0000"/>
                  </a:solidFill>
                </a:rPr>
                <a:t> m.</a:t>
              </a:r>
              <a:r>
                <a:rPr lang="en-ZA" dirty="0" smtClean="0"/>
                <a:t> lies even more laterally as part of the anterior abdominal wall.</a:t>
              </a:r>
              <a:endParaRPr lang="en-ZA" dirty="0"/>
            </a:p>
          </p:txBody>
        </p:sp>
        <p:sp>
          <p:nvSpPr>
            <p:cNvPr id="25" name="Freeform 24"/>
            <p:cNvSpPr/>
            <p:nvPr/>
          </p:nvSpPr>
          <p:spPr>
            <a:xfrm>
              <a:off x="4294909" y="1551709"/>
              <a:ext cx="1708727" cy="2563091"/>
            </a:xfrm>
            <a:custGeom>
              <a:avLst/>
              <a:gdLst>
                <a:gd name="connsiteX0" fmla="*/ 942109 w 1708727"/>
                <a:gd name="connsiteY0" fmla="*/ 0 h 2563091"/>
                <a:gd name="connsiteX1" fmla="*/ 1551709 w 1708727"/>
                <a:gd name="connsiteY1" fmla="*/ 1011382 h 2563091"/>
                <a:gd name="connsiteX2" fmla="*/ 0 w 1708727"/>
                <a:gd name="connsiteY2" fmla="*/ 2563091 h 2563091"/>
              </a:gdLst>
              <a:ahLst/>
              <a:cxnLst>
                <a:cxn ang="0">
                  <a:pos x="connsiteX0" y="connsiteY0"/>
                </a:cxn>
                <a:cxn ang="0">
                  <a:pos x="connsiteX1" y="connsiteY1"/>
                </a:cxn>
                <a:cxn ang="0">
                  <a:pos x="connsiteX2" y="connsiteY2"/>
                </a:cxn>
              </a:cxnLst>
              <a:rect l="l" t="t" r="r" b="b"/>
              <a:pathLst>
                <a:path w="1708727" h="2563091">
                  <a:moveTo>
                    <a:pt x="942109" y="0"/>
                  </a:moveTo>
                  <a:cubicBezTo>
                    <a:pt x="1325418" y="292100"/>
                    <a:pt x="1708727" y="584200"/>
                    <a:pt x="1551709" y="1011382"/>
                  </a:cubicBezTo>
                  <a:cubicBezTo>
                    <a:pt x="1394691" y="1438564"/>
                    <a:pt x="697345" y="2000827"/>
                    <a:pt x="0" y="2563091"/>
                  </a:cubicBezTo>
                </a:path>
              </a:pathLst>
            </a:cu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cxnSp>
          <p:nvCxnSpPr>
            <p:cNvPr id="26" name="Straight Arrow Connector 25"/>
            <p:cNvCxnSpPr/>
            <p:nvPr/>
          </p:nvCxnSpPr>
          <p:spPr>
            <a:xfrm>
              <a:off x="1971059" y="2119959"/>
              <a:ext cx="425332" cy="126387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899592" y="2348878"/>
              <a:ext cx="670481" cy="115212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graphicFrame>
        <p:nvGraphicFramePr>
          <p:cNvPr id="28" name="Diagram 27"/>
          <p:cNvGraphicFramePr/>
          <p:nvPr>
            <p:extLst>
              <p:ext uri="{D42A27DB-BD31-4B8C-83A1-F6EECF244321}">
                <p14:modId xmlns:p14="http://schemas.microsoft.com/office/powerpoint/2010/main" val="3977433817"/>
              </p:ext>
            </p:extLst>
          </p:nvPr>
        </p:nvGraphicFramePr>
        <p:xfrm>
          <a:off x="323528" y="4077072"/>
          <a:ext cx="819712" cy="36933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29" name="Picture 28" descr="5_by-nc-sa.png"/>
          <p:cNvPicPr>
            <a:picLocks noChangeAspect="1"/>
          </p:cNvPicPr>
          <p:nvPr/>
        </p:nvPicPr>
        <p:blipFill>
          <a:blip r:embed="rId13" cstate="print"/>
          <a:stretch>
            <a:fillRect/>
          </a:stretch>
        </p:blipFill>
        <p:spPr>
          <a:xfrm>
            <a:off x="50867" y="6596390"/>
            <a:ext cx="685800" cy="239945"/>
          </a:xfrm>
          <a:prstGeom prst="rect">
            <a:avLst/>
          </a:prstGeom>
        </p:spPr>
      </p:pic>
      <p:sp>
        <p:nvSpPr>
          <p:cNvPr id="30" name="TextBox 29"/>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rot="20498268">
            <a:off x="392576" y="2959324"/>
            <a:ext cx="2743813" cy="2043516"/>
          </a:xfrm>
          <a:prstGeom prst="rect">
            <a:avLst/>
          </a:prstGeom>
          <a:gradFill flip="none" rotWithShape="1">
            <a:gsLst>
              <a:gs pos="27071">
                <a:srgbClr val="FF0000"/>
              </a:gs>
              <a:gs pos="0">
                <a:srgbClr val="FF0000"/>
              </a:gs>
              <a:gs pos="16000">
                <a:srgbClr val="1F1F1F"/>
              </a:gs>
              <a:gs pos="17999">
                <a:srgbClr val="FFFFFF"/>
              </a:gs>
              <a:gs pos="42000">
                <a:srgbClr val="C00000"/>
              </a:gs>
              <a:gs pos="53000">
                <a:srgbClr val="CFCFCF"/>
              </a:gs>
              <a:gs pos="66000">
                <a:srgbClr val="C00000"/>
              </a:gs>
              <a:gs pos="75999">
                <a:srgbClr val="1F1F1F"/>
              </a:gs>
              <a:gs pos="78999">
                <a:srgbClr val="FF0000"/>
              </a:gs>
              <a:gs pos="100000">
                <a:srgbClr val="FF0000"/>
              </a:gs>
            </a:gsLst>
            <a:lin ang="2700000" scaled="1"/>
            <a:tileRect/>
          </a:gradFill>
          <a:ln w="31750" cap="flat" cmpd="sng" algn="ctr">
            <a:no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3" name="Title 1"/>
          <p:cNvSpPr>
            <a:spLocks noGrp="1"/>
          </p:cNvSpPr>
          <p:nvPr>
            <p:ph type="title"/>
          </p:nvPr>
        </p:nvSpPr>
        <p:spPr>
          <a:xfrm>
            <a:off x="457200" y="274638"/>
            <a:ext cx="8229600" cy="1143000"/>
          </a:xfrm>
        </p:spPr>
        <p:txBody>
          <a:bodyPr/>
          <a:lstStyle/>
          <a:p>
            <a:r>
              <a:rPr lang="en-ZA" dirty="0" smtClean="0"/>
              <a:t>Inguinal canal</a:t>
            </a:r>
            <a:endParaRPr lang="en-ZA" dirty="0"/>
          </a:p>
        </p:txBody>
      </p:sp>
      <p:sp>
        <p:nvSpPr>
          <p:cNvPr id="4" name="Slide Number Placeholder 2"/>
          <p:cNvSpPr>
            <a:spLocks noGrp="1"/>
          </p:cNvSpPr>
          <p:nvPr>
            <p:ph type="sldNum" sz="quarter" idx="12"/>
          </p:nvPr>
        </p:nvSpPr>
        <p:spPr>
          <a:xfrm>
            <a:off x="6553200" y="6356350"/>
            <a:ext cx="2133600" cy="365125"/>
          </a:xfrm>
        </p:spPr>
        <p:txBody>
          <a:bodyPr/>
          <a:lstStyle/>
          <a:p>
            <a:fld id="{8C5326A7-1CA7-47A8-ACD0-158733389845}" type="slidenum">
              <a:rPr lang="en-US" smtClean="0"/>
              <a:pPr/>
              <a:t>8</a:t>
            </a:fld>
            <a:endParaRPr lang="en-US"/>
          </a:p>
        </p:txBody>
      </p:sp>
      <p:sp>
        <p:nvSpPr>
          <p:cNvPr id="5" name="Rectangle 4"/>
          <p:cNvSpPr/>
          <p:nvPr/>
        </p:nvSpPr>
        <p:spPr bwMode="auto">
          <a:xfrm rot="20498268">
            <a:off x="3005810" y="2606266"/>
            <a:ext cx="4765129" cy="1831191"/>
          </a:xfrm>
          <a:prstGeom prst="rect">
            <a:avLst/>
          </a:prstGeom>
          <a:solidFill>
            <a:srgbClr val="E6AF00"/>
          </a:solidFill>
          <a:ln w="31750" cap="flat" cmpd="sng" algn="ctr">
            <a:solidFill>
              <a:srgbClr val="00B050"/>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6" name="Oval 5"/>
          <p:cNvSpPr/>
          <p:nvPr/>
        </p:nvSpPr>
        <p:spPr bwMode="auto">
          <a:xfrm rot="20294986">
            <a:off x="3756380" y="3041247"/>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7" name="Rectangle 6"/>
          <p:cNvSpPr/>
          <p:nvPr/>
        </p:nvSpPr>
        <p:spPr bwMode="auto">
          <a:xfrm rot="162739">
            <a:off x="2769834" y="3025495"/>
            <a:ext cx="4325862" cy="3213460"/>
          </a:xfrm>
          <a:prstGeom prst="rect">
            <a:avLst/>
          </a:prstGeom>
          <a:solidFill>
            <a:schemeClr val="accent6">
              <a:lumMod val="75000"/>
            </a:schemeClr>
          </a:solidFill>
          <a:ln w="31750" cap="flat" cmpd="sng" algn="ctr">
            <a:solidFill>
              <a:srgbClr val="FF0000"/>
            </a:solidFill>
            <a:prstDash val="solid"/>
            <a:round/>
            <a:headEnd type="none" w="med" len="med"/>
            <a:tailEnd type="none" w="med" len="med"/>
          </a:ln>
          <a:effectLst/>
          <a:scene3d>
            <a:camera prst="isometricOffAxis2Top"/>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8" name="TextBox 7"/>
          <p:cNvSpPr txBox="1"/>
          <p:nvPr/>
        </p:nvSpPr>
        <p:spPr>
          <a:xfrm rot="647043">
            <a:off x="5816112" y="3765967"/>
            <a:ext cx="1324722" cy="338554"/>
          </a:xfrm>
          <a:prstGeom prst="rect">
            <a:avLst/>
          </a:prstGeom>
          <a:noFill/>
        </p:spPr>
        <p:txBody>
          <a:bodyPr wrap="none" rtlCol="0">
            <a:spAutoFit/>
          </a:bodyPr>
          <a:lstStyle/>
          <a:p>
            <a:r>
              <a:rPr lang="en-ZA" sz="1600" dirty="0" smtClean="0"/>
              <a:t>Posterior wall</a:t>
            </a:r>
            <a:endParaRPr lang="en-ZA" sz="1600" dirty="0"/>
          </a:p>
        </p:txBody>
      </p:sp>
      <p:sp>
        <p:nvSpPr>
          <p:cNvPr id="9" name="TextBox 8"/>
          <p:cNvSpPr txBox="1"/>
          <p:nvPr/>
        </p:nvSpPr>
        <p:spPr>
          <a:xfrm>
            <a:off x="7982612" y="5643868"/>
            <a:ext cx="615874" cy="338554"/>
          </a:xfrm>
          <a:prstGeom prst="rect">
            <a:avLst/>
          </a:prstGeom>
          <a:noFill/>
        </p:spPr>
        <p:txBody>
          <a:bodyPr wrap="none" rtlCol="0">
            <a:spAutoFit/>
          </a:bodyPr>
          <a:lstStyle/>
          <a:p>
            <a:r>
              <a:rPr lang="en-ZA" sz="1600" dirty="0" smtClean="0"/>
              <a:t>Floor</a:t>
            </a:r>
            <a:endParaRPr lang="en-ZA" sz="1600" dirty="0"/>
          </a:p>
        </p:txBody>
      </p:sp>
      <p:sp>
        <p:nvSpPr>
          <p:cNvPr id="10" name="TextBox 9"/>
          <p:cNvSpPr txBox="1"/>
          <p:nvPr/>
        </p:nvSpPr>
        <p:spPr>
          <a:xfrm>
            <a:off x="6142607" y="6260435"/>
            <a:ext cx="1597745" cy="369332"/>
          </a:xfrm>
          <a:prstGeom prst="rect">
            <a:avLst/>
          </a:prstGeom>
          <a:noFill/>
        </p:spPr>
        <p:txBody>
          <a:bodyPr wrap="none" rtlCol="0">
            <a:spAutoFit/>
          </a:bodyPr>
          <a:lstStyle/>
          <a:p>
            <a:r>
              <a:rPr lang="en-ZA" dirty="0" smtClean="0">
                <a:solidFill>
                  <a:srgbClr val="7030A0"/>
                </a:solidFill>
              </a:rPr>
              <a:t>Spermatic cord</a:t>
            </a:r>
            <a:endParaRPr lang="en-ZA" dirty="0">
              <a:solidFill>
                <a:srgbClr val="7030A0"/>
              </a:solidFill>
            </a:endParaRPr>
          </a:p>
        </p:txBody>
      </p:sp>
      <p:sp>
        <p:nvSpPr>
          <p:cNvPr id="11" name="Freeform 10"/>
          <p:cNvSpPr/>
          <p:nvPr/>
        </p:nvSpPr>
        <p:spPr>
          <a:xfrm>
            <a:off x="3923928" y="3429000"/>
            <a:ext cx="2088232" cy="1419367"/>
          </a:xfrm>
          <a:custGeom>
            <a:avLst/>
            <a:gdLst>
              <a:gd name="connsiteX0" fmla="*/ 152643 w 2818395"/>
              <a:gd name="connsiteY0" fmla="*/ 0 h 1419367"/>
              <a:gd name="connsiteX1" fmla="*/ 111699 w 2818395"/>
              <a:gd name="connsiteY1" fmla="*/ 27296 h 1419367"/>
              <a:gd name="connsiteX2" fmla="*/ 57108 w 2818395"/>
              <a:gd name="connsiteY2" fmla="*/ 109182 h 1419367"/>
              <a:gd name="connsiteX3" fmla="*/ 16165 w 2818395"/>
              <a:gd name="connsiteY3" fmla="*/ 232012 h 1419367"/>
              <a:gd name="connsiteX4" fmla="*/ 2517 w 2818395"/>
              <a:gd name="connsiteY4" fmla="*/ 272955 h 1419367"/>
              <a:gd name="connsiteX5" fmla="*/ 43460 w 2818395"/>
              <a:gd name="connsiteY5" fmla="*/ 423081 h 1419367"/>
              <a:gd name="connsiteX6" fmla="*/ 125347 w 2818395"/>
              <a:gd name="connsiteY6" fmla="*/ 477672 h 1419367"/>
              <a:gd name="connsiteX7" fmla="*/ 166290 w 2818395"/>
              <a:gd name="connsiteY7" fmla="*/ 504967 h 1419367"/>
              <a:gd name="connsiteX8" fmla="*/ 193586 w 2818395"/>
              <a:gd name="connsiteY8" fmla="*/ 545911 h 1419367"/>
              <a:gd name="connsiteX9" fmla="*/ 275472 w 2818395"/>
              <a:gd name="connsiteY9" fmla="*/ 573206 h 1419367"/>
              <a:gd name="connsiteX10" fmla="*/ 316416 w 2818395"/>
              <a:gd name="connsiteY10" fmla="*/ 586854 h 1419367"/>
              <a:gd name="connsiteX11" fmla="*/ 357359 w 2818395"/>
              <a:gd name="connsiteY11" fmla="*/ 600502 h 1419367"/>
              <a:gd name="connsiteX12" fmla="*/ 439246 w 2818395"/>
              <a:gd name="connsiteY12" fmla="*/ 614149 h 1419367"/>
              <a:gd name="connsiteX13" fmla="*/ 507484 w 2818395"/>
              <a:gd name="connsiteY13" fmla="*/ 627797 h 1419367"/>
              <a:gd name="connsiteX14" fmla="*/ 616666 w 2818395"/>
              <a:gd name="connsiteY14" fmla="*/ 641445 h 1419367"/>
              <a:gd name="connsiteX15" fmla="*/ 712201 w 2818395"/>
              <a:gd name="connsiteY15" fmla="*/ 655093 h 1419367"/>
              <a:gd name="connsiteX16" fmla="*/ 794087 w 2818395"/>
              <a:gd name="connsiteY16" fmla="*/ 668740 h 1419367"/>
              <a:gd name="connsiteX17" fmla="*/ 930565 w 2818395"/>
              <a:gd name="connsiteY17" fmla="*/ 682388 h 1419367"/>
              <a:gd name="connsiteX18" fmla="*/ 985156 w 2818395"/>
              <a:gd name="connsiteY18" fmla="*/ 696036 h 1419367"/>
              <a:gd name="connsiteX19" fmla="*/ 1067043 w 2818395"/>
              <a:gd name="connsiteY19" fmla="*/ 723331 h 1419367"/>
              <a:gd name="connsiteX20" fmla="*/ 1148929 w 2818395"/>
              <a:gd name="connsiteY20" fmla="*/ 750627 h 1419367"/>
              <a:gd name="connsiteX21" fmla="*/ 1230816 w 2818395"/>
              <a:gd name="connsiteY21" fmla="*/ 777923 h 1419367"/>
              <a:gd name="connsiteX22" fmla="*/ 1394589 w 2818395"/>
              <a:gd name="connsiteY22" fmla="*/ 805218 h 1419367"/>
              <a:gd name="connsiteX23" fmla="*/ 1490123 w 2818395"/>
              <a:gd name="connsiteY23" fmla="*/ 818866 h 1419367"/>
              <a:gd name="connsiteX24" fmla="*/ 1558362 w 2818395"/>
              <a:gd name="connsiteY24" fmla="*/ 832514 h 1419367"/>
              <a:gd name="connsiteX25" fmla="*/ 1694840 w 2818395"/>
              <a:gd name="connsiteY25" fmla="*/ 846161 h 1419367"/>
              <a:gd name="connsiteX26" fmla="*/ 1735783 w 2818395"/>
              <a:gd name="connsiteY26" fmla="*/ 859809 h 1419367"/>
              <a:gd name="connsiteX27" fmla="*/ 1995090 w 2818395"/>
              <a:gd name="connsiteY27" fmla="*/ 900752 h 1419367"/>
              <a:gd name="connsiteX28" fmla="*/ 2063329 w 2818395"/>
              <a:gd name="connsiteY28" fmla="*/ 914400 h 1419367"/>
              <a:gd name="connsiteX29" fmla="*/ 2145216 w 2818395"/>
              <a:gd name="connsiteY29" fmla="*/ 928048 h 1419367"/>
              <a:gd name="connsiteX30" fmla="*/ 2213454 w 2818395"/>
              <a:gd name="connsiteY30" fmla="*/ 941696 h 1419367"/>
              <a:gd name="connsiteX31" fmla="*/ 2377228 w 2818395"/>
              <a:gd name="connsiteY31" fmla="*/ 968991 h 1419367"/>
              <a:gd name="connsiteX32" fmla="*/ 2541001 w 2818395"/>
              <a:gd name="connsiteY32" fmla="*/ 1009934 h 1419367"/>
              <a:gd name="connsiteX33" fmla="*/ 2581944 w 2818395"/>
              <a:gd name="connsiteY33" fmla="*/ 1037230 h 1419367"/>
              <a:gd name="connsiteX34" fmla="*/ 2622887 w 2818395"/>
              <a:gd name="connsiteY34" fmla="*/ 1050878 h 1419367"/>
              <a:gd name="connsiteX35" fmla="*/ 2704774 w 2818395"/>
              <a:gd name="connsiteY35" fmla="*/ 1105469 h 1419367"/>
              <a:gd name="connsiteX36" fmla="*/ 2745717 w 2818395"/>
              <a:gd name="connsiteY36" fmla="*/ 1132764 h 1419367"/>
              <a:gd name="connsiteX37" fmla="*/ 2786660 w 2818395"/>
              <a:gd name="connsiteY37" fmla="*/ 1296537 h 1419367"/>
              <a:gd name="connsiteX38" fmla="*/ 2759365 w 2818395"/>
              <a:gd name="connsiteY38" fmla="*/ 1337481 h 1419367"/>
              <a:gd name="connsiteX39" fmla="*/ 2677478 w 2818395"/>
              <a:gd name="connsiteY39" fmla="*/ 1392072 h 1419367"/>
              <a:gd name="connsiteX40" fmla="*/ 2595592 w 2818395"/>
              <a:gd name="connsiteY40" fmla="*/ 1419367 h 1419367"/>
              <a:gd name="connsiteX41" fmla="*/ 2322637 w 2818395"/>
              <a:gd name="connsiteY41" fmla="*/ 1405720 h 1419367"/>
              <a:gd name="connsiteX42" fmla="*/ 2281693 w 2818395"/>
              <a:gd name="connsiteY42" fmla="*/ 1392072 h 1419367"/>
              <a:gd name="connsiteX43" fmla="*/ 2199807 w 2818395"/>
              <a:gd name="connsiteY43" fmla="*/ 1337481 h 1419367"/>
              <a:gd name="connsiteX44" fmla="*/ 2117920 w 2818395"/>
              <a:gd name="connsiteY44" fmla="*/ 1310185 h 1419367"/>
              <a:gd name="connsiteX45" fmla="*/ 2076977 w 2818395"/>
              <a:gd name="connsiteY45" fmla="*/ 1296537 h 1419367"/>
              <a:gd name="connsiteX46" fmla="*/ 1995090 w 2818395"/>
              <a:gd name="connsiteY46" fmla="*/ 1255594 h 1419367"/>
              <a:gd name="connsiteX47" fmla="*/ 1926852 w 2818395"/>
              <a:gd name="connsiteY47" fmla="*/ 1255594 h 141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818395" h="1419367">
                <a:moveTo>
                  <a:pt x="152643" y="0"/>
                </a:moveTo>
                <a:cubicBezTo>
                  <a:pt x="138995" y="9099"/>
                  <a:pt x="122500" y="14952"/>
                  <a:pt x="111699" y="27296"/>
                </a:cubicBezTo>
                <a:cubicBezTo>
                  <a:pt x="90097" y="51984"/>
                  <a:pt x="57108" y="109182"/>
                  <a:pt x="57108" y="109182"/>
                </a:cubicBezTo>
                <a:lnTo>
                  <a:pt x="16165" y="232012"/>
                </a:lnTo>
                <a:lnTo>
                  <a:pt x="2517" y="272955"/>
                </a:lnTo>
                <a:cubicBezTo>
                  <a:pt x="8854" y="323653"/>
                  <a:pt x="0" y="385053"/>
                  <a:pt x="43460" y="423081"/>
                </a:cubicBezTo>
                <a:cubicBezTo>
                  <a:pt x="68148" y="444684"/>
                  <a:pt x="98051" y="459475"/>
                  <a:pt x="125347" y="477672"/>
                </a:cubicBezTo>
                <a:lnTo>
                  <a:pt x="166290" y="504967"/>
                </a:lnTo>
                <a:cubicBezTo>
                  <a:pt x="175389" y="518615"/>
                  <a:pt x="179676" y="537217"/>
                  <a:pt x="193586" y="545911"/>
                </a:cubicBezTo>
                <a:cubicBezTo>
                  <a:pt x="217984" y="561160"/>
                  <a:pt x="248177" y="564108"/>
                  <a:pt x="275472" y="573206"/>
                </a:cubicBezTo>
                <a:lnTo>
                  <a:pt x="316416" y="586854"/>
                </a:lnTo>
                <a:cubicBezTo>
                  <a:pt x="330064" y="591403"/>
                  <a:pt x="343169" y="598137"/>
                  <a:pt x="357359" y="600502"/>
                </a:cubicBezTo>
                <a:lnTo>
                  <a:pt x="439246" y="614149"/>
                </a:lnTo>
                <a:cubicBezTo>
                  <a:pt x="462068" y="618298"/>
                  <a:pt x="484557" y="624270"/>
                  <a:pt x="507484" y="627797"/>
                </a:cubicBezTo>
                <a:cubicBezTo>
                  <a:pt x="543735" y="633374"/>
                  <a:pt x="580311" y="636598"/>
                  <a:pt x="616666" y="641445"/>
                </a:cubicBezTo>
                <a:lnTo>
                  <a:pt x="712201" y="655093"/>
                </a:lnTo>
                <a:cubicBezTo>
                  <a:pt x="739551" y="659301"/>
                  <a:pt x="766629" y="665308"/>
                  <a:pt x="794087" y="668740"/>
                </a:cubicBezTo>
                <a:cubicBezTo>
                  <a:pt x="839454" y="674411"/>
                  <a:pt x="885072" y="677839"/>
                  <a:pt x="930565" y="682388"/>
                </a:cubicBezTo>
                <a:cubicBezTo>
                  <a:pt x="948762" y="686937"/>
                  <a:pt x="967190" y="690646"/>
                  <a:pt x="985156" y="696036"/>
                </a:cubicBezTo>
                <a:cubicBezTo>
                  <a:pt x="1012715" y="704304"/>
                  <a:pt x="1039747" y="714233"/>
                  <a:pt x="1067043" y="723331"/>
                </a:cubicBezTo>
                <a:lnTo>
                  <a:pt x="1148929" y="750627"/>
                </a:lnTo>
                <a:lnTo>
                  <a:pt x="1230816" y="777923"/>
                </a:lnTo>
                <a:cubicBezTo>
                  <a:pt x="1285407" y="787021"/>
                  <a:pt x="1339801" y="797391"/>
                  <a:pt x="1394589" y="805218"/>
                </a:cubicBezTo>
                <a:cubicBezTo>
                  <a:pt x="1426434" y="809767"/>
                  <a:pt x="1458393" y="813578"/>
                  <a:pt x="1490123" y="818866"/>
                </a:cubicBezTo>
                <a:cubicBezTo>
                  <a:pt x="1513004" y="822680"/>
                  <a:pt x="1535369" y="829448"/>
                  <a:pt x="1558362" y="832514"/>
                </a:cubicBezTo>
                <a:cubicBezTo>
                  <a:pt x="1603680" y="838556"/>
                  <a:pt x="1649347" y="841612"/>
                  <a:pt x="1694840" y="846161"/>
                </a:cubicBezTo>
                <a:cubicBezTo>
                  <a:pt x="1708488" y="850710"/>
                  <a:pt x="1721676" y="856988"/>
                  <a:pt x="1735783" y="859809"/>
                </a:cubicBezTo>
                <a:cubicBezTo>
                  <a:pt x="1920546" y="896762"/>
                  <a:pt x="1851011" y="876739"/>
                  <a:pt x="1995090" y="900752"/>
                </a:cubicBezTo>
                <a:cubicBezTo>
                  <a:pt x="2017971" y="904565"/>
                  <a:pt x="2040506" y="910250"/>
                  <a:pt x="2063329" y="914400"/>
                </a:cubicBezTo>
                <a:cubicBezTo>
                  <a:pt x="2090555" y="919350"/>
                  <a:pt x="2117990" y="923098"/>
                  <a:pt x="2145216" y="928048"/>
                </a:cubicBezTo>
                <a:cubicBezTo>
                  <a:pt x="2168038" y="932198"/>
                  <a:pt x="2190573" y="937883"/>
                  <a:pt x="2213454" y="941696"/>
                </a:cubicBezTo>
                <a:cubicBezTo>
                  <a:pt x="2263678" y="950067"/>
                  <a:pt x="2326679" y="955205"/>
                  <a:pt x="2377228" y="968991"/>
                </a:cubicBezTo>
                <a:cubicBezTo>
                  <a:pt x="2547153" y="1015335"/>
                  <a:pt x="2371308" y="981654"/>
                  <a:pt x="2541001" y="1009934"/>
                </a:cubicBezTo>
                <a:cubicBezTo>
                  <a:pt x="2554649" y="1019033"/>
                  <a:pt x="2567273" y="1029894"/>
                  <a:pt x="2581944" y="1037230"/>
                </a:cubicBezTo>
                <a:cubicBezTo>
                  <a:pt x="2594811" y="1043664"/>
                  <a:pt x="2610311" y="1043892"/>
                  <a:pt x="2622887" y="1050878"/>
                </a:cubicBezTo>
                <a:cubicBezTo>
                  <a:pt x="2651564" y="1066810"/>
                  <a:pt x="2677478" y="1087272"/>
                  <a:pt x="2704774" y="1105469"/>
                </a:cubicBezTo>
                <a:lnTo>
                  <a:pt x="2745717" y="1132764"/>
                </a:lnTo>
                <a:cubicBezTo>
                  <a:pt x="2800609" y="1215103"/>
                  <a:pt x="2818395" y="1201332"/>
                  <a:pt x="2786660" y="1296537"/>
                </a:cubicBezTo>
                <a:cubicBezTo>
                  <a:pt x="2781473" y="1312098"/>
                  <a:pt x="2771709" y="1326680"/>
                  <a:pt x="2759365" y="1337481"/>
                </a:cubicBezTo>
                <a:cubicBezTo>
                  <a:pt x="2734677" y="1359084"/>
                  <a:pt x="2708600" y="1381698"/>
                  <a:pt x="2677478" y="1392072"/>
                </a:cubicBezTo>
                <a:lnTo>
                  <a:pt x="2595592" y="1419367"/>
                </a:lnTo>
                <a:cubicBezTo>
                  <a:pt x="2504607" y="1414818"/>
                  <a:pt x="2413393" y="1413612"/>
                  <a:pt x="2322637" y="1405720"/>
                </a:cubicBezTo>
                <a:cubicBezTo>
                  <a:pt x="2308305" y="1404474"/>
                  <a:pt x="2294269" y="1399059"/>
                  <a:pt x="2281693" y="1392072"/>
                </a:cubicBezTo>
                <a:cubicBezTo>
                  <a:pt x="2253016" y="1376140"/>
                  <a:pt x="2230928" y="1347855"/>
                  <a:pt x="2199807" y="1337481"/>
                </a:cubicBezTo>
                <a:lnTo>
                  <a:pt x="2117920" y="1310185"/>
                </a:lnTo>
                <a:cubicBezTo>
                  <a:pt x="2104272" y="1305636"/>
                  <a:pt x="2088947" y="1304517"/>
                  <a:pt x="2076977" y="1296537"/>
                </a:cubicBezTo>
                <a:cubicBezTo>
                  <a:pt x="2048842" y="1277781"/>
                  <a:pt x="2029862" y="1259941"/>
                  <a:pt x="1995090" y="1255594"/>
                </a:cubicBezTo>
                <a:cubicBezTo>
                  <a:pt x="1972520" y="1252773"/>
                  <a:pt x="1949598" y="1255594"/>
                  <a:pt x="1926852" y="1255594"/>
                </a:cubicBezTo>
              </a:path>
            </a:pathLst>
          </a:custGeom>
          <a:ln w="317500">
            <a:solidFill>
              <a:srgbClr val="CC00FF"/>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pic>
        <p:nvPicPr>
          <p:cNvPr id="12" name="Picture 11" descr="Image1.tif"/>
          <p:cNvPicPr>
            <a:picLocks noChangeAspect="1"/>
          </p:cNvPicPr>
          <p:nvPr/>
        </p:nvPicPr>
        <p:blipFill>
          <a:blip r:embed="rId3" cstate="print">
            <a:clrChange>
              <a:clrFrom>
                <a:srgbClr val="FFFFFF"/>
              </a:clrFrom>
              <a:clrTo>
                <a:srgbClr val="FFFFFF">
                  <a:alpha val="0"/>
                </a:srgbClr>
              </a:clrTo>
            </a:clrChange>
          </a:blip>
          <a:stretch>
            <a:fillRect/>
          </a:stretch>
        </p:blipFill>
        <p:spPr>
          <a:xfrm>
            <a:off x="2411760" y="2420888"/>
            <a:ext cx="4896544" cy="2232248"/>
          </a:xfrm>
          <a:prstGeom prst="rect">
            <a:avLst/>
          </a:prstGeom>
          <a:effectLst>
            <a:outerShdw blurRad="76200" dist="12700" dir="8100000" sy="-23000" kx="800400" algn="br" rotWithShape="0">
              <a:prstClr val="black">
                <a:alpha val="20000"/>
              </a:prstClr>
            </a:outerShdw>
          </a:effectLst>
        </p:spPr>
      </p:pic>
      <p:sp>
        <p:nvSpPr>
          <p:cNvPr id="13" name="Arc 12"/>
          <p:cNvSpPr/>
          <p:nvPr/>
        </p:nvSpPr>
        <p:spPr>
          <a:xfrm rot="9283395">
            <a:off x="3928265" y="3297469"/>
            <a:ext cx="122642" cy="17923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14" name="Rectangle 13"/>
          <p:cNvSpPr/>
          <p:nvPr/>
        </p:nvSpPr>
        <p:spPr bwMode="auto">
          <a:xfrm rot="20498268">
            <a:off x="1511657" y="3161086"/>
            <a:ext cx="2743813" cy="2043516"/>
          </a:xfrm>
          <a:prstGeom prst="rect">
            <a:avLst/>
          </a:prstGeom>
          <a:gradFill flip="none" rotWithShape="1">
            <a:gsLst>
              <a:gs pos="27071">
                <a:srgbClr val="FF0000"/>
              </a:gs>
              <a:gs pos="0">
                <a:srgbClr val="FF0000"/>
              </a:gs>
              <a:gs pos="16000">
                <a:srgbClr val="1F1F1F"/>
              </a:gs>
              <a:gs pos="17999">
                <a:srgbClr val="FFFFFF"/>
              </a:gs>
              <a:gs pos="42000">
                <a:srgbClr val="C00000"/>
              </a:gs>
              <a:gs pos="53000">
                <a:srgbClr val="CFCFCF"/>
              </a:gs>
              <a:gs pos="66000">
                <a:srgbClr val="C00000"/>
              </a:gs>
              <a:gs pos="75999">
                <a:srgbClr val="1F1F1F"/>
              </a:gs>
              <a:gs pos="78999">
                <a:srgbClr val="FF0000"/>
              </a:gs>
              <a:gs pos="100000">
                <a:srgbClr val="FF0000"/>
              </a:gs>
            </a:gsLst>
            <a:path path="circle">
              <a:fillToRect l="100000" t="100000"/>
            </a:path>
            <a:tileRect r="-100000" b="-100000"/>
          </a:gradFill>
          <a:ln w="31750" cap="flat" cmpd="sng" algn="ctr">
            <a:no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15" name="Rectangle 14"/>
          <p:cNvSpPr/>
          <p:nvPr/>
        </p:nvSpPr>
        <p:spPr bwMode="auto">
          <a:xfrm rot="20498268">
            <a:off x="1511658" y="3161086"/>
            <a:ext cx="2743813" cy="2043516"/>
          </a:xfrm>
          <a:prstGeom prst="rect">
            <a:avLst/>
          </a:prstGeom>
          <a:gradFill flip="none" rotWithShape="1">
            <a:gsLst>
              <a:gs pos="27071">
                <a:srgbClr val="FF0000"/>
              </a:gs>
              <a:gs pos="0">
                <a:srgbClr val="FF0000"/>
              </a:gs>
              <a:gs pos="16000">
                <a:srgbClr val="1F1F1F"/>
              </a:gs>
              <a:gs pos="17999">
                <a:srgbClr val="FFFFFF"/>
              </a:gs>
              <a:gs pos="42000">
                <a:srgbClr val="C00000"/>
              </a:gs>
              <a:gs pos="53000">
                <a:srgbClr val="CFCFCF"/>
              </a:gs>
              <a:gs pos="66000">
                <a:srgbClr val="C00000"/>
              </a:gs>
              <a:gs pos="75999">
                <a:srgbClr val="1F1F1F"/>
              </a:gs>
              <a:gs pos="78999">
                <a:srgbClr val="FF0000"/>
              </a:gs>
              <a:gs pos="100000">
                <a:srgbClr val="FF0000"/>
              </a:gs>
            </a:gsLst>
            <a:lin ang="2700000" scaled="1"/>
            <a:tileRect/>
          </a:gradFill>
          <a:ln w="31750" cap="flat" cmpd="sng" algn="ctr">
            <a:no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grpSp>
        <p:nvGrpSpPr>
          <p:cNvPr id="16" name="Group 15"/>
          <p:cNvGrpSpPr/>
          <p:nvPr/>
        </p:nvGrpSpPr>
        <p:grpSpPr>
          <a:xfrm>
            <a:off x="1475656" y="3494310"/>
            <a:ext cx="4765129" cy="1906197"/>
            <a:chOff x="1475656" y="3356992"/>
            <a:chExt cx="4765129" cy="2043516"/>
          </a:xfrm>
        </p:grpSpPr>
        <p:sp>
          <p:nvSpPr>
            <p:cNvPr id="17" name="Rectangle 16"/>
            <p:cNvSpPr/>
            <p:nvPr/>
          </p:nvSpPr>
          <p:spPr bwMode="auto">
            <a:xfrm rot="20498268">
              <a:off x="1475656" y="3356992"/>
              <a:ext cx="4765129" cy="2043516"/>
            </a:xfrm>
            <a:prstGeom prst="rect">
              <a:avLst/>
            </a:prstGeom>
            <a:solidFill>
              <a:srgbClr val="FFC000"/>
            </a:solidFill>
            <a:ln w="31750" cap="flat" cmpd="sng" algn="ctr">
              <a:solidFill>
                <a:srgbClr val="3333CC"/>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grpSp>
          <p:nvGrpSpPr>
            <p:cNvPr id="18" name="Group 8"/>
            <p:cNvGrpSpPr/>
            <p:nvPr/>
          </p:nvGrpSpPr>
          <p:grpSpPr>
            <a:xfrm>
              <a:off x="4993833" y="4200469"/>
              <a:ext cx="432048" cy="805162"/>
              <a:chOff x="4993833" y="4200469"/>
              <a:chExt cx="432048" cy="805162"/>
            </a:xfrm>
          </p:grpSpPr>
          <p:sp>
            <p:nvSpPr>
              <p:cNvPr id="20" name="Oval 19"/>
              <p:cNvSpPr/>
              <p:nvPr/>
            </p:nvSpPr>
            <p:spPr bwMode="auto">
              <a:xfrm rot="20294986">
                <a:off x="4993833" y="4200469"/>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21" name="Arc 20"/>
              <p:cNvSpPr/>
              <p:nvPr/>
            </p:nvSpPr>
            <p:spPr>
              <a:xfrm rot="19193597">
                <a:off x="5177519" y="4567210"/>
                <a:ext cx="144016" cy="14401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pSp>
        <p:sp>
          <p:nvSpPr>
            <p:cNvPr id="19" name="TextBox 18"/>
            <p:cNvSpPr txBox="1"/>
            <p:nvPr/>
          </p:nvSpPr>
          <p:spPr>
            <a:xfrm rot="585414">
              <a:off x="2483768" y="4005064"/>
              <a:ext cx="1394164" cy="369332"/>
            </a:xfrm>
            <a:prstGeom prst="rect">
              <a:avLst/>
            </a:prstGeom>
            <a:noFill/>
          </p:spPr>
          <p:txBody>
            <a:bodyPr wrap="none" rtlCol="0">
              <a:spAutoFit/>
            </a:bodyPr>
            <a:lstStyle/>
            <a:p>
              <a:r>
                <a:rPr lang="en-ZA" dirty="0" smtClean="0"/>
                <a:t>Anterior wall</a:t>
              </a:r>
              <a:endParaRPr lang="en-ZA" dirty="0"/>
            </a:p>
          </p:txBody>
        </p:sp>
      </p:grpSp>
      <p:sp>
        <p:nvSpPr>
          <p:cNvPr id="22" name="Freeform 21"/>
          <p:cNvSpPr/>
          <p:nvPr/>
        </p:nvSpPr>
        <p:spPr>
          <a:xfrm>
            <a:off x="6588223" y="4941168"/>
            <a:ext cx="1536601" cy="754782"/>
          </a:xfrm>
          <a:custGeom>
            <a:avLst/>
            <a:gdLst>
              <a:gd name="connsiteX0" fmla="*/ 1981200 w 1981200"/>
              <a:gd name="connsiteY0" fmla="*/ 876300 h 876300"/>
              <a:gd name="connsiteX1" fmla="*/ 1371600 w 1981200"/>
              <a:gd name="connsiteY1" fmla="*/ 457200 h 876300"/>
              <a:gd name="connsiteX2" fmla="*/ 419100 w 1981200"/>
              <a:gd name="connsiteY2" fmla="*/ 114300 h 876300"/>
              <a:gd name="connsiteX3" fmla="*/ 0 w 1981200"/>
              <a:gd name="connsiteY3" fmla="*/ 0 h 876300"/>
            </a:gdLst>
            <a:ahLst/>
            <a:cxnLst>
              <a:cxn ang="0">
                <a:pos x="connsiteX0" y="connsiteY0"/>
              </a:cxn>
              <a:cxn ang="0">
                <a:pos x="connsiteX1" y="connsiteY1"/>
              </a:cxn>
              <a:cxn ang="0">
                <a:pos x="connsiteX2" y="connsiteY2"/>
              </a:cxn>
              <a:cxn ang="0">
                <a:pos x="connsiteX3" y="connsiteY3"/>
              </a:cxn>
            </a:cxnLst>
            <a:rect l="l" t="t" r="r" b="b"/>
            <a:pathLst>
              <a:path w="1981200" h="876300">
                <a:moveTo>
                  <a:pt x="1981200" y="876300"/>
                </a:moveTo>
                <a:cubicBezTo>
                  <a:pt x="1806575" y="730250"/>
                  <a:pt x="1631950" y="584200"/>
                  <a:pt x="1371600" y="457200"/>
                </a:cubicBezTo>
                <a:cubicBezTo>
                  <a:pt x="1111250" y="330200"/>
                  <a:pt x="647700" y="190500"/>
                  <a:pt x="419100" y="114300"/>
                </a:cubicBezTo>
                <a:cubicBezTo>
                  <a:pt x="190500" y="38100"/>
                  <a:pt x="95250" y="19050"/>
                  <a:pt x="0" y="0"/>
                </a:cubicBezTo>
              </a:path>
            </a:pathLst>
          </a:custGeom>
          <a:ln w="12700">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ZA"/>
          </a:p>
        </p:txBody>
      </p:sp>
      <p:sp>
        <p:nvSpPr>
          <p:cNvPr id="23" name="Freeform 22"/>
          <p:cNvSpPr/>
          <p:nvPr/>
        </p:nvSpPr>
        <p:spPr>
          <a:xfrm>
            <a:off x="5220072" y="4653136"/>
            <a:ext cx="682529" cy="1992574"/>
          </a:xfrm>
          <a:custGeom>
            <a:avLst/>
            <a:gdLst>
              <a:gd name="connsiteX0" fmla="*/ 0 w 682529"/>
              <a:gd name="connsiteY0" fmla="*/ 0 h 1992574"/>
              <a:gd name="connsiteX1" fmla="*/ 68239 w 682529"/>
              <a:gd name="connsiteY1" fmla="*/ 13648 h 1992574"/>
              <a:gd name="connsiteX2" fmla="*/ 150125 w 682529"/>
              <a:gd name="connsiteY2" fmla="*/ 95535 h 1992574"/>
              <a:gd name="connsiteX3" fmla="*/ 177421 w 682529"/>
              <a:gd name="connsiteY3" fmla="*/ 150126 h 1992574"/>
              <a:gd name="connsiteX4" fmla="*/ 218364 w 682529"/>
              <a:gd name="connsiteY4" fmla="*/ 177421 h 1992574"/>
              <a:gd name="connsiteX5" fmla="*/ 245660 w 682529"/>
              <a:gd name="connsiteY5" fmla="*/ 218365 h 1992574"/>
              <a:gd name="connsiteX6" fmla="*/ 259307 w 682529"/>
              <a:gd name="connsiteY6" fmla="*/ 259308 h 1992574"/>
              <a:gd name="connsiteX7" fmla="*/ 313898 w 682529"/>
              <a:gd name="connsiteY7" fmla="*/ 341194 h 1992574"/>
              <a:gd name="connsiteX8" fmla="*/ 341194 w 682529"/>
              <a:gd name="connsiteY8" fmla="*/ 423081 h 1992574"/>
              <a:gd name="connsiteX9" fmla="*/ 395785 w 682529"/>
              <a:gd name="connsiteY9" fmla="*/ 504968 h 1992574"/>
              <a:gd name="connsiteX10" fmla="*/ 423080 w 682529"/>
              <a:gd name="connsiteY10" fmla="*/ 586854 h 1992574"/>
              <a:gd name="connsiteX11" fmla="*/ 464024 w 682529"/>
              <a:gd name="connsiteY11" fmla="*/ 709684 h 1992574"/>
              <a:gd name="connsiteX12" fmla="*/ 477671 w 682529"/>
              <a:gd name="connsiteY12" fmla="*/ 791571 h 1992574"/>
              <a:gd name="connsiteX13" fmla="*/ 518615 w 682529"/>
              <a:gd name="connsiteY13" fmla="*/ 928048 h 1992574"/>
              <a:gd name="connsiteX14" fmla="*/ 532263 w 682529"/>
              <a:gd name="connsiteY14" fmla="*/ 1037230 h 1992574"/>
              <a:gd name="connsiteX15" fmla="*/ 545910 w 682529"/>
              <a:gd name="connsiteY15" fmla="*/ 1173708 h 1992574"/>
              <a:gd name="connsiteX16" fmla="*/ 600501 w 682529"/>
              <a:gd name="connsiteY16" fmla="*/ 1405720 h 1992574"/>
              <a:gd name="connsiteX17" fmla="*/ 614149 w 682529"/>
              <a:gd name="connsiteY17" fmla="*/ 1501254 h 1992574"/>
              <a:gd name="connsiteX18" fmla="*/ 627797 w 682529"/>
              <a:gd name="connsiteY18" fmla="*/ 1774209 h 1992574"/>
              <a:gd name="connsiteX19" fmla="*/ 655092 w 682529"/>
              <a:gd name="connsiteY19" fmla="*/ 1856096 h 1992574"/>
              <a:gd name="connsiteX20" fmla="*/ 682388 w 682529"/>
              <a:gd name="connsiteY20" fmla="*/ 1992574 h 1992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2529" h="1992574">
                <a:moveTo>
                  <a:pt x="0" y="0"/>
                </a:moveTo>
                <a:cubicBezTo>
                  <a:pt x="22746" y="4549"/>
                  <a:pt x="47041" y="4227"/>
                  <a:pt x="68239" y="13648"/>
                </a:cubicBezTo>
                <a:cubicBezTo>
                  <a:pt x="109508" y="31990"/>
                  <a:pt x="129282" y="59060"/>
                  <a:pt x="150125" y="95535"/>
                </a:cubicBezTo>
                <a:cubicBezTo>
                  <a:pt x="160219" y="113199"/>
                  <a:pt x="164396" y="134497"/>
                  <a:pt x="177421" y="150126"/>
                </a:cubicBezTo>
                <a:cubicBezTo>
                  <a:pt x="187922" y="162727"/>
                  <a:pt x="204716" y="168323"/>
                  <a:pt x="218364" y="177421"/>
                </a:cubicBezTo>
                <a:cubicBezTo>
                  <a:pt x="227463" y="191069"/>
                  <a:pt x="238324" y="203694"/>
                  <a:pt x="245660" y="218365"/>
                </a:cubicBezTo>
                <a:cubicBezTo>
                  <a:pt x="252093" y="231232"/>
                  <a:pt x="252321" y="246733"/>
                  <a:pt x="259307" y="259308"/>
                </a:cubicBezTo>
                <a:cubicBezTo>
                  <a:pt x="275238" y="287985"/>
                  <a:pt x="303524" y="310073"/>
                  <a:pt x="313898" y="341194"/>
                </a:cubicBezTo>
                <a:cubicBezTo>
                  <a:pt x="322997" y="368490"/>
                  <a:pt x="325234" y="399141"/>
                  <a:pt x="341194" y="423081"/>
                </a:cubicBezTo>
                <a:lnTo>
                  <a:pt x="395785" y="504968"/>
                </a:lnTo>
                <a:cubicBezTo>
                  <a:pt x="404883" y="532263"/>
                  <a:pt x="416102" y="558941"/>
                  <a:pt x="423080" y="586854"/>
                </a:cubicBezTo>
                <a:cubicBezTo>
                  <a:pt x="452499" y="704532"/>
                  <a:pt x="413628" y="634092"/>
                  <a:pt x="464024" y="709684"/>
                </a:cubicBezTo>
                <a:cubicBezTo>
                  <a:pt x="468573" y="736980"/>
                  <a:pt x="472244" y="764436"/>
                  <a:pt x="477671" y="791571"/>
                </a:cubicBezTo>
                <a:cubicBezTo>
                  <a:pt x="487983" y="843133"/>
                  <a:pt x="501208" y="875830"/>
                  <a:pt x="518615" y="928048"/>
                </a:cubicBezTo>
                <a:cubicBezTo>
                  <a:pt x="523164" y="964442"/>
                  <a:pt x="528213" y="1000777"/>
                  <a:pt x="532263" y="1037230"/>
                </a:cubicBezTo>
                <a:cubicBezTo>
                  <a:pt x="537312" y="1082670"/>
                  <a:pt x="539128" y="1128494"/>
                  <a:pt x="545910" y="1173708"/>
                </a:cubicBezTo>
                <a:cubicBezTo>
                  <a:pt x="584256" y="1429348"/>
                  <a:pt x="557210" y="1203693"/>
                  <a:pt x="600501" y="1405720"/>
                </a:cubicBezTo>
                <a:cubicBezTo>
                  <a:pt x="607241" y="1437174"/>
                  <a:pt x="609600" y="1469409"/>
                  <a:pt x="614149" y="1501254"/>
                </a:cubicBezTo>
                <a:cubicBezTo>
                  <a:pt x="618698" y="1592239"/>
                  <a:pt x="617355" y="1683711"/>
                  <a:pt x="627797" y="1774209"/>
                </a:cubicBezTo>
                <a:cubicBezTo>
                  <a:pt x="631095" y="1802791"/>
                  <a:pt x="647188" y="1828431"/>
                  <a:pt x="655092" y="1856096"/>
                </a:cubicBezTo>
                <a:cubicBezTo>
                  <a:pt x="686137" y="1964753"/>
                  <a:pt x="682388" y="1918511"/>
                  <a:pt x="682388" y="1992574"/>
                </a:cubicBezTo>
              </a:path>
            </a:pathLst>
          </a:custGeom>
          <a:ln w="317500">
            <a:solidFill>
              <a:srgbClr val="CC00FF"/>
            </a:solidFill>
            <a:tailEnd type="stealth" w="med" len="sm"/>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aphicFrame>
        <p:nvGraphicFramePr>
          <p:cNvPr id="25" name="Diagram 24"/>
          <p:cNvGraphicFramePr/>
          <p:nvPr/>
        </p:nvGraphicFramePr>
        <p:xfrm>
          <a:off x="8028384" y="4725144"/>
          <a:ext cx="835485" cy="36933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26" name="Diagram 25"/>
          <p:cNvGraphicFramePr/>
          <p:nvPr/>
        </p:nvGraphicFramePr>
        <p:xfrm>
          <a:off x="323528" y="4077072"/>
          <a:ext cx="819712" cy="36933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27" name="TextBox 26"/>
          <p:cNvSpPr txBox="1"/>
          <p:nvPr/>
        </p:nvSpPr>
        <p:spPr>
          <a:xfrm>
            <a:off x="467544" y="5301208"/>
            <a:ext cx="3888432" cy="1200329"/>
          </a:xfrm>
          <a:prstGeom prst="rect">
            <a:avLst/>
          </a:prstGeom>
          <a:solidFill>
            <a:srgbClr val="FFFF99"/>
          </a:solidFill>
          <a:ln>
            <a:solidFill>
              <a:schemeClr val="tx1"/>
            </a:solidFill>
          </a:ln>
          <a:effectLst>
            <a:outerShdw blurRad="50800" dist="38100" dir="5400000" algn="t" rotWithShape="0">
              <a:prstClr val="black">
                <a:alpha val="40000"/>
              </a:prstClr>
            </a:outerShdw>
          </a:effectLst>
        </p:spPr>
        <p:txBody>
          <a:bodyPr wrap="square" rtlCol="0">
            <a:spAutoFit/>
          </a:bodyPr>
          <a:lstStyle/>
          <a:p>
            <a:r>
              <a:rPr lang="en-ZA" dirty="0" smtClean="0"/>
              <a:t>The transversus abdominis and internal oblique mm. combine to form the CONJOINT tendon that arches over the contents of the inguinal canal</a:t>
            </a:r>
            <a:endParaRPr lang="en-ZA" dirty="0"/>
          </a:p>
        </p:txBody>
      </p:sp>
      <p:grpSp>
        <p:nvGrpSpPr>
          <p:cNvPr id="28" name="Group 27"/>
          <p:cNvGrpSpPr/>
          <p:nvPr/>
        </p:nvGrpSpPr>
        <p:grpSpPr>
          <a:xfrm>
            <a:off x="5471592" y="1124744"/>
            <a:ext cx="3420888" cy="2592288"/>
            <a:chOff x="5471592" y="1124744"/>
            <a:chExt cx="3420888" cy="2592288"/>
          </a:xfrm>
        </p:grpSpPr>
        <p:sp>
          <p:nvSpPr>
            <p:cNvPr id="29" name="TextBox 28"/>
            <p:cNvSpPr txBox="1"/>
            <p:nvPr/>
          </p:nvSpPr>
          <p:spPr>
            <a:xfrm>
              <a:off x="5471592" y="1124744"/>
              <a:ext cx="3420888" cy="1200329"/>
            </a:xfrm>
            <a:prstGeom prst="rect">
              <a:avLst/>
            </a:prstGeom>
            <a:solidFill>
              <a:srgbClr val="FFFF99"/>
            </a:solidFill>
            <a:ln>
              <a:solidFill>
                <a:schemeClr val="tx1"/>
              </a:solidFill>
            </a:ln>
            <a:effectLst>
              <a:outerShdw blurRad="50800" dist="38100" dir="5400000" algn="t" rotWithShape="0">
                <a:prstClr val="black">
                  <a:alpha val="40000"/>
                </a:prstClr>
              </a:outerShdw>
            </a:effectLst>
          </p:spPr>
          <p:txBody>
            <a:bodyPr wrap="square" rtlCol="0">
              <a:spAutoFit/>
            </a:bodyPr>
            <a:lstStyle/>
            <a:p>
              <a:r>
                <a:rPr lang="en-ZA" dirty="0" smtClean="0"/>
                <a:t>The conjoint tendon attaches to the pubic crest, reinforces the posterior canal wall medially  and also forms the ROOF of the canal</a:t>
              </a:r>
              <a:endParaRPr lang="en-ZA" dirty="0"/>
            </a:p>
          </p:txBody>
        </p:sp>
        <p:cxnSp>
          <p:nvCxnSpPr>
            <p:cNvPr id="30" name="Straight Arrow Connector 29"/>
            <p:cNvCxnSpPr/>
            <p:nvPr/>
          </p:nvCxnSpPr>
          <p:spPr>
            <a:xfrm rot="5400000">
              <a:off x="6984268" y="2672916"/>
              <a:ext cx="151216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pic>
        <p:nvPicPr>
          <p:cNvPr id="31" name="Picture 30" descr="5_by-nc-sa.png"/>
          <p:cNvPicPr>
            <a:picLocks noChangeAspect="1"/>
          </p:cNvPicPr>
          <p:nvPr/>
        </p:nvPicPr>
        <p:blipFill>
          <a:blip r:embed="rId14" cstate="print"/>
          <a:stretch>
            <a:fillRect/>
          </a:stretch>
        </p:blipFill>
        <p:spPr>
          <a:xfrm>
            <a:off x="50867" y="6596390"/>
            <a:ext cx="685800" cy="239945"/>
          </a:xfrm>
          <a:prstGeom prst="rect">
            <a:avLst/>
          </a:prstGeom>
        </p:spPr>
      </p:pic>
      <p:sp>
        <p:nvSpPr>
          <p:cNvPr id="32" name="TextBox 31"/>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grpSp>
        <p:nvGrpSpPr>
          <p:cNvPr id="36" name="Group 35"/>
          <p:cNvGrpSpPr/>
          <p:nvPr/>
        </p:nvGrpSpPr>
        <p:grpSpPr>
          <a:xfrm>
            <a:off x="3563887" y="1833846"/>
            <a:ext cx="1872307" cy="822176"/>
            <a:chOff x="3563888" y="1844824"/>
            <a:chExt cx="1872307" cy="822176"/>
          </a:xfrm>
        </p:grpSpPr>
        <p:sp>
          <p:nvSpPr>
            <p:cNvPr id="24" name="TextBox 23"/>
            <p:cNvSpPr txBox="1"/>
            <p:nvPr/>
          </p:nvSpPr>
          <p:spPr>
            <a:xfrm>
              <a:off x="3563888" y="1844824"/>
              <a:ext cx="1872307" cy="400110"/>
            </a:xfrm>
            <a:prstGeom prst="rect">
              <a:avLst/>
            </a:prstGeom>
            <a:noFill/>
          </p:spPr>
          <p:txBody>
            <a:bodyPr wrap="none" rtlCol="0">
              <a:spAutoFit/>
            </a:bodyPr>
            <a:lstStyle/>
            <a:p>
              <a:r>
                <a:rPr lang="en-ZA" sz="2000" dirty="0" smtClean="0">
                  <a:solidFill>
                    <a:srgbClr val="FF0000"/>
                  </a:solidFill>
                </a:rPr>
                <a:t>Conjoint tendon</a:t>
              </a:r>
              <a:endParaRPr lang="en-ZA" sz="2000" dirty="0">
                <a:solidFill>
                  <a:srgbClr val="FF0000"/>
                </a:solidFill>
              </a:endParaRPr>
            </a:p>
          </p:txBody>
        </p:sp>
        <p:cxnSp>
          <p:nvCxnSpPr>
            <p:cNvPr id="34" name="Straight Arrow Connector 33"/>
            <p:cNvCxnSpPr>
              <a:stCxn id="24" idx="2"/>
            </p:cNvCxnSpPr>
            <p:nvPr/>
          </p:nvCxnSpPr>
          <p:spPr>
            <a:xfrm>
              <a:off x="4500042" y="2244934"/>
              <a:ext cx="148158" cy="422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par>
                          <p:cTn id="9" fill="hold">
                            <p:stCondLst>
                              <p:cond delay="0"/>
                            </p:stCondLst>
                            <p:childTnLst>
                              <p:par>
                                <p:cTn id="10" presetID="10" presetClass="entr" presetSubtype="0" fill="hold" grpId="1"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1000"/>
                                        <p:tgtEl>
                                          <p:spTgt spid="14"/>
                                        </p:tgtEl>
                                      </p:cBhvr>
                                    </p:animEffect>
                                  </p:childTnLst>
                                </p:cTn>
                              </p:par>
                            </p:childTnLst>
                          </p:cTn>
                        </p:par>
                        <p:par>
                          <p:cTn id="17" fill="hold">
                            <p:stCondLst>
                              <p:cond delay="2000"/>
                            </p:stCondLst>
                            <p:childTnLst>
                              <p:par>
                                <p:cTn id="18" presetID="44" presetClass="path" presetSubtype="0" accel="50000" decel="50000" fill="hold" grpId="0" nodeType="afterEffect">
                                  <p:stCondLst>
                                    <p:cond delay="0"/>
                                  </p:stCondLst>
                                  <p:childTnLst>
                                    <p:animMotion origin="layout" path="M -4.16667E-6 -4.26457E-6 L 0.10747 -0.17946 C 0.13004 -0.2197 0.16598 -0.24398 0.20504 -0.24884 C 0.24966 -0.25416 0.28629 -0.23936 0.31441 -0.20513 L 0.44532 -0.05504 " pathEditMode="relative" rAng="-318257" ptsTypes="FffFF">
                                      <p:cBhvr>
                                        <p:cTn id="19" dur="2000" fill="hold"/>
                                        <p:tgtEl>
                                          <p:spTgt spid="15"/>
                                        </p:tgtEl>
                                        <p:attrNameLst>
                                          <p:attrName>ppt_x</p:attrName>
                                          <p:attrName>ppt_y</p:attrName>
                                        </p:attrNameLst>
                                      </p:cBhvr>
                                      <p:rCtr x="21493" y="-13830"/>
                                    </p:animMotion>
                                  </p:childTnLst>
                                </p:cTn>
                              </p:par>
                            </p:childTnLst>
                          </p:cTn>
                        </p:par>
                        <p:par>
                          <p:cTn id="20" fill="hold">
                            <p:stCondLst>
                              <p:cond delay="4000"/>
                            </p:stCondLst>
                            <p:childTnLst>
                              <p:par>
                                <p:cTn id="21" presetID="1" presetClass="exit" presetSubtype="0" fill="hold" grpId="2" nodeType="afterEffect">
                                  <p:stCondLst>
                                    <p:cond delay="0"/>
                                  </p:stCondLst>
                                  <p:childTnLst>
                                    <p:set>
                                      <p:cBhvr>
                                        <p:cTn id="22" dur="1" fill="hold">
                                          <p:stCondLst>
                                            <p:cond delay="0"/>
                                          </p:stCondLst>
                                        </p:cTn>
                                        <p:tgtEl>
                                          <p:spTgt spid="15"/>
                                        </p:tgtEl>
                                        <p:attrNameLst>
                                          <p:attrName>style.visibility</p:attrName>
                                        </p:attrNameLst>
                                      </p:cBhvr>
                                      <p:to>
                                        <p:strVal val="hidden"/>
                                      </p:to>
                                    </p:set>
                                  </p:childTnLst>
                                </p:cTn>
                              </p:par>
                              <p:par>
                                <p:cTn id="23" presetID="22" presetClass="entr" presetSubtype="8"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left)">
                                      <p:cBhvr>
                                        <p:cTn id="25" dur="500"/>
                                        <p:tgtEl>
                                          <p:spTgt spid="12"/>
                                        </p:tgtEl>
                                      </p:cBhvr>
                                    </p:animEffect>
                                  </p:childTnLst>
                                </p:cTn>
                              </p:par>
                            </p:childTnLst>
                          </p:cTn>
                        </p:par>
                        <p:par>
                          <p:cTn id="26" fill="hold">
                            <p:stCondLst>
                              <p:cond delay="4500"/>
                            </p:stCondLst>
                            <p:childTnLst>
                              <p:par>
                                <p:cTn id="27" presetID="1" presetClass="entr" presetSubtype="0" fill="hold" nodeType="after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par>
                                <p:cTn id="29" presetID="1" presetClass="exit" presetSubtype="0" fill="hold" grpId="3" nodeType="withEffect">
                                  <p:stCondLst>
                                    <p:cond delay="0"/>
                                  </p:stCondLst>
                                  <p:childTnLst>
                                    <p:set>
                                      <p:cBhvr>
                                        <p:cTn id="30" dur="1" fill="hold">
                                          <p:stCondLst>
                                            <p:cond delay="0"/>
                                          </p:stCondLst>
                                        </p:cTn>
                                        <p:tgtEl>
                                          <p:spTgt spid="15"/>
                                        </p:tgtEl>
                                        <p:attrNameLst>
                                          <p:attrName>style.visibility</p:attrName>
                                        </p:attrNameLst>
                                      </p:cBhvr>
                                      <p:to>
                                        <p:strVal val="hidden"/>
                                      </p:to>
                                    </p:set>
                                  </p:childTnLst>
                                </p:cTn>
                              </p:par>
                              <p:par>
                                <p:cTn id="31" presetID="2" presetClass="entr" presetSubtype="12"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1000" fill="hold"/>
                                        <p:tgtEl>
                                          <p:spTgt spid="16"/>
                                        </p:tgtEl>
                                        <p:attrNameLst>
                                          <p:attrName>ppt_x</p:attrName>
                                        </p:attrNameLst>
                                      </p:cBhvr>
                                      <p:tavLst>
                                        <p:tav tm="0">
                                          <p:val>
                                            <p:strVal val="0-#ppt_w/2"/>
                                          </p:val>
                                        </p:tav>
                                        <p:tav tm="100000">
                                          <p:val>
                                            <p:strVal val="#ppt_x"/>
                                          </p:val>
                                        </p:tav>
                                      </p:tavLst>
                                    </p:anim>
                                    <p:anim calcmode="lin" valueType="num">
                                      <p:cBhvr additive="base">
                                        <p:cTn id="34" dur="1000" fill="hold"/>
                                        <p:tgtEl>
                                          <p:spTgt spid="16"/>
                                        </p:tgtEl>
                                        <p:attrNameLst>
                                          <p:attrName>ppt_y</p:attrName>
                                        </p:attrNameLst>
                                      </p:cBhvr>
                                      <p:tavLst>
                                        <p:tav tm="0">
                                          <p:val>
                                            <p:strVal val="1+#ppt_h/2"/>
                                          </p:val>
                                        </p:tav>
                                        <p:tav tm="100000">
                                          <p:val>
                                            <p:strVal val="#ppt_y"/>
                                          </p:val>
                                        </p:tav>
                                      </p:tavLst>
                                    </p:anim>
                                  </p:childTnLst>
                                </p:cTn>
                              </p:par>
                              <p:par>
                                <p:cTn id="35" presetID="1" presetClass="entr" presetSubtype="0" fill="hold" nodeType="withEffect">
                                  <p:stCondLst>
                                    <p:cond delay="0"/>
                                  </p:stCondLst>
                                  <p:childTnLst>
                                    <p:set>
                                      <p:cBhvr>
                                        <p:cTn id="36" dur="1" fill="hold">
                                          <p:stCondLst>
                                            <p:cond delay="1499"/>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5" grpId="0" animBg="1"/>
      <p:bldP spid="15" grpId="1" animBg="1"/>
      <p:bldP spid="15" grpId="2" animBg="1"/>
      <p:bldP spid="15" grpId="3"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rot="20498268">
            <a:off x="3005810" y="2606266"/>
            <a:ext cx="4765129" cy="1831191"/>
          </a:xfrm>
          <a:prstGeom prst="rect">
            <a:avLst/>
          </a:prstGeom>
          <a:solidFill>
            <a:srgbClr val="E6AF00"/>
          </a:solidFill>
          <a:ln w="31750" cap="flat" cmpd="sng" algn="ctr">
            <a:solidFill>
              <a:srgbClr val="00B050"/>
            </a:solid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3" name="Title 1"/>
          <p:cNvSpPr>
            <a:spLocks noGrp="1"/>
          </p:cNvSpPr>
          <p:nvPr>
            <p:ph type="title"/>
          </p:nvPr>
        </p:nvSpPr>
        <p:spPr>
          <a:xfrm>
            <a:off x="457200" y="274638"/>
            <a:ext cx="8229600" cy="1143000"/>
          </a:xfrm>
        </p:spPr>
        <p:txBody>
          <a:bodyPr>
            <a:normAutofit/>
          </a:bodyPr>
          <a:lstStyle/>
          <a:p>
            <a:r>
              <a:rPr lang="en-ZA" dirty="0" smtClean="0"/>
              <a:t>Posterior wall of the inguinal canal</a:t>
            </a:r>
            <a:endParaRPr lang="en-ZA" dirty="0"/>
          </a:p>
        </p:txBody>
      </p:sp>
      <p:sp>
        <p:nvSpPr>
          <p:cNvPr id="4" name="Slide Number Placeholder 2"/>
          <p:cNvSpPr>
            <a:spLocks noGrp="1"/>
          </p:cNvSpPr>
          <p:nvPr>
            <p:ph type="sldNum" sz="quarter" idx="12"/>
          </p:nvPr>
        </p:nvSpPr>
        <p:spPr>
          <a:xfrm>
            <a:off x="6553200" y="6356350"/>
            <a:ext cx="2133600" cy="365125"/>
          </a:xfrm>
        </p:spPr>
        <p:txBody>
          <a:bodyPr/>
          <a:lstStyle/>
          <a:p>
            <a:fld id="{8C5326A7-1CA7-47A8-ACD0-158733389845}" type="slidenum">
              <a:rPr lang="en-US" smtClean="0"/>
              <a:pPr/>
              <a:t>9</a:t>
            </a:fld>
            <a:endParaRPr lang="en-US"/>
          </a:p>
        </p:txBody>
      </p:sp>
      <p:sp>
        <p:nvSpPr>
          <p:cNvPr id="5" name="Oval 4"/>
          <p:cNvSpPr/>
          <p:nvPr/>
        </p:nvSpPr>
        <p:spPr bwMode="auto">
          <a:xfrm rot="20294986">
            <a:off x="3756380" y="3041247"/>
            <a:ext cx="432048" cy="805162"/>
          </a:xfrm>
          <a:prstGeom prst="ellipse">
            <a:avLst/>
          </a:prstGeom>
          <a:solidFill>
            <a:srgbClr val="FFCC66"/>
          </a:solidFill>
          <a:ln w="9525" cap="flat" cmpd="sng" algn="ctr">
            <a:solidFill>
              <a:schemeClr val="tx1"/>
            </a:solidFill>
            <a:prstDash val="solid"/>
            <a:round/>
            <a:headEnd type="none" w="med" len="med"/>
            <a:tailEnd type="none" w="med" len="med"/>
          </a:ln>
          <a:effectLst/>
          <a:scene3d>
            <a:camera prst="orthographicFront"/>
            <a:lightRig rig="threePt" dir="t"/>
          </a:scene3d>
          <a:sp3d>
            <a:bevelT prst="slope"/>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smtClean="0">
              <a:ln>
                <a:noFill/>
              </a:ln>
              <a:solidFill>
                <a:srgbClr val="0000FF"/>
              </a:solidFill>
              <a:effectLst/>
              <a:latin typeface="Times New Roman" pitchFamily="18" charset="0"/>
            </a:endParaRPr>
          </a:p>
        </p:txBody>
      </p:sp>
      <p:sp>
        <p:nvSpPr>
          <p:cNvPr id="6" name="TextBox 5"/>
          <p:cNvSpPr txBox="1"/>
          <p:nvPr/>
        </p:nvSpPr>
        <p:spPr>
          <a:xfrm>
            <a:off x="802757" y="1960199"/>
            <a:ext cx="1951175" cy="369332"/>
          </a:xfrm>
          <a:prstGeom prst="rect">
            <a:avLst/>
          </a:prstGeom>
          <a:noFill/>
        </p:spPr>
        <p:txBody>
          <a:bodyPr wrap="none" rtlCol="0">
            <a:spAutoFit/>
          </a:bodyPr>
          <a:lstStyle/>
          <a:p>
            <a:r>
              <a:rPr lang="en-ZA" dirty="0" smtClean="0"/>
              <a:t>Deep inguinal ring</a:t>
            </a:r>
            <a:endParaRPr lang="en-ZA" dirty="0"/>
          </a:p>
        </p:txBody>
      </p:sp>
      <p:sp>
        <p:nvSpPr>
          <p:cNvPr id="7" name="Arc 6"/>
          <p:cNvSpPr/>
          <p:nvPr/>
        </p:nvSpPr>
        <p:spPr>
          <a:xfrm rot="9283395">
            <a:off x="3928265" y="3297469"/>
            <a:ext cx="122642" cy="17923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graphicFrame>
        <p:nvGraphicFramePr>
          <p:cNvPr id="8" name="Diagram 7"/>
          <p:cNvGraphicFramePr/>
          <p:nvPr>
            <p:extLst>
              <p:ext uri="{D42A27DB-BD31-4B8C-83A1-F6EECF244321}">
                <p14:modId xmlns:p14="http://schemas.microsoft.com/office/powerpoint/2010/main" val="329645958"/>
              </p:ext>
            </p:extLst>
          </p:nvPr>
        </p:nvGraphicFramePr>
        <p:xfrm>
          <a:off x="8037599" y="4888468"/>
          <a:ext cx="835485" cy="369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Arc 8"/>
          <p:cNvSpPr/>
          <p:nvPr/>
        </p:nvSpPr>
        <p:spPr>
          <a:xfrm rot="4774133" flipV="1">
            <a:off x="2007642" y="1158583"/>
            <a:ext cx="2933755" cy="1767582"/>
          </a:xfrm>
          <a:prstGeom prst="arc">
            <a:avLst>
              <a:gd name="adj1" fmla="val 17319617"/>
              <a:gd name="adj2" fmla="val 0"/>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10" name="TextBox 9"/>
          <p:cNvSpPr txBox="1"/>
          <p:nvPr/>
        </p:nvSpPr>
        <p:spPr>
          <a:xfrm>
            <a:off x="827584" y="5517232"/>
            <a:ext cx="6106616" cy="923330"/>
          </a:xfrm>
          <a:prstGeom prst="rect">
            <a:avLst/>
          </a:prstGeom>
          <a:noFill/>
          <a:ln>
            <a:solidFill>
              <a:schemeClr val="tx1"/>
            </a:solidFill>
          </a:ln>
        </p:spPr>
        <p:txBody>
          <a:bodyPr wrap="square" rtlCol="0">
            <a:spAutoFit/>
          </a:bodyPr>
          <a:lstStyle/>
          <a:p>
            <a:r>
              <a:rPr lang="en-ZA" dirty="0" smtClean="0"/>
              <a:t>The posterior wall is formed by transversalis fascia (orange) throughout and the conjoint tendon  (red) medially.  The wall is particularly weak over the deep inguinal ring</a:t>
            </a:r>
            <a:endParaRPr lang="en-ZA" dirty="0"/>
          </a:p>
        </p:txBody>
      </p:sp>
      <p:graphicFrame>
        <p:nvGraphicFramePr>
          <p:cNvPr id="11" name="Diagram 10"/>
          <p:cNvGraphicFramePr/>
          <p:nvPr/>
        </p:nvGraphicFramePr>
        <p:xfrm>
          <a:off x="323528" y="4077072"/>
          <a:ext cx="819712" cy="36933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2" name="Rectangle 11"/>
          <p:cNvSpPr/>
          <p:nvPr/>
        </p:nvSpPr>
        <p:spPr bwMode="auto">
          <a:xfrm rot="20498268">
            <a:off x="4824025" y="2945062"/>
            <a:ext cx="2743813" cy="2043516"/>
          </a:xfrm>
          <a:prstGeom prst="rect">
            <a:avLst/>
          </a:prstGeom>
          <a:gradFill flip="none" rotWithShape="1">
            <a:gsLst>
              <a:gs pos="27071">
                <a:srgbClr val="FF0000"/>
              </a:gs>
              <a:gs pos="0">
                <a:srgbClr val="FF0000"/>
              </a:gs>
              <a:gs pos="16000">
                <a:srgbClr val="1F1F1F"/>
              </a:gs>
              <a:gs pos="17999">
                <a:srgbClr val="FFFFFF"/>
              </a:gs>
              <a:gs pos="42000">
                <a:srgbClr val="C00000"/>
              </a:gs>
              <a:gs pos="53000">
                <a:srgbClr val="CFCFCF"/>
              </a:gs>
              <a:gs pos="66000">
                <a:srgbClr val="C00000"/>
              </a:gs>
              <a:gs pos="75999">
                <a:srgbClr val="1F1F1F"/>
              </a:gs>
              <a:gs pos="78999">
                <a:srgbClr val="FF0000"/>
              </a:gs>
              <a:gs pos="100000">
                <a:srgbClr val="FF0000"/>
              </a:gs>
            </a:gsLst>
            <a:lin ang="2700000" scaled="1"/>
            <a:tileRect/>
          </a:gradFill>
          <a:ln w="31750" cap="flat" cmpd="sng" algn="ctr">
            <a:noFill/>
            <a:prstDash val="solid"/>
            <a:round/>
            <a:headEnd type="none" w="med" len="med"/>
            <a:tailEnd type="none" w="med" len="med"/>
          </a:ln>
          <a:effectLst/>
          <a:scene3d>
            <a:camera prst="isometricLeftDown"/>
            <a:lightRig rig="threePt" dir="t"/>
          </a:scene3d>
          <a:sp3d>
            <a:bevelT/>
          </a:sp3d>
        </p:spPr>
        <p:txBody>
          <a:bodyPr vert="horz" wrap="square" lIns="92075" tIns="46038" rIns="92075" bIns="46038"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Char char="n"/>
              <a:tabLst/>
            </a:pPr>
            <a:endParaRPr kumimoji="0" lang="en-ZA" sz="3200" b="0" i="0" u="none" strike="noStrike" cap="none" normalizeH="0" baseline="0" dirty="0" smtClean="0">
              <a:ln>
                <a:noFill/>
              </a:ln>
              <a:solidFill>
                <a:srgbClr val="0000FF"/>
              </a:solidFill>
              <a:effectLst/>
              <a:latin typeface="Times New Roman" pitchFamily="18" charset="0"/>
            </a:endParaRPr>
          </a:p>
        </p:txBody>
      </p:sp>
      <p:sp>
        <p:nvSpPr>
          <p:cNvPr id="13" name="TextBox 12"/>
          <p:cNvSpPr txBox="1"/>
          <p:nvPr/>
        </p:nvSpPr>
        <p:spPr>
          <a:xfrm>
            <a:off x="6477000" y="1902321"/>
            <a:ext cx="2555700" cy="369332"/>
          </a:xfrm>
          <a:prstGeom prst="rect">
            <a:avLst/>
          </a:prstGeom>
          <a:noFill/>
        </p:spPr>
        <p:txBody>
          <a:bodyPr wrap="none" rtlCol="0">
            <a:spAutoFit/>
          </a:bodyPr>
          <a:lstStyle/>
          <a:p>
            <a:r>
              <a:rPr lang="en-ZA" dirty="0" smtClean="0"/>
              <a:t>Conjoint tendon medially</a:t>
            </a:r>
            <a:endParaRPr lang="en-ZA" dirty="0"/>
          </a:p>
        </p:txBody>
      </p:sp>
      <p:cxnSp>
        <p:nvCxnSpPr>
          <p:cNvPr id="14" name="Straight Arrow Connector 13"/>
          <p:cNvCxnSpPr/>
          <p:nvPr/>
        </p:nvCxnSpPr>
        <p:spPr>
          <a:xfrm rot="5400000">
            <a:off x="6408204" y="2672916"/>
            <a:ext cx="1296144" cy="64807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8" name="Picture 27" descr="5_by-nc-sa.png"/>
          <p:cNvPicPr>
            <a:picLocks noChangeAspect="1"/>
          </p:cNvPicPr>
          <p:nvPr/>
        </p:nvPicPr>
        <p:blipFill>
          <a:blip r:embed="rId13" cstate="print"/>
          <a:stretch>
            <a:fillRect/>
          </a:stretch>
        </p:blipFill>
        <p:spPr>
          <a:xfrm>
            <a:off x="50867" y="6596390"/>
            <a:ext cx="685800" cy="239945"/>
          </a:xfrm>
          <a:prstGeom prst="rect">
            <a:avLst/>
          </a:prstGeom>
        </p:spPr>
      </p:pic>
      <p:sp>
        <p:nvSpPr>
          <p:cNvPr id="29" name="TextBox 28"/>
          <p:cNvSpPr txBox="1"/>
          <p:nvPr/>
        </p:nvSpPr>
        <p:spPr>
          <a:xfrm>
            <a:off x="736667" y="6596390"/>
            <a:ext cx="4063933" cy="261610"/>
          </a:xfrm>
          <a:prstGeom prst="rect">
            <a:avLst/>
          </a:prstGeom>
          <a:noFill/>
        </p:spPr>
        <p:txBody>
          <a:bodyPr wrap="none" rtlCol="0">
            <a:spAutoFit/>
          </a:bodyPr>
          <a:lstStyle/>
          <a:p>
            <a:r>
              <a:rPr lang="en-US" sz="1100" dirty="0" smtClean="0"/>
              <a:t>Dr C Slater, Department of Human Biology, University of Cape Town</a:t>
            </a:r>
            <a:endParaRPr lang="en-US" sz="1100" dirty="0"/>
          </a:p>
        </p:txBody>
      </p:sp>
      <p:sp>
        <p:nvSpPr>
          <p:cNvPr id="15" name="Rectangle 14"/>
          <p:cNvSpPr/>
          <p:nvPr/>
        </p:nvSpPr>
        <p:spPr>
          <a:xfrm>
            <a:off x="4332386" y="1742560"/>
            <a:ext cx="1464440" cy="369332"/>
          </a:xfrm>
          <a:prstGeom prst="rect">
            <a:avLst/>
          </a:prstGeom>
        </p:spPr>
        <p:txBody>
          <a:bodyPr wrap="none">
            <a:spAutoFit/>
          </a:bodyPr>
          <a:lstStyle/>
          <a:p>
            <a:r>
              <a:rPr lang="en-ZA" dirty="0" smtClean="0">
                <a:solidFill>
                  <a:prstClr val="black"/>
                </a:solidFill>
              </a:rPr>
              <a:t>Posterior </a:t>
            </a:r>
            <a:r>
              <a:rPr lang="en-ZA" dirty="0">
                <a:solidFill>
                  <a:prstClr val="black"/>
                </a:solidFill>
              </a:rPr>
              <a:t>wall</a:t>
            </a:r>
            <a:endParaRPr lang="en-GB" dirty="0"/>
          </a:p>
        </p:txBody>
      </p:sp>
      <p:cxnSp>
        <p:nvCxnSpPr>
          <p:cNvPr id="18" name="Straight Arrow Connector 17"/>
          <p:cNvCxnSpPr/>
          <p:nvPr/>
        </p:nvCxnSpPr>
        <p:spPr>
          <a:xfrm>
            <a:off x="4729684" y="2086987"/>
            <a:ext cx="0" cy="65621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1305</Words>
  <Application>Microsoft Office PowerPoint</Application>
  <PresentationFormat>On-screen Show (4:3)</PresentationFormat>
  <Paragraphs>204</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A Schematic Introduction to the Anatomy of the Inguinal Canal</vt:lpstr>
      <vt:lpstr>Inguinal canals – why have them?</vt:lpstr>
      <vt:lpstr>A Box?</vt:lpstr>
      <vt:lpstr>Inguinal canal</vt:lpstr>
      <vt:lpstr>Inguinal canal</vt:lpstr>
      <vt:lpstr>Inguinal canal</vt:lpstr>
      <vt:lpstr>Inguinal canal</vt:lpstr>
      <vt:lpstr>Inguinal canal</vt:lpstr>
      <vt:lpstr>Posterior wall of the inguinal canal</vt:lpstr>
      <vt:lpstr>Floor of the inguinal canal</vt:lpstr>
      <vt:lpstr>Roof and anterior wall of the inguinal canal</vt:lpstr>
      <vt:lpstr>Inguinal hernias</vt:lpstr>
      <vt:lpstr>Inguinal hernias</vt:lpstr>
      <vt:lpstr>Pressures on the inguinal canal</vt:lpstr>
      <vt:lpstr>Pressures in the inguinal canal</vt:lpstr>
      <vt:lpstr>Indirect inguinal hernias</vt:lpstr>
      <vt:lpstr>Coverings of indirect hernias</vt:lpstr>
      <vt:lpstr>Direct inguinal hernias</vt:lpstr>
      <vt:lpstr>Coverings of direct hernias</vt:lpstr>
      <vt:lpstr>Acknowledgements</vt:lpstr>
      <vt:lpstr>PowerPoint Presentation</vt:lpstr>
    </vt:vector>
  </TitlesOfParts>
  <Company>uct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Schematic Introduction to the Anatomy of the Inguinal Canal</dc:title>
  <dc:creator>uct</dc:creator>
  <cp:lastModifiedBy>Sam</cp:lastModifiedBy>
  <cp:revision>23</cp:revision>
  <dcterms:created xsi:type="dcterms:W3CDTF">2012-05-17T08:22:39Z</dcterms:created>
  <dcterms:modified xsi:type="dcterms:W3CDTF">2012-05-28T11:36:04Z</dcterms:modified>
</cp:coreProperties>
</file>