
<file path=[Content_Types].xml><?xml version="1.0" encoding="utf-8"?>
<Types xmlns="http://schemas.openxmlformats.org/package/2006/content-types">
  <Default Extension="bin" ContentType="application/vnd.openxmlformats-officedocument.presentationml.printerSettings"/>
  <Default Extension="png" ContentType="image/png"/>
  <Default Extension="jpeg" ContentType="image/jpeg"/>
  <Default Extension="rels" ContentType="application/vnd.openxmlformats-package.relationships+xml"/>
  <Default Extension="xml" ContentType="application/xml"/>
  <Default Extension="docx" ContentType="application/vnd.openxmlformats-officedocument.wordprocessingml.document"/>
  <Default Extension="vml" ContentType="application/vnd.openxmlformats-officedocument.vmlDrawing"/>
  <Override PartName="/ppt/diagrams/data1.xml" ContentType="application/vnd.openxmlformats-officedocument.drawingml.diagramData+xml"/>
  <Override PartName="/ppt/presentation.xml" ContentType="application/vnd.openxmlformats-officedocument.presentationml.presentation.main+xml"/>
  <Override PartName="/ppt/slides/slide9.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10.xml" ContentType="application/vnd.openxmlformats-officedocument.presentationml.slide+xml"/>
  <Override PartName="/ppt/slides/slide4.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1.xml" ContentType="application/vnd.openxmlformats-officedocument.presentationml.slide+xml"/>
  <Override PartName="/ppt/notesSlides/notesSlide8.xml" ContentType="application/vnd.openxmlformats-officedocument.presentationml.notesSlide+xml"/>
  <Override PartName="/ppt/notesSlides/notesSlide7.xml" ContentType="application/vnd.openxmlformats-officedocument.presentationml.notesSlide+xml"/>
  <Override PartName="/ppt/notesSlides/notesSlide6.xml" ContentType="application/vnd.openxmlformats-officedocument.presentationml.notesSlide+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notesSlides/notesSlide5.xml" ContentType="application/vnd.openxmlformats-officedocument.presentationml.notesSlide+xml"/>
  <Override PartName="/ppt/notesSlides/notesSlide4.xml" ContentType="application/vnd.openxmlformats-officedocument.presentationml.notesSlide+xml"/>
  <Override PartName="/ppt/notesSlides/notesSlide3.xml" ContentType="application/vnd.openxmlformats-officedocument.presentationml.notesSlide+xml"/>
  <Override PartName="/ppt/notesSlides/notesSlide2.xml" ContentType="application/vnd.openxmlformats-officedocument.presentationml.notesSlide+xml"/>
  <Override PartName="/ppt/notesSlides/notesSlide1.xml" ContentType="application/vnd.openxmlformats-officedocument.presentationml.notesSlide+xml"/>
  <Override PartName="/ppt/notesMasters/notesMaster1.xml" ContentType="application/vnd.openxmlformats-officedocument.presentationml.notesMaster+xml"/>
  <Override PartName="/ppt/diagrams/layout1.xml" ContentType="application/vnd.openxmlformats-officedocument.drawingml.diagramLayout+xml"/>
  <Override PartName="/ppt/theme/theme2.xml" ContentType="application/vnd.openxmlformats-officedocument.theme+xml"/>
  <Override PartName="/ppt/theme/theme1.xml" ContentType="application/vnd.openxmlformats-officedocument.theme+xml"/>
  <Override PartName="/ppt/diagrams/quickStyle1.xml" ContentType="application/vnd.openxmlformats-officedocument.drawingml.diagramStyle+xml"/>
  <Override PartName="/ppt/diagrams/drawing1.xml" ContentType="application/vnd.ms-office.drawingml.diagramDrawing+xml"/>
  <Override PartName="/ppt/diagrams/colors1.xml" ContentType="application/vnd.openxmlformats-officedocument.drawingml.diagramColors+xml"/>
  <Override PartName="/ppt/viewProps.xml" ContentType="application/vnd.openxmlformats-officedocument.presentationml.viewProps+xml"/>
  <Override PartName="/ppt/tableStyles.xml" ContentType="application/vnd.openxmlformats-officedocument.presentationml.tableStyles+xml"/>
  <Override PartName="/ppt/presProps.xml" ContentType="application/vnd.openxmlformats-officedocument.presentationml.presProps+xml"/>
  <Override PartName="/docProps/app.xml" ContentType="application/vnd.openxmlformats-officedocument.extended-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2"/>
  </p:notesMasterIdLst>
  <p:sldIdLst>
    <p:sldId id="257" r:id="rId2"/>
    <p:sldId id="258" r:id="rId3"/>
    <p:sldId id="262" r:id="rId4"/>
    <p:sldId id="259" r:id="rId5"/>
    <p:sldId id="260" r:id="rId6"/>
    <p:sldId id="261" r:id="rId7"/>
    <p:sldId id="263" r:id="rId8"/>
    <p:sldId id="264" r:id="rId9"/>
    <p:sldId id="265" r:id="rId10"/>
    <p:sldId id="266" r:id="rId11"/>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97" d="100"/>
          <a:sy n="97" d="100"/>
        </p:scale>
        <p:origin x="-1976"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printerSettings" Target="printerSettings/printerSettings1.bin"/><Relationship Id="rId8" Type="http://schemas.openxmlformats.org/officeDocument/2006/relationships/slide" Target="slides/slide7.xml"/><Relationship Id="rId18" Type="http://schemas.openxmlformats.org/officeDocument/2006/relationships/customXml" Target="../customXml/item1.xml"/><Relationship Id="rId3" Type="http://schemas.openxmlformats.org/officeDocument/2006/relationships/slide" Target="slides/slide2.xml"/><Relationship Id="rId12" Type="http://schemas.openxmlformats.org/officeDocument/2006/relationships/notesMaster" Target="notesMasters/notesMaster1.xml"/><Relationship Id="rId17" Type="http://schemas.openxmlformats.org/officeDocument/2006/relationships/tableStyles" Target="tableStyles.xml"/><Relationship Id="rId7" Type="http://schemas.openxmlformats.org/officeDocument/2006/relationships/slide" Target="slides/slide6.xml"/><Relationship Id="rId16" Type="http://schemas.openxmlformats.org/officeDocument/2006/relationships/theme" Target="theme/theme1.xml"/><Relationship Id="rId2" Type="http://schemas.openxmlformats.org/officeDocument/2006/relationships/slide" Target="slides/slide1.xml"/><Relationship Id="rId20" Type="http://schemas.openxmlformats.org/officeDocument/2006/relationships/customXml" Target="../customXml/item3.xml"/><Relationship Id="rId11" Type="http://schemas.openxmlformats.org/officeDocument/2006/relationships/slide" Target="slides/slide10.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customXml" Target="../customXml/item2.xml"/><Relationship Id="rId1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2F9262E-9FCD-C147-A7E1-C9BED2340F7B}" type="doc">
      <dgm:prSet loTypeId="urn:microsoft.com/office/officeart/2005/8/layout/pyramid1" loCatId="" qsTypeId="urn:microsoft.com/office/officeart/2005/8/quickstyle/simple4" qsCatId="simple" csTypeId="urn:microsoft.com/office/officeart/2005/8/colors/accent1_2" csCatId="accent1" phldr="1"/>
      <dgm:spPr/>
    </dgm:pt>
    <dgm:pt modelId="{2D452F25-9183-FC4F-985A-D409A039AFC1}">
      <dgm:prSet phldrT="[Text]"/>
      <dgm:spPr/>
      <dgm:t>
        <a:bodyPr/>
        <a:lstStyle/>
        <a:p>
          <a:endParaRPr lang="en-US"/>
        </a:p>
        <a:p>
          <a:endParaRPr lang="en-US"/>
        </a:p>
        <a:p>
          <a:r>
            <a:rPr lang="en-US"/>
            <a:t>Knowledge</a:t>
          </a:r>
        </a:p>
        <a:p>
          <a:r>
            <a:rPr lang="en-US">
              <a:solidFill>
                <a:srgbClr val="008000"/>
              </a:solidFill>
            </a:rPr>
            <a:t>Production: </a:t>
          </a:r>
          <a:r>
            <a:rPr lang="en-US"/>
            <a:t>Research </a:t>
          </a:r>
        </a:p>
      </dgm:t>
    </dgm:pt>
    <dgm:pt modelId="{0BF2DF66-C42C-4642-BBD1-E5CE2EE212B0}" type="parTrans" cxnId="{A79783BD-FA4A-5644-A661-589A26C9BDB8}">
      <dgm:prSet/>
      <dgm:spPr/>
      <dgm:t>
        <a:bodyPr/>
        <a:lstStyle/>
        <a:p>
          <a:endParaRPr lang="en-US"/>
        </a:p>
      </dgm:t>
    </dgm:pt>
    <dgm:pt modelId="{4322D9AD-1019-1749-AB7B-11F80BD55A7C}" type="sibTrans" cxnId="{A79783BD-FA4A-5644-A661-589A26C9BDB8}">
      <dgm:prSet/>
      <dgm:spPr/>
      <dgm:t>
        <a:bodyPr/>
        <a:lstStyle/>
        <a:p>
          <a:endParaRPr lang="en-US"/>
        </a:p>
      </dgm:t>
    </dgm:pt>
    <dgm:pt modelId="{793AF5F7-D022-D14B-821E-B0953E0680A4}">
      <dgm:prSet phldrT="[Text]"/>
      <dgm:spPr/>
      <dgm:t>
        <a:bodyPr/>
        <a:lstStyle/>
        <a:p>
          <a:r>
            <a:rPr lang="en-US" dirty="0"/>
            <a:t>Knowledge </a:t>
          </a:r>
          <a:r>
            <a:rPr lang="en-US" dirty="0" err="1" smtClean="0">
              <a:solidFill>
                <a:schemeClr val="accent6"/>
              </a:solidFill>
            </a:rPr>
            <a:t>Recontextualisation</a:t>
          </a:r>
          <a:endParaRPr lang="en-US" dirty="0"/>
        </a:p>
        <a:p>
          <a:r>
            <a:rPr lang="en-US" dirty="0"/>
            <a:t>Curriculum committees; Faculty Board; Rules Committee; Senate; Learning materials (OER?)</a:t>
          </a:r>
        </a:p>
      </dgm:t>
    </dgm:pt>
    <dgm:pt modelId="{B21D753A-B4D4-F248-B9A5-EC047486B3BB}" type="parTrans" cxnId="{0F599FD9-07B4-B44F-B218-05F9284E3295}">
      <dgm:prSet/>
      <dgm:spPr/>
      <dgm:t>
        <a:bodyPr/>
        <a:lstStyle/>
        <a:p>
          <a:endParaRPr lang="en-US"/>
        </a:p>
      </dgm:t>
    </dgm:pt>
    <dgm:pt modelId="{99058046-0FE5-5746-A0C1-4D724EBADDC3}" type="sibTrans" cxnId="{0F599FD9-07B4-B44F-B218-05F9284E3295}">
      <dgm:prSet/>
      <dgm:spPr/>
      <dgm:t>
        <a:bodyPr/>
        <a:lstStyle/>
        <a:p>
          <a:endParaRPr lang="en-US"/>
        </a:p>
      </dgm:t>
    </dgm:pt>
    <dgm:pt modelId="{B4DF626C-1631-714E-8AD5-B82FE47F9755}">
      <dgm:prSet phldrT="[Text]"/>
      <dgm:spPr/>
      <dgm:t>
        <a:bodyPr/>
        <a:lstStyle/>
        <a:p>
          <a:r>
            <a:rPr lang="en-US"/>
            <a:t>Knowledge</a:t>
          </a:r>
          <a:r>
            <a:rPr lang="en-US" baseline="0"/>
            <a:t> </a:t>
          </a:r>
          <a:r>
            <a:rPr lang="en-US" baseline="0">
              <a:solidFill>
                <a:srgbClr val="FF0000"/>
              </a:solidFill>
            </a:rPr>
            <a:t>Reproduction</a:t>
          </a:r>
          <a:r>
            <a:rPr lang="en-US" baseline="0">
              <a:solidFill>
                <a:schemeClr val="tx1"/>
              </a:solidFill>
            </a:rPr>
            <a:t> </a:t>
          </a:r>
        </a:p>
        <a:p>
          <a:r>
            <a:rPr lang="en-US" baseline="0">
              <a:solidFill>
                <a:schemeClr val="tx1"/>
              </a:solidFill>
            </a:rPr>
            <a:t>T</a:t>
          </a:r>
          <a:r>
            <a:rPr lang="en-US">
              <a:solidFill>
                <a:schemeClr val="tx1"/>
              </a:solidFill>
            </a:rPr>
            <a:t>eaching </a:t>
          </a:r>
          <a:r>
            <a:rPr lang="en-US"/>
            <a:t>in the classroom or through various modes of delivery</a:t>
          </a:r>
        </a:p>
      </dgm:t>
    </dgm:pt>
    <dgm:pt modelId="{6474B98E-A00C-3F43-BE98-4D5D0CB2F5F5}" type="parTrans" cxnId="{503B0284-4E60-3347-A063-E390B9AF4568}">
      <dgm:prSet/>
      <dgm:spPr/>
      <dgm:t>
        <a:bodyPr/>
        <a:lstStyle/>
        <a:p>
          <a:endParaRPr lang="en-US"/>
        </a:p>
      </dgm:t>
    </dgm:pt>
    <dgm:pt modelId="{8D7F2139-330F-2342-8DE0-D5134F278D50}" type="sibTrans" cxnId="{503B0284-4E60-3347-A063-E390B9AF4568}">
      <dgm:prSet/>
      <dgm:spPr/>
      <dgm:t>
        <a:bodyPr/>
        <a:lstStyle/>
        <a:p>
          <a:endParaRPr lang="en-US"/>
        </a:p>
      </dgm:t>
    </dgm:pt>
    <dgm:pt modelId="{E8E85B50-B561-A047-A086-EA84F48B6435}" type="pres">
      <dgm:prSet presAssocID="{52F9262E-9FCD-C147-A7E1-C9BED2340F7B}" presName="Name0" presStyleCnt="0">
        <dgm:presLayoutVars>
          <dgm:dir/>
          <dgm:animLvl val="lvl"/>
          <dgm:resizeHandles val="exact"/>
        </dgm:presLayoutVars>
      </dgm:prSet>
      <dgm:spPr/>
    </dgm:pt>
    <dgm:pt modelId="{71F3C844-A1CB-1E49-A2FF-557AF3036D88}" type="pres">
      <dgm:prSet presAssocID="{2D452F25-9183-FC4F-985A-D409A039AFC1}" presName="Name8" presStyleCnt="0"/>
      <dgm:spPr/>
    </dgm:pt>
    <dgm:pt modelId="{0F02BCF8-8AC4-1547-AF0F-09FE7EBA1A36}" type="pres">
      <dgm:prSet presAssocID="{2D452F25-9183-FC4F-985A-D409A039AFC1}" presName="level" presStyleLbl="node1" presStyleIdx="0" presStyleCnt="3">
        <dgm:presLayoutVars>
          <dgm:chMax val="1"/>
          <dgm:bulletEnabled val="1"/>
        </dgm:presLayoutVars>
      </dgm:prSet>
      <dgm:spPr/>
      <dgm:t>
        <a:bodyPr/>
        <a:lstStyle/>
        <a:p>
          <a:endParaRPr lang="en-US"/>
        </a:p>
      </dgm:t>
    </dgm:pt>
    <dgm:pt modelId="{3308DB2A-B2EF-DE49-9BBA-A2CB6DD2D3AE}" type="pres">
      <dgm:prSet presAssocID="{2D452F25-9183-FC4F-985A-D409A039AFC1}" presName="levelTx" presStyleLbl="revTx" presStyleIdx="0" presStyleCnt="0">
        <dgm:presLayoutVars>
          <dgm:chMax val="1"/>
          <dgm:bulletEnabled val="1"/>
        </dgm:presLayoutVars>
      </dgm:prSet>
      <dgm:spPr/>
      <dgm:t>
        <a:bodyPr/>
        <a:lstStyle/>
        <a:p>
          <a:endParaRPr lang="en-US"/>
        </a:p>
      </dgm:t>
    </dgm:pt>
    <dgm:pt modelId="{F1EF936B-E28C-5141-8B35-B8DCBFC2D79C}" type="pres">
      <dgm:prSet presAssocID="{793AF5F7-D022-D14B-821E-B0953E0680A4}" presName="Name8" presStyleCnt="0"/>
      <dgm:spPr/>
    </dgm:pt>
    <dgm:pt modelId="{11CB02EB-9EEF-FC43-9BAE-3C70BAF34B57}" type="pres">
      <dgm:prSet presAssocID="{793AF5F7-D022-D14B-821E-B0953E0680A4}" presName="level" presStyleLbl="node1" presStyleIdx="1" presStyleCnt="3">
        <dgm:presLayoutVars>
          <dgm:chMax val="1"/>
          <dgm:bulletEnabled val="1"/>
        </dgm:presLayoutVars>
      </dgm:prSet>
      <dgm:spPr/>
      <dgm:t>
        <a:bodyPr/>
        <a:lstStyle/>
        <a:p>
          <a:endParaRPr lang="en-US"/>
        </a:p>
      </dgm:t>
    </dgm:pt>
    <dgm:pt modelId="{604F45D9-6186-3A4C-A97E-569BB55EFAC1}" type="pres">
      <dgm:prSet presAssocID="{793AF5F7-D022-D14B-821E-B0953E0680A4}" presName="levelTx" presStyleLbl="revTx" presStyleIdx="0" presStyleCnt="0">
        <dgm:presLayoutVars>
          <dgm:chMax val="1"/>
          <dgm:bulletEnabled val="1"/>
        </dgm:presLayoutVars>
      </dgm:prSet>
      <dgm:spPr/>
      <dgm:t>
        <a:bodyPr/>
        <a:lstStyle/>
        <a:p>
          <a:endParaRPr lang="en-US"/>
        </a:p>
      </dgm:t>
    </dgm:pt>
    <dgm:pt modelId="{1DFCF700-9D7F-224A-8E13-EC0AA689A814}" type="pres">
      <dgm:prSet presAssocID="{B4DF626C-1631-714E-8AD5-B82FE47F9755}" presName="Name8" presStyleCnt="0"/>
      <dgm:spPr/>
    </dgm:pt>
    <dgm:pt modelId="{EB0F67A0-F7A3-EE4A-A2E3-76CB8E383DD7}" type="pres">
      <dgm:prSet presAssocID="{B4DF626C-1631-714E-8AD5-B82FE47F9755}" presName="level" presStyleLbl="node1" presStyleIdx="2" presStyleCnt="3">
        <dgm:presLayoutVars>
          <dgm:chMax val="1"/>
          <dgm:bulletEnabled val="1"/>
        </dgm:presLayoutVars>
      </dgm:prSet>
      <dgm:spPr/>
      <dgm:t>
        <a:bodyPr/>
        <a:lstStyle/>
        <a:p>
          <a:endParaRPr lang="en-US"/>
        </a:p>
      </dgm:t>
    </dgm:pt>
    <dgm:pt modelId="{D7212974-960E-1840-A6EA-F7EB85E7A1F7}" type="pres">
      <dgm:prSet presAssocID="{B4DF626C-1631-714E-8AD5-B82FE47F9755}" presName="levelTx" presStyleLbl="revTx" presStyleIdx="0" presStyleCnt="0">
        <dgm:presLayoutVars>
          <dgm:chMax val="1"/>
          <dgm:bulletEnabled val="1"/>
        </dgm:presLayoutVars>
      </dgm:prSet>
      <dgm:spPr/>
      <dgm:t>
        <a:bodyPr/>
        <a:lstStyle/>
        <a:p>
          <a:endParaRPr lang="en-US"/>
        </a:p>
      </dgm:t>
    </dgm:pt>
  </dgm:ptLst>
  <dgm:cxnLst>
    <dgm:cxn modelId="{A27D041E-805B-DD4D-9C96-49A926A873AD}" type="presOf" srcId="{793AF5F7-D022-D14B-821E-B0953E0680A4}" destId="{604F45D9-6186-3A4C-A97E-569BB55EFAC1}" srcOrd="1" destOrd="0" presId="urn:microsoft.com/office/officeart/2005/8/layout/pyramid1"/>
    <dgm:cxn modelId="{0F599FD9-07B4-B44F-B218-05F9284E3295}" srcId="{52F9262E-9FCD-C147-A7E1-C9BED2340F7B}" destId="{793AF5F7-D022-D14B-821E-B0953E0680A4}" srcOrd="1" destOrd="0" parTransId="{B21D753A-B4D4-F248-B9A5-EC047486B3BB}" sibTransId="{99058046-0FE5-5746-A0C1-4D724EBADDC3}"/>
    <dgm:cxn modelId="{0835837D-1290-DC4A-BBEB-7C1267146909}" type="presOf" srcId="{52F9262E-9FCD-C147-A7E1-C9BED2340F7B}" destId="{E8E85B50-B561-A047-A086-EA84F48B6435}" srcOrd="0" destOrd="0" presId="urn:microsoft.com/office/officeart/2005/8/layout/pyramid1"/>
    <dgm:cxn modelId="{A79783BD-FA4A-5644-A661-589A26C9BDB8}" srcId="{52F9262E-9FCD-C147-A7E1-C9BED2340F7B}" destId="{2D452F25-9183-FC4F-985A-D409A039AFC1}" srcOrd="0" destOrd="0" parTransId="{0BF2DF66-C42C-4642-BBD1-E5CE2EE212B0}" sibTransId="{4322D9AD-1019-1749-AB7B-11F80BD55A7C}"/>
    <dgm:cxn modelId="{6C05D57C-F79B-1C4F-B267-FED773D6CB96}" type="presOf" srcId="{B4DF626C-1631-714E-8AD5-B82FE47F9755}" destId="{EB0F67A0-F7A3-EE4A-A2E3-76CB8E383DD7}" srcOrd="0" destOrd="0" presId="urn:microsoft.com/office/officeart/2005/8/layout/pyramid1"/>
    <dgm:cxn modelId="{44246411-6E98-9340-B8EE-766FAA7E7987}" type="presOf" srcId="{793AF5F7-D022-D14B-821E-B0953E0680A4}" destId="{11CB02EB-9EEF-FC43-9BAE-3C70BAF34B57}" srcOrd="0" destOrd="0" presId="urn:microsoft.com/office/officeart/2005/8/layout/pyramid1"/>
    <dgm:cxn modelId="{A93107CD-F7EC-BF4F-BD91-93B5D94AB8DC}" type="presOf" srcId="{B4DF626C-1631-714E-8AD5-B82FE47F9755}" destId="{D7212974-960E-1840-A6EA-F7EB85E7A1F7}" srcOrd="1" destOrd="0" presId="urn:microsoft.com/office/officeart/2005/8/layout/pyramid1"/>
    <dgm:cxn modelId="{503B0284-4E60-3347-A063-E390B9AF4568}" srcId="{52F9262E-9FCD-C147-A7E1-C9BED2340F7B}" destId="{B4DF626C-1631-714E-8AD5-B82FE47F9755}" srcOrd="2" destOrd="0" parTransId="{6474B98E-A00C-3F43-BE98-4D5D0CB2F5F5}" sibTransId="{8D7F2139-330F-2342-8DE0-D5134F278D50}"/>
    <dgm:cxn modelId="{DF8191FD-71C2-6A4E-B605-2571B8E28E82}" type="presOf" srcId="{2D452F25-9183-FC4F-985A-D409A039AFC1}" destId="{0F02BCF8-8AC4-1547-AF0F-09FE7EBA1A36}" srcOrd="0" destOrd="0" presId="urn:microsoft.com/office/officeart/2005/8/layout/pyramid1"/>
    <dgm:cxn modelId="{47DF60C7-1C0E-4848-ADA8-5DC3755E459D}" type="presOf" srcId="{2D452F25-9183-FC4F-985A-D409A039AFC1}" destId="{3308DB2A-B2EF-DE49-9BBA-A2CB6DD2D3AE}" srcOrd="1" destOrd="0" presId="urn:microsoft.com/office/officeart/2005/8/layout/pyramid1"/>
    <dgm:cxn modelId="{8D262D15-EF77-4046-A9A5-743439AA9C31}" type="presParOf" srcId="{E8E85B50-B561-A047-A086-EA84F48B6435}" destId="{71F3C844-A1CB-1E49-A2FF-557AF3036D88}" srcOrd="0" destOrd="0" presId="urn:microsoft.com/office/officeart/2005/8/layout/pyramid1"/>
    <dgm:cxn modelId="{BCD94FD1-CF5B-B04E-849F-4973164B0041}" type="presParOf" srcId="{71F3C844-A1CB-1E49-A2FF-557AF3036D88}" destId="{0F02BCF8-8AC4-1547-AF0F-09FE7EBA1A36}" srcOrd="0" destOrd="0" presId="urn:microsoft.com/office/officeart/2005/8/layout/pyramid1"/>
    <dgm:cxn modelId="{A31A9A07-2C26-9641-B72B-6C0ADB5E9684}" type="presParOf" srcId="{71F3C844-A1CB-1E49-A2FF-557AF3036D88}" destId="{3308DB2A-B2EF-DE49-9BBA-A2CB6DD2D3AE}" srcOrd="1" destOrd="0" presId="urn:microsoft.com/office/officeart/2005/8/layout/pyramid1"/>
    <dgm:cxn modelId="{29B8C52A-C877-BA48-9528-63DBA6E7C4A3}" type="presParOf" srcId="{E8E85B50-B561-A047-A086-EA84F48B6435}" destId="{F1EF936B-E28C-5141-8B35-B8DCBFC2D79C}" srcOrd="1" destOrd="0" presId="urn:microsoft.com/office/officeart/2005/8/layout/pyramid1"/>
    <dgm:cxn modelId="{7EDD93C8-8DAA-5347-BF1F-1C93935BFC28}" type="presParOf" srcId="{F1EF936B-E28C-5141-8B35-B8DCBFC2D79C}" destId="{11CB02EB-9EEF-FC43-9BAE-3C70BAF34B57}" srcOrd="0" destOrd="0" presId="urn:microsoft.com/office/officeart/2005/8/layout/pyramid1"/>
    <dgm:cxn modelId="{05DD6361-A3D9-EB4D-8A90-5269C8A09181}" type="presParOf" srcId="{F1EF936B-E28C-5141-8B35-B8DCBFC2D79C}" destId="{604F45D9-6186-3A4C-A97E-569BB55EFAC1}" srcOrd="1" destOrd="0" presId="urn:microsoft.com/office/officeart/2005/8/layout/pyramid1"/>
    <dgm:cxn modelId="{18C8465A-365C-824A-9DBC-F99411D2749C}" type="presParOf" srcId="{E8E85B50-B561-A047-A086-EA84F48B6435}" destId="{1DFCF700-9D7F-224A-8E13-EC0AA689A814}" srcOrd="2" destOrd="0" presId="urn:microsoft.com/office/officeart/2005/8/layout/pyramid1"/>
    <dgm:cxn modelId="{394338EB-B327-AA43-88AD-FF167BB71BF9}" type="presParOf" srcId="{1DFCF700-9D7F-224A-8E13-EC0AA689A814}" destId="{EB0F67A0-F7A3-EE4A-A2E3-76CB8E383DD7}" srcOrd="0" destOrd="0" presId="urn:microsoft.com/office/officeart/2005/8/layout/pyramid1"/>
    <dgm:cxn modelId="{BEC43338-B16E-DC47-AC7B-DD55455E5D29}" type="presParOf" srcId="{1DFCF700-9D7F-224A-8E13-EC0AA689A814}" destId="{D7212974-960E-1840-A6EA-F7EB85E7A1F7}" srcOrd="1" destOrd="0" presId="urn:microsoft.com/office/officeart/2005/8/layout/pyramid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F02BCF8-8AC4-1547-AF0F-09FE7EBA1A36}">
      <dsp:nvSpPr>
        <dsp:cNvPr id="0" name=""/>
        <dsp:cNvSpPr/>
      </dsp:nvSpPr>
      <dsp:spPr>
        <a:xfrm>
          <a:off x="2743200" y="0"/>
          <a:ext cx="2743199" cy="1508654"/>
        </a:xfrm>
        <a:prstGeom prst="trapezoid">
          <a:avLst>
            <a:gd name="adj" fmla="val 90915"/>
          </a:avLst>
        </a:prstGeom>
        <a:gradFill rotWithShape="0">
          <a:gsLst>
            <a:gs pos="0">
              <a:schemeClr val="accent1">
                <a:hueOff val="0"/>
                <a:satOff val="0"/>
                <a:lumOff val="0"/>
                <a:alphaOff val="0"/>
                <a:tint val="100000"/>
                <a:shade val="100000"/>
                <a:satMod val="130000"/>
              </a:schemeClr>
            </a:gs>
            <a:gs pos="100000">
              <a:schemeClr val="accent1">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endParaRPr lang="en-US" sz="2000" kern="1200"/>
        </a:p>
        <a:p>
          <a:pPr lvl="0" algn="ctr" defTabSz="889000">
            <a:lnSpc>
              <a:spcPct val="90000"/>
            </a:lnSpc>
            <a:spcBef>
              <a:spcPct val="0"/>
            </a:spcBef>
            <a:spcAft>
              <a:spcPct val="35000"/>
            </a:spcAft>
          </a:pPr>
          <a:endParaRPr lang="en-US" sz="2000" kern="1200"/>
        </a:p>
        <a:p>
          <a:pPr lvl="0" algn="ctr" defTabSz="889000">
            <a:lnSpc>
              <a:spcPct val="90000"/>
            </a:lnSpc>
            <a:spcBef>
              <a:spcPct val="0"/>
            </a:spcBef>
            <a:spcAft>
              <a:spcPct val="35000"/>
            </a:spcAft>
          </a:pPr>
          <a:r>
            <a:rPr lang="en-US" sz="2000" kern="1200"/>
            <a:t>Knowledge</a:t>
          </a:r>
        </a:p>
        <a:p>
          <a:pPr lvl="0" algn="ctr" defTabSz="889000">
            <a:lnSpc>
              <a:spcPct val="90000"/>
            </a:lnSpc>
            <a:spcBef>
              <a:spcPct val="0"/>
            </a:spcBef>
            <a:spcAft>
              <a:spcPct val="35000"/>
            </a:spcAft>
          </a:pPr>
          <a:r>
            <a:rPr lang="en-US" sz="2000" kern="1200">
              <a:solidFill>
                <a:srgbClr val="008000"/>
              </a:solidFill>
            </a:rPr>
            <a:t>Production: </a:t>
          </a:r>
          <a:r>
            <a:rPr lang="en-US" sz="2000" kern="1200"/>
            <a:t>Research </a:t>
          </a:r>
        </a:p>
      </dsp:txBody>
      <dsp:txXfrm>
        <a:off x="2743200" y="0"/>
        <a:ext cx="2743199" cy="1508654"/>
      </dsp:txXfrm>
    </dsp:sp>
    <dsp:sp modelId="{11CB02EB-9EEF-FC43-9BAE-3C70BAF34B57}">
      <dsp:nvSpPr>
        <dsp:cNvPr id="0" name=""/>
        <dsp:cNvSpPr/>
      </dsp:nvSpPr>
      <dsp:spPr>
        <a:xfrm>
          <a:off x="1371600" y="1508654"/>
          <a:ext cx="5486399" cy="1508654"/>
        </a:xfrm>
        <a:prstGeom prst="trapezoid">
          <a:avLst>
            <a:gd name="adj" fmla="val 90915"/>
          </a:avLst>
        </a:prstGeom>
        <a:gradFill rotWithShape="0">
          <a:gsLst>
            <a:gs pos="0">
              <a:schemeClr val="accent1">
                <a:hueOff val="0"/>
                <a:satOff val="0"/>
                <a:lumOff val="0"/>
                <a:alphaOff val="0"/>
                <a:tint val="100000"/>
                <a:shade val="100000"/>
                <a:satMod val="130000"/>
              </a:schemeClr>
            </a:gs>
            <a:gs pos="100000">
              <a:schemeClr val="accent1">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r>
            <a:rPr lang="en-US" sz="2000" kern="1200" dirty="0"/>
            <a:t>Knowledge </a:t>
          </a:r>
          <a:r>
            <a:rPr lang="en-US" sz="2000" kern="1200" dirty="0" err="1" smtClean="0">
              <a:solidFill>
                <a:schemeClr val="accent6"/>
              </a:solidFill>
            </a:rPr>
            <a:t>Recontextualisation</a:t>
          </a:r>
          <a:endParaRPr lang="en-US" sz="2000" kern="1200" dirty="0"/>
        </a:p>
        <a:p>
          <a:pPr lvl="0" algn="ctr" defTabSz="889000">
            <a:lnSpc>
              <a:spcPct val="90000"/>
            </a:lnSpc>
            <a:spcBef>
              <a:spcPct val="0"/>
            </a:spcBef>
            <a:spcAft>
              <a:spcPct val="35000"/>
            </a:spcAft>
          </a:pPr>
          <a:r>
            <a:rPr lang="en-US" sz="2000" kern="1200" dirty="0"/>
            <a:t>Curriculum committees; Faculty Board; Rules Committee; Senate; Learning materials (OER?)</a:t>
          </a:r>
        </a:p>
      </dsp:txBody>
      <dsp:txXfrm>
        <a:off x="2331720" y="1508654"/>
        <a:ext cx="3566160" cy="1508654"/>
      </dsp:txXfrm>
    </dsp:sp>
    <dsp:sp modelId="{EB0F67A0-F7A3-EE4A-A2E3-76CB8E383DD7}">
      <dsp:nvSpPr>
        <dsp:cNvPr id="0" name=""/>
        <dsp:cNvSpPr/>
      </dsp:nvSpPr>
      <dsp:spPr>
        <a:xfrm>
          <a:off x="0" y="3017308"/>
          <a:ext cx="8229600" cy="1508654"/>
        </a:xfrm>
        <a:prstGeom prst="trapezoid">
          <a:avLst>
            <a:gd name="adj" fmla="val 90915"/>
          </a:avLst>
        </a:prstGeom>
        <a:gradFill rotWithShape="0">
          <a:gsLst>
            <a:gs pos="0">
              <a:schemeClr val="accent1">
                <a:hueOff val="0"/>
                <a:satOff val="0"/>
                <a:lumOff val="0"/>
                <a:alphaOff val="0"/>
                <a:tint val="100000"/>
                <a:shade val="100000"/>
                <a:satMod val="130000"/>
              </a:schemeClr>
            </a:gs>
            <a:gs pos="100000">
              <a:schemeClr val="accent1">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r>
            <a:rPr lang="en-US" sz="2000" kern="1200"/>
            <a:t>Knowledge</a:t>
          </a:r>
          <a:r>
            <a:rPr lang="en-US" sz="2000" kern="1200" baseline="0"/>
            <a:t> </a:t>
          </a:r>
          <a:r>
            <a:rPr lang="en-US" sz="2000" kern="1200" baseline="0">
              <a:solidFill>
                <a:srgbClr val="FF0000"/>
              </a:solidFill>
            </a:rPr>
            <a:t>Reproduction</a:t>
          </a:r>
          <a:r>
            <a:rPr lang="en-US" sz="2000" kern="1200" baseline="0">
              <a:solidFill>
                <a:schemeClr val="tx1"/>
              </a:solidFill>
            </a:rPr>
            <a:t> </a:t>
          </a:r>
        </a:p>
        <a:p>
          <a:pPr lvl="0" algn="ctr" defTabSz="889000">
            <a:lnSpc>
              <a:spcPct val="90000"/>
            </a:lnSpc>
            <a:spcBef>
              <a:spcPct val="0"/>
            </a:spcBef>
            <a:spcAft>
              <a:spcPct val="35000"/>
            </a:spcAft>
          </a:pPr>
          <a:r>
            <a:rPr lang="en-US" sz="2000" kern="1200" baseline="0">
              <a:solidFill>
                <a:schemeClr val="tx1"/>
              </a:solidFill>
            </a:rPr>
            <a:t>T</a:t>
          </a:r>
          <a:r>
            <a:rPr lang="en-US" sz="2000" kern="1200">
              <a:solidFill>
                <a:schemeClr val="tx1"/>
              </a:solidFill>
            </a:rPr>
            <a:t>eaching </a:t>
          </a:r>
          <a:r>
            <a:rPr lang="en-US" sz="2000" kern="1200"/>
            <a:t>in the classroom or through various modes of delivery</a:t>
          </a:r>
        </a:p>
      </dsp:txBody>
      <dsp:txXfrm>
        <a:off x="1440179" y="3017308"/>
        <a:ext cx="5349240" cy="1508654"/>
      </dsp:txXfrm>
    </dsp:sp>
  </dsp:spTree>
</dsp:drawing>
</file>

<file path=ppt/diagrams/layout1.xml><?xml version="1.0" encoding="utf-8"?>
<dgm:layoutDef xmlns:dgm="http://schemas.openxmlformats.org/drawingml/2006/diagram" xmlns:a="http://schemas.openxmlformats.org/drawingml/2006/main" uniqueId="urn:microsoft.com/office/officeart/2005/8/layout/pyramid1">
  <dgm:title val=""/>
  <dgm:desc val=""/>
  <dgm:catLst>
    <dgm:cat type="pyramid" pri="1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pyra">
          <dgm:param type="linDir" val="fromB"/>
          <dgm:param type="txDir" val="fromT"/>
          <dgm:param type="pyraAcctPos" val="aft"/>
          <dgm:param type="pyraAcctTxMar" val="step"/>
          <dgm:param type="pyraAcctBkgdNode" val="acctBkgd"/>
          <dgm:param type="pyraAcctTxNode" val="acctTx"/>
          <dgm:param type="pyraLvlNode" val="level"/>
        </dgm:alg>
      </dgm:if>
      <dgm:else name="Name3">
        <dgm:alg type="pyra">
          <dgm:param type="linDir" val="fromB"/>
          <dgm:param type="txDir" val="fromT"/>
          <dgm:param type="pyraAcctPos" val="bef"/>
          <dgm:param type="pyraAcctTxMar" val="step"/>
          <dgm:param type="pyraAcctBkgdNode" val="acctBkgd"/>
          <dgm:param type="pyraAcctTxNode" val="acctTx"/>
          <dgm:param type="pyraLvlNode" val="level"/>
        </dgm:alg>
      </dgm:else>
    </dgm:choose>
    <dgm:shape xmlns:r="http://schemas.openxmlformats.org/officeDocument/2006/relationships" r:blip="">
      <dgm:adjLst/>
    </dgm:shape>
    <dgm:presOf/>
    <dgm:choose name="Name4">
      <dgm:if name="Name5" axis="root des" ptType="all node" func="maxDepth" op="gte" val="2">
        <dgm:constrLst>
          <dgm:constr type="primFontSz" for="des" forName="levelTx" op="equ"/>
          <dgm:constr type="secFontSz" for="des" forName="acctTx" op="equ"/>
          <dgm:constr type="pyraAcctRatio" val="0.32"/>
        </dgm:constrLst>
      </dgm:if>
      <dgm:else name="Name6">
        <dgm:constrLst>
          <dgm:constr type="primFontSz" for="des" forName="levelTx" op="equ"/>
          <dgm:constr type="secFontSz" for="des" forName="acctTx" op="equ"/>
          <dgm:constr type="pyraAcctRatio"/>
        </dgm:constrLst>
      </dgm:else>
    </dgm:choose>
    <dgm:ruleLst/>
    <dgm:forEach name="Name7" axis="ch" ptType="node">
      <dgm:layoutNode name="Name8">
        <dgm:alg type="composite">
          <dgm:param type="horzAlign" val="none"/>
        </dgm:alg>
        <dgm:shape xmlns:r="http://schemas.openxmlformats.org/officeDocument/2006/relationships" r:blip="">
          <dgm:adjLst/>
        </dgm:shape>
        <dgm:presOf/>
        <dgm:choose name="Name9">
          <dgm:if name="Name10" axis="self" ptType="node" func="pos" op="equ" val="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dgm:constr type="h" for="ch" forName="levelTx" refType="h" refFor="ch" refForName="level"/>
            </dgm:constrLst>
          </dgm:if>
          <dgm:else name="Name1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fact="0.65"/>
              <dgm:constr type="h" for="ch" forName="levelTx" refType="h" refFor="ch" refForName="level"/>
            </dgm:constrLst>
          </dgm:else>
        </dgm:choose>
        <dgm:ruleLst/>
        <dgm:choose name="Name12">
          <dgm:if name="Name13" axis="ch" ptType="node" func="cnt" op="gte" val="1">
            <dgm:layoutNode name="acctBkgd" styleLbl="alignAcc1">
              <dgm:alg type="sp"/>
              <dgm:shape xmlns:r="http://schemas.openxmlformats.org/officeDocument/2006/relationships" type="nonIsoscelesTrapezoid" r:blip="">
                <dgm:adjLst/>
              </dgm:shape>
              <dgm:presOf axis="des" ptType="node"/>
              <dgm:constrLst/>
              <dgm:ruleLst/>
            </dgm:layoutNode>
            <dgm:layoutNode name="acctTx" styleLbl="alignAcc1">
              <dgm:varLst>
                <dgm:bulletEnabled val="1"/>
              </dgm:varLst>
              <dgm:alg type="tx">
                <dgm:param type="stBulletLvl" val="1"/>
                <dgm:param type="txAnchorVertCh" val="mid"/>
              </dgm:alg>
              <dgm:shape xmlns:r="http://schemas.openxmlformats.org/officeDocument/2006/relationships" type="nonIsoscelesTrapezoid" r:blip="" hideGeom="1">
                <dgm:adjLst/>
              </dgm:shape>
              <dgm:presOf axis="des" ptType="node"/>
              <dgm:constrLst>
                <dgm:constr type="secFontSz" val="65"/>
                <dgm:constr type="primFontSz" refType="secFontSz"/>
                <dgm:constr type="tMarg" refType="secFontSz" fact="0.3"/>
                <dgm:constr type="bMarg" refType="secFontSz" fact="0.3"/>
                <dgm:constr type="lMarg" refType="secFontSz" fact="0.3"/>
                <dgm:constr type="rMarg" refType="secFontSz" fact="0.3"/>
              </dgm:constrLst>
              <dgm:ruleLst>
                <dgm:rule type="secFontSz" val="5" fact="NaN" max="NaN"/>
              </dgm:ruleLst>
            </dgm:layoutNode>
          </dgm:if>
          <dgm:else name="Name14"/>
        </dgm:choose>
        <dgm:layoutNode name="level">
          <dgm:varLst>
            <dgm:chMax val="1"/>
            <dgm:bulletEnabled val="1"/>
          </dgm:varLst>
          <dgm:alg type="sp"/>
          <dgm:shape xmlns:r="http://schemas.openxmlformats.org/officeDocument/2006/relationships" type="trapezoid" r:blip="">
            <dgm:adjLst/>
          </dgm:shape>
          <dgm:presOf axis="self"/>
          <dgm:constrLst>
            <dgm:constr type="h" val="500"/>
            <dgm:constr type="w" val="1"/>
          </dgm:constrLst>
          <dgm:ruleLst/>
        </dgm:layoutNode>
        <dgm:layoutNode name="levelTx" styleLbl="revTx">
          <dgm:varLst>
            <dgm:chMax val="1"/>
            <dgm:bulletEnabled val="1"/>
          </dgm:varLst>
          <dgm:alg type="tx"/>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_rels/vmlDrawing1.vml.rels><?xml version="1.0" encoding="UTF-8" standalone="yes"?>
<Relationships xmlns="http://schemas.openxmlformats.org/package/2006/relationships"><Relationship Id="rId1" Type="http://schemas.openxmlformats.org/officeDocument/2006/relationships/image" Target="../media/image1.png"/></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4B16659-FB3C-434A-813A-5A4673EB263A}" type="datetimeFigureOut">
              <a:rPr lang="en-US" smtClean="0"/>
              <a:t>16/05/17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201E075-E37E-2744-9E8E-FE400DD0F59D}" type="slidenum">
              <a:rPr lang="en-US" smtClean="0"/>
              <a:t>‹#›</a:t>
            </a:fld>
            <a:endParaRPr lang="en-US"/>
          </a:p>
        </p:txBody>
      </p:sp>
    </p:spTree>
    <p:extLst>
      <p:ext uri="{BB962C8B-B14F-4D97-AF65-F5344CB8AC3E}">
        <p14:creationId xmlns:p14="http://schemas.microsoft.com/office/powerpoint/2010/main" val="1127162303"/>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We don’t even know what</a:t>
            </a:r>
            <a:r>
              <a:rPr lang="en-US" baseline="0" dirty="0" smtClean="0"/>
              <a:t> we don’t know.   </a:t>
            </a:r>
            <a:r>
              <a:rPr lang="en-US" dirty="0" smtClean="0"/>
              <a:t>American politician</a:t>
            </a:r>
            <a:r>
              <a:rPr lang="en-US" baseline="0" dirty="0" smtClean="0"/>
              <a:t> : </a:t>
            </a:r>
            <a:r>
              <a:rPr lang="en-US" dirty="0" smtClean="0"/>
              <a:t>Donald Rumsfeld</a:t>
            </a:r>
            <a:endParaRPr lang="en-US" dirty="0"/>
          </a:p>
        </p:txBody>
      </p:sp>
      <p:sp>
        <p:nvSpPr>
          <p:cNvPr id="4" name="Slide Number Placeholder 3"/>
          <p:cNvSpPr>
            <a:spLocks noGrp="1"/>
          </p:cNvSpPr>
          <p:nvPr>
            <p:ph type="sldNum" sz="quarter" idx="10"/>
          </p:nvPr>
        </p:nvSpPr>
        <p:spPr/>
        <p:txBody>
          <a:bodyPr/>
          <a:lstStyle/>
          <a:p>
            <a:fld id="{D201E075-E37E-2744-9E8E-FE400DD0F59D}" type="slidenum">
              <a:rPr lang="en-US" smtClean="0"/>
              <a:t>1</a:t>
            </a:fld>
            <a:endParaRPr lang="en-US"/>
          </a:p>
        </p:txBody>
      </p:sp>
    </p:spTree>
    <p:extLst>
      <p:ext uri="{BB962C8B-B14F-4D97-AF65-F5344CB8AC3E}">
        <p14:creationId xmlns:p14="http://schemas.microsoft.com/office/powerpoint/2010/main" val="7930628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Much prefer to Grant</a:t>
            </a:r>
            <a:r>
              <a:rPr lang="en-US" baseline="0" dirty="0" smtClean="0"/>
              <a:t> Proposal idea to the grandiose and elusive ‘pedagogical transformation’ </a:t>
            </a:r>
            <a:endParaRPr lang="en-US" dirty="0"/>
          </a:p>
        </p:txBody>
      </p:sp>
      <p:sp>
        <p:nvSpPr>
          <p:cNvPr id="4" name="Slide Number Placeholder 3"/>
          <p:cNvSpPr>
            <a:spLocks noGrp="1"/>
          </p:cNvSpPr>
          <p:nvPr>
            <p:ph type="sldNum" sz="quarter" idx="10"/>
          </p:nvPr>
        </p:nvSpPr>
        <p:spPr/>
        <p:txBody>
          <a:bodyPr/>
          <a:lstStyle/>
          <a:p>
            <a:fld id="{D201E075-E37E-2744-9E8E-FE400DD0F59D}" type="slidenum">
              <a:rPr lang="en-US" smtClean="0"/>
              <a:t>3</a:t>
            </a:fld>
            <a:endParaRPr lang="en-US"/>
          </a:p>
        </p:txBody>
      </p:sp>
    </p:spTree>
    <p:extLst>
      <p:ext uri="{BB962C8B-B14F-4D97-AF65-F5344CB8AC3E}">
        <p14:creationId xmlns:p14="http://schemas.microsoft.com/office/powerpoint/2010/main" val="163074412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Understanding</a:t>
            </a:r>
            <a:r>
              <a:rPr lang="en-US" baseline="0" dirty="0" smtClean="0"/>
              <a:t> first; applying understandings second</a:t>
            </a:r>
            <a:endParaRPr lang="en-US" dirty="0"/>
          </a:p>
        </p:txBody>
      </p:sp>
      <p:sp>
        <p:nvSpPr>
          <p:cNvPr id="4" name="Slide Number Placeholder 3"/>
          <p:cNvSpPr>
            <a:spLocks noGrp="1"/>
          </p:cNvSpPr>
          <p:nvPr>
            <p:ph type="sldNum" sz="quarter" idx="10"/>
          </p:nvPr>
        </p:nvSpPr>
        <p:spPr/>
        <p:txBody>
          <a:bodyPr/>
          <a:lstStyle/>
          <a:p>
            <a:fld id="{D201E075-E37E-2744-9E8E-FE400DD0F59D}" type="slidenum">
              <a:rPr lang="en-US" smtClean="0"/>
              <a:t>4</a:t>
            </a:fld>
            <a:endParaRPr lang="en-US"/>
          </a:p>
        </p:txBody>
      </p:sp>
    </p:spTree>
    <p:extLst>
      <p:ext uri="{BB962C8B-B14F-4D97-AF65-F5344CB8AC3E}">
        <p14:creationId xmlns:p14="http://schemas.microsoft.com/office/powerpoint/2010/main" val="17032632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Just having</a:t>
            </a:r>
            <a:r>
              <a:rPr lang="en-US" baseline="0" dirty="0" smtClean="0"/>
              <a:t> access to the material is huge</a:t>
            </a:r>
            <a:endParaRPr lang="en-US" dirty="0"/>
          </a:p>
        </p:txBody>
      </p:sp>
      <p:sp>
        <p:nvSpPr>
          <p:cNvPr id="4" name="Slide Number Placeholder 3"/>
          <p:cNvSpPr>
            <a:spLocks noGrp="1"/>
          </p:cNvSpPr>
          <p:nvPr>
            <p:ph type="sldNum" sz="quarter" idx="10"/>
          </p:nvPr>
        </p:nvSpPr>
        <p:spPr/>
        <p:txBody>
          <a:bodyPr/>
          <a:lstStyle/>
          <a:p>
            <a:fld id="{D201E075-E37E-2744-9E8E-FE400DD0F59D}" type="slidenum">
              <a:rPr lang="en-US" smtClean="0"/>
              <a:t>5</a:t>
            </a:fld>
            <a:endParaRPr lang="en-US"/>
          </a:p>
        </p:txBody>
      </p:sp>
    </p:spTree>
    <p:extLst>
      <p:ext uri="{BB962C8B-B14F-4D97-AF65-F5344CB8AC3E}">
        <p14:creationId xmlns:p14="http://schemas.microsoft.com/office/powerpoint/2010/main" val="155873769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Knowledge is </a:t>
            </a:r>
            <a:r>
              <a:rPr lang="en-US" dirty="0" err="1" smtClean="0"/>
              <a:t>recontextualised</a:t>
            </a:r>
            <a:r>
              <a:rPr lang="en-US" dirty="0" smtClean="0"/>
              <a:t> at a number of levels.  </a:t>
            </a:r>
            <a:r>
              <a:rPr lang="en-US" dirty="0" err="1" smtClean="0"/>
              <a:t>Recontextualisation</a:t>
            </a:r>
            <a:r>
              <a:rPr lang="en-US" dirty="0" smtClean="0"/>
              <a:t> involves </a:t>
            </a:r>
            <a:r>
              <a:rPr lang="en-US" i="1" dirty="0" smtClean="0"/>
              <a:t>a selection</a:t>
            </a:r>
            <a:r>
              <a:rPr lang="en-US" i="1" baseline="0" dirty="0" smtClean="0"/>
              <a:t> of knowledge. </a:t>
            </a:r>
            <a:r>
              <a:rPr lang="en-US" dirty="0" smtClean="0"/>
              <a:t>Reason for </a:t>
            </a:r>
            <a:r>
              <a:rPr lang="en-US" dirty="0" err="1" smtClean="0"/>
              <a:t>colours</a:t>
            </a:r>
            <a:r>
              <a:rPr lang="en-US" dirty="0" smtClean="0"/>
              <a:t> – increasing</a:t>
            </a:r>
            <a:r>
              <a:rPr lang="en-US" baseline="0" dirty="0" smtClean="0"/>
              <a:t> uncertainties!</a:t>
            </a:r>
            <a:endParaRPr lang="en-US" dirty="0"/>
          </a:p>
        </p:txBody>
      </p:sp>
      <p:sp>
        <p:nvSpPr>
          <p:cNvPr id="4" name="Slide Number Placeholder 3"/>
          <p:cNvSpPr>
            <a:spLocks noGrp="1"/>
          </p:cNvSpPr>
          <p:nvPr>
            <p:ph type="sldNum" sz="quarter" idx="10"/>
          </p:nvPr>
        </p:nvSpPr>
        <p:spPr/>
        <p:txBody>
          <a:bodyPr/>
          <a:lstStyle/>
          <a:p>
            <a:fld id="{D201E075-E37E-2744-9E8E-FE400DD0F59D}" type="slidenum">
              <a:rPr lang="en-US" smtClean="0"/>
              <a:t>6</a:t>
            </a:fld>
            <a:endParaRPr lang="en-US"/>
          </a:p>
        </p:txBody>
      </p:sp>
    </p:spTree>
    <p:extLst>
      <p:ext uri="{BB962C8B-B14F-4D97-AF65-F5344CB8AC3E}">
        <p14:creationId xmlns:p14="http://schemas.microsoft.com/office/powerpoint/2010/main" val="262442329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i="1" dirty="0" smtClean="0"/>
              <a:t>Red might become a less threatening amber. In integrating knowledge production, </a:t>
            </a:r>
            <a:r>
              <a:rPr lang="en-US" i="1" dirty="0" err="1" smtClean="0"/>
              <a:t>recontextualisation</a:t>
            </a:r>
            <a:r>
              <a:rPr lang="en-US" i="1" dirty="0" smtClean="0"/>
              <a:t> and reproduction, the university achieves its mission of teaching, research and community service. </a:t>
            </a:r>
            <a:endParaRPr lang="en-ZA" i="1" dirty="0" smtClean="0"/>
          </a:p>
          <a:p>
            <a:endParaRPr lang="en-US" dirty="0"/>
          </a:p>
        </p:txBody>
      </p:sp>
      <p:sp>
        <p:nvSpPr>
          <p:cNvPr id="4" name="Slide Number Placeholder 3"/>
          <p:cNvSpPr>
            <a:spLocks noGrp="1"/>
          </p:cNvSpPr>
          <p:nvPr>
            <p:ph type="sldNum" sz="quarter" idx="10"/>
          </p:nvPr>
        </p:nvSpPr>
        <p:spPr/>
        <p:txBody>
          <a:bodyPr/>
          <a:lstStyle/>
          <a:p>
            <a:fld id="{D201E075-E37E-2744-9E8E-FE400DD0F59D}" type="slidenum">
              <a:rPr lang="en-US" smtClean="0"/>
              <a:t>7</a:t>
            </a:fld>
            <a:endParaRPr lang="en-US"/>
          </a:p>
        </p:txBody>
      </p:sp>
    </p:spTree>
    <p:extLst>
      <p:ext uri="{BB962C8B-B14F-4D97-AF65-F5344CB8AC3E}">
        <p14:creationId xmlns:p14="http://schemas.microsoft.com/office/powerpoint/2010/main" val="104685171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Gravity and</a:t>
            </a:r>
            <a:r>
              <a:rPr lang="en-US" sz="1200" kern="1200" baseline="0" dirty="0" smtClean="0">
                <a:solidFill>
                  <a:schemeClr val="tx1"/>
                </a:solidFill>
                <a:effectLst/>
                <a:latin typeface="+mn-lt"/>
                <a:ea typeface="+mn-ea"/>
                <a:cs typeface="+mn-cs"/>
              </a:rPr>
              <a:t> salvation ???   </a:t>
            </a:r>
            <a:r>
              <a:rPr lang="en-US" sz="1200" kern="1200" dirty="0" smtClean="0">
                <a:solidFill>
                  <a:schemeClr val="tx1"/>
                </a:solidFill>
                <a:effectLst/>
                <a:latin typeface="+mn-lt"/>
                <a:ea typeface="+mn-ea"/>
                <a:cs typeface="+mn-cs"/>
              </a:rPr>
              <a:t>Differences across disciplines are evident in the growing number of publications in, for example, Mathematics education, Engineering education, History education etc.  It’s no longer just the pure disciplinary stuff. </a:t>
            </a:r>
          </a:p>
          <a:p>
            <a:pPr marL="0" marR="0" indent="0" algn="l" defTabSz="4572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Like a Russian doll: big enclosing</a:t>
            </a:r>
            <a:r>
              <a:rPr lang="en-US" sz="1200" kern="1200" baseline="0" dirty="0" smtClean="0">
                <a:solidFill>
                  <a:schemeClr val="tx1"/>
                </a:solidFill>
                <a:effectLst/>
                <a:latin typeface="+mn-lt"/>
                <a:ea typeface="+mn-ea"/>
                <a:cs typeface="+mn-cs"/>
              </a:rPr>
              <a:t> fact is OER/ open access learning materials; inside that, how the university links pedagogy with research and its central task of knowledge production, </a:t>
            </a:r>
            <a:r>
              <a:rPr lang="en-US" sz="1200" kern="1200" baseline="0" dirty="0" err="1" smtClean="0">
                <a:solidFill>
                  <a:schemeClr val="tx1"/>
                </a:solidFill>
                <a:effectLst/>
                <a:latin typeface="+mn-lt"/>
                <a:ea typeface="+mn-ea"/>
                <a:cs typeface="+mn-cs"/>
              </a:rPr>
              <a:t>recontextualisation</a:t>
            </a:r>
            <a:r>
              <a:rPr lang="en-US" sz="1200" kern="1200" baseline="0" dirty="0" smtClean="0">
                <a:solidFill>
                  <a:schemeClr val="tx1"/>
                </a:solidFill>
                <a:effectLst/>
                <a:latin typeface="+mn-lt"/>
                <a:ea typeface="+mn-ea"/>
                <a:cs typeface="+mn-cs"/>
              </a:rPr>
              <a:t>, reproduction</a:t>
            </a:r>
            <a:endParaRPr lang="en-ZA" sz="1200" kern="1200" dirty="0" smtClean="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D201E075-E37E-2744-9E8E-FE400DD0F59D}" type="slidenum">
              <a:rPr lang="en-US" smtClean="0"/>
              <a:t>8</a:t>
            </a:fld>
            <a:endParaRPr lang="en-US"/>
          </a:p>
        </p:txBody>
      </p:sp>
    </p:spTree>
    <p:extLst>
      <p:ext uri="{BB962C8B-B14F-4D97-AF65-F5344CB8AC3E}">
        <p14:creationId xmlns:p14="http://schemas.microsoft.com/office/powerpoint/2010/main" val="296414264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201E075-E37E-2744-9E8E-FE400DD0F59D}" type="slidenum">
              <a:rPr lang="en-US" smtClean="0"/>
              <a:t>9</a:t>
            </a:fld>
            <a:endParaRPr lang="en-US"/>
          </a:p>
        </p:txBody>
      </p:sp>
    </p:spTree>
    <p:extLst>
      <p:ext uri="{BB962C8B-B14F-4D97-AF65-F5344CB8AC3E}">
        <p14:creationId xmlns:p14="http://schemas.microsoft.com/office/powerpoint/2010/main" val="40865372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BA41150-0B8E-0444-AC65-40CC670D6862}" type="datetimeFigureOut">
              <a:rPr lang="en-US" smtClean="0"/>
              <a:t>16/05/17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9FCDBC9-90F9-B844-AC60-222533511489}" type="slidenum">
              <a:rPr lang="en-US" smtClean="0"/>
              <a:t>‹#›</a:t>
            </a:fld>
            <a:endParaRPr lang="en-US"/>
          </a:p>
        </p:txBody>
      </p:sp>
    </p:spTree>
    <p:extLst>
      <p:ext uri="{BB962C8B-B14F-4D97-AF65-F5344CB8AC3E}">
        <p14:creationId xmlns:p14="http://schemas.microsoft.com/office/powerpoint/2010/main" val="1359436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BA41150-0B8E-0444-AC65-40CC670D6862}" type="datetimeFigureOut">
              <a:rPr lang="en-US" smtClean="0"/>
              <a:t>16/05/17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9FCDBC9-90F9-B844-AC60-222533511489}" type="slidenum">
              <a:rPr lang="en-US" smtClean="0"/>
              <a:t>‹#›</a:t>
            </a:fld>
            <a:endParaRPr lang="en-US"/>
          </a:p>
        </p:txBody>
      </p:sp>
    </p:spTree>
    <p:extLst>
      <p:ext uri="{BB962C8B-B14F-4D97-AF65-F5344CB8AC3E}">
        <p14:creationId xmlns:p14="http://schemas.microsoft.com/office/powerpoint/2010/main" val="21945873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BA41150-0B8E-0444-AC65-40CC670D6862}" type="datetimeFigureOut">
              <a:rPr lang="en-US" smtClean="0"/>
              <a:t>16/05/17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9FCDBC9-90F9-B844-AC60-222533511489}" type="slidenum">
              <a:rPr lang="en-US" smtClean="0"/>
              <a:t>‹#›</a:t>
            </a:fld>
            <a:endParaRPr lang="en-US"/>
          </a:p>
        </p:txBody>
      </p:sp>
    </p:spTree>
    <p:extLst>
      <p:ext uri="{BB962C8B-B14F-4D97-AF65-F5344CB8AC3E}">
        <p14:creationId xmlns:p14="http://schemas.microsoft.com/office/powerpoint/2010/main" val="20612090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BA41150-0B8E-0444-AC65-40CC670D6862}" type="datetimeFigureOut">
              <a:rPr lang="en-US" smtClean="0"/>
              <a:t>16/05/17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9FCDBC9-90F9-B844-AC60-222533511489}" type="slidenum">
              <a:rPr lang="en-US" smtClean="0"/>
              <a:t>‹#›</a:t>
            </a:fld>
            <a:endParaRPr lang="en-US"/>
          </a:p>
        </p:txBody>
      </p:sp>
    </p:spTree>
    <p:extLst>
      <p:ext uri="{BB962C8B-B14F-4D97-AF65-F5344CB8AC3E}">
        <p14:creationId xmlns:p14="http://schemas.microsoft.com/office/powerpoint/2010/main" val="33262904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BA41150-0B8E-0444-AC65-40CC670D6862}" type="datetimeFigureOut">
              <a:rPr lang="en-US" smtClean="0"/>
              <a:t>16/05/17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9FCDBC9-90F9-B844-AC60-222533511489}" type="slidenum">
              <a:rPr lang="en-US" smtClean="0"/>
              <a:t>‹#›</a:t>
            </a:fld>
            <a:endParaRPr lang="en-US"/>
          </a:p>
        </p:txBody>
      </p:sp>
    </p:spTree>
    <p:extLst>
      <p:ext uri="{BB962C8B-B14F-4D97-AF65-F5344CB8AC3E}">
        <p14:creationId xmlns:p14="http://schemas.microsoft.com/office/powerpoint/2010/main" val="30130594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BA41150-0B8E-0444-AC65-40CC670D6862}" type="datetimeFigureOut">
              <a:rPr lang="en-US" smtClean="0"/>
              <a:t>16/05/17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9FCDBC9-90F9-B844-AC60-222533511489}" type="slidenum">
              <a:rPr lang="en-US" smtClean="0"/>
              <a:t>‹#›</a:t>
            </a:fld>
            <a:endParaRPr lang="en-US"/>
          </a:p>
        </p:txBody>
      </p:sp>
    </p:spTree>
    <p:extLst>
      <p:ext uri="{BB962C8B-B14F-4D97-AF65-F5344CB8AC3E}">
        <p14:creationId xmlns:p14="http://schemas.microsoft.com/office/powerpoint/2010/main" val="25162002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BA41150-0B8E-0444-AC65-40CC670D6862}" type="datetimeFigureOut">
              <a:rPr lang="en-US" smtClean="0"/>
              <a:t>16/05/17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9FCDBC9-90F9-B844-AC60-222533511489}" type="slidenum">
              <a:rPr lang="en-US" smtClean="0"/>
              <a:t>‹#›</a:t>
            </a:fld>
            <a:endParaRPr lang="en-US"/>
          </a:p>
        </p:txBody>
      </p:sp>
    </p:spTree>
    <p:extLst>
      <p:ext uri="{BB962C8B-B14F-4D97-AF65-F5344CB8AC3E}">
        <p14:creationId xmlns:p14="http://schemas.microsoft.com/office/powerpoint/2010/main" val="30029280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BA41150-0B8E-0444-AC65-40CC670D6862}" type="datetimeFigureOut">
              <a:rPr lang="en-US" smtClean="0"/>
              <a:t>16/05/17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9FCDBC9-90F9-B844-AC60-222533511489}" type="slidenum">
              <a:rPr lang="en-US" smtClean="0"/>
              <a:t>‹#›</a:t>
            </a:fld>
            <a:endParaRPr lang="en-US"/>
          </a:p>
        </p:txBody>
      </p:sp>
    </p:spTree>
    <p:extLst>
      <p:ext uri="{BB962C8B-B14F-4D97-AF65-F5344CB8AC3E}">
        <p14:creationId xmlns:p14="http://schemas.microsoft.com/office/powerpoint/2010/main" val="11952293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BA41150-0B8E-0444-AC65-40CC670D6862}" type="datetimeFigureOut">
              <a:rPr lang="en-US" smtClean="0"/>
              <a:t>16/05/17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9FCDBC9-90F9-B844-AC60-222533511489}" type="slidenum">
              <a:rPr lang="en-US" smtClean="0"/>
              <a:t>‹#›</a:t>
            </a:fld>
            <a:endParaRPr lang="en-US"/>
          </a:p>
        </p:txBody>
      </p:sp>
    </p:spTree>
    <p:extLst>
      <p:ext uri="{BB962C8B-B14F-4D97-AF65-F5344CB8AC3E}">
        <p14:creationId xmlns:p14="http://schemas.microsoft.com/office/powerpoint/2010/main" val="1723821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BA41150-0B8E-0444-AC65-40CC670D6862}" type="datetimeFigureOut">
              <a:rPr lang="en-US" smtClean="0"/>
              <a:t>16/05/17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9FCDBC9-90F9-B844-AC60-222533511489}" type="slidenum">
              <a:rPr lang="en-US" smtClean="0"/>
              <a:t>‹#›</a:t>
            </a:fld>
            <a:endParaRPr lang="en-US"/>
          </a:p>
        </p:txBody>
      </p:sp>
    </p:spTree>
    <p:extLst>
      <p:ext uri="{BB962C8B-B14F-4D97-AF65-F5344CB8AC3E}">
        <p14:creationId xmlns:p14="http://schemas.microsoft.com/office/powerpoint/2010/main" val="11732475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BA41150-0B8E-0444-AC65-40CC670D6862}" type="datetimeFigureOut">
              <a:rPr lang="en-US" smtClean="0"/>
              <a:t>16/05/17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9FCDBC9-90F9-B844-AC60-222533511489}" type="slidenum">
              <a:rPr lang="en-US" smtClean="0"/>
              <a:t>‹#›</a:t>
            </a:fld>
            <a:endParaRPr lang="en-US"/>
          </a:p>
        </p:txBody>
      </p:sp>
    </p:spTree>
    <p:extLst>
      <p:ext uri="{BB962C8B-B14F-4D97-AF65-F5344CB8AC3E}">
        <p14:creationId xmlns:p14="http://schemas.microsoft.com/office/powerpoint/2010/main" val="2124743172"/>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BA41150-0B8E-0444-AC65-40CC670D6862}" type="datetimeFigureOut">
              <a:rPr lang="en-US" smtClean="0"/>
              <a:t>16/05/17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9FCDBC9-90F9-B844-AC60-222533511489}" type="slidenum">
              <a:rPr lang="en-US" smtClean="0"/>
              <a:t>‹#›</a:t>
            </a:fld>
            <a:endParaRPr lang="en-US"/>
          </a:p>
        </p:txBody>
      </p:sp>
    </p:spTree>
    <p:extLst>
      <p:ext uri="{BB962C8B-B14F-4D97-AF65-F5344CB8AC3E}">
        <p14:creationId xmlns:p14="http://schemas.microsoft.com/office/powerpoint/2010/main" val="74111551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3" Type="http://schemas.openxmlformats.org/officeDocument/2006/relationships/package" Target="../embeddings/Microsoft_Word_Document1.docx"/><Relationship Id="rId4" Type="http://schemas.openxmlformats.org/officeDocument/2006/relationships/image" Target="../media/image1.png"/><Relationship Id="rId1" Type="http://schemas.openxmlformats.org/officeDocument/2006/relationships/vmlDrawing" Target="../drawings/vmlDrawing1.vml"/><Relationship Id="rId2"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1.xml"/><Relationship Id="rId4" Type="http://schemas.openxmlformats.org/officeDocument/2006/relationships/diagramLayout" Target="../diagrams/layout1.xml"/><Relationship Id="rId5" Type="http://schemas.openxmlformats.org/officeDocument/2006/relationships/diagramQuickStyle" Target="../diagrams/quickStyle1.xml"/><Relationship Id="rId6" Type="http://schemas.openxmlformats.org/officeDocument/2006/relationships/diagramColors" Target="../diagrams/colors1.xml"/><Relationship Id="rId7" Type="http://schemas.microsoft.com/office/2007/relationships/diagramDrawing" Target="../diagrams/drawing1.xml"/><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cap="small" dirty="0"/>
              <a:t>Our context</a:t>
            </a:r>
            <a:r>
              <a:rPr lang="en-ZA" b="1" cap="small" dirty="0"/>
              <a:t/>
            </a:r>
            <a:br>
              <a:rPr lang="en-ZA" b="1" cap="small" dirty="0"/>
            </a:br>
            <a:endParaRPr lang="en-US" dirty="0"/>
          </a:p>
        </p:txBody>
      </p:sp>
      <p:sp>
        <p:nvSpPr>
          <p:cNvPr id="3" name="Content Placeholder 2"/>
          <p:cNvSpPr>
            <a:spLocks noGrp="1"/>
          </p:cNvSpPr>
          <p:nvPr>
            <p:ph idx="1"/>
          </p:nvPr>
        </p:nvSpPr>
        <p:spPr>
          <a:xfrm>
            <a:off x="457200" y="1086806"/>
            <a:ext cx="8229600" cy="5250706"/>
          </a:xfrm>
        </p:spPr>
        <p:txBody>
          <a:bodyPr>
            <a:normAutofit fontScale="92500" lnSpcReduction="10000"/>
          </a:bodyPr>
          <a:lstStyle/>
          <a:p>
            <a:pPr marL="0" lvl="0" indent="0">
              <a:spcAft>
                <a:spcPts val="600"/>
              </a:spcAft>
              <a:buNone/>
            </a:pPr>
            <a:r>
              <a:rPr lang="en-US" dirty="0" smtClean="0"/>
              <a:t>We’re in a context of:</a:t>
            </a:r>
          </a:p>
          <a:p>
            <a:pPr lvl="0"/>
            <a:r>
              <a:rPr lang="en-US" b="1" i="1" dirty="0" err="1" smtClean="0"/>
              <a:t>Knowns</a:t>
            </a:r>
            <a:r>
              <a:rPr lang="en-US" dirty="0" smtClean="0"/>
              <a:t> </a:t>
            </a:r>
          </a:p>
          <a:p>
            <a:pPr lvl="0"/>
            <a:r>
              <a:rPr lang="en-US" b="1" i="1" dirty="0" smtClean="0"/>
              <a:t>Unknowns</a:t>
            </a:r>
            <a:r>
              <a:rPr lang="en-US" dirty="0" smtClean="0"/>
              <a:t> </a:t>
            </a:r>
          </a:p>
          <a:p>
            <a:pPr lvl="0"/>
            <a:r>
              <a:rPr lang="en-US" b="1" i="1" dirty="0" smtClean="0"/>
              <a:t>Unknown unknowns</a:t>
            </a:r>
            <a:endParaRPr lang="en-ZA" dirty="0" smtClean="0"/>
          </a:p>
          <a:p>
            <a:pPr marL="0" indent="0">
              <a:buNone/>
            </a:pPr>
            <a:r>
              <a:rPr lang="en-US" dirty="0" smtClean="0"/>
              <a:t> </a:t>
            </a:r>
            <a:endParaRPr lang="en-ZA" dirty="0" smtClean="0"/>
          </a:p>
          <a:p>
            <a:pPr marL="0" indent="0">
              <a:buNone/>
            </a:pPr>
            <a:r>
              <a:rPr lang="en-US" dirty="0" smtClean="0"/>
              <a:t>Universities </a:t>
            </a:r>
            <a:r>
              <a:rPr lang="en-US" dirty="0"/>
              <a:t>are a </a:t>
            </a:r>
            <a:r>
              <a:rPr lang="en-US" i="1" dirty="0"/>
              <a:t>“thousand year old industry on the cusp of profound change”</a:t>
            </a:r>
            <a:r>
              <a:rPr lang="en-US" dirty="0"/>
              <a:t>. </a:t>
            </a:r>
            <a:r>
              <a:rPr lang="en-US" dirty="0" smtClean="0"/>
              <a:t> (Australia</a:t>
            </a:r>
            <a:r>
              <a:rPr lang="en-US" dirty="0" smtClean="0"/>
              <a:t>n study)</a:t>
            </a:r>
            <a:r>
              <a:rPr lang="en-US" dirty="0" smtClean="0"/>
              <a:t> </a:t>
            </a:r>
          </a:p>
          <a:p>
            <a:pPr marL="0" indent="0">
              <a:buNone/>
            </a:pPr>
            <a:r>
              <a:rPr lang="en-US" i="1" dirty="0" smtClean="0"/>
              <a:t>“</a:t>
            </a:r>
            <a:r>
              <a:rPr lang="en-US" i="1" dirty="0"/>
              <a:t>Over the next ten-15 years, the current public university model … will prove </a:t>
            </a:r>
            <a:r>
              <a:rPr lang="en-US" i="1" dirty="0" smtClean="0"/>
              <a:t>unviable</a:t>
            </a:r>
            <a:r>
              <a:rPr lang="en-ZA" i="1" dirty="0" smtClean="0"/>
              <a:t> </a:t>
            </a:r>
            <a:r>
              <a:rPr lang="en-US" i="1" dirty="0" smtClean="0"/>
              <a:t>in </a:t>
            </a:r>
            <a:r>
              <a:rPr lang="en-US" i="1" dirty="0"/>
              <a:t>all but a few </a:t>
            </a:r>
            <a:r>
              <a:rPr lang="en-US" i="1" dirty="0" smtClean="0"/>
              <a:t>cases</a:t>
            </a:r>
            <a:r>
              <a:rPr lang="en-US" dirty="0" smtClean="0"/>
              <a:t>” (Craig </a:t>
            </a:r>
            <a:r>
              <a:rPr lang="en-US" dirty="0" err="1" smtClean="0"/>
              <a:t>Blewett</a:t>
            </a:r>
            <a:r>
              <a:rPr lang="en-US" dirty="0" smtClean="0"/>
              <a:t>, 2016)</a:t>
            </a:r>
            <a:r>
              <a:rPr lang="en-US" dirty="0" smtClean="0"/>
              <a:t>.</a:t>
            </a:r>
            <a:endParaRPr lang="en-ZA" sz="3600" dirty="0" smtClean="0"/>
          </a:p>
          <a:p>
            <a:pPr marL="0" indent="0">
              <a:buNone/>
            </a:pPr>
            <a:endParaRPr lang="en-US" dirty="0" smtClean="0"/>
          </a:p>
        </p:txBody>
      </p:sp>
    </p:spTree>
    <p:extLst>
      <p:ext uri="{BB962C8B-B14F-4D97-AF65-F5344CB8AC3E}">
        <p14:creationId xmlns:p14="http://schemas.microsoft.com/office/powerpoint/2010/main" val="662494201"/>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 case needed </a:t>
            </a:r>
            <a:r>
              <a:rPr lang="is-IS" dirty="0" smtClean="0"/>
              <a:t>…....</a:t>
            </a:r>
            <a:endParaRPr lang="en-US" dirty="0"/>
          </a:p>
        </p:txBody>
      </p:sp>
      <p:sp>
        <p:nvSpPr>
          <p:cNvPr id="3" name="Content Placeholder 2"/>
          <p:cNvSpPr>
            <a:spLocks noGrp="1"/>
          </p:cNvSpPr>
          <p:nvPr>
            <p:ph idx="1"/>
          </p:nvPr>
        </p:nvSpPr>
        <p:spPr/>
        <p:txBody>
          <a:bodyPr/>
          <a:lstStyle/>
          <a:p>
            <a:pPr marL="0" indent="0">
              <a:buNone/>
            </a:pPr>
            <a:endParaRPr lang="en-US" dirty="0"/>
          </a:p>
        </p:txBody>
      </p:sp>
      <p:graphicFrame>
        <p:nvGraphicFramePr>
          <p:cNvPr id="5" name="Object 4"/>
          <p:cNvGraphicFramePr>
            <a:graphicFrameLocks noChangeAspect="1"/>
          </p:cNvGraphicFramePr>
          <p:nvPr>
            <p:extLst>
              <p:ext uri="{D42A27DB-BD31-4B8C-83A1-F6EECF244321}">
                <p14:modId xmlns:p14="http://schemas.microsoft.com/office/powerpoint/2010/main" val="781024106"/>
              </p:ext>
            </p:extLst>
          </p:nvPr>
        </p:nvGraphicFramePr>
        <p:xfrm>
          <a:off x="628476" y="1708715"/>
          <a:ext cx="7989905" cy="4963426"/>
        </p:xfrm>
        <a:graphic>
          <a:graphicData uri="http://schemas.openxmlformats.org/presentationml/2006/ole">
            <mc:AlternateContent xmlns:mc="http://schemas.openxmlformats.org/markup-compatibility/2006">
              <mc:Choice xmlns:v="urn:schemas-microsoft-com:vml" Requires="v">
                <p:oleObj spid="_x0000_s1034" name="Document" r:id="rId3" imgW="5867400" imgH="3644900" progId="Word.Document.12">
                  <p:embed/>
                </p:oleObj>
              </mc:Choice>
              <mc:Fallback>
                <p:oleObj name="Document" r:id="rId3" imgW="5867400" imgH="3644900" progId="Word.Document.12">
                  <p:embed/>
                  <p:pic>
                    <p:nvPicPr>
                      <p:cNvPr id="0" name=""/>
                      <p:cNvPicPr/>
                      <p:nvPr/>
                    </p:nvPicPr>
                    <p:blipFill>
                      <a:blip r:embed="rId4"/>
                      <a:stretch>
                        <a:fillRect/>
                      </a:stretch>
                    </p:blipFill>
                    <p:spPr>
                      <a:xfrm>
                        <a:off x="628476" y="1708715"/>
                        <a:ext cx="7989905" cy="4963426"/>
                      </a:xfrm>
                      <a:prstGeom prst="rect">
                        <a:avLst/>
                      </a:prstGeom>
                    </p:spPr>
                  </p:pic>
                </p:oleObj>
              </mc:Fallback>
            </mc:AlternateContent>
          </a:graphicData>
        </a:graphic>
      </p:graphicFrame>
    </p:spTree>
    <p:extLst>
      <p:ext uri="{BB962C8B-B14F-4D97-AF65-F5344CB8AC3E}">
        <p14:creationId xmlns:p14="http://schemas.microsoft.com/office/powerpoint/2010/main" val="3559677649"/>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cap="small" dirty="0" smtClean="0"/>
              <a:t>Digita</a:t>
            </a:r>
            <a:r>
              <a:rPr lang="en-US" b="1" cap="small" dirty="0" smtClean="0"/>
              <a:t>l </a:t>
            </a:r>
            <a:r>
              <a:rPr lang="en-US" b="1" cap="small" dirty="0" smtClean="0"/>
              <a:t>Promise: and the </a:t>
            </a:r>
            <a:r>
              <a:rPr lang="en-US" b="1" cap="small" dirty="0"/>
              <a:t>challenge of knowing what to do</a:t>
            </a:r>
            <a:endParaRPr lang="en-ZA" b="1" cap="small" dirty="0"/>
          </a:p>
        </p:txBody>
      </p:sp>
      <p:sp>
        <p:nvSpPr>
          <p:cNvPr id="3" name="Content Placeholder 2"/>
          <p:cNvSpPr>
            <a:spLocks noGrp="1"/>
          </p:cNvSpPr>
          <p:nvPr>
            <p:ph idx="1"/>
          </p:nvPr>
        </p:nvSpPr>
        <p:spPr/>
        <p:txBody>
          <a:bodyPr>
            <a:normAutofit/>
          </a:bodyPr>
          <a:lstStyle/>
          <a:p>
            <a:pPr marL="0" indent="0">
              <a:buNone/>
            </a:pPr>
            <a:r>
              <a:rPr lang="en-US" dirty="0" smtClean="0"/>
              <a:t>“ </a:t>
            </a:r>
            <a:r>
              <a:rPr lang="en-US" dirty="0"/>
              <a:t>… information and the infrastructure through which it flows represent not only power, but a new kind of economic and social force.” </a:t>
            </a:r>
            <a:r>
              <a:rPr lang="en-US" b="1" dirty="0"/>
              <a:t>But:</a:t>
            </a:r>
            <a:endParaRPr lang="en-ZA" b="1" dirty="0"/>
          </a:p>
          <a:p>
            <a:pPr marL="0" indent="0">
              <a:buNone/>
            </a:pPr>
            <a:r>
              <a:rPr lang="en-US" dirty="0"/>
              <a:t>“Intellectually, socially and legislatively, we are lagging years, if not decades, behind the facts of the present.”</a:t>
            </a:r>
            <a:endParaRPr lang="en-ZA" dirty="0"/>
          </a:p>
          <a:p>
            <a:pPr marL="0" indent="0">
              <a:buNone/>
            </a:pPr>
            <a:r>
              <a:rPr lang="en-US" sz="2200" dirty="0" smtClean="0"/>
              <a:t>(Chatfield</a:t>
            </a:r>
            <a:r>
              <a:rPr lang="en-US" sz="2200" dirty="0"/>
              <a:t>, M. 2012. </a:t>
            </a:r>
            <a:r>
              <a:rPr lang="en-US" sz="2200" i="1" dirty="0"/>
              <a:t>How to thrive in the digital age</a:t>
            </a:r>
            <a:r>
              <a:rPr lang="en-US" sz="2200" dirty="0"/>
              <a:t>. Macmillan; London. p. 4</a:t>
            </a:r>
            <a:r>
              <a:rPr lang="en-US" sz="2200" dirty="0" smtClean="0"/>
              <a:t>.)</a:t>
            </a:r>
            <a:endParaRPr lang="en-ZA" sz="2200" dirty="0"/>
          </a:p>
          <a:p>
            <a:pPr marL="0" indent="0">
              <a:buNone/>
            </a:pPr>
            <a:endParaRPr lang="en-US" dirty="0"/>
          </a:p>
        </p:txBody>
      </p:sp>
    </p:spTree>
    <p:extLst>
      <p:ext uri="{BB962C8B-B14F-4D97-AF65-F5344CB8AC3E}">
        <p14:creationId xmlns:p14="http://schemas.microsoft.com/office/powerpoint/2010/main" val="3106712422"/>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cap="small" dirty="0" smtClean="0"/>
              <a:t/>
            </a:r>
            <a:br>
              <a:rPr lang="en-US" b="1" cap="small" dirty="0" smtClean="0"/>
            </a:br>
            <a:r>
              <a:rPr lang="en-US" b="1" cap="small" dirty="0" smtClean="0"/>
              <a:t>So </a:t>
            </a:r>
            <a:r>
              <a:rPr lang="en-US" b="1" cap="small" dirty="0"/>
              <a:t>what do we do?</a:t>
            </a:r>
            <a:r>
              <a:rPr lang="en-ZA" b="1" cap="small" dirty="0"/>
              <a:t/>
            </a:r>
            <a:br>
              <a:rPr lang="en-ZA" b="1" cap="small" dirty="0"/>
            </a:br>
            <a:endParaRPr lang="en-US" dirty="0"/>
          </a:p>
        </p:txBody>
      </p:sp>
      <p:sp>
        <p:nvSpPr>
          <p:cNvPr id="3" name="Content Placeholder 2"/>
          <p:cNvSpPr>
            <a:spLocks noGrp="1"/>
          </p:cNvSpPr>
          <p:nvPr>
            <p:ph idx="1"/>
          </p:nvPr>
        </p:nvSpPr>
        <p:spPr/>
        <p:txBody>
          <a:bodyPr>
            <a:noAutofit/>
          </a:bodyPr>
          <a:lstStyle/>
          <a:p>
            <a:r>
              <a:rPr lang="en-US" sz="2400" dirty="0"/>
              <a:t>Survival strategies of cost cutting, </a:t>
            </a:r>
            <a:r>
              <a:rPr lang="en-US" sz="2400" dirty="0" smtClean="0"/>
              <a:t>freezing </a:t>
            </a:r>
            <a:r>
              <a:rPr lang="en-US" sz="2400" dirty="0"/>
              <a:t>posts </a:t>
            </a:r>
            <a:r>
              <a:rPr lang="en-US" sz="2400" dirty="0" err="1"/>
              <a:t>etc</a:t>
            </a:r>
            <a:r>
              <a:rPr lang="en-US" sz="2400" dirty="0"/>
              <a:t>?  </a:t>
            </a:r>
            <a:r>
              <a:rPr lang="en-US" sz="2400" b="1" dirty="0" smtClean="0"/>
              <a:t>OR</a:t>
            </a:r>
            <a:endParaRPr lang="en-ZA" sz="2400" b="1" dirty="0"/>
          </a:p>
          <a:p>
            <a:r>
              <a:rPr lang="en-US" sz="2400" dirty="0" smtClean="0"/>
              <a:t>Strategies to survive and thrive that </a:t>
            </a:r>
            <a:r>
              <a:rPr lang="en-US" sz="2400" dirty="0"/>
              <a:t>also enable us contribute to </a:t>
            </a:r>
            <a:r>
              <a:rPr lang="en-US" sz="2400" dirty="0" smtClean="0"/>
              <a:t>society</a:t>
            </a:r>
            <a:r>
              <a:rPr lang="en-US" sz="2400" dirty="0"/>
              <a:t>?</a:t>
            </a:r>
            <a:endParaRPr lang="en-ZA" sz="2400" dirty="0"/>
          </a:p>
          <a:p>
            <a:pPr marL="0" indent="0">
              <a:buNone/>
            </a:pPr>
            <a:endParaRPr lang="en-ZA" sz="2400" dirty="0"/>
          </a:p>
          <a:p>
            <a:pPr marL="0" indent="0">
              <a:buNone/>
            </a:pPr>
            <a:r>
              <a:rPr lang="en-US" sz="2400" u="sng" dirty="0"/>
              <a:t>Premise of </a:t>
            </a:r>
            <a:r>
              <a:rPr lang="en-US" sz="2400" u="sng" dirty="0" smtClean="0"/>
              <a:t>my argument </a:t>
            </a:r>
            <a:r>
              <a:rPr lang="en-US" sz="2400" u="sng" dirty="0"/>
              <a:t>here</a:t>
            </a:r>
            <a:r>
              <a:rPr lang="en-US" sz="2400" dirty="0"/>
              <a:t>:  The </a:t>
            </a:r>
            <a:r>
              <a:rPr lang="en-US" sz="2400" i="1" dirty="0" smtClean="0"/>
              <a:t>survivor/ </a:t>
            </a:r>
            <a:r>
              <a:rPr lang="en-US" sz="2400" i="1" dirty="0" err="1" smtClean="0"/>
              <a:t>thrivers</a:t>
            </a:r>
            <a:r>
              <a:rPr lang="en-US" sz="2400" i="1" dirty="0" smtClean="0"/>
              <a:t> </a:t>
            </a:r>
            <a:r>
              <a:rPr lang="en-US" sz="2400" i="1" dirty="0"/>
              <a:t>and the contributors </a:t>
            </a:r>
            <a:r>
              <a:rPr lang="en-US" sz="2400" dirty="0"/>
              <a:t>will be those who offer the most accessible, most flexible quality learning programmes in an OER/ Open Access environment. It’s all about facilitating and supporting student learning</a:t>
            </a:r>
            <a:r>
              <a:rPr lang="en-US" sz="2400" dirty="0" smtClean="0"/>
              <a:t>.  </a:t>
            </a:r>
            <a:endParaRPr lang="en-US" sz="2400" dirty="0" smtClean="0"/>
          </a:p>
          <a:p>
            <a:pPr marL="0" indent="0">
              <a:buNone/>
            </a:pPr>
            <a:r>
              <a:rPr lang="en-US" sz="2400" dirty="0" smtClean="0"/>
              <a:t>This </a:t>
            </a:r>
            <a:r>
              <a:rPr lang="en-US" sz="2400" dirty="0" smtClean="0"/>
              <a:t>is in line with OER Africa </a:t>
            </a:r>
            <a:r>
              <a:rPr lang="en-US" sz="2400" dirty="0" smtClean="0"/>
              <a:t>strategy  </a:t>
            </a:r>
            <a:r>
              <a:rPr lang="en-US" sz="2400" dirty="0" smtClean="0"/>
              <a:t>“which will</a:t>
            </a:r>
            <a:r>
              <a:rPr lang="en-US" sz="2400" dirty="0"/>
              <a:t>, over the next five years, seek to promote a model for harnessing OER to improve both the content and the delivery of higher education.” </a:t>
            </a:r>
            <a:r>
              <a:rPr lang="en-US" sz="2400" dirty="0" smtClean="0"/>
              <a:t>(</a:t>
            </a:r>
            <a:r>
              <a:rPr lang="en-US" sz="2400" i="1" dirty="0" smtClean="0"/>
              <a:t>Grant </a:t>
            </a:r>
            <a:r>
              <a:rPr lang="en-US" sz="2400" i="1" dirty="0"/>
              <a:t>proposal</a:t>
            </a:r>
            <a:r>
              <a:rPr lang="en-US" sz="2400" dirty="0"/>
              <a:t>, </a:t>
            </a:r>
            <a:r>
              <a:rPr lang="en-US" sz="2400" dirty="0" smtClean="0"/>
              <a:t>June 2014,p.2.)</a:t>
            </a:r>
            <a:endParaRPr lang="en-ZA" sz="2400" dirty="0"/>
          </a:p>
        </p:txBody>
      </p:sp>
    </p:spTree>
    <p:extLst>
      <p:ext uri="{BB962C8B-B14F-4D97-AF65-F5344CB8AC3E}">
        <p14:creationId xmlns:p14="http://schemas.microsoft.com/office/powerpoint/2010/main" val="809705983"/>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cap="small" dirty="0" smtClean="0"/>
              <a:t/>
            </a:r>
            <a:br>
              <a:rPr lang="en-US" b="1" cap="small" dirty="0" smtClean="0"/>
            </a:br>
            <a:r>
              <a:rPr lang="en-US" b="1" cap="small" dirty="0" smtClean="0"/>
              <a:t>In </a:t>
            </a:r>
            <a:r>
              <a:rPr lang="en-US" b="1" cap="small" dirty="0"/>
              <a:t>practical terms, what does this argument mean? </a:t>
            </a:r>
            <a:r>
              <a:rPr lang="en-ZA" b="1" cap="small" dirty="0"/>
              <a:t/>
            </a:r>
            <a:br>
              <a:rPr lang="en-ZA" b="1" cap="small" dirty="0"/>
            </a:br>
            <a:endParaRPr lang="en-US" dirty="0"/>
          </a:p>
        </p:txBody>
      </p:sp>
      <p:sp>
        <p:nvSpPr>
          <p:cNvPr id="3" name="Content Placeholder 2"/>
          <p:cNvSpPr>
            <a:spLocks noGrp="1"/>
          </p:cNvSpPr>
          <p:nvPr>
            <p:ph idx="1"/>
          </p:nvPr>
        </p:nvSpPr>
        <p:spPr/>
        <p:txBody>
          <a:bodyPr/>
          <a:lstStyle/>
          <a:p>
            <a:pPr marL="514350" lvl="0" indent="-514350">
              <a:spcAft>
                <a:spcPts val="1200"/>
              </a:spcAft>
              <a:buAutoNum type="arabicPeriod"/>
            </a:pPr>
            <a:r>
              <a:rPr lang="en-US" dirty="0" smtClean="0"/>
              <a:t>Grappling </a:t>
            </a:r>
            <a:r>
              <a:rPr lang="en-US" dirty="0"/>
              <a:t>with an </a:t>
            </a:r>
            <a:r>
              <a:rPr lang="en-US" b="1" dirty="0"/>
              <a:t>understanding </a:t>
            </a:r>
            <a:r>
              <a:rPr lang="en-US" dirty="0"/>
              <a:t>of pedagogy </a:t>
            </a:r>
            <a:endParaRPr lang="en-US" dirty="0" smtClean="0"/>
          </a:p>
          <a:p>
            <a:pPr marL="514350" lvl="0" indent="-514350">
              <a:spcAft>
                <a:spcPts val="1200"/>
              </a:spcAft>
              <a:buAutoNum type="arabicPeriod"/>
            </a:pPr>
            <a:r>
              <a:rPr lang="en-US" dirty="0" smtClean="0"/>
              <a:t>Institutions</a:t>
            </a:r>
            <a:r>
              <a:rPr lang="en-US" dirty="0"/>
              <a:t>, departments and individual academics </a:t>
            </a:r>
            <a:r>
              <a:rPr lang="en-US" b="1" dirty="0" smtClean="0"/>
              <a:t>use </a:t>
            </a:r>
            <a:r>
              <a:rPr lang="en-US" b="1" dirty="0"/>
              <a:t>their understanding </a:t>
            </a:r>
            <a:r>
              <a:rPr lang="en-US" dirty="0"/>
              <a:t>of pedagogy to improve content delivery across all </a:t>
            </a:r>
            <a:r>
              <a:rPr lang="en-US" dirty="0" smtClean="0"/>
              <a:t>programmes.</a:t>
            </a:r>
            <a:endParaRPr lang="en-ZA" dirty="0"/>
          </a:p>
          <a:p>
            <a:pPr marL="0" indent="0">
              <a:buNone/>
            </a:pPr>
            <a:endParaRPr lang="en-US" dirty="0"/>
          </a:p>
        </p:txBody>
      </p:sp>
    </p:spTree>
    <p:extLst>
      <p:ext uri="{BB962C8B-B14F-4D97-AF65-F5344CB8AC3E}">
        <p14:creationId xmlns:p14="http://schemas.microsoft.com/office/powerpoint/2010/main" val="3295037822"/>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cap="small" dirty="0"/>
              <a:t>Grappling with </a:t>
            </a:r>
            <a:r>
              <a:rPr lang="en-US" b="1" cap="small" dirty="0" smtClean="0"/>
              <a:t>pedagogy: </a:t>
            </a:r>
            <a:r>
              <a:rPr lang="en-US" b="1" cap="small" dirty="0" smtClean="0"/>
              <a:t>Base</a:t>
            </a:r>
            <a:r>
              <a:rPr lang="en-US" b="1" cap="small" dirty="0" smtClean="0"/>
              <a:t> </a:t>
            </a:r>
            <a:r>
              <a:rPr lang="en-US" b="1" cap="small" dirty="0" smtClean="0"/>
              <a:t>1</a:t>
            </a:r>
            <a:r>
              <a:rPr lang="en-ZA" b="1" cap="small" dirty="0"/>
              <a:t/>
            </a:r>
            <a:br>
              <a:rPr lang="en-ZA" b="1" cap="small" dirty="0"/>
            </a:br>
            <a:endParaRPr lang="en-US" dirty="0"/>
          </a:p>
        </p:txBody>
      </p:sp>
      <p:sp>
        <p:nvSpPr>
          <p:cNvPr id="3" name="Content Placeholder 2"/>
          <p:cNvSpPr>
            <a:spLocks noGrp="1"/>
          </p:cNvSpPr>
          <p:nvPr>
            <p:ph idx="1"/>
          </p:nvPr>
        </p:nvSpPr>
        <p:spPr>
          <a:xfrm>
            <a:off x="457200" y="1152276"/>
            <a:ext cx="8229600" cy="4973888"/>
          </a:xfrm>
        </p:spPr>
        <p:txBody>
          <a:bodyPr/>
          <a:lstStyle/>
          <a:p>
            <a:pPr marL="0" indent="0">
              <a:buNone/>
            </a:pPr>
            <a:r>
              <a:rPr lang="en-US" b="1" cap="small" dirty="0"/>
              <a:t>utilizing the opportunities afforded by OER and Open Access</a:t>
            </a:r>
            <a:endParaRPr lang="en-ZA" b="1" cap="small" dirty="0"/>
          </a:p>
          <a:p>
            <a:pPr marL="0" indent="0">
              <a:buNone/>
            </a:pPr>
            <a:r>
              <a:rPr lang="en-US" dirty="0"/>
              <a:t>Using high quality, </a:t>
            </a:r>
            <a:r>
              <a:rPr lang="en-US" dirty="0" smtClean="0"/>
              <a:t>thoughtfully </a:t>
            </a:r>
            <a:r>
              <a:rPr lang="en-US" dirty="0"/>
              <a:t>designed peer reviewed multi-media learning </a:t>
            </a:r>
            <a:r>
              <a:rPr lang="en-US" dirty="0" smtClean="0"/>
              <a:t>resources </a:t>
            </a:r>
            <a:r>
              <a:rPr lang="en-US" dirty="0"/>
              <a:t>that students can access at low </a:t>
            </a:r>
            <a:r>
              <a:rPr lang="en-US" dirty="0" smtClean="0"/>
              <a:t>cost; </a:t>
            </a:r>
            <a:r>
              <a:rPr lang="en-US" dirty="0"/>
              <a:t>and </a:t>
            </a:r>
            <a:r>
              <a:rPr lang="en-US" dirty="0" smtClean="0"/>
              <a:t>that students use </a:t>
            </a:r>
            <a:r>
              <a:rPr lang="en-US" dirty="0"/>
              <a:t>to take control of their own learning </a:t>
            </a:r>
            <a:r>
              <a:rPr lang="en-US" dirty="0" smtClean="0"/>
              <a:t>in </a:t>
            </a:r>
            <a:r>
              <a:rPr lang="en-US" dirty="0"/>
              <a:t>ways that best suit their personal circumstances, and at their own pace</a:t>
            </a:r>
            <a:r>
              <a:rPr lang="en-US" dirty="0" smtClean="0"/>
              <a:t>.</a:t>
            </a:r>
            <a:endParaRPr lang="en-ZA" dirty="0"/>
          </a:p>
        </p:txBody>
      </p:sp>
    </p:spTree>
    <p:extLst>
      <p:ext uri="{BB962C8B-B14F-4D97-AF65-F5344CB8AC3E}">
        <p14:creationId xmlns:p14="http://schemas.microsoft.com/office/powerpoint/2010/main" val="2472789952"/>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cap="small" dirty="0" smtClean="0"/>
              <a:t/>
            </a:r>
            <a:br>
              <a:rPr lang="en-US" b="1" cap="small" dirty="0" smtClean="0"/>
            </a:br>
            <a:r>
              <a:rPr lang="en-US" b="1" cap="small" dirty="0" smtClean="0"/>
              <a:t>Base </a:t>
            </a:r>
            <a:r>
              <a:rPr lang="en-US" b="1" cap="small" dirty="0"/>
              <a:t>2: </a:t>
            </a:r>
            <a:r>
              <a:rPr lang="en-ZA" b="1" cap="small" dirty="0"/>
              <a:t/>
            </a:r>
            <a:br>
              <a:rPr lang="en-ZA" b="1" cap="small" dirty="0"/>
            </a:br>
            <a:r>
              <a:rPr lang="en-US" sz="2700" b="1" cap="small" dirty="0"/>
              <a:t>Linking pedagogy with </a:t>
            </a:r>
            <a:r>
              <a:rPr lang="en-US" sz="2700" b="1" cap="small" dirty="0" smtClean="0"/>
              <a:t>Knowledge</a:t>
            </a:r>
            <a:r>
              <a:rPr lang="en-ZA" b="1" cap="small" dirty="0"/>
              <a:t/>
            </a:r>
            <a:br>
              <a:rPr lang="en-ZA" b="1" cap="small" dirty="0"/>
            </a:br>
            <a:r>
              <a:rPr lang="en-ZA" b="1" cap="small" dirty="0" smtClean="0"/>
              <a:t>  </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521899283"/>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11541890"/>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200" cap="small" dirty="0" smtClean="0"/>
              <a:t>AgShare: an </a:t>
            </a:r>
            <a:r>
              <a:rPr lang="en-US" sz="3200" cap="small" dirty="0"/>
              <a:t>example of blending Knowledge </a:t>
            </a:r>
            <a:r>
              <a:rPr lang="en-US" sz="3200" cap="small" dirty="0">
                <a:solidFill>
                  <a:srgbClr val="008000"/>
                </a:solidFill>
              </a:rPr>
              <a:t>Production</a:t>
            </a:r>
            <a:r>
              <a:rPr lang="en-US" sz="3200" cap="small" dirty="0"/>
              <a:t>, </a:t>
            </a:r>
            <a:r>
              <a:rPr lang="en-US" sz="3200" cap="small" dirty="0" err="1">
                <a:solidFill>
                  <a:schemeClr val="accent6">
                    <a:lumMod val="75000"/>
                  </a:schemeClr>
                </a:solidFill>
              </a:rPr>
              <a:t>Recontextualisation</a:t>
            </a:r>
            <a:r>
              <a:rPr lang="en-US" sz="3200" cap="small" dirty="0"/>
              <a:t>, </a:t>
            </a:r>
            <a:r>
              <a:rPr lang="en-US" sz="3200" cap="small" dirty="0">
                <a:solidFill>
                  <a:schemeClr val="accent2"/>
                </a:solidFill>
              </a:rPr>
              <a:t>Reproduction</a:t>
            </a:r>
            <a:r>
              <a:rPr lang="en-ZA" sz="3200" dirty="0"/>
              <a:t/>
            </a:r>
            <a:br>
              <a:rPr lang="en-ZA" sz="3200" dirty="0"/>
            </a:br>
            <a:endParaRPr lang="en-US" sz="3200" dirty="0"/>
          </a:p>
        </p:txBody>
      </p:sp>
      <p:sp>
        <p:nvSpPr>
          <p:cNvPr id="3" name="Content Placeholder 2"/>
          <p:cNvSpPr>
            <a:spLocks noGrp="1"/>
          </p:cNvSpPr>
          <p:nvPr>
            <p:ph idx="1"/>
          </p:nvPr>
        </p:nvSpPr>
        <p:spPr>
          <a:xfrm>
            <a:off x="457200" y="1296309"/>
            <a:ext cx="8229600" cy="5185237"/>
          </a:xfrm>
        </p:spPr>
        <p:txBody>
          <a:bodyPr>
            <a:normAutofit fontScale="70000" lnSpcReduction="20000"/>
          </a:bodyPr>
          <a:lstStyle/>
          <a:p>
            <a:pPr marL="0" lvl="0" indent="0">
              <a:spcAft>
                <a:spcPts val="1200"/>
              </a:spcAft>
              <a:buNone/>
            </a:pPr>
            <a:r>
              <a:rPr lang="en-US" dirty="0" smtClean="0">
                <a:solidFill>
                  <a:srgbClr val="008000"/>
                </a:solidFill>
              </a:rPr>
              <a:t>1. Students </a:t>
            </a:r>
            <a:r>
              <a:rPr lang="en-US" dirty="0">
                <a:solidFill>
                  <a:srgbClr val="008000"/>
                </a:solidFill>
              </a:rPr>
              <a:t>and supervisors carry out field-based research into farmers’ practices and needs</a:t>
            </a:r>
            <a:endParaRPr lang="en-ZA" dirty="0">
              <a:solidFill>
                <a:srgbClr val="008000"/>
              </a:solidFill>
            </a:endParaRPr>
          </a:p>
          <a:p>
            <a:pPr marL="0" lvl="0" indent="0">
              <a:buNone/>
            </a:pPr>
            <a:r>
              <a:rPr lang="en-US" dirty="0" smtClean="0">
                <a:solidFill>
                  <a:schemeClr val="accent6"/>
                </a:solidFill>
              </a:rPr>
              <a:t>2. Student </a:t>
            </a:r>
            <a:r>
              <a:rPr lang="en-US" dirty="0">
                <a:solidFill>
                  <a:schemeClr val="accent6"/>
                </a:solidFill>
              </a:rPr>
              <a:t>research is published in three ways: </a:t>
            </a:r>
            <a:endParaRPr lang="en-ZA" dirty="0">
              <a:solidFill>
                <a:schemeClr val="accent6"/>
              </a:solidFill>
            </a:endParaRPr>
          </a:p>
          <a:p>
            <a:pPr marL="400050" lvl="1" indent="0">
              <a:buNone/>
            </a:pPr>
            <a:r>
              <a:rPr lang="en-US" sz="3200" dirty="0" smtClean="0">
                <a:solidFill>
                  <a:schemeClr val="accent6"/>
                </a:solidFill>
              </a:rPr>
              <a:t>(</a:t>
            </a:r>
            <a:r>
              <a:rPr lang="en-US" sz="3200" dirty="0">
                <a:solidFill>
                  <a:schemeClr val="accent6"/>
                </a:solidFill>
              </a:rPr>
              <a:t>a) as OER multimedia learning packages for incorporation into degree programmes;</a:t>
            </a:r>
            <a:endParaRPr lang="en-ZA" sz="3200" dirty="0">
              <a:solidFill>
                <a:schemeClr val="accent6"/>
              </a:solidFill>
            </a:endParaRPr>
          </a:p>
          <a:p>
            <a:pPr marL="400050" lvl="1" indent="0">
              <a:buNone/>
            </a:pPr>
            <a:r>
              <a:rPr lang="en-US" sz="3200" dirty="0">
                <a:solidFill>
                  <a:schemeClr val="accent6"/>
                </a:solidFill>
              </a:rPr>
              <a:t>(b) as information for farmers that is used for follow-up visits and extension materials; </a:t>
            </a:r>
            <a:endParaRPr lang="en-ZA" sz="3200" dirty="0">
              <a:solidFill>
                <a:schemeClr val="accent6"/>
              </a:solidFill>
            </a:endParaRPr>
          </a:p>
          <a:p>
            <a:pPr marL="400050" lvl="1" indent="0">
              <a:buNone/>
            </a:pPr>
            <a:r>
              <a:rPr lang="en-US" sz="3200" dirty="0">
                <a:solidFill>
                  <a:schemeClr val="accent6"/>
                </a:solidFill>
              </a:rPr>
              <a:t>(c) as research in masters’ and PhD theses </a:t>
            </a:r>
            <a:endParaRPr lang="en-US" sz="3200" dirty="0" smtClean="0">
              <a:solidFill>
                <a:schemeClr val="accent6"/>
              </a:solidFill>
            </a:endParaRPr>
          </a:p>
          <a:p>
            <a:pPr marL="400050" lvl="1" indent="0">
              <a:spcAft>
                <a:spcPts val="1200"/>
              </a:spcAft>
              <a:buNone/>
            </a:pPr>
            <a:r>
              <a:rPr lang="en-US" sz="3200" dirty="0" smtClean="0">
                <a:solidFill>
                  <a:schemeClr val="accent6"/>
                </a:solidFill>
              </a:rPr>
              <a:t>(</a:t>
            </a:r>
            <a:r>
              <a:rPr lang="en-US" sz="3200" dirty="0">
                <a:solidFill>
                  <a:schemeClr val="accent6"/>
                </a:solidFill>
              </a:rPr>
              <a:t>d) some research is </a:t>
            </a:r>
            <a:r>
              <a:rPr lang="en-US" sz="3200" dirty="0" smtClean="0">
                <a:solidFill>
                  <a:schemeClr val="accent6"/>
                </a:solidFill>
              </a:rPr>
              <a:t>reported </a:t>
            </a:r>
            <a:r>
              <a:rPr lang="en-US" sz="3200" dirty="0">
                <a:solidFill>
                  <a:schemeClr val="accent6"/>
                </a:solidFill>
              </a:rPr>
              <a:t>at conferences and in scholarly journals. </a:t>
            </a:r>
            <a:endParaRPr lang="en-ZA" sz="3200" dirty="0">
              <a:solidFill>
                <a:schemeClr val="accent6"/>
              </a:solidFill>
            </a:endParaRPr>
          </a:p>
          <a:p>
            <a:pPr marL="0" indent="0">
              <a:spcAft>
                <a:spcPts val="600"/>
              </a:spcAft>
              <a:buNone/>
            </a:pPr>
            <a:r>
              <a:rPr lang="en-US" dirty="0">
                <a:solidFill>
                  <a:schemeClr val="accent2"/>
                </a:solidFill>
              </a:rPr>
              <a:t>3. The OER are published in appropriate formats and widely </a:t>
            </a:r>
            <a:r>
              <a:rPr lang="en-US" dirty="0" smtClean="0">
                <a:solidFill>
                  <a:schemeClr val="accent2"/>
                </a:solidFill>
              </a:rPr>
              <a:t>disseminated.</a:t>
            </a:r>
            <a:r>
              <a:rPr lang="en-US" dirty="0">
                <a:solidFill>
                  <a:schemeClr val="accent2"/>
                </a:solidFill>
              </a:rPr>
              <a:t> </a:t>
            </a:r>
            <a:endParaRPr lang="en-US" dirty="0" smtClean="0">
              <a:solidFill>
                <a:schemeClr val="accent2"/>
              </a:solidFill>
            </a:endParaRPr>
          </a:p>
          <a:p>
            <a:pPr marL="0" indent="0">
              <a:spcAft>
                <a:spcPts val="600"/>
              </a:spcAft>
              <a:buNone/>
            </a:pPr>
            <a:r>
              <a:rPr lang="en-US" i="1" dirty="0" smtClean="0"/>
              <a:t>In integrating knowledge production, </a:t>
            </a:r>
            <a:r>
              <a:rPr lang="en-US" i="1" dirty="0" err="1" smtClean="0"/>
              <a:t>recontextualisation</a:t>
            </a:r>
            <a:r>
              <a:rPr lang="en-US" i="1" dirty="0" smtClean="0"/>
              <a:t> and reproduction (and having the same people involved) prospects for quality pedagogy are improved - immeasurably. </a:t>
            </a:r>
            <a:endParaRPr lang="en-ZA" dirty="0"/>
          </a:p>
          <a:p>
            <a:pPr marL="0" indent="0">
              <a:buNone/>
            </a:pPr>
            <a:endParaRPr lang="en-US" dirty="0"/>
          </a:p>
        </p:txBody>
      </p:sp>
    </p:spTree>
    <p:extLst>
      <p:ext uri="{BB962C8B-B14F-4D97-AF65-F5344CB8AC3E}">
        <p14:creationId xmlns:p14="http://schemas.microsoft.com/office/powerpoint/2010/main" val="2093380204"/>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cap="small" dirty="0"/>
              <a:t>Grappling with </a:t>
            </a:r>
            <a:r>
              <a:rPr lang="en-US" b="1" cap="small" dirty="0" smtClean="0"/>
              <a:t>pedagogy: </a:t>
            </a:r>
            <a:r>
              <a:rPr lang="en-US" b="1" cap="small" dirty="0" smtClean="0"/>
              <a:t>Base </a:t>
            </a:r>
            <a:r>
              <a:rPr lang="en-US" b="1" cap="small" dirty="0" smtClean="0"/>
              <a:t>3</a:t>
            </a:r>
            <a:r>
              <a:rPr lang="en-ZA" b="1" cap="small" dirty="0"/>
              <a:t/>
            </a:r>
            <a:br>
              <a:rPr lang="en-ZA" b="1" cap="small" dirty="0"/>
            </a:br>
            <a:endParaRPr lang="en-US" dirty="0"/>
          </a:p>
        </p:txBody>
      </p:sp>
      <p:sp>
        <p:nvSpPr>
          <p:cNvPr id="3" name="Content Placeholder 2"/>
          <p:cNvSpPr>
            <a:spLocks noGrp="1"/>
          </p:cNvSpPr>
          <p:nvPr>
            <p:ph idx="1"/>
          </p:nvPr>
        </p:nvSpPr>
        <p:spPr>
          <a:xfrm>
            <a:off x="457200" y="1112994"/>
            <a:ext cx="8229600" cy="5172142"/>
          </a:xfrm>
        </p:spPr>
        <p:txBody>
          <a:bodyPr>
            <a:normAutofit fontScale="70000" lnSpcReduction="20000"/>
          </a:bodyPr>
          <a:lstStyle/>
          <a:p>
            <a:pPr marL="0" indent="0">
              <a:buNone/>
            </a:pPr>
            <a:r>
              <a:rPr lang="en-US" sz="3400" b="1" cap="small" dirty="0"/>
              <a:t>Knowledge </a:t>
            </a:r>
            <a:r>
              <a:rPr lang="en-US" sz="3400" b="1" cap="small" dirty="0" smtClean="0"/>
              <a:t>structures within our </a:t>
            </a:r>
            <a:r>
              <a:rPr lang="en-US" sz="3400" b="1" cap="small" dirty="0"/>
              <a:t>own disciplines and fields</a:t>
            </a:r>
            <a:endParaRPr lang="en-ZA" sz="3400" b="1" cap="small" dirty="0"/>
          </a:p>
          <a:p>
            <a:pPr marL="0" indent="0">
              <a:spcAft>
                <a:spcPts val="600"/>
              </a:spcAft>
              <a:buNone/>
            </a:pPr>
            <a:r>
              <a:rPr lang="en-US" dirty="0"/>
              <a:t>An idea of </a:t>
            </a:r>
            <a:r>
              <a:rPr lang="en-US" i="1" dirty="0"/>
              <a:t>generic pedagogic principles</a:t>
            </a:r>
            <a:r>
              <a:rPr lang="en-US" dirty="0"/>
              <a:t> can take us only so far because each of our disciplines or fields has its own unique concepts and ways testing its own ‘</a:t>
            </a:r>
            <a:r>
              <a:rPr lang="en-US" dirty="0" smtClean="0"/>
              <a:t>truths’, e.g</a:t>
            </a:r>
            <a:r>
              <a:rPr lang="en-US" dirty="0"/>
              <a:t>. </a:t>
            </a:r>
            <a:endParaRPr lang="en-US" dirty="0" smtClean="0"/>
          </a:p>
          <a:p>
            <a:r>
              <a:rPr lang="en-US" i="1" dirty="0" smtClean="0"/>
              <a:t>Sciences: </a:t>
            </a:r>
            <a:r>
              <a:rPr lang="en-US" dirty="0" smtClean="0"/>
              <a:t>gravity</a:t>
            </a:r>
            <a:r>
              <a:rPr lang="en-US" dirty="0"/>
              <a:t>, acceleration, hydrogen and photo-</a:t>
            </a:r>
            <a:r>
              <a:rPr lang="en-US" dirty="0" smtClean="0"/>
              <a:t>synthesis</a:t>
            </a:r>
          </a:p>
          <a:p>
            <a:r>
              <a:rPr lang="en-US" i="1" dirty="0" smtClean="0"/>
              <a:t>Mathematics: </a:t>
            </a:r>
            <a:r>
              <a:rPr lang="en-US" dirty="0" smtClean="0"/>
              <a:t>number</a:t>
            </a:r>
            <a:r>
              <a:rPr lang="en-US" dirty="0"/>
              <a:t>, patterns and relations, shape and </a:t>
            </a:r>
            <a:r>
              <a:rPr lang="en-US" dirty="0" smtClean="0"/>
              <a:t>space</a:t>
            </a:r>
          </a:p>
          <a:p>
            <a:r>
              <a:rPr lang="en-US" i="1" dirty="0" smtClean="0"/>
              <a:t>Religion</a:t>
            </a:r>
            <a:r>
              <a:rPr lang="en-US" dirty="0" smtClean="0"/>
              <a:t>: God</a:t>
            </a:r>
            <a:r>
              <a:rPr lang="en-US" dirty="0"/>
              <a:t>, sin, </a:t>
            </a:r>
            <a:r>
              <a:rPr lang="en-US" dirty="0" smtClean="0"/>
              <a:t>salvation</a:t>
            </a:r>
          </a:p>
          <a:p>
            <a:pPr>
              <a:spcAft>
                <a:spcPts val="1200"/>
              </a:spcAft>
            </a:pPr>
            <a:r>
              <a:rPr lang="en-US" i="1" dirty="0" smtClean="0"/>
              <a:t>History:  </a:t>
            </a:r>
            <a:r>
              <a:rPr lang="en-US" dirty="0" smtClean="0"/>
              <a:t>empathy </a:t>
            </a:r>
            <a:r>
              <a:rPr lang="en-US" dirty="0"/>
              <a:t>and evidence to </a:t>
            </a:r>
            <a:r>
              <a:rPr lang="en-US" dirty="0" smtClean="0"/>
              <a:t>develop explanations of </a:t>
            </a:r>
            <a:r>
              <a:rPr lang="en-US" dirty="0"/>
              <a:t>cause and </a:t>
            </a:r>
            <a:r>
              <a:rPr lang="en-US" dirty="0" smtClean="0"/>
              <a:t>effect </a:t>
            </a:r>
            <a:r>
              <a:rPr lang="en-US" dirty="0"/>
              <a:t> </a:t>
            </a:r>
            <a:endParaRPr lang="en-ZA" dirty="0"/>
          </a:p>
          <a:p>
            <a:pPr marL="0" indent="0">
              <a:buNone/>
            </a:pPr>
            <a:r>
              <a:rPr lang="en-US" dirty="0" smtClean="0"/>
              <a:t>Some disciplines are h</a:t>
            </a:r>
            <a:r>
              <a:rPr lang="en-US" dirty="0" smtClean="0"/>
              <a:t>ierarchical: they have </a:t>
            </a:r>
            <a:r>
              <a:rPr lang="en-US" b="1" dirty="0" smtClean="0"/>
              <a:t>vertical </a:t>
            </a:r>
            <a:r>
              <a:rPr lang="en-US" b="1" dirty="0"/>
              <a:t>knowledge structures</a:t>
            </a:r>
            <a:r>
              <a:rPr lang="en-US" dirty="0"/>
              <a:t> that require a particular kind of sequencing, and teaching approaches reliant on </a:t>
            </a:r>
            <a:r>
              <a:rPr lang="en-US" i="1" dirty="0"/>
              <a:t>Conceptual Coherence</a:t>
            </a:r>
            <a:endParaRPr lang="en-ZA" dirty="0"/>
          </a:p>
          <a:p>
            <a:pPr marL="0" indent="0">
              <a:buNone/>
            </a:pPr>
            <a:r>
              <a:rPr lang="en-US" dirty="0"/>
              <a:t>O</a:t>
            </a:r>
            <a:r>
              <a:rPr lang="en-US" dirty="0" smtClean="0"/>
              <a:t>thers </a:t>
            </a:r>
            <a:r>
              <a:rPr lang="en-US" dirty="0"/>
              <a:t>(including professional fields) have </a:t>
            </a:r>
            <a:r>
              <a:rPr lang="en-US" b="1" dirty="0"/>
              <a:t>more horizontal knowledge structures</a:t>
            </a:r>
            <a:r>
              <a:rPr lang="en-US" dirty="0"/>
              <a:t> that call for </a:t>
            </a:r>
            <a:r>
              <a:rPr lang="en-US" i="1" dirty="0"/>
              <a:t>Contextual</a:t>
            </a:r>
            <a:r>
              <a:rPr lang="en-US" dirty="0"/>
              <a:t> </a:t>
            </a:r>
            <a:r>
              <a:rPr lang="en-US" i="1" dirty="0"/>
              <a:t>Coherence.</a:t>
            </a:r>
            <a:r>
              <a:rPr lang="en-US" dirty="0"/>
              <a:t> </a:t>
            </a:r>
            <a:endParaRPr lang="en-ZA" dirty="0"/>
          </a:p>
        </p:txBody>
      </p:sp>
    </p:spTree>
    <p:extLst>
      <p:ext uri="{BB962C8B-B14F-4D97-AF65-F5344CB8AC3E}">
        <p14:creationId xmlns:p14="http://schemas.microsoft.com/office/powerpoint/2010/main" val="1899833672"/>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cap="small" dirty="0" smtClean="0"/>
              <a:t>Conclusion</a:t>
            </a:r>
            <a:endParaRPr lang="en-US" dirty="0"/>
          </a:p>
        </p:txBody>
      </p:sp>
      <p:sp>
        <p:nvSpPr>
          <p:cNvPr id="3" name="Content Placeholder 2"/>
          <p:cNvSpPr>
            <a:spLocks noGrp="1"/>
          </p:cNvSpPr>
          <p:nvPr>
            <p:ph idx="1"/>
          </p:nvPr>
        </p:nvSpPr>
        <p:spPr/>
        <p:txBody>
          <a:bodyPr>
            <a:normAutofit fontScale="77500" lnSpcReduction="20000"/>
          </a:bodyPr>
          <a:lstStyle/>
          <a:p>
            <a:pPr marL="0" indent="0">
              <a:spcAft>
                <a:spcPts val="1200"/>
              </a:spcAft>
              <a:buNone/>
            </a:pPr>
            <a:r>
              <a:rPr lang="en-US" dirty="0"/>
              <a:t>If there are universal truths about good pedagogy, trust between teachers and learners is surely one of them. But pedagogy must be more thoughtful than ambiguous, politically correct terms like “learner centred” and “activity based”. </a:t>
            </a:r>
            <a:r>
              <a:rPr lang="en-US" dirty="0" smtClean="0"/>
              <a:t> (</a:t>
            </a:r>
            <a:r>
              <a:rPr lang="en-US" dirty="0"/>
              <a:t>“For any complex problem, there is an answer that is clear, simple and wrong” HL </a:t>
            </a:r>
            <a:r>
              <a:rPr lang="en-US" dirty="0" smtClean="0"/>
              <a:t>Mencken).</a:t>
            </a:r>
            <a:endParaRPr lang="en-ZA" dirty="0"/>
          </a:p>
          <a:p>
            <a:pPr marL="0" indent="0">
              <a:spcAft>
                <a:spcPts val="1200"/>
              </a:spcAft>
              <a:buNone/>
            </a:pPr>
            <a:r>
              <a:rPr lang="en-US" dirty="0" smtClean="0"/>
              <a:t>We offer a variety of programmes with their own unique concepts. We </a:t>
            </a:r>
            <a:r>
              <a:rPr lang="en-US" dirty="0"/>
              <a:t>also operate in very different contexts; our universities each have their unique </a:t>
            </a:r>
            <a:r>
              <a:rPr lang="en-US" dirty="0" smtClean="0"/>
              <a:t>features, cultures and challenges.</a:t>
            </a:r>
            <a:r>
              <a:rPr lang="en-US" dirty="0"/>
              <a:t> </a:t>
            </a:r>
            <a:endParaRPr lang="en-ZA" dirty="0"/>
          </a:p>
          <a:p>
            <a:pPr marL="0" indent="0">
              <a:buNone/>
            </a:pPr>
            <a:r>
              <a:rPr lang="en-US" dirty="0">
                <a:solidFill>
                  <a:schemeClr val="accent1"/>
                </a:solidFill>
              </a:rPr>
              <a:t>We need to develop and implement our own pedagogies </a:t>
            </a:r>
            <a:r>
              <a:rPr lang="en-US" dirty="0" smtClean="0">
                <a:solidFill>
                  <a:schemeClr val="accent1"/>
                </a:solidFill>
              </a:rPr>
              <a:t>to </a:t>
            </a:r>
            <a:r>
              <a:rPr lang="en-US" dirty="0" smtClean="0">
                <a:solidFill>
                  <a:schemeClr val="accent1"/>
                </a:solidFill>
              </a:rPr>
              <a:t>survive and thrive, </a:t>
            </a:r>
            <a:r>
              <a:rPr lang="en-US" dirty="0">
                <a:solidFill>
                  <a:schemeClr val="accent1"/>
                </a:solidFill>
              </a:rPr>
              <a:t>and to contribute meaningfully to society.</a:t>
            </a:r>
            <a:endParaRPr lang="en-ZA" dirty="0">
              <a:solidFill>
                <a:schemeClr val="accent1"/>
              </a:solidFill>
            </a:endParaRPr>
          </a:p>
          <a:p>
            <a:pPr marL="0" indent="0">
              <a:buNone/>
            </a:pPr>
            <a:endParaRPr lang="en-US" dirty="0"/>
          </a:p>
        </p:txBody>
      </p:sp>
    </p:spTree>
    <p:extLst>
      <p:ext uri="{BB962C8B-B14F-4D97-AF65-F5344CB8AC3E}">
        <p14:creationId xmlns:p14="http://schemas.microsoft.com/office/powerpoint/2010/main" val="2280096071"/>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58413B570BEF67439F8BB589D2E024C3" ma:contentTypeVersion="0" ma:contentTypeDescription="Create a new document." ma:contentTypeScope="" ma:versionID="98fd9718526954c0199537e0d94c98cd">
  <xsd:schema xmlns:xsd="http://www.w3.org/2001/XMLSchema" xmlns:xs="http://www.w3.org/2001/XMLSchema" xmlns:p="http://schemas.microsoft.com/office/2006/metadata/properties" targetNamespace="http://schemas.microsoft.com/office/2006/metadata/properties" ma:root="true" ma:fieldsID="c64490b4aec6201516c3a874156f37b2">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82CDD91A-4FCC-4C0E-BFC2-C7A37AFAF309}"/>
</file>

<file path=customXml/itemProps2.xml><?xml version="1.0" encoding="utf-8"?>
<ds:datastoreItem xmlns:ds="http://schemas.openxmlformats.org/officeDocument/2006/customXml" ds:itemID="{A585ED28-3E56-43A6-8F3C-653F124ADEC3}"/>
</file>

<file path=customXml/itemProps3.xml><?xml version="1.0" encoding="utf-8"?>
<ds:datastoreItem xmlns:ds="http://schemas.openxmlformats.org/officeDocument/2006/customXml" ds:itemID="{6D9D99FD-2DC5-48E0-A285-807A43C701F7}"/>
</file>

<file path=docProps/app.xml><?xml version="1.0" encoding="utf-8"?>
<Properties xmlns="http://schemas.openxmlformats.org/officeDocument/2006/extended-properties" xmlns:vt="http://schemas.openxmlformats.org/officeDocument/2006/docPropsVTypes">
  <TotalTime>216</TotalTime>
  <Words>829</Words>
  <Application>Microsoft Macintosh PowerPoint</Application>
  <PresentationFormat>On-screen Show (4:3)</PresentationFormat>
  <Paragraphs>72</Paragraphs>
  <Slides>10</Slides>
  <Notes>8</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10</vt:i4>
      </vt:variant>
    </vt:vector>
  </HeadingPairs>
  <TitlesOfParts>
    <vt:vector size="12" baseType="lpstr">
      <vt:lpstr>Office Theme</vt:lpstr>
      <vt:lpstr>Document</vt:lpstr>
      <vt:lpstr>Our context </vt:lpstr>
      <vt:lpstr>Digital Promise: and the challenge of knowing what to do</vt:lpstr>
      <vt:lpstr> So what do we do? </vt:lpstr>
      <vt:lpstr> In practical terms, what does this argument mean?  </vt:lpstr>
      <vt:lpstr>Grappling with pedagogy: Base 1 </vt:lpstr>
      <vt:lpstr> Base 2:  Linking pedagogy with Knowledge   </vt:lpstr>
      <vt:lpstr>AgShare: an example of blending Knowledge Production, Recontextualisation, Reproduction </vt:lpstr>
      <vt:lpstr>Grappling with pedagogy: Base 3 </vt:lpstr>
      <vt:lpstr>Conclusion</vt:lpstr>
      <vt:lpstr>In case needed …....</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Ken Harley</dc:creator>
  <cp:lastModifiedBy>Ken Harley</cp:lastModifiedBy>
  <cp:revision>33</cp:revision>
  <dcterms:created xsi:type="dcterms:W3CDTF">2016-05-15T08:33:08Z</dcterms:created>
  <dcterms:modified xsi:type="dcterms:W3CDTF">2016-05-17T06:54:56Z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0x01010058413B570BEF67439F8BB589D2E024C3</vt:lpwstr>
  </property>
</Properties>
</file>