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4" r:id="rId5"/>
  </p:sldMasterIdLst>
  <p:notesMasterIdLst>
    <p:notesMasterId r:id="rId15"/>
  </p:notesMasterIdLst>
  <p:sldIdLst>
    <p:sldId id="279" r:id="rId6"/>
    <p:sldId id="258" r:id="rId7"/>
    <p:sldId id="264" r:id="rId8"/>
    <p:sldId id="318" r:id="rId9"/>
    <p:sldId id="317" r:id="rId10"/>
    <p:sldId id="315" r:id="rId11"/>
    <p:sldId id="314" r:id="rId12"/>
    <p:sldId id="313" r:id="rId13"/>
    <p:sldId id="281"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80072" autoAdjust="0"/>
  </p:normalViewPr>
  <p:slideViewPr>
    <p:cSldViewPr>
      <p:cViewPr varScale="1">
        <p:scale>
          <a:sx n="81" d="100"/>
          <a:sy n="81" d="100"/>
        </p:scale>
        <p:origin x="984" y="9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0AF85F-9EA1-4CC0-BDDD-5EAC09D20549}" type="doc">
      <dgm:prSet loTypeId="urn:microsoft.com/office/officeart/2005/8/layout/process1" loCatId="process" qsTypeId="urn:microsoft.com/office/officeart/2005/8/quickstyle/simple1" qsCatId="simple" csTypeId="urn:microsoft.com/office/officeart/2005/8/colors/accent1_2" csCatId="accent1" phldr="1"/>
      <dgm:spPr/>
    </dgm:pt>
    <dgm:pt modelId="{6F68A454-4C11-4E38-9447-FF1EDA1FE3D2}">
      <dgm:prSet phldrT="[Text]" custT="1">
        <dgm:style>
          <a:lnRef idx="3">
            <a:schemeClr val="lt1"/>
          </a:lnRef>
          <a:fillRef idx="1">
            <a:schemeClr val="accent1"/>
          </a:fillRef>
          <a:effectRef idx="1">
            <a:schemeClr val="accent1"/>
          </a:effectRef>
          <a:fontRef idx="minor">
            <a:schemeClr val="lt1"/>
          </a:fontRef>
        </dgm:style>
      </dgm:prSet>
      <dgm:spPr>
        <a:solidFill>
          <a:schemeClr val="tx1">
            <a:lumMod val="75000"/>
          </a:schemeClr>
        </a:solidFill>
        <a:ln/>
      </dgm:spPr>
      <dgm:t>
        <a:bodyPr/>
        <a:lstStyle/>
        <a:p>
          <a:r>
            <a:rPr lang="en-GB" sz="1600" b="1" dirty="0" smtClean="0"/>
            <a:t>Teaching </a:t>
          </a:r>
          <a:r>
            <a:rPr lang="en-GB" sz="1600" b="1" dirty="0"/>
            <a:t>material</a:t>
          </a:r>
        </a:p>
      </dgm:t>
    </dgm:pt>
    <dgm:pt modelId="{C1907FCE-563A-4BC4-89D0-DE3519C45F4B}" type="parTrans" cxnId="{FFE2B3B9-F2F8-4207-BD0E-784BC9169769}">
      <dgm:prSet/>
      <dgm:spPr/>
      <dgm:t>
        <a:bodyPr/>
        <a:lstStyle/>
        <a:p>
          <a:endParaRPr lang="en-GB"/>
        </a:p>
      </dgm:t>
    </dgm:pt>
    <dgm:pt modelId="{0B239DBB-CC98-4EF5-966A-DB4118E87DD4}" type="sibTrans" cxnId="{FFE2B3B9-F2F8-4207-BD0E-784BC9169769}">
      <dgm:prSet>
        <dgm:style>
          <a:lnRef idx="3">
            <a:schemeClr val="lt1"/>
          </a:lnRef>
          <a:fillRef idx="1">
            <a:schemeClr val="dk1"/>
          </a:fillRef>
          <a:effectRef idx="1">
            <a:schemeClr val="dk1"/>
          </a:effectRef>
          <a:fontRef idx="minor">
            <a:schemeClr val="lt1"/>
          </a:fontRef>
        </dgm:style>
      </dgm:prSet>
      <dgm:spPr>
        <a:solidFill>
          <a:schemeClr val="bg1">
            <a:lumMod val="50000"/>
            <a:lumOff val="50000"/>
          </a:schemeClr>
        </a:solidFill>
      </dgm:spPr>
      <dgm:t>
        <a:bodyPr/>
        <a:lstStyle/>
        <a:p>
          <a:endParaRPr lang="en-GB"/>
        </a:p>
      </dgm:t>
    </dgm:pt>
    <dgm:pt modelId="{35FC9F26-E32A-476F-894B-26677CD0FBDE}">
      <dgm:prSet phldrT="[Text]" custT="1">
        <dgm:style>
          <a:lnRef idx="3">
            <a:schemeClr val="lt1"/>
          </a:lnRef>
          <a:fillRef idx="1">
            <a:schemeClr val="accent2"/>
          </a:fillRef>
          <a:effectRef idx="1">
            <a:schemeClr val="accent2"/>
          </a:effectRef>
          <a:fontRef idx="minor">
            <a:schemeClr val="lt1"/>
          </a:fontRef>
        </dgm:style>
      </dgm:prSet>
      <dgm:spPr>
        <a:solidFill>
          <a:schemeClr val="tx1">
            <a:lumMod val="65000"/>
          </a:schemeClr>
        </a:solidFill>
        <a:ln/>
      </dgm:spPr>
      <dgm:t>
        <a:bodyPr/>
        <a:lstStyle/>
        <a:p>
          <a:r>
            <a:rPr lang="en-GB" sz="1600" b="1" dirty="0"/>
            <a:t>Publicly usable teaching material</a:t>
          </a:r>
        </a:p>
      </dgm:t>
    </dgm:pt>
    <dgm:pt modelId="{93334E60-36B4-4D86-A541-5539B96CCEC4}" type="parTrans" cxnId="{33CC39AE-3D7E-4646-B055-8AACD9E1D323}">
      <dgm:prSet/>
      <dgm:spPr/>
      <dgm:t>
        <a:bodyPr/>
        <a:lstStyle/>
        <a:p>
          <a:endParaRPr lang="en-GB"/>
        </a:p>
      </dgm:t>
    </dgm:pt>
    <dgm:pt modelId="{A96BBCD1-C7E0-4DE2-88F1-102D9789BACB}" type="sibTrans" cxnId="{33CC39AE-3D7E-4646-B055-8AACD9E1D323}">
      <dgm:prSet>
        <dgm:style>
          <a:lnRef idx="3">
            <a:schemeClr val="lt1"/>
          </a:lnRef>
          <a:fillRef idx="1">
            <a:schemeClr val="dk1"/>
          </a:fillRef>
          <a:effectRef idx="1">
            <a:schemeClr val="dk1"/>
          </a:effectRef>
          <a:fontRef idx="minor">
            <a:schemeClr val="lt1"/>
          </a:fontRef>
        </dgm:style>
      </dgm:prSet>
      <dgm:spPr>
        <a:solidFill>
          <a:schemeClr val="bg1">
            <a:lumMod val="50000"/>
            <a:lumOff val="50000"/>
          </a:schemeClr>
        </a:solidFill>
      </dgm:spPr>
      <dgm:t>
        <a:bodyPr/>
        <a:lstStyle/>
        <a:p>
          <a:endParaRPr lang="en-GB"/>
        </a:p>
      </dgm:t>
    </dgm:pt>
    <dgm:pt modelId="{C3473823-D0B4-45F8-B14A-9F07FEC3F9EE}">
      <dgm:prSet phldrT="[Text]" custT="1">
        <dgm:style>
          <a:lnRef idx="3">
            <a:schemeClr val="lt1"/>
          </a:lnRef>
          <a:fillRef idx="1">
            <a:schemeClr val="accent5"/>
          </a:fillRef>
          <a:effectRef idx="1">
            <a:schemeClr val="accent5"/>
          </a:effectRef>
          <a:fontRef idx="minor">
            <a:schemeClr val="lt1"/>
          </a:fontRef>
        </dgm:style>
      </dgm:prSet>
      <dgm:spPr>
        <a:solidFill>
          <a:schemeClr val="tx1">
            <a:lumMod val="50000"/>
          </a:schemeClr>
        </a:solidFill>
        <a:ln/>
      </dgm:spPr>
      <dgm:t>
        <a:bodyPr/>
        <a:lstStyle/>
        <a:p>
          <a:r>
            <a:rPr lang="en-GB" sz="1600" b="1" dirty="0"/>
            <a:t>OERs</a:t>
          </a:r>
        </a:p>
      </dgm:t>
    </dgm:pt>
    <dgm:pt modelId="{B29066F2-C698-4811-95E2-C6EB0CC27305}" type="parTrans" cxnId="{C6951111-B397-4490-9C0F-C020D40DAF2F}">
      <dgm:prSet/>
      <dgm:spPr/>
      <dgm:t>
        <a:bodyPr/>
        <a:lstStyle/>
        <a:p>
          <a:endParaRPr lang="en-GB"/>
        </a:p>
      </dgm:t>
    </dgm:pt>
    <dgm:pt modelId="{55382FF9-48A9-4894-9718-0751989C8CC8}" type="sibTrans" cxnId="{C6951111-B397-4490-9C0F-C020D40DAF2F}">
      <dgm:prSet/>
      <dgm:spPr/>
      <dgm:t>
        <a:bodyPr/>
        <a:lstStyle/>
        <a:p>
          <a:endParaRPr lang="en-GB"/>
        </a:p>
      </dgm:t>
    </dgm:pt>
    <dgm:pt modelId="{93D39311-BA37-4F00-8B9A-F84A7F2D05CC}" type="pres">
      <dgm:prSet presAssocID="{2D0AF85F-9EA1-4CC0-BDDD-5EAC09D20549}" presName="Name0" presStyleCnt="0">
        <dgm:presLayoutVars>
          <dgm:dir/>
          <dgm:resizeHandles val="exact"/>
        </dgm:presLayoutVars>
      </dgm:prSet>
      <dgm:spPr/>
    </dgm:pt>
    <dgm:pt modelId="{A3C33992-6768-4A35-BD1C-A120F7D5FFF8}" type="pres">
      <dgm:prSet presAssocID="{6F68A454-4C11-4E38-9447-FF1EDA1FE3D2}" presName="node" presStyleLbl="node1" presStyleIdx="0" presStyleCnt="3">
        <dgm:presLayoutVars>
          <dgm:bulletEnabled val="1"/>
        </dgm:presLayoutVars>
      </dgm:prSet>
      <dgm:spPr/>
      <dgm:t>
        <a:bodyPr/>
        <a:lstStyle/>
        <a:p>
          <a:endParaRPr lang="en-GB"/>
        </a:p>
      </dgm:t>
    </dgm:pt>
    <dgm:pt modelId="{10ACAA5C-52A9-4CD7-A53D-3C7632AAB9FB}" type="pres">
      <dgm:prSet presAssocID="{0B239DBB-CC98-4EF5-966A-DB4118E87DD4}" presName="sibTrans" presStyleLbl="sibTrans2D1" presStyleIdx="0" presStyleCnt="2"/>
      <dgm:spPr/>
      <dgm:t>
        <a:bodyPr/>
        <a:lstStyle/>
        <a:p>
          <a:endParaRPr lang="en-GB"/>
        </a:p>
      </dgm:t>
    </dgm:pt>
    <dgm:pt modelId="{4964D37D-89A2-4586-A4EB-1FE5D9C6C2E2}" type="pres">
      <dgm:prSet presAssocID="{0B239DBB-CC98-4EF5-966A-DB4118E87DD4}" presName="connectorText" presStyleLbl="sibTrans2D1" presStyleIdx="0" presStyleCnt="2"/>
      <dgm:spPr/>
      <dgm:t>
        <a:bodyPr/>
        <a:lstStyle/>
        <a:p>
          <a:endParaRPr lang="en-GB"/>
        </a:p>
      </dgm:t>
    </dgm:pt>
    <dgm:pt modelId="{8B2BB27E-4BA3-4076-BE92-F03848559693}" type="pres">
      <dgm:prSet presAssocID="{35FC9F26-E32A-476F-894B-26677CD0FBDE}" presName="node" presStyleLbl="node1" presStyleIdx="1" presStyleCnt="3">
        <dgm:presLayoutVars>
          <dgm:bulletEnabled val="1"/>
        </dgm:presLayoutVars>
      </dgm:prSet>
      <dgm:spPr/>
      <dgm:t>
        <a:bodyPr/>
        <a:lstStyle/>
        <a:p>
          <a:endParaRPr lang="en-GB"/>
        </a:p>
      </dgm:t>
    </dgm:pt>
    <dgm:pt modelId="{05FBD593-B487-4DAB-BF18-D089C30BE8F9}" type="pres">
      <dgm:prSet presAssocID="{A96BBCD1-C7E0-4DE2-88F1-102D9789BACB}" presName="sibTrans" presStyleLbl="sibTrans2D1" presStyleIdx="1" presStyleCnt="2"/>
      <dgm:spPr/>
      <dgm:t>
        <a:bodyPr/>
        <a:lstStyle/>
        <a:p>
          <a:endParaRPr lang="en-GB"/>
        </a:p>
      </dgm:t>
    </dgm:pt>
    <dgm:pt modelId="{49323DE7-EF04-4C1B-A9ED-1319DC5516A1}" type="pres">
      <dgm:prSet presAssocID="{A96BBCD1-C7E0-4DE2-88F1-102D9789BACB}" presName="connectorText" presStyleLbl="sibTrans2D1" presStyleIdx="1" presStyleCnt="2"/>
      <dgm:spPr/>
      <dgm:t>
        <a:bodyPr/>
        <a:lstStyle/>
        <a:p>
          <a:endParaRPr lang="en-GB"/>
        </a:p>
      </dgm:t>
    </dgm:pt>
    <dgm:pt modelId="{10EFF975-8138-468B-8F5D-EF152A38AE7C}" type="pres">
      <dgm:prSet presAssocID="{C3473823-D0B4-45F8-B14A-9F07FEC3F9EE}" presName="node" presStyleLbl="node1" presStyleIdx="2" presStyleCnt="3">
        <dgm:presLayoutVars>
          <dgm:bulletEnabled val="1"/>
        </dgm:presLayoutVars>
      </dgm:prSet>
      <dgm:spPr/>
      <dgm:t>
        <a:bodyPr/>
        <a:lstStyle/>
        <a:p>
          <a:endParaRPr lang="en-GB"/>
        </a:p>
      </dgm:t>
    </dgm:pt>
  </dgm:ptLst>
  <dgm:cxnLst>
    <dgm:cxn modelId="{0C4AF477-76C4-4FE7-AE28-2329F709EDCD}" type="presOf" srcId="{2D0AF85F-9EA1-4CC0-BDDD-5EAC09D20549}" destId="{93D39311-BA37-4F00-8B9A-F84A7F2D05CC}" srcOrd="0" destOrd="0" presId="urn:microsoft.com/office/officeart/2005/8/layout/process1"/>
    <dgm:cxn modelId="{FF206811-9D6B-4021-8407-57717713955E}" type="presOf" srcId="{6F68A454-4C11-4E38-9447-FF1EDA1FE3D2}" destId="{A3C33992-6768-4A35-BD1C-A120F7D5FFF8}" srcOrd="0" destOrd="0" presId="urn:microsoft.com/office/officeart/2005/8/layout/process1"/>
    <dgm:cxn modelId="{946503BF-141C-4C19-B13D-0699FB5962A3}" type="presOf" srcId="{A96BBCD1-C7E0-4DE2-88F1-102D9789BACB}" destId="{49323DE7-EF04-4C1B-A9ED-1319DC5516A1}" srcOrd="1" destOrd="0" presId="urn:microsoft.com/office/officeart/2005/8/layout/process1"/>
    <dgm:cxn modelId="{FFE2B3B9-F2F8-4207-BD0E-784BC9169769}" srcId="{2D0AF85F-9EA1-4CC0-BDDD-5EAC09D20549}" destId="{6F68A454-4C11-4E38-9447-FF1EDA1FE3D2}" srcOrd="0" destOrd="0" parTransId="{C1907FCE-563A-4BC4-89D0-DE3519C45F4B}" sibTransId="{0B239DBB-CC98-4EF5-966A-DB4118E87DD4}"/>
    <dgm:cxn modelId="{33CC39AE-3D7E-4646-B055-8AACD9E1D323}" srcId="{2D0AF85F-9EA1-4CC0-BDDD-5EAC09D20549}" destId="{35FC9F26-E32A-476F-894B-26677CD0FBDE}" srcOrd="1" destOrd="0" parTransId="{93334E60-36B4-4D86-A541-5539B96CCEC4}" sibTransId="{A96BBCD1-C7E0-4DE2-88F1-102D9789BACB}"/>
    <dgm:cxn modelId="{967CA236-40E3-4095-9102-EA046F72E0F8}" type="presOf" srcId="{0B239DBB-CC98-4EF5-966A-DB4118E87DD4}" destId="{4964D37D-89A2-4586-A4EB-1FE5D9C6C2E2}" srcOrd="1" destOrd="0" presId="urn:microsoft.com/office/officeart/2005/8/layout/process1"/>
    <dgm:cxn modelId="{B3489AF6-D4A9-43AC-B79F-DC5E65E66702}" type="presOf" srcId="{0B239DBB-CC98-4EF5-966A-DB4118E87DD4}" destId="{10ACAA5C-52A9-4CD7-A53D-3C7632AAB9FB}" srcOrd="0" destOrd="0" presId="urn:microsoft.com/office/officeart/2005/8/layout/process1"/>
    <dgm:cxn modelId="{C6951111-B397-4490-9C0F-C020D40DAF2F}" srcId="{2D0AF85F-9EA1-4CC0-BDDD-5EAC09D20549}" destId="{C3473823-D0B4-45F8-B14A-9F07FEC3F9EE}" srcOrd="2" destOrd="0" parTransId="{B29066F2-C698-4811-95E2-C6EB0CC27305}" sibTransId="{55382FF9-48A9-4894-9718-0751989C8CC8}"/>
    <dgm:cxn modelId="{76EEC91B-EB2B-460E-80EA-0D303309D175}" type="presOf" srcId="{C3473823-D0B4-45F8-B14A-9F07FEC3F9EE}" destId="{10EFF975-8138-468B-8F5D-EF152A38AE7C}" srcOrd="0" destOrd="0" presId="urn:microsoft.com/office/officeart/2005/8/layout/process1"/>
    <dgm:cxn modelId="{F70620E5-3366-4048-B5B2-1735CD8A46CA}" type="presOf" srcId="{35FC9F26-E32A-476F-894B-26677CD0FBDE}" destId="{8B2BB27E-4BA3-4076-BE92-F03848559693}" srcOrd="0" destOrd="0" presId="urn:microsoft.com/office/officeart/2005/8/layout/process1"/>
    <dgm:cxn modelId="{DC585453-24DC-4956-8945-1AA2563BBE9D}" type="presOf" srcId="{A96BBCD1-C7E0-4DE2-88F1-102D9789BACB}" destId="{05FBD593-B487-4DAB-BF18-D089C30BE8F9}" srcOrd="0" destOrd="0" presId="urn:microsoft.com/office/officeart/2005/8/layout/process1"/>
    <dgm:cxn modelId="{72133E4E-09BD-421E-8F93-DE1AA775DCE8}" type="presParOf" srcId="{93D39311-BA37-4F00-8B9A-F84A7F2D05CC}" destId="{A3C33992-6768-4A35-BD1C-A120F7D5FFF8}" srcOrd="0" destOrd="0" presId="urn:microsoft.com/office/officeart/2005/8/layout/process1"/>
    <dgm:cxn modelId="{160DB95B-03B4-4399-B1B0-DD6E831F8A6E}" type="presParOf" srcId="{93D39311-BA37-4F00-8B9A-F84A7F2D05CC}" destId="{10ACAA5C-52A9-4CD7-A53D-3C7632AAB9FB}" srcOrd="1" destOrd="0" presId="urn:microsoft.com/office/officeart/2005/8/layout/process1"/>
    <dgm:cxn modelId="{7AB1C36D-0A1D-4B75-A765-ED08405E73A2}" type="presParOf" srcId="{10ACAA5C-52A9-4CD7-A53D-3C7632AAB9FB}" destId="{4964D37D-89A2-4586-A4EB-1FE5D9C6C2E2}" srcOrd="0" destOrd="0" presId="urn:microsoft.com/office/officeart/2005/8/layout/process1"/>
    <dgm:cxn modelId="{53E2B17D-DD39-482F-9909-A9621CFE8FAA}" type="presParOf" srcId="{93D39311-BA37-4F00-8B9A-F84A7F2D05CC}" destId="{8B2BB27E-4BA3-4076-BE92-F03848559693}" srcOrd="2" destOrd="0" presId="urn:microsoft.com/office/officeart/2005/8/layout/process1"/>
    <dgm:cxn modelId="{AB6AE4B8-57C5-4BDB-8054-3FD6B64A54CC}" type="presParOf" srcId="{93D39311-BA37-4F00-8B9A-F84A7F2D05CC}" destId="{05FBD593-B487-4DAB-BF18-D089C30BE8F9}" srcOrd="3" destOrd="0" presId="urn:microsoft.com/office/officeart/2005/8/layout/process1"/>
    <dgm:cxn modelId="{0470749E-388D-46C2-A96F-17B9136CC5F1}" type="presParOf" srcId="{05FBD593-B487-4DAB-BF18-D089C30BE8F9}" destId="{49323DE7-EF04-4C1B-A9ED-1319DC5516A1}" srcOrd="0" destOrd="0" presId="urn:microsoft.com/office/officeart/2005/8/layout/process1"/>
    <dgm:cxn modelId="{6D538B78-DF9F-4E24-94F5-6E9B176A3CC2}" type="presParOf" srcId="{93D39311-BA37-4F00-8B9A-F84A7F2D05CC}" destId="{10EFF975-8138-468B-8F5D-EF152A38AE7C}" srcOrd="4" destOrd="0" presId="urn:microsoft.com/office/officeart/2005/8/layout/process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C33992-6768-4A35-BD1C-A120F7D5FFF8}">
      <dsp:nvSpPr>
        <dsp:cNvPr id="0" name=""/>
        <dsp:cNvSpPr/>
      </dsp:nvSpPr>
      <dsp:spPr>
        <a:xfrm>
          <a:off x="11029" y="0"/>
          <a:ext cx="2118535" cy="571504"/>
        </a:xfrm>
        <a:prstGeom prst="roundRect">
          <a:avLst>
            <a:gd name="adj" fmla="val 10000"/>
          </a:avLst>
        </a:prstGeom>
        <a:solidFill>
          <a:schemeClr val="tx1">
            <a:lumMod val="75000"/>
          </a:schemeClr>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smtClean="0"/>
            <a:t>Teaching </a:t>
          </a:r>
          <a:r>
            <a:rPr lang="en-GB" sz="1600" b="1" kern="1200" dirty="0"/>
            <a:t>material</a:t>
          </a:r>
        </a:p>
      </dsp:txBody>
      <dsp:txXfrm>
        <a:off x="27768" y="16739"/>
        <a:ext cx="2085057" cy="538026"/>
      </dsp:txXfrm>
    </dsp:sp>
    <dsp:sp modelId="{10ACAA5C-52A9-4CD7-A53D-3C7632AAB9FB}">
      <dsp:nvSpPr>
        <dsp:cNvPr id="0" name=""/>
        <dsp:cNvSpPr/>
      </dsp:nvSpPr>
      <dsp:spPr>
        <a:xfrm>
          <a:off x="2341418" y="23053"/>
          <a:ext cx="449129" cy="525396"/>
        </a:xfrm>
        <a:prstGeom prst="rightArrow">
          <a:avLst>
            <a:gd name="adj1" fmla="val 60000"/>
            <a:gd name="adj2" fmla="val 50000"/>
          </a:avLst>
        </a:prstGeom>
        <a:solidFill>
          <a:schemeClr val="bg1">
            <a:lumMod val="50000"/>
            <a:lumOff val="50000"/>
          </a:schemeClr>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GB" sz="2200" kern="1200"/>
        </a:p>
      </dsp:txBody>
      <dsp:txXfrm>
        <a:off x="2341418" y="128132"/>
        <a:ext cx="314390" cy="315238"/>
      </dsp:txXfrm>
    </dsp:sp>
    <dsp:sp modelId="{8B2BB27E-4BA3-4076-BE92-F03848559693}">
      <dsp:nvSpPr>
        <dsp:cNvPr id="0" name=""/>
        <dsp:cNvSpPr/>
      </dsp:nvSpPr>
      <dsp:spPr>
        <a:xfrm>
          <a:off x="2976979" y="0"/>
          <a:ext cx="2118535" cy="571504"/>
        </a:xfrm>
        <a:prstGeom prst="roundRect">
          <a:avLst>
            <a:gd name="adj" fmla="val 10000"/>
          </a:avLst>
        </a:prstGeom>
        <a:solidFill>
          <a:schemeClr val="tx1">
            <a:lumMod val="65000"/>
          </a:schemeClr>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a:t>Publicly usable teaching material</a:t>
          </a:r>
        </a:p>
      </dsp:txBody>
      <dsp:txXfrm>
        <a:off x="2993718" y="16739"/>
        <a:ext cx="2085057" cy="538026"/>
      </dsp:txXfrm>
    </dsp:sp>
    <dsp:sp modelId="{05FBD593-B487-4DAB-BF18-D089C30BE8F9}">
      <dsp:nvSpPr>
        <dsp:cNvPr id="0" name=""/>
        <dsp:cNvSpPr/>
      </dsp:nvSpPr>
      <dsp:spPr>
        <a:xfrm>
          <a:off x="5307368" y="23053"/>
          <a:ext cx="449129" cy="525396"/>
        </a:xfrm>
        <a:prstGeom prst="rightArrow">
          <a:avLst>
            <a:gd name="adj1" fmla="val 60000"/>
            <a:gd name="adj2" fmla="val 50000"/>
          </a:avLst>
        </a:prstGeom>
        <a:solidFill>
          <a:schemeClr val="bg1">
            <a:lumMod val="50000"/>
            <a:lumOff val="50000"/>
          </a:schemeClr>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GB" sz="2200" kern="1200"/>
        </a:p>
      </dsp:txBody>
      <dsp:txXfrm>
        <a:off x="5307368" y="128132"/>
        <a:ext cx="314390" cy="315238"/>
      </dsp:txXfrm>
    </dsp:sp>
    <dsp:sp modelId="{10EFF975-8138-468B-8F5D-EF152A38AE7C}">
      <dsp:nvSpPr>
        <dsp:cNvPr id="0" name=""/>
        <dsp:cNvSpPr/>
      </dsp:nvSpPr>
      <dsp:spPr>
        <a:xfrm>
          <a:off x="5942928" y="0"/>
          <a:ext cx="2118535" cy="571504"/>
        </a:xfrm>
        <a:prstGeom prst="roundRect">
          <a:avLst>
            <a:gd name="adj" fmla="val 10000"/>
          </a:avLst>
        </a:prstGeom>
        <a:solidFill>
          <a:schemeClr val="tx1">
            <a:lumMod val="50000"/>
          </a:schemeClr>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a:t>OERs</a:t>
          </a:r>
        </a:p>
      </dsp:txBody>
      <dsp:txXfrm>
        <a:off x="5959667" y="16739"/>
        <a:ext cx="2085057" cy="53802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917EC4-FEAF-47F3-9E6B-80EB8BA14FDB}" type="datetimeFigureOut">
              <a:rPr lang="en-GB" smtClean="0"/>
              <a:pPr/>
              <a:t>10/07/2017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664927-3934-4398-AEA3-0A27EADE74A6}" type="slidenum">
              <a:rPr lang="en-GB" smtClean="0"/>
              <a:pPr/>
              <a:t>‹#›</a:t>
            </a:fld>
            <a:endParaRPr lang="en-GB"/>
          </a:p>
        </p:txBody>
      </p:sp>
    </p:spTree>
    <p:extLst>
      <p:ext uri="{BB962C8B-B14F-4D97-AF65-F5344CB8AC3E}">
        <p14:creationId xmlns:p14="http://schemas.microsoft.com/office/powerpoint/2010/main" val="2819871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Header Placeholder 3"/>
          <p:cNvSpPr>
            <a:spLocks noGrp="1"/>
          </p:cNvSpPr>
          <p:nvPr>
            <p:ph type="hdr" sz="quarter" idx="10"/>
          </p:nvPr>
        </p:nvSpPr>
        <p:spPr/>
        <p:txBody>
          <a:bodyPr/>
          <a:lstStyle/>
          <a:p>
            <a:pPr>
              <a:defRPr/>
            </a:pPr>
            <a:endParaRPr lang="en-GB">
              <a:solidFill>
                <a:prstClr val="black"/>
              </a:solidFill>
            </a:endParaRPr>
          </a:p>
        </p:txBody>
      </p:sp>
      <p:sp>
        <p:nvSpPr>
          <p:cNvPr id="5" name="Slide Number Placeholder 4"/>
          <p:cNvSpPr>
            <a:spLocks noGrp="1"/>
          </p:cNvSpPr>
          <p:nvPr>
            <p:ph type="sldNum" sz="quarter" idx="11"/>
          </p:nvPr>
        </p:nvSpPr>
        <p:spPr/>
        <p:txBody>
          <a:bodyPr/>
          <a:lstStyle/>
          <a:p>
            <a:pPr>
              <a:defRPr/>
            </a:pPr>
            <a:fld id="{4E3F38CD-FB97-4B56-969B-9A9CA5C12683}" type="slidenum">
              <a:rPr lang="en-GB" smtClean="0">
                <a:solidFill>
                  <a:prstClr val="black"/>
                </a:solidFill>
              </a:rPr>
              <a:pPr>
                <a:defRPr/>
              </a:pPr>
              <a:t>1</a:t>
            </a:fld>
            <a:endParaRPr lang="en-GB">
              <a:solidFill>
                <a:prstClr val="black"/>
              </a:solidFill>
            </a:endParaRPr>
          </a:p>
        </p:txBody>
      </p:sp>
    </p:spTree>
    <p:extLst>
      <p:ext uri="{BB962C8B-B14F-4D97-AF65-F5344CB8AC3E}">
        <p14:creationId xmlns:p14="http://schemas.microsoft.com/office/powerpoint/2010/main" val="1924937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112000"/>
              </a:lnSpc>
              <a:spcAft>
                <a:spcPts val="600"/>
              </a:spcAft>
            </a:pPr>
            <a:r>
              <a:rPr lang="en-GB" sz="1200" dirty="0" smtClean="0"/>
              <a:t>And there is an explosion of freely available, high quality content online that educators and students can link to…</a:t>
            </a:r>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12C2AF-A77A-4B01-8228-100F80A93C44}" type="slidenum">
              <a:rPr lang="en-GB" smtClean="0">
                <a:latin typeface="Arial" charset="0"/>
              </a:rPr>
              <a:pPr/>
              <a:t>2</a:t>
            </a:fld>
            <a:endParaRPr lang="en-GB" smtClean="0">
              <a:latin typeface="Arial" charset="0"/>
            </a:endParaRPr>
          </a:p>
        </p:txBody>
      </p:sp>
    </p:spTree>
    <p:extLst>
      <p:ext uri="{BB962C8B-B14F-4D97-AF65-F5344CB8AC3E}">
        <p14:creationId xmlns:p14="http://schemas.microsoft.com/office/powerpoint/2010/main" val="1057826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865213" rtl="0" eaLnBrk="1" fontAlgn="auto" latinLnBrk="0" hangingPunct="1">
              <a:lnSpc>
                <a:spcPct val="100000"/>
              </a:lnSpc>
              <a:spcBef>
                <a:spcPts val="0"/>
              </a:spcBef>
              <a:spcAft>
                <a:spcPts val="0"/>
              </a:spcAft>
              <a:buClrTx/>
              <a:buSzTx/>
              <a:buFontTx/>
              <a:buNone/>
              <a:tabLst/>
              <a:defRPr/>
            </a:pPr>
            <a:r>
              <a:rPr lang="en-GB" sz="1400" b="1" dirty="0" smtClean="0"/>
              <a:t>Possibilities of OER to</a:t>
            </a:r>
            <a:r>
              <a:rPr lang="en-GB" sz="1400" b="1" baseline="0" dirty="0" smtClean="0"/>
              <a:t> HE in Africa</a:t>
            </a:r>
            <a:endParaRPr lang="en-GB" sz="1400" b="1" dirty="0" smtClean="0"/>
          </a:p>
          <a:p>
            <a:pPr marL="0" lvl="1" defTabSz="865213">
              <a:defRPr/>
            </a:pPr>
            <a:endParaRPr lang="en-GB" sz="1300" dirty="0"/>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9DD301C9-C4B1-43C6-8507-5EFADED312B0}" type="slidenum">
              <a:rPr lang="en-GB" smtClean="0"/>
              <a:pPr>
                <a:defRPr/>
              </a:pPr>
              <a:t>3</a:t>
            </a:fld>
            <a:endParaRPr lang="en-GB"/>
          </a:p>
        </p:txBody>
      </p:sp>
    </p:spTree>
    <p:extLst>
      <p:ext uri="{BB962C8B-B14F-4D97-AF65-F5344CB8AC3E}">
        <p14:creationId xmlns:p14="http://schemas.microsoft.com/office/powerpoint/2010/main" val="948023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B664927-3934-4398-AEA3-0A27EADE74A6}" type="slidenum">
              <a:rPr lang="en-GB" smtClean="0"/>
              <a:pPr/>
              <a:t>4</a:t>
            </a:fld>
            <a:endParaRPr lang="en-GB"/>
          </a:p>
        </p:txBody>
      </p:sp>
    </p:spTree>
    <p:extLst>
      <p:ext uri="{BB962C8B-B14F-4D97-AF65-F5344CB8AC3E}">
        <p14:creationId xmlns:p14="http://schemas.microsoft.com/office/powerpoint/2010/main" val="1945349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4710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F3AC08-FF9D-4EB2-ADE2-95C7E3C7DFFE}" type="slidenum">
              <a:rPr lang="en-GB" altLang="en-US">
                <a:latin typeface="Calibri" panose="020F0502020204030204" pitchFamily="34" charset="0"/>
              </a:rPr>
              <a:pPr eaLnBrk="1" hangingPunct="1"/>
              <a:t>5</a:t>
            </a:fld>
            <a:endParaRPr lang="en-GB" altLang="en-US">
              <a:latin typeface="Calibri" panose="020F0502020204030204" pitchFamily="34" charset="0"/>
            </a:endParaRPr>
          </a:p>
        </p:txBody>
      </p:sp>
    </p:spTree>
    <p:extLst>
      <p:ext uri="{BB962C8B-B14F-4D97-AF65-F5344CB8AC3E}">
        <p14:creationId xmlns:p14="http://schemas.microsoft.com/office/powerpoint/2010/main" val="2586692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4710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091DED-DCD6-4F90-87D6-3B0C6BC25385}" type="slidenum">
              <a:rPr lang="en-GB" altLang="en-US">
                <a:latin typeface="Calibri" panose="020F0502020204030204" pitchFamily="34" charset="0"/>
              </a:rPr>
              <a:pPr eaLnBrk="1" hangingPunct="1"/>
              <a:t>6</a:t>
            </a:fld>
            <a:endParaRPr lang="en-GB" altLang="en-US">
              <a:latin typeface="Calibri" panose="020F0502020204030204" pitchFamily="34" charset="0"/>
            </a:endParaRPr>
          </a:p>
        </p:txBody>
      </p:sp>
    </p:spTree>
    <p:extLst>
      <p:ext uri="{BB962C8B-B14F-4D97-AF65-F5344CB8AC3E}">
        <p14:creationId xmlns:p14="http://schemas.microsoft.com/office/powerpoint/2010/main" val="3370082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B664927-3934-4398-AEA3-0A27EADE74A6}" type="slidenum">
              <a:rPr lang="en-GB" smtClean="0"/>
              <a:pPr/>
              <a:t>7</a:t>
            </a:fld>
            <a:endParaRPr lang="en-GB"/>
          </a:p>
        </p:txBody>
      </p:sp>
    </p:spTree>
    <p:extLst>
      <p:ext uri="{BB962C8B-B14F-4D97-AF65-F5344CB8AC3E}">
        <p14:creationId xmlns:p14="http://schemas.microsoft.com/office/powerpoint/2010/main" val="1129181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The </a:t>
            </a:r>
            <a:r>
              <a:rPr lang="en-ZA" dirty="0" err="1" smtClean="0"/>
              <a:t>dScribe</a:t>
            </a:r>
            <a:r>
              <a:rPr lang="en-ZA" dirty="0" smtClean="0"/>
              <a:t> process at the University of Michigan (U-M) may be broken down into seven steps: </a:t>
            </a:r>
          </a:p>
          <a:p>
            <a:r>
              <a:rPr lang="en-ZA" b="1" dirty="0" smtClean="0"/>
              <a:t>Connect: </a:t>
            </a:r>
            <a:r>
              <a:rPr lang="en-ZA" dirty="0" smtClean="0"/>
              <a:t>Prior to the semester, a dScribe2 or member of the U-M OER staff meets with a faculty member about the interest in making lectures, syllabi, and other educational materials available as OER. In this stage, the dScribe2 assists the faculty in licensing the selected course materials under a Creative Commons license. The faculty member and dScribe2 begin the process of recruiting a student enrolled in the faculty’s course to work as a </a:t>
            </a:r>
            <a:r>
              <a:rPr lang="en-ZA" dirty="0" err="1" smtClean="0"/>
              <a:t>dScribe</a:t>
            </a:r>
            <a:r>
              <a:rPr lang="en-ZA" dirty="0" smtClean="0"/>
              <a:t>. Some </a:t>
            </a:r>
            <a:r>
              <a:rPr lang="en-ZA" dirty="0" err="1" smtClean="0"/>
              <a:t>dScribes</a:t>
            </a:r>
            <a:r>
              <a:rPr lang="en-ZA" dirty="0" smtClean="0"/>
              <a:t> work on courses they have previously had. </a:t>
            </a:r>
          </a:p>
          <a:p>
            <a:r>
              <a:rPr lang="en-ZA" b="1" dirty="0" smtClean="0"/>
              <a:t>Learn: </a:t>
            </a:r>
            <a:r>
              <a:rPr lang="en-ZA" dirty="0" smtClean="0"/>
              <a:t>Once selected, the </a:t>
            </a:r>
            <a:r>
              <a:rPr lang="en-ZA" dirty="0" err="1" smtClean="0"/>
              <a:t>dScribe</a:t>
            </a:r>
            <a:r>
              <a:rPr lang="en-ZA" dirty="0" smtClean="0"/>
              <a:t> attends a training course led by more experienced dScribe2s and members of the U-M Open Educational Resources team. Here, the </a:t>
            </a:r>
            <a:r>
              <a:rPr lang="en-ZA" dirty="0" err="1" smtClean="0"/>
              <a:t>dScribe</a:t>
            </a:r>
            <a:r>
              <a:rPr lang="en-ZA" dirty="0" smtClean="0"/>
              <a:t> learns about the OER movement, intellectual property, and the </a:t>
            </a:r>
            <a:r>
              <a:rPr lang="en-ZA" dirty="0" err="1" smtClean="0"/>
              <a:t>dScribe</a:t>
            </a:r>
            <a:r>
              <a:rPr lang="en-ZA" dirty="0" smtClean="0"/>
              <a:t> publishing process, develops techniques for soliciting educational material from faculty and students, learns about why we cannot simply publish faculty course materials as is, begins using </a:t>
            </a:r>
            <a:r>
              <a:rPr lang="en-ZA" dirty="0" err="1" smtClean="0"/>
              <a:t>OERca</a:t>
            </a:r>
            <a:r>
              <a:rPr lang="en-ZA" dirty="0" smtClean="0"/>
              <a:t> (web-based software for managing the clearing process) and masters the method of identifying and resolving copyright and privacy concerns within educational materials. </a:t>
            </a:r>
          </a:p>
          <a:p>
            <a:r>
              <a:rPr lang="en-ZA" b="1" dirty="0" smtClean="0"/>
              <a:t>Gather &amp; license: </a:t>
            </a:r>
            <a:r>
              <a:rPr lang="en-ZA" dirty="0" smtClean="0"/>
              <a:t>After the training session, the faculty and </a:t>
            </a:r>
            <a:r>
              <a:rPr lang="en-ZA" dirty="0" err="1" smtClean="0"/>
              <a:t>dScribe</a:t>
            </a:r>
            <a:r>
              <a:rPr lang="en-ZA" dirty="0" smtClean="0"/>
              <a:t> work together to gather all of the selected course materials in native file formats (e.g. Microsoft PowerPoint, Microsoft Word, </a:t>
            </a:r>
            <a:r>
              <a:rPr lang="en-ZA" dirty="0" err="1" smtClean="0"/>
              <a:t>OpenOffice</a:t>
            </a:r>
            <a:r>
              <a:rPr lang="en-ZA" dirty="0" smtClean="0"/>
              <a:t>).</a:t>
            </a:r>
          </a:p>
          <a:p>
            <a:r>
              <a:rPr lang="en-ZA" b="1" dirty="0" smtClean="0"/>
              <a:t>Assess: </a:t>
            </a:r>
            <a:r>
              <a:rPr lang="en-ZA" dirty="0" smtClean="0"/>
              <a:t>As the semester progresses, the </a:t>
            </a:r>
            <a:r>
              <a:rPr lang="en-ZA" dirty="0" err="1" smtClean="0"/>
              <a:t>dScribe</a:t>
            </a:r>
            <a:r>
              <a:rPr lang="en-ZA" dirty="0" smtClean="0"/>
              <a:t> uses her knowledge of the </a:t>
            </a:r>
            <a:r>
              <a:rPr lang="en-ZA" dirty="0" err="1" smtClean="0"/>
              <a:t>dScribe</a:t>
            </a:r>
            <a:r>
              <a:rPr lang="en-ZA" dirty="0" smtClean="0"/>
              <a:t> clearing and publishing process to review the faculty’s course materials, identifying copyright and other similar concerns. The </a:t>
            </a:r>
            <a:r>
              <a:rPr lang="en-ZA" dirty="0" err="1" smtClean="0"/>
              <a:t>dScribe</a:t>
            </a:r>
            <a:r>
              <a:rPr lang="en-ZA" dirty="0" smtClean="0"/>
              <a:t> uses </a:t>
            </a:r>
            <a:r>
              <a:rPr lang="en-ZA" dirty="0" err="1" smtClean="0"/>
              <a:t>OERca</a:t>
            </a:r>
            <a:r>
              <a:rPr lang="en-ZA" dirty="0" smtClean="0"/>
              <a:t> - a web-based decision management tool developed by University of Michigan - to keep track of her work and recommended actions as she clears specific content.</a:t>
            </a:r>
          </a:p>
          <a:p>
            <a:r>
              <a:rPr lang="en-ZA" b="1" dirty="0" smtClean="0"/>
              <a:t>Clear: </a:t>
            </a:r>
            <a:r>
              <a:rPr lang="en-ZA" dirty="0" smtClean="0"/>
              <a:t>When questions arise that the </a:t>
            </a:r>
            <a:r>
              <a:rPr lang="en-ZA" dirty="0" err="1" smtClean="0"/>
              <a:t>dScribe</a:t>
            </a:r>
            <a:r>
              <a:rPr lang="en-ZA" dirty="0" smtClean="0"/>
              <a:t> cannot answer, the </a:t>
            </a:r>
            <a:r>
              <a:rPr lang="en-ZA" dirty="0" err="1" smtClean="0"/>
              <a:t>dScribe</a:t>
            </a:r>
            <a:r>
              <a:rPr lang="en-ZA" dirty="0" smtClean="0"/>
              <a:t> collaborates with her faculty and dScribe2. Much of this communication is accomplished using </a:t>
            </a:r>
            <a:r>
              <a:rPr lang="en-ZA" dirty="0" err="1" smtClean="0"/>
              <a:t>OERca</a:t>
            </a:r>
            <a:r>
              <a:rPr lang="en-ZA" dirty="0" smtClean="0"/>
              <a:t> or during weekly workshops and in meetings with the faculty.</a:t>
            </a:r>
          </a:p>
          <a:p>
            <a:r>
              <a:rPr lang="en-ZA" b="1" dirty="0" smtClean="0"/>
              <a:t>Edit: </a:t>
            </a:r>
            <a:r>
              <a:rPr lang="en-ZA" dirty="0" smtClean="0"/>
              <a:t>After the material has been vetted, the </a:t>
            </a:r>
            <a:r>
              <a:rPr lang="en-ZA" dirty="0" err="1" smtClean="0"/>
              <a:t>dScribe</a:t>
            </a:r>
            <a:r>
              <a:rPr lang="en-ZA" dirty="0" smtClean="0"/>
              <a:t> edits the material and inserts the necessary licensing information into the given material. </a:t>
            </a:r>
          </a:p>
          <a:p>
            <a:r>
              <a:rPr lang="en-ZA" b="1" dirty="0" smtClean="0"/>
              <a:t>Review: </a:t>
            </a:r>
            <a:r>
              <a:rPr lang="en-ZA" dirty="0" smtClean="0"/>
              <a:t>With the edits complete, the faculty then reviews the material, suggests any changes, and gives the </a:t>
            </a:r>
            <a:r>
              <a:rPr lang="en-ZA" dirty="0" err="1" smtClean="0"/>
              <a:t>dScribe</a:t>
            </a:r>
            <a:r>
              <a:rPr lang="en-ZA" dirty="0" smtClean="0"/>
              <a:t> the final approval to publish to the U-M OER website for others to access, use, and share. </a:t>
            </a:r>
          </a:p>
        </p:txBody>
      </p:sp>
      <p:sp>
        <p:nvSpPr>
          <p:cNvPr id="4" name="Slide Number Placeholder 3"/>
          <p:cNvSpPr>
            <a:spLocks noGrp="1"/>
          </p:cNvSpPr>
          <p:nvPr>
            <p:ph type="sldNum" sz="quarter" idx="10"/>
          </p:nvPr>
        </p:nvSpPr>
        <p:spPr/>
        <p:txBody>
          <a:bodyPr/>
          <a:lstStyle/>
          <a:p>
            <a:fld id="{CB664927-3934-4398-AEA3-0A27EADE74A6}" type="slidenum">
              <a:rPr lang="en-GB" smtClean="0"/>
              <a:pPr/>
              <a:t>8</a:t>
            </a:fld>
            <a:endParaRPr lang="en-GB"/>
          </a:p>
        </p:txBody>
      </p:sp>
    </p:spTree>
    <p:extLst>
      <p:ext uri="{BB962C8B-B14F-4D97-AF65-F5344CB8AC3E}">
        <p14:creationId xmlns:p14="http://schemas.microsoft.com/office/powerpoint/2010/main" val="1801320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For such interesting questions and observations. In conclusion…</a:t>
            </a:r>
            <a:endParaRPr lang="en-GB" dirty="0"/>
          </a:p>
        </p:txBody>
      </p:sp>
      <p:sp>
        <p:nvSpPr>
          <p:cNvPr id="4" name="Header Placeholder 3"/>
          <p:cNvSpPr>
            <a:spLocks noGrp="1"/>
          </p:cNvSpPr>
          <p:nvPr>
            <p:ph type="hdr" sz="quarter" idx="10"/>
          </p:nvPr>
        </p:nvSpPr>
        <p:spPr/>
        <p:txBody>
          <a:bodyPr/>
          <a:lstStyle/>
          <a:p>
            <a:pPr>
              <a:defRPr/>
            </a:pPr>
            <a:endParaRPr lang="en-GB">
              <a:solidFill>
                <a:prstClr val="black"/>
              </a:solidFill>
            </a:endParaRPr>
          </a:p>
        </p:txBody>
      </p:sp>
      <p:sp>
        <p:nvSpPr>
          <p:cNvPr id="5" name="Slide Number Placeholder 4"/>
          <p:cNvSpPr>
            <a:spLocks noGrp="1"/>
          </p:cNvSpPr>
          <p:nvPr>
            <p:ph type="sldNum" sz="quarter" idx="11"/>
          </p:nvPr>
        </p:nvSpPr>
        <p:spPr/>
        <p:txBody>
          <a:bodyPr/>
          <a:lstStyle/>
          <a:p>
            <a:pPr>
              <a:defRPr/>
            </a:pPr>
            <a:fld id="{4E3F38CD-FB97-4B56-969B-9A9CA5C12683}" type="slidenum">
              <a:rPr lang="en-GB" smtClean="0">
                <a:solidFill>
                  <a:prstClr val="black"/>
                </a:solidFill>
              </a:rPr>
              <a:pPr>
                <a:defRPr/>
              </a:pPr>
              <a:t>9</a:t>
            </a:fld>
            <a:endParaRPr lang="en-GB">
              <a:solidFill>
                <a:prstClr val="black"/>
              </a:solidFill>
            </a:endParaRPr>
          </a:p>
        </p:txBody>
      </p:sp>
    </p:spTree>
    <p:extLst>
      <p:ext uri="{BB962C8B-B14F-4D97-AF65-F5344CB8AC3E}">
        <p14:creationId xmlns:p14="http://schemas.microsoft.com/office/powerpoint/2010/main" val="1134745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628B992-7DCA-42AA-9CAB-608C40608999}" type="datetimeFigureOut">
              <a:rPr lang="en-GB" smtClean="0"/>
              <a:pPr/>
              <a:t>10/07/2017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3316526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8B992-7DCA-42AA-9CAB-608C40608999}" type="datetimeFigureOut">
              <a:rPr lang="en-GB" smtClean="0"/>
              <a:pPr/>
              <a:t>10/07/2017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25682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8B992-7DCA-42AA-9CAB-608C40608999}" type="datetimeFigureOut">
              <a:rPr lang="en-GB" smtClean="0"/>
              <a:pPr/>
              <a:t>10/07/2017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487654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0194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2pPr>
              <a:buClr>
                <a:srgbClr val="F58320"/>
              </a:buClr>
              <a:buSzPct val="85000"/>
              <a:buFont typeface="Wingdings" pitchFamily="2" charset="2"/>
              <a:buChar char="v"/>
              <a:defRPr/>
            </a:lvl2pPr>
            <a:lvl3pPr>
              <a:buClr>
                <a:srgbClr val="F58320"/>
              </a:buClr>
              <a:buSzPct val="85000"/>
              <a:buFont typeface="Wingdings" pitchFamily="2" charset="2"/>
              <a:buChar char="v"/>
              <a:defRPr/>
            </a:lvl3pPr>
            <a:lvl4pPr>
              <a:buClr>
                <a:srgbClr val="F58320"/>
              </a:buClr>
              <a:buSzPct val="85000"/>
              <a:buFont typeface="Wingdings" pitchFamily="2" charset="2"/>
              <a:buChar char="v"/>
              <a:defRPr/>
            </a:lvl4pPr>
            <a:lvl5pPr>
              <a:buClr>
                <a:srgbClr val="F58320"/>
              </a:buClr>
              <a:buSzPct val="85000"/>
              <a:buFont typeface="Wingdings" pitchFamily="2" charset="2"/>
              <a:buChar char="v"/>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GB"/>
          </a:p>
        </p:txBody>
      </p:sp>
      <p:sp>
        <p:nvSpPr>
          <p:cNvPr id="8" name="Date Placeholder 7"/>
          <p:cNvSpPr>
            <a:spLocks noGrp="1"/>
          </p:cNvSpPr>
          <p:nvPr>
            <p:ph type="dt" sz="half" idx="10"/>
          </p:nvPr>
        </p:nvSpPr>
        <p:spPr/>
        <p:txBody>
          <a:bodyPr/>
          <a:lstStyle/>
          <a:p>
            <a:pPr>
              <a:defRPr/>
            </a:pPr>
            <a:fld id="{1D837F7F-9B60-4506-B266-F6EFAEFB4836}" type="datetime1">
              <a:rPr lang="en-GB" smtClean="0">
                <a:solidFill>
                  <a:prstClr val="black">
                    <a:tint val="75000"/>
                  </a:prstClr>
                </a:solidFill>
              </a:rPr>
              <a:pPr>
                <a:defRPr/>
              </a:pPr>
              <a:t>10/07/2017</a:t>
            </a:fld>
            <a:endParaRPr lang="en-US">
              <a:solidFill>
                <a:prstClr val="black">
                  <a:tint val="75000"/>
                </a:prstClr>
              </a:solidFill>
            </a:endParaRPr>
          </a:p>
        </p:txBody>
      </p:sp>
      <p:sp>
        <p:nvSpPr>
          <p:cNvPr id="9" name="Footer Placeholder 8"/>
          <p:cNvSpPr>
            <a:spLocks noGrp="1"/>
          </p:cNvSpPr>
          <p:nvPr>
            <p:ph type="ftr" sz="quarter" idx="11"/>
          </p:nvPr>
        </p:nvSpPr>
        <p:spPr/>
        <p:txBody>
          <a:bodyPr/>
          <a:lstStyle/>
          <a:p>
            <a:pPr>
              <a:defRPr/>
            </a:pPr>
            <a:endParaRPr lang="en-US">
              <a:solidFill>
                <a:prstClr val="black">
                  <a:tint val="75000"/>
                </a:prstClr>
              </a:solidFill>
            </a:endParaRPr>
          </a:p>
        </p:txBody>
      </p:sp>
      <p:sp>
        <p:nvSpPr>
          <p:cNvPr id="10" name="Slide Number Placeholder 9"/>
          <p:cNvSpPr>
            <a:spLocks noGrp="1"/>
          </p:cNvSpPr>
          <p:nvPr>
            <p:ph type="sldNum" sz="quarter" idx="12"/>
          </p:nvPr>
        </p:nvSpPr>
        <p:spPr/>
        <p:txBody>
          <a:bodyPr/>
          <a:lstStyle/>
          <a:p>
            <a:pPr>
              <a:defRPr/>
            </a:pPr>
            <a:fld id="{6566EC97-2466-464D-88B6-8435D9D972E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115492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8618FA8-8AC3-41A3-9428-D51060F1BF89}" type="datetime1">
              <a:rPr lang="en-GB" smtClean="0">
                <a:solidFill>
                  <a:prstClr val="black">
                    <a:tint val="75000"/>
                  </a:prstClr>
                </a:solidFill>
              </a:rPr>
              <a:pPr>
                <a:defRPr/>
              </a:pPr>
              <a:t>10/07/2017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57FB4D2-CB21-4612-B8B3-7DCD8447168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299804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E1B4B1B-37EB-4F9F-A7D6-59032A17AF50}" type="datetime1">
              <a:rPr lang="en-GB" smtClean="0">
                <a:solidFill>
                  <a:prstClr val="black">
                    <a:tint val="75000"/>
                  </a:prstClr>
                </a:solidFill>
              </a:rPr>
              <a:pPr>
                <a:defRPr/>
              </a:pPr>
              <a:t>10/07/2017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E276CC3-2D46-462B-8178-0D12D07E03D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55094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818B994-90B1-460C-86F4-10A67AC9C98A}" type="datetime1">
              <a:rPr lang="en-GB" smtClean="0">
                <a:solidFill>
                  <a:prstClr val="black">
                    <a:tint val="75000"/>
                  </a:prstClr>
                </a:solidFill>
              </a:rPr>
              <a:pPr>
                <a:defRPr/>
              </a:pPr>
              <a:t>10/07/2017</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22378693-E414-4B41-9DF8-661A8C66C1B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9327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29BE19-FFC4-4C17-9CD3-7C48ED516C8F}" type="datetime1">
              <a:rPr lang="en-GB" smtClean="0">
                <a:solidFill>
                  <a:prstClr val="black">
                    <a:tint val="75000"/>
                  </a:prstClr>
                </a:solidFill>
              </a:rPr>
              <a:pPr>
                <a:defRPr/>
              </a:pPr>
              <a:t>10/07/2017</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5B60557A-7753-42D2-AA88-5FF66885EAF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13214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72F331B-9A4A-42BB-BDAF-C65CBE9B3E5B}" type="datetime1">
              <a:rPr lang="en-GB" smtClean="0">
                <a:solidFill>
                  <a:prstClr val="black">
                    <a:tint val="75000"/>
                  </a:prstClr>
                </a:solidFill>
              </a:rPr>
              <a:pPr>
                <a:defRPr/>
              </a:pPr>
              <a:t>10/07/2017</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8D822582-5761-49B7-B596-7CEC95A594D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813983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F4BED8-AAFB-475C-8022-1570120EB671}" type="datetime1">
              <a:rPr lang="en-GB" smtClean="0">
                <a:solidFill>
                  <a:prstClr val="black">
                    <a:tint val="75000"/>
                  </a:prstClr>
                </a:solidFill>
              </a:rPr>
              <a:pPr>
                <a:defRPr/>
              </a:pPr>
              <a:t>10/07/2017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4DA64B9-56F8-4AE5-B8B5-7CD801C59C6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18859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8B992-7DCA-42AA-9CAB-608C40608999}" type="datetimeFigureOut">
              <a:rPr lang="en-GB" smtClean="0"/>
              <a:pPr/>
              <a:t>10/07/2017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18971616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FBE61B2-8E0A-47B0-99CF-5F662B65DE82}" type="datetime1">
              <a:rPr lang="en-GB" smtClean="0">
                <a:solidFill>
                  <a:prstClr val="black">
                    <a:tint val="75000"/>
                  </a:prstClr>
                </a:solidFill>
              </a:rPr>
              <a:pPr>
                <a:defRPr/>
              </a:pPr>
              <a:t>10/07/2017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08F19E7-68CF-4385-A8CA-BE8E7D8B3BF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5081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52F02B2-1F96-439E-A118-64DB08D4B3DB}" type="datetime1">
              <a:rPr lang="en-GB" smtClean="0">
                <a:solidFill>
                  <a:prstClr val="black">
                    <a:tint val="75000"/>
                  </a:prstClr>
                </a:solidFill>
              </a:rPr>
              <a:pPr>
                <a:defRPr/>
              </a:pPr>
              <a:t>10/07/2017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9BE4931-EF61-4B9A-B4CD-AA78B6D7728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12633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F002E3-E874-4512-A430-1B80C98D6007}" type="datetime1">
              <a:rPr lang="en-GB" smtClean="0">
                <a:solidFill>
                  <a:prstClr val="black">
                    <a:tint val="75000"/>
                  </a:prstClr>
                </a:solidFill>
              </a:rPr>
              <a:pPr>
                <a:defRPr/>
              </a:pPr>
              <a:t>10/07/2017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748164B-A6E2-4192-AA4B-1734DD772B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503941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410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2pPr>
              <a:buClr>
                <a:srgbClr val="F58320"/>
              </a:buClr>
              <a:buSzPct val="85000"/>
              <a:buFont typeface="Wingdings" pitchFamily="2" charset="2"/>
              <a:buChar char="v"/>
              <a:defRPr/>
            </a:lvl2pPr>
            <a:lvl3pPr>
              <a:buClr>
                <a:srgbClr val="F58320"/>
              </a:buClr>
              <a:buSzPct val="85000"/>
              <a:buFont typeface="Wingdings" pitchFamily="2" charset="2"/>
              <a:buChar char="v"/>
              <a:defRPr/>
            </a:lvl3pPr>
            <a:lvl4pPr>
              <a:buClr>
                <a:srgbClr val="F58320"/>
              </a:buClr>
              <a:buSzPct val="85000"/>
              <a:buFont typeface="Wingdings" pitchFamily="2" charset="2"/>
              <a:buChar char="v"/>
              <a:defRPr/>
            </a:lvl4pPr>
            <a:lvl5pPr>
              <a:buClr>
                <a:srgbClr val="F58320"/>
              </a:buClr>
              <a:buSzPct val="85000"/>
              <a:buFont typeface="Wingdings" pitchFamily="2" charset="2"/>
              <a:buChar char="v"/>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GB"/>
          </a:p>
        </p:txBody>
      </p:sp>
      <p:sp>
        <p:nvSpPr>
          <p:cNvPr id="8" name="Date Placeholder 7"/>
          <p:cNvSpPr>
            <a:spLocks noGrp="1"/>
          </p:cNvSpPr>
          <p:nvPr>
            <p:ph type="dt" sz="half" idx="10"/>
          </p:nvPr>
        </p:nvSpPr>
        <p:spPr/>
        <p:txBody>
          <a:bodyPr/>
          <a:lstStyle/>
          <a:p>
            <a:pPr>
              <a:defRPr/>
            </a:pPr>
            <a:fld id="{1D837F7F-9B60-4506-B266-F6EFAEFB4836}" type="datetime1">
              <a:rPr lang="en-GB" smtClean="0">
                <a:solidFill>
                  <a:prstClr val="black">
                    <a:tint val="75000"/>
                  </a:prstClr>
                </a:solidFill>
              </a:rPr>
              <a:pPr>
                <a:defRPr/>
              </a:pPr>
              <a:t>10/07/2017</a:t>
            </a:fld>
            <a:endParaRPr lang="en-US">
              <a:solidFill>
                <a:prstClr val="black">
                  <a:tint val="75000"/>
                </a:prstClr>
              </a:solidFill>
            </a:endParaRPr>
          </a:p>
        </p:txBody>
      </p:sp>
      <p:sp>
        <p:nvSpPr>
          <p:cNvPr id="9" name="Footer Placeholder 8"/>
          <p:cNvSpPr>
            <a:spLocks noGrp="1"/>
          </p:cNvSpPr>
          <p:nvPr>
            <p:ph type="ftr" sz="quarter" idx="11"/>
          </p:nvPr>
        </p:nvSpPr>
        <p:spPr/>
        <p:txBody>
          <a:bodyPr/>
          <a:lstStyle/>
          <a:p>
            <a:pPr>
              <a:defRPr/>
            </a:pPr>
            <a:endParaRPr lang="en-US">
              <a:solidFill>
                <a:prstClr val="black">
                  <a:tint val="75000"/>
                </a:prstClr>
              </a:solidFill>
            </a:endParaRPr>
          </a:p>
        </p:txBody>
      </p:sp>
      <p:sp>
        <p:nvSpPr>
          <p:cNvPr id="10" name="Slide Number Placeholder 9"/>
          <p:cNvSpPr>
            <a:spLocks noGrp="1"/>
          </p:cNvSpPr>
          <p:nvPr>
            <p:ph type="sldNum" sz="quarter" idx="12"/>
          </p:nvPr>
        </p:nvSpPr>
        <p:spPr/>
        <p:txBody>
          <a:bodyPr/>
          <a:lstStyle/>
          <a:p>
            <a:pPr>
              <a:defRPr/>
            </a:pPr>
            <a:fld id="{6566EC97-2466-464D-88B6-8435D9D972E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163952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dirty="0"/>
            </a:lvl1pPr>
          </a:lstStyle>
          <a:p>
            <a:pPr>
              <a:defRPr/>
            </a:pPr>
            <a:r>
              <a:rPr lang="en-US"/>
              <a:t>23 Apr 2009</a:t>
            </a:r>
            <a:endParaRPr lang="en-GB"/>
          </a:p>
        </p:txBody>
      </p:sp>
      <p:sp>
        <p:nvSpPr>
          <p:cNvPr id="5" name="Footer Placeholder 18"/>
          <p:cNvSpPr>
            <a:spLocks noGrp="1"/>
          </p:cNvSpPr>
          <p:nvPr>
            <p:ph type="ftr" sz="quarter" idx="11"/>
          </p:nvPr>
        </p:nvSpPr>
        <p:spPr/>
        <p:txBody>
          <a:bodyPr/>
          <a:lstStyle>
            <a:lvl1pPr>
              <a:defRPr dirty="0"/>
            </a:lvl1pPr>
          </a:lstStyle>
          <a:p>
            <a:pPr>
              <a:defRPr/>
            </a:pPr>
            <a:r>
              <a:rPr lang="en-GB"/>
              <a:t>Learning beyond the campus: stories from the </a:t>
            </a:r>
            <a:r>
              <a:rPr lang="en-GB" err="1"/>
              <a:t>MediaZoo</a:t>
            </a:r>
            <a:r>
              <a:rPr lang="en-GB"/>
              <a:t>, Keynote presentation at the XXX conference, Bradford University</a:t>
            </a:r>
          </a:p>
        </p:txBody>
      </p:sp>
      <p:sp>
        <p:nvSpPr>
          <p:cNvPr id="6" name="Slide Number Placeholder 26"/>
          <p:cNvSpPr>
            <a:spLocks noGrp="1"/>
          </p:cNvSpPr>
          <p:nvPr>
            <p:ph type="sldNum" sz="quarter" idx="12"/>
          </p:nvPr>
        </p:nvSpPr>
        <p:spPr/>
        <p:txBody>
          <a:bodyPr/>
          <a:lstStyle>
            <a:lvl1pPr>
              <a:defRPr>
                <a:solidFill>
                  <a:schemeClr val="tx2">
                    <a:shade val="90000"/>
                  </a:schemeClr>
                </a:solidFill>
              </a:defRPr>
            </a:lvl1pPr>
          </a:lstStyle>
          <a:p>
            <a:pPr>
              <a:defRPr/>
            </a:pPr>
            <a:r>
              <a:rPr lang="en-GB"/>
              <a:t>Dr Palitha Edirisingha</a:t>
            </a:r>
          </a:p>
          <a:p>
            <a:pPr>
              <a:defRPr/>
            </a:pPr>
            <a:endParaRPr lang="en-GB"/>
          </a:p>
        </p:txBody>
      </p:sp>
    </p:spTree>
    <p:extLst>
      <p:ext uri="{BB962C8B-B14F-4D97-AF65-F5344CB8AC3E}">
        <p14:creationId xmlns:p14="http://schemas.microsoft.com/office/powerpoint/2010/main" val="2492880107"/>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28B992-7DCA-42AA-9CAB-608C40608999}" type="datetimeFigureOut">
              <a:rPr lang="en-GB" smtClean="0"/>
              <a:pPr/>
              <a:t>10/07/2017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1299404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628B992-7DCA-42AA-9CAB-608C40608999}" type="datetimeFigureOut">
              <a:rPr lang="en-GB" smtClean="0"/>
              <a:pPr/>
              <a:t>10/07/2017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394218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628B992-7DCA-42AA-9CAB-608C40608999}" type="datetimeFigureOut">
              <a:rPr lang="en-GB" smtClean="0"/>
              <a:pPr/>
              <a:t>10/07/2017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3981414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628B992-7DCA-42AA-9CAB-608C40608999}" type="datetimeFigureOut">
              <a:rPr lang="en-GB" smtClean="0"/>
              <a:pPr/>
              <a:t>10/07/2017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824031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8B992-7DCA-42AA-9CAB-608C40608999}" type="datetimeFigureOut">
              <a:rPr lang="en-GB" smtClean="0"/>
              <a:pPr/>
              <a:t>10/07/2017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186651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8B992-7DCA-42AA-9CAB-608C40608999}" type="datetimeFigureOut">
              <a:rPr lang="en-GB" smtClean="0"/>
              <a:pPr/>
              <a:t>10/07/2017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1199078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8B992-7DCA-42AA-9CAB-608C40608999}" type="datetimeFigureOut">
              <a:rPr lang="en-GB" smtClean="0"/>
              <a:pPr/>
              <a:t>10/07/2017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1060497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jpeg"/><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8B992-7DCA-42AA-9CAB-608C40608999}" type="datetimeFigureOut">
              <a:rPr lang="en-GB" smtClean="0"/>
              <a:pPr/>
              <a:t>10/07/2017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0A4771-12D3-4EC2-8E72-609ED73D37B1}" type="slidenum">
              <a:rPr lang="en-GB" smtClean="0"/>
              <a:pPr/>
              <a:t>‹#›</a:t>
            </a:fld>
            <a:endParaRPr lang="en-GB"/>
          </a:p>
        </p:txBody>
      </p:sp>
    </p:spTree>
    <p:extLst>
      <p:ext uri="{BB962C8B-B14F-4D97-AF65-F5344CB8AC3E}">
        <p14:creationId xmlns:p14="http://schemas.microsoft.com/office/powerpoint/2010/main" val="3160858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 name="Text Placeholder 2"/>
          <p:cNvSpPr>
            <a:spLocks noGrp="1"/>
          </p:cNvSpPr>
          <p:nvPr>
            <p:ph type="body" idx="1"/>
          </p:nvPr>
        </p:nvSpPr>
        <p:spPr bwMode="auto">
          <a:xfrm>
            <a:off x="457200" y="1600200"/>
            <a:ext cx="82296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D837F7F-9B60-4506-B266-F6EFAEFB4836}" type="datetime1">
              <a:rPr lang="en-GB" smtClean="0">
                <a:solidFill>
                  <a:prstClr val="black">
                    <a:tint val="75000"/>
                  </a:prstClr>
                </a:solidFill>
              </a:rPr>
              <a:pPr>
                <a:defRPr/>
              </a:pPr>
              <a:t>10/07/2017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566EC97-2466-464D-88B6-8435D9D972E7}" type="slidenum">
              <a:rPr lang="en-US">
                <a:solidFill>
                  <a:prstClr val="black">
                    <a:tint val="75000"/>
                  </a:prstClr>
                </a:solidFill>
              </a:rPr>
              <a:pPr>
                <a:defRPr/>
              </a:pPr>
              <a:t>‹#›</a:t>
            </a:fld>
            <a:endParaRPr lang="en-US">
              <a:solidFill>
                <a:prstClr val="black">
                  <a:tint val="75000"/>
                </a:prstClr>
              </a:solidFill>
            </a:endParaRPr>
          </a:p>
        </p:txBody>
      </p:sp>
      <p:sp>
        <p:nvSpPr>
          <p:cNvPr id="8" name="Rectangle 7"/>
          <p:cNvSpPr/>
          <p:nvPr/>
        </p:nvSpPr>
        <p:spPr>
          <a:xfrm>
            <a:off x="0" y="5786438"/>
            <a:ext cx="9144000" cy="1071562"/>
          </a:xfrm>
          <a:prstGeom prst="rect">
            <a:avLst/>
          </a:pr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9" name="Date Placeholder 13"/>
          <p:cNvSpPr txBox="1">
            <a:spLocks/>
          </p:cNvSpPr>
          <p:nvPr/>
        </p:nvSpPr>
        <p:spPr>
          <a:xfrm>
            <a:off x="0" y="6492875"/>
            <a:ext cx="4276725" cy="365125"/>
          </a:xfrm>
          <a:prstGeom prst="rect">
            <a:avLst/>
          </a:prstGeom>
        </p:spPr>
        <p:txBody>
          <a:bodyPr anchor="b"/>
          <a:lstStyle>
            <a:lvl1pPr algn="l" eaLnBrk="1" latinLnBrk="0" hangingPunct="1">
              <a:defRPr kumimoji="0" sz="1000">
                <a:solidFill>
                  <a:schemeClr val="tx1">
                    <a:shade val="50000"/>
                  </a:schemeClr>
                </a:solidFill>
              </a:defRPr>
            </a:lvl1pPr>
          </a:lstStyle>
          <a:p>
            <a:pPr>
              <a:defRPr/>
            </a:pPr>
            <a:endParaRPr lang="en-GB" sz="1200" dirty="0" smtClean="0">
              <a:solidFill>
                <a:srgbClr val="B58D0B"/>
              </a:solidFill>
              <a:latin typeface="Arial Rounded MT Bold" pitchFamily="34" charset="0"/>
            </a:endParaRPr>
          </a:p>
          <a:p>
            <a:pPr>
              <a:defRPr/>
            </a:pPr>
            <a:endParaRPr lang="en-GB" dirty="0" smtClean="0">
              <a:solidFill>
                <a:srgbClr val="EEECE1">
                  <a:lumMod val="50000"/>
                </a:srgbClr>
              </a:solidFill>
            </a:endParaRPr>
          </a:p>
          <a:p>
            <a:pPr>
              <a:defRPr/>
            </a:pPr>
            <a:endParaRPr lang="en-GB" dirty="0">
              <a:solidFill>
                <a:srgbClr val="EEECE1">
                  <a:lumMod val="50000"/>
                </a:srgbClr>
              </a:solidFill>
            </a:endParaRPr>
          </a:p>
        </p:txBody>
      </p:sp>
      <p:sp>
        <p:nvSpPr>
          <p:cNvPr id="10" name="Slide Number Placeholder 22"/>
          <p:cNvSpPr txBox="1">
            <a:spLocks/>
          </p:cNvSpPr>
          <p:nvPr/>
        </p:nvSpPr>
        <p:spPr>
          <a:xfrm>
            <a:off x="7924800" y="6416675"/>
            <a:ext cx="762000" cy="365125"/>
          </a:xfrm>
          <a:prstGeom prst="rect">
            <a:avLst/>
          </a:prstGeom>
        </p:spPr>
        <p:txBody>
          <a:bodyPr lIns="0" rIns="0" anchor="b"/>
          <a:lstStyle>
            <a:lvl1pPr algn="r" eaLnBrk="1" latinLnBrk="0" hangingPunct="1">
              <a:defRPr kumimoji="0" sz="1200">
                <a:solidFill>
                  <a:schemeClr val="tx1">
                    <a:shade val="50000"/>
                  </a:schemeClr>
                </a:solidFill>
              </a:defRPr>
            </a:lvl1pPr>
          </a:lstStyle>
          <a:p>
            <a:pPr>
              <a:defRPr/>
            </a:pPr>
            <a:fld id="{B6BDF520-AA79-422F-87F2-4ED78819377A}" type="slidenum">
              <a:rPr lang="en-GB" smtClean="0">
                <a:solidFill>
                  <a:prstClr val="black">
                    <a:shade val="50000"/>
                  </a:prstClr>
                </a:solidFill>
              </a:rPr>
              <a:pPr>
                <a:defRPr/>
              </a:pPr>
              <a:t>‹#›</a:t>
            </a:fld>
            <a:endParaRPr lang="en-GB">
              <a:solidFill>
                <a:prstClr val="black">
                  <a:shade val="50000"/>
                </a:prstClr>
              </a:solidFill>
            </a:endParaRPr>
          </a:p>
        </p:txBody>
      </p:sp>
      <p:pic>
        <p:nvPicPr>
          <p:cNvPr id="1034" name="Picture 6" descr="logo_drafts v7 feb25.jpg"/>
          <p:cNvPicPr>
            <a:picLocks noChangeAspect="1"/>
          </p:cNvPicPr>
          <p:nvPr/>
        </p:nvPicPr>
        <p:blipFill>
          <a:blip r:embed="rId16" cstate="email">
            <a:extLst>
              <a:ext uri="{28A0092B-C50C-407E-A947-70E740481C1C}">
                <a14:useLocalDpi xmlns:a14="http://schemas.microsoft.com/office/drawing/2010/main"/>
              </a:ext>
            </a:extLst>
          </a:blip>
          <a:srcRect/>
          <a:stretch>
            <a:fillRect/>
          </a:stretch>
        </p:blipFill>
        <p:spPr bwMode="auto">
          <a:xfrm>
            <a:off x="6786563" y="5786438"/>
            <a:ext cx="2357437" cy="1071562"/>
          </a:xfrm>
          <a:prstGeom prst="rect">
            <a:avLst/>
          </a:prstGeom>
          <a:noFill/>
          <a:ln w="9525">
            <a:noFill/>
            <a:miter lim="800000"/>
            <a:headEnd/>
            <a:tailEnd/>
          </a:ln>
        </p:spPr>
      </p:pic>
      <p:pic>
        <p:nvPicPr>
          <p:cNvPr id="1035" name="Picture 7" descr="C:\Users\Catherine\Pictures\OER Africa\SAIDE logo.jpg"/>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228600" y="5943600"/>
            <a:ext cx="1905000" cy="838200"/>
          </a:xfrm>
          <a:prstGeom prst="rect">
            <a:avLst/>
          </a:prstGeom>
          <a:noFill/>
          <a:ln w="9525">
            <a:noFill/>
            <a:miter lim="800000"/>
            <a:headEnd/>
            <a:tailEnd/>
          </a:ln>
        </p:spPr>
      </p:pic>
    </p:spTree>
    <p:extLst>
      <p:ext uri="{BB962C8B-B14F-4D97-AF65-F5344CB8AC3E}">
        <p14:creationId xmlns:p14="http://schemas.microsoft.com/office/powerpoint/2010/main" val="52718688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62" r:id="rId12"/>
    <p:sldLayoutId id="2147483663" r:id="rId13"/>
    <p:sldLayoutId id="2147483686" r:id="rId14"/>
  </p:sldLayoutIdLst>
  <p:hf sldNum="0" hdr="0" ftr="0" dt="0"/>
  <p:txStyles>
    <p:titleStyle>
      <a:lvl1pPr algn="r" rtl="0" eaLnBrk="0" fontAlgn="base" hangingPunct="0">
        <a:spcBef>
          <a:spcPct val="0"/>
        </a:spcBef>
        <a:spcAft>
          <a:spcPct val="0"/>
        </a:spcAft>
        <a:defRPr sz="3600" kern="1200">
          <a:solidFill>
            <a:srgbClr val="F5801F"/>
          </a:solidFill>
          <a:effectLst>
            <a:outerShdw blurRad="38100" dist="38100" dir="2700000" algn="tl">
              <a:srgbClr val="000000">
                <a:alpha val="43137"/>
              </a:srgbClr>
            </a:outerShdw>
          </a:effectLst>
          <a:latin typeface="Arial Rounded MT Bold" pitchFamily="34" charset="0"/>
          <a:ea typeface="+mj-ea"/>
          <a:cs typeface="+mj-cs"/>
        </a:defRPr>
      </a:lvl1pPr>
      <a:lvl2pPr algn="r" rtl="0" eaLnBrk="0" fontAlgn="base" hangingPunct="0">
        <a:spcBef>
          <a:spcPct val="0"/>
        </a:spcBef>
        <a:spcAft>
          <a:spcPct val="0"/>
        </a:spcAft>
        <a:defRPr sz="3600">
          <a:solidFill>
            <a:srgbClr val="F5801F"/>
          </a:solidFill>
          <a:latin typeface="Arial Rounded MT Bold" pitchFamily="34" charset="0"/>
        </a:defRPr>
      </a:lvl2pPr>
      <a:lvl3pPr algn="r" rtl="0" eaLnBrk="0" fontAlgn="base" hangingPunct="0">
        <a:spcBef>
          <a:spcPct val="0"/>
        </a:spcBef>
        <a:spcAft>
          <a:spcPct val="0"/>
        </a:spcAft>
        <a:defRPr sz="3600">
          <a:solidFill>
            <a:srgbClr val="F5801F"/>
          </a:solidFill>
          <a:latin typeface="Arial Rounded MT Bold" pitchFamily="34" charset="0"/>
        </a:defRPr>
      </a:lvl3pPr>
      <a:lvl4pPr algn="r" rtl="0" eaLnBrk="0" fontAlgn="base" hangingPunct="0">
        <a:spcBef>
          <a:spcPct val="0"/>
        </a:spcBef>
        <a:spcAft>
          <a:spcPct val="0"/>
        </a:spcAft>
        <a:defRPr sz="3600">
          <a:solidFill>
            <a:srgbClr val="F5801F"/>
          </a:solidFill>
          <a:latin typeface="Arial Rounded MT Bold" pitchFamily="34" charset="0"/>
        </a:defRPr>
      </a:lvl4pPr>
      <a:lvl5pPr algn="r" rtl="0" eaLnBrk="0" fontAlgn="base" hangingPunct="0">
        <a:spcBef>
          <a:spcPct val="0"/>
        </a:spcBef>
        <a:spcAft>
          <a:spcPct val="0"/>
        </a:spcAft>
        <a:defRPr sz="3600">
          <a:solidFill>
            <a:srgbClr val="F5801F"/>
          </a:solidFill>
          <a:latin typeface="Arial Rounded MT Bold"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rgbClr val="573201"/>
          </a:solidFill>
          <a:latin typeface="Arial Rounded MT Bold" pitchFamily="34" charset="0"/>
          <a:ea typeface="+mn-ea"/>
          <a:cs typeface="+mn-cs"/>
        </a:defRPr>
      </a:lvl1pPr>
      <a:lvl2pPr marL="742950" indent="-285750" algn="l" rtl="0" eaLnBrk="0" fontAlgn="base" hangingPunct="0">
        <a:spcBef>
          <a:spcPct val="20000"/>
        </a:spcBef>
        <a:spcAft>
          <a:spcPct val="0"/>
        </a:spcAft>
        <a:buFont typeface="Arial" charset="0"/>
        <a:buChar char="–"/>
        <a:defRPr sz="2400" kern="1200">
          <a:solidFill>
            <a:srgbClr val="573201"/>
          </a:solidFill>
          <a:latin typeface="Arial Rounded MT Bold"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rgbClr val="573201"/>
          </a:solidFill>
          <a:latin typeface="Arial Rounded MT Bold" pitchFamily="34" charset="0"/>
          <a:ea typeface="+mn-ea"/>
          <a:cs typeface="+mn-cs"/>
        </a:defRPr>
      </a:lvl3pPr>
      <a:lvl4pPr marL="1600200" indent="-228600" algn="l" rtl="0" eaLnBrk="0" fontAlgn="base" hangingPunct="0">
        <a:spcBef>
          <a:spcPct val="20000"/>
        </a:spcBef>
        <a:spcAft>
          <a:spcPct val="0"/>
        </a:spcAft>
        <a:buFont typeface="Arial" charset="0"/>
        <a:buChar char="–"/>
        <a:defRPr sz="2400" kern="1200">
          <a:solidFill>
            <a:srgbClr val="573201"/>
          </a:solidFill>
          <a:latin typeface="Arial Rounded MT Bold" pitchFamily="34" charset="0"/>
          <a:ea typeface="+mn-ea"/>
          <a:cs typeface="+mn-cs"/>
        </a:defRPr>
      </a:lvl4pPr>
      <a:lvl5pPr marL="2057400" indent="-228600" algn="l" rtl="0" eaLnBrk="0" fontAlgn="base" hangingPunct="0">
        <a:spcBef>
          <a:spcPct val="20000"/>
        </a:spcBef>
        <a:spcAft>
          <a:spcPct val="0"/>
        </a:spcAft>
        <a:buFont typeface="Arial" charset="0"/>
        <a:buChar char="»"/>
        <a:defRPr sz="2400" kern="1200">
          <a:solidFill>
            <a:srgbClr val="573201"/>
          </a:solidFill>
          <a:latin typeface="Arial Rounded MT Bold"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www2.le.ac.uk/" TargetMode="External"/><Relationship Id="rId7" Type="http://schemas.openxmlformats.org/officeDocument/2006/relationships/hyperlink" Target="http://www2.le.ac.uk/departments/beyond-distance-research-alli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http://www.le.ac.uk/otter" TargetMode="Externa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13" Type="http://schemas.microsoft.com/office/2007/relationships/diagramDrawing" Target="../diagrams/drawing1.xml"/><Relationship Id="rId3" Type="http://schemas.openxmlformats.org/officeDocument/2006/relationships/hyperlink" Target="http://www2.le.ac.uk/" TargetMode="External"/><Relationship Id="rId7" Type="http://schemas.openxmlformats.org/officeDocument/2006/relationships/hyperlink" Target="http://www2.le.ac.uk/departments/beyond-distance-research-alliance/" TargetMode="External"/><Relationship Id="rId12"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25.xml"/><Relationship Id="rId6" Type="http://schemas.openxmlformats.org/officeDocument/2006/relationships/image" Target="../media/image7.png"/><Relationship Id="rId11" Type="http://schemas.openxmlformats.org/officeDocument/2006/relationships/diagramQuickStyle" Target="../diagrams/quickStyle1.xml"/><Relationship Id="rId5" Type="http://schemas.openxmlformats.org/officeDocument/2006/relationships/hyperlink" Target="http://www.le.ac.uk/otter" TargetMode="External"/><Relationship Id="rId10" Type="http://schemas.openxmlformats.org/officeDocument/2006/relationships/diagramLayout" Target="../diagrams/layout1.xml"/><Relationship Id="rId4" Type="http://schemas.openxmlformats.org/officeDocument/2006/relationships/image" Target="../media/image6.png"/><Relationship Id="rId9"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creativecommons.org/licenses/by/3.0/" TargetMode="External"/><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4"/>
          <p:cNvGrpSpPr>
            <a:grpSpLocks/>
          </p:cNvGrpSpPr>
          <p:nvPr/>
        </p:nvGrpSpPr>
        <p:grpSpPr bwMode="auto">
          <a:xfrm>
            <a:off x="381000" y="381000"/>
            <a:ext cx="4000500" cy="4286250"/>
            <a:chOff x="642910" y="642918"/>
            <a:chExt cx="3633814" cy="3733824"/>
          </a:xfrm>
          <a:gradFill flip="none" rotWithShape="1">
            <a:gsLst>
              <a:gs pos="0">
                <a:srgbClr val="573301"/>
              </a:gs>
              <a:gs pos="50000">
                <a:schemeClr val="accent3">
                  <a:lumMod val="75000"/>
                </a:schemeClr>
              </a:gs>
              <a:gs pos="100000">
                <a:schemeClr val="accent1">
                  <a:tint val="23500"/>
                  <a:satMod val="160000"/>
                </a:schemeClr>
              </a:gs>
            </a:gsLst>
            <a:lin ang="10800000" scaled="1"/>
            <a:tileRect/>
          </a:gradFill>
          <a:effectLst>
            <a:outerShdw blurRad="76200" dist="12700" dir="2700000" sy="-23000" kx="-800400" algn="bl" rotWithShape="0">
              <a:prstClr val="black">
                <a:alpha val="20000"/>
              </a:prstClr>
            </a:outerShdw>
          </a:effectLst>
          <a:scene3d>
            <a:camera prst="perspectiveFront"/>
            <a:lightRig rig="sunset" dir="t"/>
          </a:scene3d>
        </p:grpSpPr>
        <p:sp>
          <p:nvSpPr>
            <p:cNvPr id="5" name="Oval 4"/>
            <p:cNvSpPr/>
            <p:nvPr/>
          </p:nvSpPr>
          <p:spPr>
            <a:xfrm>
              <a:off x="642910" y="642918"/>
              <a:ext cx="2143140" cy="2143140"/>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6" name="Oval 5"/>
            <p:cNvSpPr/>
            <p:nvPr/>
          </p:nvSpPr>
          <p:spPr>
            <a:xfrm>
              <a:off x="2428860" y="3500438"/>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7" name="Oval 6"/>
            <p:cNvSpPr/>
            <p:nvPr/>
          </p:nvSpPr>
          <p:spPr>
            <a:xfrm>
              <a:off x="2928926" y="2214554"/>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8" name="Oval 7"/>
            <p:cNvSpPr/>
            <p:nvPr/>
          </p:nvSpPr>
          <p:spPr>
            <a:xfrm>
              <a:off x="2428860" y="2786058"/>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9" name="Oval 8"/>
            <p:cNvSpPr/>
            <p:nvPr/>
          </p:nvSpPr>
          <p:spPr>
            <a:xfrm>
              <a:off x="3929058" y="1928802"/>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innerShdw blurRad="63500" dist="50800" dir="18900000">
                <a:prstClr val="black">
                  <a:alpha val="50000"/>
                </a:prstClr>
              </a:innerShdw>
            </a:effectLst>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F58320"/>
                </a:solidFill>
              </a:endParaRPr>
            </a:p>
          </p:txBody>
        </p:sp>
        <p:sp>
          <p:nvSpPr>
            <p:cNvPr id="10" name="Oval 9"/>
            <p:cNvSpPr/>
            <p:nvPr/>
          </p:nvSpPr>
          <p:spPr>
            <a:xfrm>
              <a:off x="314324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1" name="Oval 10"/>
            <p:cNvSpPr/>
            <p:nvPr/>
          </p:nvSpPr>
          <p:spPr>
            <a:xfrm>
              <a:off x="2786050" y="107154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2" name="Oval 11"/>
            <p:cNvSpPr/>
            <p:nvPr/>
          </p:nvSpPr>
          <p:spPr>
            <a:xfrm>
              <a:off x="207167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3" name="Oval 12"/>
            <p:cNvSpPr/>
            <p:nvPr/>
          </p:nvSpPr>
          <p:spPr>
            <a:xfrm>
              <a:off x="2928926" y="1643050"/>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grpSp>
      <p:sp>
        <p:nvSpPr>
          <p:cNvPr id="2" name="Title 1"/>
          <p:cNvSpPr txBox="1">
            <a:spLocks/>
          </p:cNvSpPr>
          <p:nvPr/>
        </p:nvSpPr>
        <p:spPr>
          <a:xfrm>
            <a:off x="2267745" y="1556792"/>
            <a:ext cx="6768751" cy="1470025"/>
          </a:xfrm>
          <a:prstGeom prst="rect">
            <a:avLst/>
          </a:prstGeom>
        </p:spPr>
        <p:txBody>
          <a:bodyPr rtlCol="0"/>
          <a:lstStyle/>
          <a:p>
            <a:pPr algn="ctr">
              <a:spcBef>
                <a:spcPct val="0"/>
              </a:spcBef>
              <a:spcAft>
                <a:spcPts val="600"/>
              </a:spcAft>
              <a:defRPr/>
            </a:pPr>
            <a:r>
              <a:rPr lang="en-GB" sz="6000" b="1" dirty="0" smtClean="0">
                <a:solidFill>
                  <a:srgbClr val="F5801F"/>
                </a:solidFill>
                <a:effectLst>
                  <a:outerShdw blurRad="38100" dist="38100" dir="2700000" algn="tl">
                    <a:srgbClr val="000000">
                      <a:alpha val="43137"/>
                    </a:srgbClr>
                  </a:outerShdw>
                </a:effectLst>
                <a:latin typeface="+mj-lt"/>
              </a:rPr>
              <a:t>OER Africa</a:t>
            </a:r>
            <a:endParaRPr lang="en-GB" sz="4400" b="1" dirty="0" smtClean="0">
              <a:solidFill>
                <a:srgbClr val="F5801F"/>
              </a:solidFill>
              <a:effectLst>
                <a:outerShdw blurRad="38100" dist="38100" dir="2700000" algn="tl">
                  <a:srgbClr val="000000">
                    <a:alpha val="43137"/>
                  </a:srgbClr>
                </a:outerShdw>
              </a:effectLst>
              <a:latin typeface="+mj-lt"/>
            </a:endParaRPr>
          </a:p>
        </p:txBody>
      </p:sp>
      <p:sp>
        <p:nvSpPr>
          <p:cNvPr id="3" name="Subtitle 2"/>
          <p:cNvSpPr txBox="1">
            <a:spLocks/>
          </p:cNvSpPr>
          <p:nvPr/>
        </p:nvSpPr>
        <p:spPr>
          <a:xfrm>
            <a:off x="251520" y="4495800"/>
            <a:ext cx="8784976" cy="1357313"/>
          </a:xfrm>
          <a:prstGeom prst="rect">
            <a:avLst/>
          </a:prstGeom>
        </p:spPr>
        <p:txBody>
          <a:bodyPr/>
          <a:lstStyle/>
          <a:p>
            <a:pPr marL="342900" indent="-342900" algn="r" fontAlgn="base">
              <a:spcBef>
                <a:spcPct val="20000"/>
              </a:spcBef>
              <a:spcAft>
                <a:spcPct val="0"/>
              </a:spcAft>
              <a:defRPr/>
            </a:pPr>
            <a:r>
              <a:rPr lang="en-GB" sz="3400" b="1" dirty="0" smtClean="0">
                <a:solidFill>
                  <a:srgbClr val="573201"/>
                </a:solidFill>
                <a:latin typeface="+mj-lt"/>
              </a:rPr>
              <a:t>Open Educational Resources </a:t>
            </a:r>
          </a:p>
          <a:p>
            <a:pPr marL="342900" indent="-342900" algn="r" fontAlgn="base">
              <a:spcBef>
                <a:spcPct val="20000"/>
              </a:spcBef>
              <a:spcAft>
                <a:spcPct val="0"/>
              </a:spcAft>
              <a:defRPr/>
            </a:pPr>
            <a:r>
              <a:rPr lang="en-GB" sz="3400" b="1" dirty="0" smtClean="0">
                <a:solidFill>
                  <a:srgbClr val="573201"/>
                </a:solidFill>
                <a:latin typeface="+mj-lt"/>
              </a:rPr>
              <a:t>(OER) in Africa</a:t>
            </a:r>
          </a:p>
          <a:p>
            <a:pPr marL="342900" indent="-342900" algn="r" fontAlgn="base">
              <a:spcBef>
                <a:spcPct val="20000"/>
              </a:spcBef>
              <a:spcAft>
                <a:spcPct val="0"/>
              </a:spcAft>
              <a:defRPr/>
            </a:pPr>
            <a:endParaRPr lang="en-GB" sz="3400" b="1" dirty="0" smtClean="0">
              <a:solidFill>
                <a:srgbClr val="573201"/>
              </a:solidFill>
              <a:latin typeface="+mj-lt"/>
            </a:endParaRPr>
          </a:p>
        </p:txBody>
      </p:sp>
      <p:sp>
        <p:nvSpPr>
          <p:cNvPr id="14" name="TextBox 13"/>
          <p:cNvSpPr txBox="1"/>
          <p:nvPr/>
        </p:nvSpPr>
        <p:spPr>
          <a:xfrm flipH="1">
            <a:off x="5867400" y="3124200"/>
            <a:ext cx="3124200" cy="1323439"/>
          </a:xfrm>
          <a:prstGeom prst="rect">
            <a:avLst/>
          </a:prstGeom>
          <a:noFill/>
        </p:spPr>
        <p:txBody>
          <a:bodyPr wrap="square" rtlCol="0">
            <a:spAutoFit/>
          </a:bodyPr>
          <a:lstStyle/>
          <a:p>
            <a:r>
              <a:rPr lang="en-US" sz="4000" b="1" dirty="0">
                <a:solidFill>
                  <a:schemeClr val="accent1">
                    <a:lumMod val="75000"/>
                  </a:schemeClr>
                </a:solidFill>
                <a:latin typeface="+mj-lt"/>
              </a:rPr>
              <a:t>OUT Collaboration</a:t>
            </a:r>
            <a:endParaRPr lang="en-GB" sz="4000" b="1" dirty="0">
              <a:solidFill>
                <a:schemeClr val="accent1">
                  <a:lumMod val="75000"/>
                </a:schemeClr>
              </a:solidFill>
              <a:latin typeface="+mj-lt"/>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6929" y="2763404"/>
            <a:ext cx="1134742" cy="1022515"/>
          </a:xfrm>
          <a:prstGeom prst="rect">
            <a:avLst/>
          </a:prstGeom>
        </p:spPr>
      </p:pic>
    </p:spTree>
    <p:extLst>
      <p:ext uri="{BB962C8B-B14F-4D97-AF65-F5344CB8AC3E}">
        <p14:creationId xmlns:p14="http://schemas.microsoft.com/office/powerpoint/2010/main" val="4123242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457200" y="1851025"/>
            <a:ext cx="8229600" cy="4625975"/>
          </a:xfrm>
        </p:spPr>
        <p:txBody>
          <a:bodyPr>
            <a:noAutofit/>
          </a:bodyPr>
          <a:lstStyle/>
          <a:p>
            <a:pPr marL="0" indent="0">
              <a:spcBef>
                <a:spcPts val="575"/>
              </a:spcBef>
              <a:spcAft>
                <a:spcPts val="600"/>
              </a:spcAft>
              <a:buNone/>
            </a:pPr>
            <a:r>
              <a:rPr lang="en-GB" sz="2800" dirty="0"/>
              <a:t>Open Educational Resources (OERs) are any type of educational materials that are in the public domain or introduced with an open license. </a:t>
            </a:r>
            <a:endParaRPr lang="en-GB" sz="2800" dirty="0" smtClean="0"/>
          </a:p>
          <a:p>
            <a:pPr marL="0" indent="0">
              <a:spcBef>
                <a:spcPts val="575"/>
              </a:spcBef>
              <a:spcAft>
                <a:spcPts val="600"/>
              </a:spcAft>
              <a:buNone/>
            </a:pPr>
            <a:r>
              <a:rPr lang="en-GB" sz="2800" dirty="0" smtClean="0"/>
              <a:t>The </a:t>
            </a:r>
            <a:r>
              <a:rPr lang="en-GB" sz="2800" dirty="0"/>
              <a:t>nature of these open materials means that anyone can legally and freely copy, use, adapt and re-share them. </a:t>
            </a:r>
            <a:endParaRPr lang="en-GB" sz="2800" dirty="0" smtClean="0"/>
          </a:p>
          <a:p>
            <a:pPr marL="0" indent="0">
              <a:spcBef>
                <a:spcPts val="575"/>
              </a:spcBef>
              <a:spcAft>
                <a:spcPts val="600"/>
              </a:spcAft>
              <a:buNone/>
            </a:pPr>
            <a:r>
              <a:rPr lang="en-GB" sz="2800" dirty="0" smtClean="0"/>
              <a:t>OERs </a:t>
            </a:r>
            <a:r>
              <a:rPr lang="en-GB" sz="2800" dirty="0"/>
              <a:t>range from textbooks to curricula, syllabi, lecture notes, assignments, tests, projects, audio, video and animation</a:t>
            </a:r>
            <a:r>
              <a:rPr lang="en-GB" sz="2800" dirty="0" smtClean="0"/>
              <a:t>.</a:t>
            </a:r>
          </a:p>
          <a:p>
            <a:pPr marL="0" indent="0" algn="r">
              <a:spcBef>
                <a:spcPts val="575"/>
              </a:spcBef>
              <a:spcAft>
                <a:spcPts val="600"/>
              </a:spcAft>
              <a:buNone/>
            </a:pPr>
            <a:r>
              <a:rPr lang="en-GB" sz="2600" dirty="0" smtClean="0"/>
              <a:t>UNESCO</a:t>
            </a:r>
          </a:p>
        </p:txBody>
      </p:sp>
      <p:sp>
        <p:nvSpPr>
          <p:cNvPr id="2" name="Title 1"/>
          <p:cNvSpPr>
            <a:spLocks noGrp="1"/>
          </p:cNvSpPr>
          <p:nvPr>
            <p:ph type="title"/>
          </p:nvPr>
        </p:nvSpPr>
        <p:spPr>
          <a:xfrm>
            <a:off x="457200" y="341784"/>
            <a:ext cx="8229600" cy="1143000"/>
          </a:xfrm>
        </p:spPr>
        <p:txBody>
          <a:bodyPr>
            <a:normAutofit/>
          </a:bodyPr>
          <a:lstStyle/>
          <a:p>
            <a:pPr eaLnBrk="1" hangingPunct="1">
              <a:defRPr/>
            </a:pPr>
            <a:r>
              <a:rPr lang="en-GB" dirty="0" smtClean="0"/>
              <a:t>OER Definition</a:t>
            </a:r>
            <a:endParaRPr lang="en-GB" i="1" dirty="0"/>
          </a:p>
        </p:txBody>
      </p:sp>
    </p:spTree>
    <p:extLst>
      <p:ext uri="{BB962C8B-B14F-4D97-AF65-F5344CB8AC3E}">
        <p14:creationId xmlns:p14="http://schemas.microsoft.com/office/powerpoint/2010/main" val="1503274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384"/>
            <a:ext cx="8610600" cy="1143000"/>
          </a:xfrm>
        </p:spPr>
        <p:txBody>
          <a:bodyPr>
            <a:normAutofit/>
          </a:bodyPr>
          <a:lstStyle/>
          <a:p>
            <a:r>
              <a:rPr lang="en-GB" dirty="0" smtClean="0"/>
              <a:t>Use of OER in African HEIs</a:t>
            </a:r>
            <a:endParaRPr lang="en-GB" dirty="0"/>
          </a:p>
        </p:txBody>
      </p:sp>
      <p:sp>
        <p:nvSpPr>
          <p:cNvPr id="3" name="Content Placeholder 2"/>
          <p:cNvSpPr>
            <a:spLocks noGrp="1"/>
          </p:cNvSpPr>
          <p:nvPr>
            <p:ph idx="1"/>
          </p:nvPr>
        </p:nvSpPr>
        <p:spPr>
          <a:xfrm>
            <a:off x="457200" y="1115144"/>
            <a:ext cx="8229600" cy="5626224"/>
          </a:xfrm>
        </p:spPr>
        <p:txBody>
          <a:bodyPr>
            <a:noAutofit/>
          </a:bodyPr>
          <a:lstStyle/>
          <a:p>
            <a:pPr marL="0" indent="0">
              <a:spcBef>
                <a:spcPts val="0"/>
              </a:spcBef>
              <a:spcAft>
                <a:spcPts val="600"/>
              </a:spcAft>
              <a:buNone/>
            </a:pPr>
            <a:r>
              <a:rPr lang="en-GB" sz="2800" dirty="0" smtClean="0"/>
              <a:t>Openly </a:t>
            </a:r>
            <a:r>
              <a:rPr lang="en-GB" sz="2800" dirty="0"/>
              <a:t>share skills-based relevant OER across institutions and thus:</a:t>
            </a:r>
          </a:p>
          <a:p>
            <a:pPr marL="342900" lvl="1" indent="-342900">
              <a:spcBef>
                <a:spcPts val="1200"/>
              </a:spcBef>
              <a:buFont typeface="Arial" charset="0"/>
              <a:buChar char="•"/>
            </a:pPr>
            <a:r>
              <a:rPr lang="en-GB" sz="2500" dirty="0"/>
              <a:t>Encourage the development of 21st century skills amongst students in-school and potential out-of-school students / life-long learners </a:t>
            </a:r>
            <a:r>
              <a:rPr lang="en-GB" sz="2500" dirty="0" smtClean="0"/>
              <a:t>to:  </a:t>
            </a:r>
            <a:endParaRPr lang="en-GB" sz="2500" dirty="0"/>
          </a:p>
          <a:p>
            <a:pPr marL="723900" lvl="2" indent="-400050">
              <a:spcBef>
                <a:spcPts val="1200"/>
              </a:spcBef>
              <a:spcAft>
                <a:spcPts val="300"/>
              </a:spcAft>
              <a:buFont typeface="Wingdings" panose="05000000000000000000" pitchFamily="2" charset="2"/>
              <a:buChar char="Ø"/>
            </a:pPr>
            <a:r>
              <a:rPr lang="en-GB" sz="2300" dirty="0" smtClean="0">
                <a:effectLst>
                  <a:outerShdw blurRad="38100" dist="38100" dir="2700000" algn="tl">
                    <a:srgbClr val="000000">
                      <a:alpha val="43137"/>
                    </a:srgbClr>
                  </a:outerShdw>
                </a:effectLst>
              </a:rPr>
              <a:t>New ways of thinking: </a:t>
            </a:r>
            <a:r>
              <a:rPr lang="en-GB" sz="2300" dirty="0" smtClean="0"/>
              <a:t>Creativity, critical thinking, problem-solving, decision-making and learning</a:t>
            </a:r>
          </a:p>
          <a:p>
            <a:pPr marL="723900" lvl="2" indent="-400050">
              <a:spcBef>
                <a:spcPts val="1200"/>
              </a:spcBef>
              <a:spcAft>
                <a:spcPts val="300"/>
              </a:spcAft>
              <a:buFont typeface="Wingdings" panose="05000000000000000000" pitchFamily="2" charset="2"/>
              <a:buChar char="Ø"/>
            </a:pPr>
            <a:r>
              <a:rPr lang="en-GB" sz="2300" dirty="0" smtClean="0">
                <a:effectLst>
                  <a:outerShdw blurRad="38100" dist="38100" dir="2700000" algn="tl">
                    <a:srgbClr val="000000">
                      <a:alpha val="43137"/>
                    </a:srgbClr>
                  </a:outerShdw>
                </a:effectLst>
              </a:rPr>
              <a:t>New ways of working</a:t>
            </a:r>
            <a:r>
              <a:rPr lang="en-GB" sz="2300" b="1" dirty="0" smtClean="0"/>
              <a:t>:</a:t>
            </a:r>
            <a:r>
              <a:rPr lang="en-GB" sz="2300" dirty="0" smtClean="0"/>
              <a:t> Communication and collaboration</a:t>
            </a:r>
          </a:p>
          <a:p>
            <a:pPr marL="723900" lvl="2" indent="-400050">
              <a:spcBef>
                <a:spcPts val="1200"/>
              </a:spcBef>
              <a:spcAft>
                <a:spcPts val="300"/>
              </a:spcAft>
              <a:buFont typeface="Wingdings" panose="05000000000000000000" pitchFamily="2" charset="2"/>
              <a:buChar char="Ø"/>
            </a:pPr>
            <a:r>
              <a:rPr lang="en-GB" sz="2300" dirty="0" smtClean="0">
                <a:effectLst>
                  <a:outerShdw blurRad="38100" dist="38100" dir="2700000" algn="tl">
                    <a:srgbClr val="000000">
                      <a:alpha val="43137"/>
                    </a:srgbClr>
                  </a:outerShdw>
                </a:effectLst>
              </a:rPr>
              <a:t>New tools for working</a:t>
            </a:r>
            <a:r>
              <a:rPr lang="en-GB" sz="2300" dirty="0" smtClean="0"/>
              <a:t>: Information and communications technology (ICT) and information literacy</a:t>
            </a:r>
          </a:p>
          <a:p>
            <a:pPr marL="723900" lvl="2" indent="-400050">
              <a:spcBef>
                <a:spcPts val="1200"/>
              </a:spcBef>
              <a:buFont typeface="Wingdings" panose="05000000000000000000" pitchFamily="2" charset="2"/>
              <a:buChar char="Ø"/>
            </a:pPr>
            <a:r>
              <a:rPr lang="en-GB" sz="2300" dirty="0" smtClean="0">
                <a:effectLst>
                  <a:outerShdw blurRad="38100" dist="38100" dir="2700000" algn="tl">
                    <a:srgbClr val="000000">
                      <a:alpha val="43137"/>
                    </a:srgbClr>
                  </a:outerShdw>
                </a:effectLst>
              </a:rPr>
              <a:t>New skills for living in the world: </a:t>
            </a:r>
            <a:r>
              <a:rPr lang="en-GB" sz="2300" dirty="0" smtClean="0"/>
              <a:t>Citizenship, life and career, and personal and social responsibility</a:t>
            </a:r>
          </a:p>
          <a:p>
            <a:pPr lvl="1"/>
            <a:endParaRPr lang="en-GB" dirty="0"/>
          </a:p>
        </p:txBody>
      </p:sp>
    </p:spTree>
    <p:extLst>
      <p:ext uri="{BB962C8B-B14F-4D97-AF65-F5344CB8AC3E}">
        <p14:creationId xmlns:p14="http://schemas.microsoft.com/office/powerpoint/2010/main" val="1559974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OER Production </a:t>
            </a:r>
            <a:br>
              <a:rPr lang="en-US" dirty="0" smtClean="0"/>
            </a:br>
            <a:r>
              <a:rPr lang="en-US" dirty="0" smtClean="0"/>
              <a:t>Workflow Process Models</a:t>
            </a:r>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97144"/>
            <a:ext cx="9144000" cy="256085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1200" y="5215571"/>
            <a:ext cx="1886213" cy="724001"/>
          </a:xfrm>
          <a:prstGeom prst="rect">
            <a:avLst/>
          </a:prstGeom>
        </p:spPr>
      </p:pic>
    </p:spTree>
    <p:extLst>
      <p:ext uri="{BB962C8B-B14F-4D97-AF65-F5344CB8AC3E}">
        <p14:creationId xmlns:p14="http://schemas.microsoft.com/office/powerpoint/2010/main" val="280256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3" name="Picture 9" descr="University of Leicester">
            <a:hlinkClick r:id="rId3"/>
          </p:cNvPr>
          <p:cNvPicPr>
            <a:picLocks noChangeAspect="1" noChangeArrowheads="1"/>
          </p:cNvPicPr>
          <p:nvPr/>
        </p:nvPicPr>
        <p:blipFill>
          <a:blip r:embed="rId4"/>
          <a:srcRect/>
          <a:stretch>
            <a:fillRect/>
          </a:stretch>
        </p:blipFill>
        <p:spPr bwMode="auto">
          <a:xfrm>
            <a:off x="6643688" y="6072188"/>
            <a:ext cx="2352675" cy="642937"/>
          </a:xfrm>
          <a:prstGeom prst="rect">
            <a:avLst/>
          </a:prstGeom>
          <a:noFill/>
          <a:ln w="12700">
            <a:solidFill>
              <a:schemeClr val="accent6">
                <a:lumMod val="50000"/>
              </a:schemeClr>
            </a:solidFill>
          </a:ln>
        </p:spPr>
      </p:pic>
      <p:pic>
        <p:nvPicPr>
          <p:cNvPr id="6156" name="Picture 12">
            <a:hlinkClick r:id="rId5"/>
          </p:cNvPr>
          <p:cNvPicPr>
            <a:picLocks noChangeAspect="1" noChangeArrowheads="1"/>
          </p:cNvPicPr>
          <p:nvPr/>
        </p:nvPicPr>
        <p:blipFill>
          <a:blip r:embed="rId6"/>
          <a:srcRect/>
          <a:stretch>
            <a:fillRect/>
          </a:stretch>
        </p:blipFill>
        <p:spPr bwMode="auto">
          <a:xfrm>
            <a:off x="142875" y="6053138"/>
            <a:ext cx="2500313" cy="658812"/>
          </a:xfrm>
          <a:prstGeom prst="rect">
            <a:avLst/>
          </a:prstGeom>
          <a:noFill/>
          <a:ln w="12700">
            <a:solidFill>
              <a:schemeClr val="accent6">
                <a:lumMod val="50000"/>
              </a:schemeClr>
            </a:solidFill>
            <a:miter lim="800000"/>
            <a:headEnd/>
            <a:tailEnd/>
          </a:ln>
        </p:spPr>
      </p:pic>
      <p:cxnSp>
        <p:nvCxnSpPr>
          <p:cNvPr id="19" name="Straight Connector 18"/>
          <p:cNvCxnSpPr/>
          <p:nvPr/>
        </p:nvCxnSpPr>
        <p:spPr>
          <a:xfrm>
            <a:off x="0" y="5929313"/>
            <a:ext cx="9144000" cy="1587"/>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33" name="Picture 9">
            <a:hlinkClick r:id="rId7"/>
          </p:cNvPr>
          <p:cNvPicPr>
            <a:picLocks noChangeAspect="1" noChangeArrowheads="1"/>
          </p:cNvPicPr>
          <p:nvPr/>
        </p:nvPicPr>
        <p:blipFill>
          <a:blip r:embed="rId8"/>
          <a:srcRect/>
          <a:stretch>
            <a:fillRect/>
          </a:stretch>
        </p:blipFill>
        <p:spPr bwMode="auto">
          <a:xfrm>
            <a:off x="3571875" y="6070600"/>
            <a:ext cx="2071688" cy="644525"/>
          </a:xfrm>
          <a:prstGeom prst="rect">
            <a:avLst/>
          </a:prstGeom>
          <a:noFill/>
          <a:ln w="12700">
            <a:solidFill>
              <a:schemeClr val="accent6">
                <a:lumMod val="50000"/>
              </a:schemeClr>
            </a:solidFill>
            <a:miter lim="800000"/>
            <a:headEnd/>
            <a:tailEnd/>
          </a:ln>
        </p:spPr>
      </p:pic>
      <p:sp>
        <p:nvSpPr>
          <p:cNvPr id="6" name="Rectangle 5"/>
          <p:cNvSpPr/>
          <p:nvPr/>
        </p:nvSpPr>
        <p:spPr>
          <a:xfrm>
            <a:off x="142875" y="214313"/>
            <a:ext cx="8786813" cy="1323975"/>
          </a:xfrm>
          <a:prstGeom prst="rect">
            <a:avLst/>
          </a:prstGeom>
        </p:spPr>
        <p:txBody>
          <a:bodyPr>
            <a:spAutoFit/>
          </a:bodyPr>
          <a:lstStyle/>
          <a:p>
            <a:pPr marL="0" lvl="1">
              <a:defRPr/>
            </a:pPr>
            <a:r>
              <a:rPr lang="en-US" sz="4000" b="1" dirty="0">
                <a:solidFill>
                  <a:schemeClr val="accent1">
                    <a:lumMod val="75000"/>
                  </a:schemeClr>
                </a:solidFill>
                <a:latin typeface="Cambria" pitchFamily="18" charset="0"/>
              </a:rPr>
              <a:t>Issues regarding the </a:t>
            </a:r>
            <a:r>
              <a:rPr lang="en-GB" altLang="zh-CN" sz="4000" b="1" dirty="0">
                <a:solidFill>
                  <a:schemeClr val="accent1">
                    <a:lumMod val="75000"/>
                  </a:schemeClr>
                </a:solidFill>
                <a:latin typeface="Cambria" pitchFamily="18" charset="0"/>
                <a:cs typeface="Times New Roman" pitchFamily="18" charset="0"/>
              </a:rPr>
              <a:t>transformation of teaching materials into OERs</a:t>
            </a:r>
            <a:endParaRPr lang="en-US" sz="4000" b="1" dirty="0">
              <a:solidFill>
                <a:schemeClr val="accent1">
                  <a:lumMod val="75000"/>
                </a:schemeClr>
              </a:solidFill>
              <a:latin typeface="Cambria" pitchFamily="18" charset="0"/>
            </a:endParaRPr>
          </a:p>
        </p:txBody>
      </p:sp>
      <p:sp>
        <p:nvSpPr>
          <p:cNvPr id="9" name="TextBox 8"/>
          <p:cNvSpPr txBox="1"/>
          <p:nvPr/>
        </p:nvSpPr>
        <p:spPr>
          <a:xfrm>
            <a:off x="142875" y="1643063"/>
            <a:ext cx="8786813" cy="3632200"/>
          </a:xfrm>
          <a:prstGeom prst="rect">
            <a:avLst/>
          </a:prstGeom>
          <a:noFill/>
        </p:spPr>
        <p:txBody>
          <a:bodyPr>
            <a:spAutoFit/>
          </a:bodyPr>
          <a:lstStyle/>
          <a:p>
            <a:pPr lvl="1" indent="-360000">
              <a:spcAft>
                <a:spcPts val="600"/>
              </a:spcAft>
              <a:buFont typeface="Arial" pitchFamily="34" charset="0"/>
              <a:buChar char="•"/>
              <a:defRPr/>
            </a:pPr>
            <a:r>
              <a:rPr lang="en-US" sz="2000" b="1" dirty="0">
                <a:solidFill>
                  <a:schemeClr val="accent1">
                    <a:lumMod val="75000"/>
                  </a:schemeClr>
                </a:solidFill>
                <a:latin typeface="Cambria" pitchFamily="18" charset="0"/>
              </a:rPr>
              <a:t>Staff attitudes </a:t>
            </a:r>
            <a:r>
              <a:rPr lang="en-US" sz="2000" dirty="0">
                <a:solidFill>
                  <a:schemeClr val="accent1">
                    <a:lumMod val="75000"/>
                  </a:schemeClr>
                </a:solidFill>
                <a:latin typeface="Cambria" pitchFamily="18" charset="0"/>
              </a:rPr>
              <a:t>to open access ( King et al., 2008)</a:t>
            </a:r>
          </a:p>
          <a:p>
            <a:pPr lvl="1" indent="-360000">
              <a:lnSpc>
                <a:spcPct val="150000"/>
              </a:lnSpc>
              <a:spcAft>
                <a:spcPts val="600"/>
              </a:spcAft>
              <a:buFont typeface="Arial" pitchFamily="34" charset="0"/>
              <a:buChar char="•"/>
              <a:defRPr/>
            </a:pPr>
            <a:r>
              <a:rPr lang="en-US" sz="2000" dirty="0">
                <a:solidFill>
                  <a:schemeClr val="accent1">
                    <a:lumMod val="75000"/>
                  </a:schemeClr>
                </a:solidFill>
                <a:latin typeface="Cambria" pitchFamily="18" charset="0"/>
              </a:rPr>
              <a:t>Degrees of </a:t>
            </a:r>
            <a:r>
              <a:rPr lang="en-US" sz="2000" b="1" dirty="0">
                <a:solidFill>
                  <a:schemeClr val="accent1">
                    <a:lumMod val="75000"/>
                  </a:schemeClr>
                </a:solidFill>
                <a:latin typeface="Cambria" pitchFamily="18" charset="0"/>
              </a:rPr>
              <a:t>openness</a:t>
            </a:r>
            <a:r>
              <a:rPr lang="en-US" sz="2000" dirty="0">
                <a:solidFill>
                  <a:schemeClr val="accent1">
                    <a:lumMod val="75000"/>
                  </a:schemeClr>
                </a:solidFill>
                <a:latin typeface="Cambria" pitchFamily="18" charset="0"/>
              </a:rPr>
              <a:t> (</a:t>
            </a:r>
            <a:r>
              <a:rPr lang="en-GB" sz="2000" dirty="0" err="1">
                <a:solidFill>
                  <a:schemeClr val="accent1">
                    <a:lumMod val="75000"/>
                  </a:schemeClr>
                </a:solidFill>
                <a:latin typeface="Cambria" pitchFamily="18" charset="0"/>
              </a:rPr>
              <a:t>Hodgkinson</a:t>
            </a:r>
            <a:r>
              <a:rPr lang="en-GB" sz="2000" dirty="0">
                <a:solidFill>
                  <a:schemeClr val="accent1">
                    <a:lumMod val="75000"/>
                  </a:schemeClr>
                </a:solidFill>
                <a:latin typeface="Cambria" pitchFamily="18" charset="0"/>
              </a:rPr>
              <a:t>-Williams &amp; Eve Gray, 2009)</a:t>
            </a:r>
            <a:endParaRPr lang="en-US" sz="2000" dirty="0">
              <a:solidFill>
                <a:schemeClr val="accent1">
                  <a:lumMod val="75000"/>
                </a:schemeClr>
              </a:solidFill>
              <a:latin typeface="Cambria" pitchFamily="18" charset="0"/>
            </a:endParaRPr>
          </a:p>
          <a:p>
            <a:pPr lvl="1" indent="-360000">
              <a:lnSpc>
                <a:spcPct val="150000"/>
              </a:lnSpc>
              <a:spcAft>
                <a:spcPts val="600"/>
              </a:spcAft>
              <a:buFont typeface="Arial" pitchFamily="34" charset="0"/>
              <a:buChar char="•"/>
              <a:defRPr/>
            </a:pPr>
            <a:r>
              <a:rPr lang="en-US" sz="2000" b="1" dirty="0">
                <a:solidFill>
                  <a:schemeClr val="accent1">
                    <a:lumMod val="75000"/>
                  </a:schemeClr>
                </a:solidFill>
                <a:latin typeface="Cambria" pitchFamily="18" charset="0"/>
              </a:rPr>
              <a:t>Design</a:t>
            </a:r>
            <a:r>
              <a:rPr lang="en-US" sz="2000" dirty="0">
                <a:solidFill>
                  <a:schemeClr val="accent1">
                    <a:lumMod val="75000"/>
                  </a:schemeClr>
                </a:solidFill>
                <a:latin typeface="Cambria" pitchFamily="18" charset="0"/>
              </a:rPr>
              <a:t> for openness (Boyle, 2006; </a:t>
            </a:r>
            <a:r>
              <a:rPr lang="en-US" sz="2000" dirty="0" err="1">
                <a:solidFill>
                  <a:schemeClr val="accent1">
                    <a:lumMod val="75000"/>
                  </a:schemeClr>
                </a:solidFill>
                <a:latin typeface="Cambria" pitchFamily="18" charset="0"/>
              </a:rPr>
              <a:t>McAndrew</a:t>
            </a:r>
            <a:r>
              <a:rPr lang="en-US" sz="2000" dirty="0">
                <a:solidFill>
                  <a:schemeClr val="accent1">
                    <a:lumMod val="75000"/>
                  </a:schemeClr>
                </a:solidFill>
                <a:latin typeface="Cambria" pitchFamily="18" charset="0"/>
              </a:rPr>
              <a:t> and Weller, 2005)</a:t>
            </a:r>
          </a:p>
          <a:p>
            <a:pPr lvl="1" indent="-360000">
              <a:lnSpc>
                <a:spcPct val="150000"/>
              </a:lnSpc>
              <a:spcAft>
                <a:spcPts val="600"/>
              </a:spcAft>
              <a:buFont typeface="Arial" pitchFamily="34" charset="0"/>
              <a:buChar char="•"/>
              <a:defRPr/>
            </a:pPr>
            <a:r>
              <a:rPr lang="en-US" sz="2000" dirty="0">
                <a:solidFill>
                  <a:schemeClr val="accent1">
                    <a:lumMod val="75000"/>
                  </a:schemeClr>
                </a:solidFill>
                <a:latin typeface="Cambria" pitchFamily="18" charset="0"/>
              </a:rPr>
              <a:t>Open </a:t>
            </a:r>
            <a:r>
              <a:rPr lang="en-US" sz="2000" b="1" dirty="0">
                <a:solidFill>
                  <a:schemeClr val="accent1">
                    <a:lumMod val="75000"/>
                  </a:schemeClr>
                </a:solidFill>
                <a:latin typeface="Cambria" pitchFamily="18" charset="0"/>
              </a:rPr>
              <a:t>teaching</a:t>
            </a:r>
            <a:r>
              <a:rPr lang="en-US" sz="2000" dirty="0">
                <a:solidFill>
                  <a:schemeClr val="accent1">
                    <a:lumMod val="75000"/>
                  </a:schemeClr>
                </a:solidFill>
                <a:latin typeface="Cambria" pitchFamily="18" charset="0"/>
              </a:rPr>
              <a:t> (</a:t>
            </a:r>
            <a:r>
              <a:rPr lang="en-US" sz="2000" dirty="0" err="1">
                <a:solidFill>
                  <a:schemeClr val="accent1">
                    <a:lumMod val="75000"/>
                  </a:schemeClr>
                </a:solidFill>
                <a:latin typeface="Cambria" pitchFamily="18" charset="0"/>
              </a:rPr>
              <a:t>Laurillard</a:t>
            </a:r>
            <a:r>
              <a:rPr lang="en-US" sz="2000" dirty="0">
                <a:solidFill>
                  <a:schemeClr val="accent1">
                    <a:lumMod val="75000"/>
                  </a:schemeClr>
                </a:solidFill>
                <a:latin typeface="Cambria" pitchFamily="18" charset="0"/>
              </a:rPr>
              <a:t>, 2008)</a:t>
            </a:r>
          </a:p>
          <a:p>
            <a:pPr lvl="1" indent="-360000">
              <a:lnSpc>
                <a:spcPct val="150000"/>
              </a:lnSpc>
              <a:spcAft>
                <a:spcPts val="600"/>
              </a:spcAft>
              <a:buFont typeface="Arial" pitchFamily="34" charset="0"/>
              <a:buChar char="•"/>
              <a:defRPr/>
            </a:pPr>
            <a:r>
              <a:rPr lang="en-US" sz="2000" dirty="0">
                <a:solidFill>
                  <a:schemeClr val="accent1">
                    <a:lumMod val="75000"/>
                  </a:schemeClr>
                </a:solidFill>
                <a:latin typeface="Cambria" pitchFamily="18" charset="0"/>
              </a:rPr>
              <a:t>Evaluating learning objects for </a:t>
            </a:r>
            <a:r>
              <a:rPr lang="en-US" sz="2000" b="1" dirty="0">
                <a:solidFill>
                  <a:schemeClr val="accent1">
                    <a:lumMod val="75000"/>
                  </a:schemeClr>
                </a:solidFill>
                <a:latin typeface="Cambria" pitchFamily="18" charset="0"/>
              </a:rPr>
              <a:t>re-usability</a:t>
            </a:r>
            <a:r>
              <a:rPr lang="en-US" sz="2000" dirty="0">
                <a:solidFill>
                  <a:schemeClr val="accent1">
                    <a:lumMod val="75000"/>
                  </a:schemeClr>
                </a:solidFill>
                <a:latin typeface="Cambria" pitchFamily="18" charset="0"/>
              </a:rPr>
              <a:t> (</a:t>
            </a:r>
            <a:r>
              <a:rPr lang="en-US" sz="2000" dirty="0" err="1">
                <a:solidFill>
                  <a:schemeClr val="accent1">
                    <a:lumMod val="75000"/>
                  </a:schemeClr>
                </a:solidFill>
                <a:latin typeface="Cambria" pitchFamily="18" charset="0"/>
              </a:rPr>
              <a:t>Schoonenboom</a:t>
            </a:r>
            <a:r>
              <a:rPr lang="en-US" sz="2000" dirty="0">
                <a:solidFill>
                  <a:schemeClr val="accent1">
                    <a:lumMod val="75000"/>
                  </a:schemeClr>
                </a:solidFill>
                <a:latin typeface="Cambria" pitchFamily="18" charset="0"/>
              </a:rPr>
              <a:t> et al., 2009)</a:t>
            </a:r>
          </a:p>
          <a:p>
            <a:pPr lvl="1" indent="-360000">
              <a:lnSpc>
                <a:spcPct val="150000"/>
              </a:lnSpc>
              <a:spcAft>
                <a:spcPts val="600"/>
              </a:spcAft>
              <a:buFont typeface="Arial" pitchFamily="34" charset="0"/>
              <a:buChar char="•"/>
              <a:defRPr/>
            </a:pPr>
            <a:r>
              <a:rPr lang="en-US" sz="2000" dirty="0">
                <a:solidFill>
                  <a:schemeClr val="accent1">
                    <a:lumMod val="75000"/>
                  </a:schemeClr>
                </a:solidFill>
                <a:latin typeface="Cambria" pitchFamily="18" charset="0"/>
              </a:rPr>
              <a:t>Open </a:t>
            </a:r>
            <a:r>
              <a:rPr lang="en-US" sz="2000" b="1" dirty="0">
                <a:solidFill>
                  <a:schemeClr val="accent1">
                    <a:lumMod val="75000"/>
                  </a:schemeClr>
                </a:solidFill>
                <a:latin typeface="Cambria" pitchFamily="18" charset="0"/>
              </a:rPr>
              <a:t>licensing</a:t>
            </a:r>
            <a:r>
              <a:rPr lang="en-US" sz="2000" dirty="0">
                <a:solidFill>
                  <a:schemeClr val="accent1">
                    <a:lumMod val="75000"/>
                  </a:schemeClr>
                </a:solidFill>
                <a:latin typeface="Cambria" pitchFamily="18" charset="0"/>
              </a:rPr>
              <a:t> for educational resources (Bissell, 2009)</a:t>
            </a:r>
          </a:p>
          <a:p>
            <a:pPr lvl="1" indent="-360000">
              <a:lnSpc>
                <a:spcPct val="150000"/>
              </a:lnSpc>
              <a:spcAft>
                <a:spcPts val="600"/>
              </a:spcAft>
              <a:buFont typeface="Arial" pitchFamily="34" charset="0"/>
              <a:buChar char="•"/>
              <a:defRPr/>
            </a:pPr>
            <a:r>
              <a:rPr lang="en-US" sz="2000" b="1" dirty="0">
                <a:solidFill>
                  <a:schemeClr val="accent1">
                    <a:lumMod val="75000"/>
                  </a:schemeClr>
                </a:solidFill>
                <a:latin typeface="Cambria" pitchFamily="18" charset="0"/>
              </a:rPr>
              <a:t>Sustainability</a:t>
            </a:r>
            <a:r>
              <a:rPr lang="en-US" sz="2000" dirty="0">
                <a:solidFill>
                  <a:schemeClr val="accent1">
                    <a:lumMod val="75000"/>
                  </a:schemeClr>
                </a:solidFill>
                <a:latin typeface="Cambria" pitchFamily="18" charset="0"/>
              </a:rPr>
              <a:t> (Downes, 2006)</a:t>
            </a:r>
            <a:endParaRPr lang="en-GB" sz="2000" dirty="0">
              <a:solidFill>
                <a:schemeClr val="accent1">
                  <a:lumMod val="75000"/>
                </a:schemeClr>
              </a:solidFill>
              <a:latin typeface="Cambria" pitchFamily="18" charset="0"/>
            </a:endParaRPr>
          </a:p>
        </p:txBody>
      </p:sp>
    </p:spTree>
    <p:extLst>
      <p:ext uri="{BB962C8B-B14F-4D97-AF65-F5344CB8AC3E}">
        <p14:creationId xmlns:p14="http://schemas.microsoft.com/office/powerpoint/2010/main" val="1065119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3" name="Picture 9" descr="University of Leicester">
            <a:hlinkClick r:id="rId3"/>
          </p:cNvPr>
          <p:cNvPicPr>
            <a:picLocks noChangeAspect="1" noChangeArrowheads="1"/>
          </p:cNvPicPr>
          <p:nvPr/>
        </p:nvPicPr>
        <p:blipFill>
          <a:blip r:embed="rId4"/>
          <a:srcRect/>
          <a:stretch>
            <a:fillRect/>
          </a:stretch>
        </p:blipFill>
        <p:spPr bwMode="auto">
          <a:xfrm>
            <a:off x="6643688" y="6072188"/>
            <a:ext cx="2352675" cy="642937"/>
          </a:xfrm>
          <a:prstGeom prst="rect">
            <a:avLst/>
          </a:prstGeom>
          <a:noFill/>
          <a:ln w="12700">
            <a:solidFill>
              <a:schemeClr val="accent6">
                <a:lumMod val="50000"/>
              </a:schemeClr>
            </a:solidFill>
          </a:ln>
        </p:spPr>
      </p:pic>
      <p:pic>
        <p:nvPicPr>
          <p:cNvPr id="6156" name="Picture 12">
            <a:hlinkClick r:id="rId5"/>
          </p:cNvPr>
          <p:cNvPicPr>
            <a:picLocks noChangeAspect="1" noChangeArrowheads="1"/>
          </p:cNvPicPr>
          <p:nvPr/>
        </p:nvPicPr>
        <p:blipFill>
          <a:blip r:embed="rId6"/>
          <a:srcRect/>
          <a:stretch>
            <a:fillRect/>
          </a:stretch>
        </p:blipFill>
        <p:spPr bwMode="auto">
          <a:xfrm>
            <a:off x="142875" y="6053138"/>
            <a:ext cx="2500313" cy="658812"/>
          </a:xfrm>
          <a:prstGeom prst="rect">
            <a:avLst/>
          </a:prstGeom>
          <a:noFill/>
          <a:ln w="12700">
            <a:solidFill>
              <a:schemeClr val="accent6">
                <a:lumMod val="50000"/>
              </a:schemeClr>
            </a:solidFill>
            <a:miter lim="800000"/>
            <a:headEnd/>
            <a:tailEnd/>
          </a:ln>
        </p:spPr>
      </p:pic>
      <p:cxnSp>
        <p:nvCxnSpPr>
          <p:cNvPr id="19" name="Straight Connector 18"/>
          <p:cNvCxnSpPr/>
          <p:nvPr/>
        </p:nvCxnSpPr>
        <p:spPr>
          <a:xfrm>
            <a:off x="0" y="5929313"/>
            <a:ext cx="9144000" cy="1587"/>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33" name="Picture 9">
            <a:hlinkClick r:id="rId7"/>
          </p:cNvPr>
          <p:cNvPicPr>
            <a:picLocks noChangeAspect="1" noChangeArrowheads="1"/>
          </p:cNvPicPr>
          <p:nvPr/>
        </p:nvPicPr>
        <p:blipFill>
          <a:blip r:embed="rId8"/>
          <a:srcRect/>
          <a:stretch>
            <a:fillRect/>
          </a:stretch>
        </p:blipFill>
        <p:spPr bwMode="auto">
          <a:xfrm>
            <a:off x="3571875" y="6070600"/>
            <a:ext cx="2071688" cy="644525"/>
          </a:xfrm>
          <a:prstGeom prst="rect">
            <a:avLst/>
          </a:prstGeom>
          <a:noFill/>
          <a:ln w="12700">
            <a:solidFill>
              <a:schemeClr val="accent6">
                <a:lumMod val="50000"/>
              </a:schemeClr>
            </a:solidFill>
            <a:miter lim="800000"/>
            <a:headEnd/>
            <a:tailEnd/>
          </a:ln>
        </p:spPr>
      </p:pic>
      <p:sp>
        <p:nvSpPr>
          <p:cNvPr id="7" name="TextBox 6"/>
          <p:cNvSpPr txBox="1"/>
          <p:nvPr/>
        </p:nvSpPr>
        <p:spPr>
          <a:xfrm>
            <a:off x="428625" y="214313"/>
            <a:ext cx="8215313" cy="708025"/>
          </a:xfrm>
          <a:prstGeom prst="rect">
            <a:avLst/>
          </a:prstGeom>
          <a:noFill/>
        </p:spPr>
        <p:txBody>
          <a:bodyPr>
            <a:spAutoFit/>
          </a:bodyPr>
          <a:lstStyle/>
          <a:p>
            <a:pPr>
              <a:defRPr/>
            </a:pPr>
            <a:r>
              <a:rPr lang="en-US" sz="4000" b="1" dirty="0">
                <a:solidFill>
                  <a:schemeClr val="accent1">
                    <a:lumMod val="75000"/>
                  </a:schemeClr>
                </a:solidFill>
                <a:latin typeface="Cambria" pitchFamily="18" charset="0"/>
              </a:rPr>
              <a:t>The</a:t>
            </a:r>
            <a:r>
              <a:rPr lang="en-US" sz="4000" b="1" dirty="0">
                <a:solidFill>
                  <a:schemeClr val="accent5">
                    <a:lumMod val="50000"/>
                  </a:schemeClr>
                </a:solidFill>
                <a:latin typeface="Cambria" pitchFamily="18" charset="0"/>
              </a:rPr>
              <a:t> </a:t>
            </a:r>
            <a:r>
              <a:rPr lang="en-US" sz="4000" b="1" dirty="0">
                <a:solidFill>
                  <a:srgbClr val="FF0000"/>
                </a:solidFill>
                <a:latin typeface="Cambria" pitchFamily="18" charset="0"/>
              </a:rPr>
              <a:t>C</a:t>
            </a:r>
            <a:r>
              <a:rPr lang="en-US" sz="4000" b="1" dirty="0">
                <a:solidFill>
                  <a:srgbClr val="00B0F0"/>
                </a:solidFill>
                <a:latin typeface="Cambria" pitchFamily="18" charset="0"/>
              </a:rPr>
              <a:t>O</a:t>
            </a:r>
            <a:r>
              <a:rPr lang="en-US" sz="4000" b="1" dirty="0">
                <a:solidFill>
                  <a:srgbClr val="FFC000"/>
                </a:solidFill>
                <a:latin typeface="Cambria" pitchFamily="18" charset="0"/>
              </a:rPr>
              <a:t>RR</a:t>
            </a:r>
            <a:r>
              <a:rPr lang="en-US" sz="4000" b="1" dirty="0">
                <a:solidFill>
                  <a:srgbClr val="7030A0"/>
                </a:solidFill>
                <a:latin typeface="Cambria" pitchFamily="18" charset="0"/>
              </a:rPr>
              <a:t>E</a:t>
            </a:r>
            <a:r>
              <a:rPr lang="en-US" sz="4000" b="1" dirty="0">
                <a:solidFill>
                  <a:schemeClr val="accent5">
                    <a:lumMod val="50000"/>
                  </a:schemeClr>
                </a:solidFill>
                <a:latin typeface="Cambria" pitchFamily="18" charset="0"/>
              </a:rPr>
              <a:t> </a:t>
            </a:r>
            <a:r>
              <a:rPr lang="en-US" sz="4000" b="1" dirty="0">
                <a:solidFill>
                  <a:schemeClr val="accent1">
                    <a:lumMod val="75000"/>
                  </a:schemeClr>
                </a:solidFill>
                <a:latin typeface="Cambria" pitchFamily="18" charset="0"/>
              </a:rPr>
              <a:t>evaluation framework</a:t>
            </a:r>
            <a:endParaRPr lang="en-GB" sz="4000" b="1" dirty="0">
              <a:solidFill>
                <a:schemeClr val="accent1">
                  <a:lumMod val="75000"/>
                </a:schemeClr>
              </a:solidFill>
              <a:latin typeface="Cambria" pitchFamily="18" charset="0"/>
            </a:endParaRPr>
          </a:p>
        </p:txBody>
      </p:sp>
      <p:graphicFrame>
        <p:nvGraphicFramePr>
          <p:cNvPr id="8" name="Diagram 7"/>
          <p:cNvGraphicFramePr/>
          <p:nvPr/>
        </p:nvGraphicFramePr>
        <p:xfrm>
          <a:off x="428596" y="1142984"/>
          <a:ext cx="8072494" cy="57150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6" name="TextBox 5"/>
          <p:cNvSpPr txBox="1"/>
          <p:nvPr/>
        </p:nvSpPr>
        <p:spPr>
          <a:xfrm>
            <a:off x="481013" y="1000125"/>
            <a:ext cx="8358187" cy="2432050"/>
          </a:xfrm>
          <a:prstGeom prst="rect">
            <a:avLst/>
          </a:prstGeom>
          <a:noFill/>
        </p:spPr>
        <p:txBody>
          <a:bodyPr>
            <a:spAutoFit/>
          </a:bodyPr>
          <a:lstStyle/>
          <a:p>
            <a:pPr>
              <a:defRPr/>
            </a:pPr>
            <a:endParaRPr lang="en-GB" sz="4000" dirty="0">
              <a:solidFill>
                <a:schemeClr val="accent5">
                  <a:lumMod val="50000"/>
                </a:schemeClr>
              </a:solidFill>
              <a:latin typeface="Cambria" pitchFamily="18" charset="0"/>
            </a:endParaRPr>
          </a:p>
          <a:p>
            <a:pPr>
              <a:defRPr/>
            </a:pPr>
            <a:endParaRPr lang="en-GB" sz="4000" b="1" dirty="0">
              <a:solidFill>
                <a:schemeClr val="accent5">
                  <a:lumMod val="50000"/>
                </a:schemeClr>
              </a:solidFill>
            </a:endParaRPr>
          </a:p>
          <a:p>
            <a:pPr>
              <a:defRPr/>
            </a:pPr>
            <a:endParaRPr lang="en-GB" dirty="0">
              <a:solidFill>
                <a:schemeClr val="accent5">
                  <a:lumMod val="50000"/>
                </a:schemeClr>
              </a:solidFill>
            </a:endParaRPr>
          </a:p>
          <a:p>
            <a:pPr>
              <a:buFont typeface="Arial" pitchFamily="34" charset="0"/>
              <a:buChar char="•"/>
              <a:defRPr/>
            </a:pPr>
            <a:endParaRPr lang="en-GB" dirty="0">
              <a:solidFill>
                <a:schemeClr val="accent5">
                  <a:lumMod val="50000"/>
                </a:schemeClr>
              </a:solidFill>
            </a:endParaRPr>
          </a:p>
          <a:p>
            <a:pPr>
              <a:buFont typeface="Arial" pitchFamily="34" charset="0"/>
              <a:buChar char="•"/>
              <a:defRPr/>
            </a:pPr>
            <a:endParaRPr lang="en-GB" dirty="0">
              <a:solidFill>
                <a:schemeClr val="accent5">
                  <a:lumMod val="50000"/>
                </a:schemeClr>
              </a:solidFill>
            </a:endParaRPr>
          </a:p>
          <a:p>
            <a:pPr>
              <a:buFont typeface="Arial" pitchFamily="34" charset="0"/>
              <a:buChar char="•"/>
              <a:defRPr/>
            </a:pPr>
            <a:endParaRPr lang="en-GB" dirty="0">
              <a:solidFill>
                <a:schemeClr val="accent5">
                  <a:lumMod val="50000"/>
                </a:schemeClr>
              </a:solidFill>
            </a:endParaRPr>
          </a:p>
        </p:txBody>
      </p:sp>
      <p:grpSp>
        <p:nvGrpSpPr>
          <p:cNvPr id="25609" name="Group 46"/>
          <p:cNvGrpSpPr>
            <a:grpSpLocks/>
          </p:cNvGrpSpPr>
          <p:nvPr/>
        </p:nvGrpSpPr>
        <p:grpSpPr bwMode="auto">
          <a:xfrm>
            <a:off x="285750" y="1928813"/>
            <a:ext cx="8591550" cy="3806825"/>
            <a:chOff x="285720" y="1928802"/>
            <a:chExt cx="8592169" cy="3806323"/>
          </a:xfrm>
        </p:grpSpPr>
        <p:sp>
          <p:nvSpPr>
            <p:cNvPr id="4137" name="AutoShape 41"/>
            <p:cNvSpPr>
              <a:spLocks noChangeArrowheads="1"/>
            </p:cNvSpPr>
            <p:nvPr/>
          </p:nvSpPr>
          <p:spPr bwMode="auto">
            <a:xfrm>
              <a:off x="666747" y="1928802"/>
              <a:ext cx="1757490" cy="617456"/>
            </a:xfrm>
            <a:prstGeom prst="roundRect">
              <a:avLst>
                <a:gd name="adj" fmla="val 16667"/>
              </a:avLst>
            </a:prstGeom>
            <a:solidFill>
              <a:srgbClr val="FF0000"/>
            </a:solidFill>
            <a:ln w="38100">
              <a:solidFill>
                <a:srgbClr val="F2F2F2"/>
              </a:solidFill>
              <a:round/>
              <a:headEnd/>
              <a:tailEnd/>
            </a:ln>
            <a:effectLst>
              <a:outerShdw dist="28398" dir="3806097" algn="ctr" rotWithShape="0">
                <a:srgbClr val="622423">
                  <a:alpha val="50000"/>
                </a:srgbClr>
              </a:outerShdw>
            </a:effectLst>
          </p:spPr>
          <p:txBody>
            <a:bodyPr anchor="ctr"/>
            <a:lstStyle/>
            <a:p>
              <a:pPr algn="ctr">
                <a:spcAft>
                  <a:spcPts val="1000"/>
                </a:spcAft>
                <a:defRPr/>
              </a:pPr>
              <a:r>
                <a:rPr lang="en-GB" sz="1200" b="1" dirty="0">
                  <a:solidFill>
                    <a:srgbClr val="FFFF00"/>
                  </a:solidFill>
                  <a:latin typeface="Cambria" pitchFamily="18" charset="0"/>
                </a:rPr>
                <a:t>C</a:t>
              </a:r>
              <a:r>
                <a:rPr lang="en-GB" sz="1200" b="1" dirty="0">
                  <a:solidFill>
                    <a:srgbClr val="FFFFFF"/>
                  </a:solidFill>
                  <a:latin typeface="Cambria" pitchFamily="18" charset="0"/>
                </a:rPr>
                <a:t>ONTENT</a:t>
              </a:r>
              <a:endParaRPr lang="en-US" sz="1200" dirty="0"/>
            </a:p>
          </p:txBody>
        </p:sp>
        <p:sp>
          <p:nvSpPr>
            <p:cNvPr id="4138" name="AutoShape 42"/>
            <p:cNvSpPr>
              <a:spLocks noChangeArrowheads="1"/>
            </p:cNvSpPr>
            <p:nvPr/>
          </p:nvSpPr>
          <p:spPr bwMode="auto">
            <a:xfrm>
              <a:off x="4767556" y="1928802"/>
              <a:ext cx="1759077" cy="617456"/>
            </a:xfrm>
            <a:prstGeom prst="roundRect">
              <a:avLst>
                <a:gd name="adj" fmla="val 16667"/>
              </a:avLst>
            </a:prstGeom>
            <a:solidFill>
              <a:srgbClr val="F79646"/>
            </a:solidFill>
            <a:ln w="38100">
              <a:solidFill>
                <a:srgbClr val="F2F2F2"/>
              </a:solidFill>
              <a:round/>
              <a:headEnd/>
              <a:tailEnd/>
            </a:ln>
            <a:effectLst>
              <a:outerShdw dist="28398" dir="3806097" algn="ctr" rotWithShape="0">
                <a:srgbClr val="974706">
                  <a:alpha val="50000"/>
                </a:srgbClr>
              </a:outerShdw>
            </a:effectLst>
          </p:spPr>
          <p:txBody>
            <a:bodyPr anchor="ctr"/>
            <a:lstStyle/>
            <a:p>
              <a:pPr algn="ctr">
                <a:spcAft>
                  <a:spcPts val="1000"/>
                </a:spcAft>
                <a:defRPr/>
              </a:pPr>
              <a:r>
                <a:rPr lang="en-GB" sz="1200" b="1" dirty="0">
                  <a:solidFill>
                    <a:srgbClr val="FFFF00"/>
                  </a:solidFill>
                  <a:latin typeface="Cambria" pitchFamily="18" charset="0"/>
                </a:rPr>
                <a:t>R</a:t>
              </a:r>
              <a:r>
                <a:rPr lang="en-GB" sz="1200" b="1" dirty="0">
                  <a:solidFill>
                    <a:srgbClr val="FFFFFF"/>
                  </a:solidFill>
                  <a:latin typeface="Cambria" pitchFamily="18" charset="0"/>
                </a:rPr>
                <a:t>EUSE/</a:t>
              </a:r>
              <a:r>
                <a:rPr lang="en-GB" sz="1200" b="1" dirty="0">
                  <a:solidFill>
                    <a:srgbClr val="FFFF00"/>
                  </a:solidFill>
                  <a:latin typeface="Cambria" pitchFamily="18" charset="0"/>
                </a:rPr>
                <a:t>R</a:t>
              </a:r>
              <a:r>
                <a:rPr lang="en-GB" sz="1200" b="1" dirty="0">
                  <a:solidFill>
                    <a:srgbClr val="FFFFFF"/>
                  </a:solidFill>
                  <a:latin typeface="Cambria" pitchFamily="18" charset="0"/>
                </a:rPr>
                <a:t>EPURPOSE</a:t>
              </a:r>
              <a:endParaRPr lang="en-US" sz="1200" dirty="0"/>
            </a:p>
          </p:txBody>
        </p:sp>
        <p:sp>
          <p:nvSpPr>
            <p:cNvPr id="4139" name="AutoShape 43"/>
            <p:cNvSpPr>
              <a:spLocks noChangeArrowheads="1"/>
            </p:cNvSpPr>
            <p:nvPr/>
          </p:nvSpPr>
          <p:spPr bwMode="auto">
            <a:xfrm>
              <a:off x="6818754" y="1928802"/>
              <a:ext cx="1759077" cy="617456"/>
            </a:xfrm>
            <a:prstGeom prst="roundRect">
              <a:avLst>
                <a:gd name="adj" fmla="val 16667"/>
              </a:avLst>
            </a:prstGeom>
            <a:solidFill>
              <a:srgbClr val="7030A0"/>
            </a:solidFill>
            <a:ln w="38100">
              <a:solidFill>
                <a:srgbClr val="F2F2F2"/>
              </a:solidFill>
              <a:round/>
              <a:headEnd/>
              <a:tailEnd/>
            </a:ln>
            <a:effectLst>
              <a:outerShdw dist="28398" dir="3806097" algn="ctr" rotWithShape="0">
                <a:srgbClr val="4E6128">
                  <a:alpha val="50000"/>
                </a:srgbClr>
              </a:outerShdw>
            </a:effectLst>
          </p:spPr>
          <p:txBody>
            <a:bodyPr anchor="ctr"/>
            <a:lstStyle/>
            <a:p>
              <a:pPr algn="ctr">
                <a:spcAft>
                  <a:spcPts val="1000"/>
                </a:spcAft>
                <a:defRPr/>
              </a:pPr>
              <a:r>
                <a:rPr lang="en-GB" sz="1200" b="1" dirty="0">
                  <a:solidFill>
                    <a:srgbClr val="FFFF00"/>
                  </a:solidFill>
                  <a:latin typeface="Cambria" pitchFamily="18" charset="0"/>
                </a:rPr>
                <a:t>E</a:t>
              </a:r>
              <a:r>
                <a:rPr lang="en-GB" sz="1200" b="1" dirty="0">
                  <a:solidFill>
                    <a:srgbClr val="FFFFFF"/>
                  </a:solidFill>
                  <a:latin typeface="Cambria" pitchFamily="18" charset="0"/>
                </a:rPr>
                <a:t>VIDENCE</a:t>
              </a:r>
              <a:endParaRPr lang="en-US" sz="1200" dirty="0"/>
            </a:p>
          </p:txBody>
        </p:sp>
        <p:sp>
          <p:nvSpPr>
            <p:cNvPr id="4140" name="AutoShape 44"/>
            <p:cNvSpPr>
              <a:spLocks noChangeArrowheads="1"/>
            </p:cNvSpPr>
            <p:nvPr/>
          </p:nvSpPr>
          <p:spPr bwMode="auto">
            <a:xfrm>
              <a:off x="2710008" y="1928802"/>
              <a:ext cx="1757489" cy="617456"/>
            </a:xfrm>
            <a:prstGeom prst="roundRect">
              <a:avLst>
                <a:gd name="adj" fmla="val 16667"/>
              </a:avLst>
            </a:prstGeom>
            <a:solidFill>
              <a:srgbClr val="00B0F0"/>
            </a:solidFill>
            <a:ln w="38100">
              <a:solidFill>
                <a:srgbClr val="F2F2F2"/>
              </a:solidFill>
              <a:round/>
              <a:headEnd/>
              <a:tailEnd/>
            </a:ln>
            <a:effectLst>
              <a:outerShdw dist="28398" dir="3806097" algn="ctr" rotWithShape="0">
                <a:srgbClr val="205867">
                  <a:alpha val="50000"/>
                </a:srgbClr>
              </a:outerShdw>
            </a:effectLst>
          </p:spPr>
          <p:txBody>
            <a:bodyPr anchor="ctr"/>
            <a:lstStyle/>
            <a:p>
              <a:pPr algn="ctr">
                <a:spcAft>
                  <a:spcPts val="1000"/>
                </a:spcAft>
                <a:defRPr/>
              </a:pPr>
              <a:r>
                <a:rPr lang="en-GB" sz="1200" b="1" dirty="0">
                  <a:solidFill>
                    <a:srgbClr val="FFFF00"/>
                  </a:solidFill>
                  <a:latin typeface="Cambria" pitchFamily="18" charset="0"/>
                </a:rPr>
                <a:t>O</a:t>
              </a:r>
              <a:r>
                <a:rPr lang="en-GB" sz="1200" b="1" dirty="0">
                  <a:solidFill>
                    <a:srgbClr val="FFFFFF"/>
                  </a:solidFill>
                  <a:latin typeface="Cambria" pitchFamily="18" charset="0"/>
                </a:rPr>
                <a:t>PENNESS</a:t>
              </a:r>
              <a:endParaRPr lang="en-US" sz="1200" dirty="0"/>
            </a:p>
          </p:txBody>
        </p:sp>
        <p:sp>
          <p:nvSpPr>
            <p:cNvPr id="25614" name="Rectangle 45"/>
            <p:cNvSpPr>
              <a:spLocks noChangeArrowheads="1"/>
            </p:cNvSpPr>
            <p:nvPr/>
          </p:nvSpPr>
          <p:spPr bwMode="auto">
            <a:xfrm>
              <a:off x="832990" y="2445181"/>
              <a:ext cx="1480841" cy="867804"/>
            </a:xfrm>
            <a:prstGeom prst="rect">
              <a:avLst/>
            </a:prstGeom>
            <a:solidFill>
              <a:srgbClr val="FFFFFF"/>
            </a:solidFill>
            <a:ln w="63500" cmpd="thickThin">
              <a:solidFill>
                <a:srgbClr val="FF0000"/>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solidFill>
                    <a:schemeClr val="bg1"/>
                  </a:solidFill>
                  <a:latin typeface="Cambria" panose="02040503050406030204" pitchFamily="18" charset="0"/>
                </a:rPr>
                <a:t>Gathering</a:t>
              </a:r>
            </a:p>
          </p:txBody>
        </p:sp>
        <p:sp>
          <p:nvSpPr>
            <p:cNvPr id="25615" name="Rectangle 46"/>
            <p:cNvSpPr>
              <a:spLocks noChangeArrowheads="1"/>
            </p:cNvSpPr>
            <p:nvPr/>
          </p:nvSpPr>
          <p:spPr bwMode="auto">
            <a:xfrm>
              <a:off x="2859709" y="3470768"/>
              <a:ext cx="1505125" cy="867804"/>
            </a:xfrm>
            <a:prstGeom prst="rect">
              <a:avLst/>
            </a:prstGeom>
            <a:solidFill>
              <a:srgbClr val="FFFFFF"/>
            </a:solidFill>
            <a:ln w="63500" cmpd="thickThin">
              <a:solidFill>
                <a:srgbClr val="00B0F0"/>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GB" altLang="en-US" sz="1600">
                  <a:solidFill>
                    <a:schemeClr val="bg1"/>
                  </a:solidFill>
                  <a:latin typeface="Cambria" panose="02040503050406030204" pitchFamily="18" charset="0"/>
                </a:rPr>
                <a:t>Rights Clearance</a:t>
              </a:r>
              <a:r>
                <a:rPr lang="en-GB" altLang="en-US" sz="1600">
                  <a:latin typeface="Cambria" panose="02040503050406030204" pitchFamily="18" charset="0"/>
                </a:rPr>
                <a:t> </a:t>
              </a:r>
              <a:endParaRPr lang="en-US" altLang="en-US" sz="1600"/>
            </a:p>
          </p:txBody>
        </p:sp>
        <p:sp>
          <p:nvSpPr>
            <p:cNvPr id="25616" name="Rectangle 47"/>
            <p:cNvSpPr>
              <a:spLocks noChangeArrowheads="1"/>
            </p:cNvSpPr>
            <p:nvPr/>
          </p:nvSpPr>
          <p:spPr bwMode="auto">
            <a:xfrm>
              <a:off x="4942388" y="2445181"/>
              <a:ext cx="1457084" cy="867804"/>
            </a:xfrm>
            <a:prstGeom prst="rect">
              <a:avLst/>
            </a:prstGeom>
            <a:solidFill>
              <a:srgbClr val="FFFFFF"/>
            </a:solidFill>
            <a:ln w="63500" cmpd="thickThin">
              <a:solidFill>
                <a:srgbClr val="F79646"/>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Internal validation</a:t>
              </a:r>
            </a:p>
          </p:txBody>
        </p:sp>
        <p:sp>
          <p:nvSpPr>
            <p:cNvPr id="25617" name="Rectangle 48"/>
            <p:cNvSpPr>
              <a:spLocks noChangeArrowheads="1"/>
            </p:cNvSpPr>
            <p:nvPr/>
          </p:nvSpPr>
          <p:spPr bwMode="auto">
            <a:xfrm>
              <a:off x="7001311" y="2445181"/>
              <a:ext cx="1425408" cy="867804"/>
            </a:xfrm>
            <a:prstGeom prst="rect">
              <a:avLst/>
            </a:prstGeom>
            <a:solidFill>
              <a:srgbClr val="FFFFFF"/>
            </a:solidFill>
            <a:ln w="63500" cmpd="thickThin">
              <a:solidFill>
                <a:srgbClr val="7030A0"/>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Tracking</a:t>
              </a:r>
            </a:p>
          </p:txBody>
        </p:sp>
        <p:sp>
          <p:nvSpPr>
            <p:cNvPr id="25618" name="Rectangle 49"/>
            <p:cNvSpPr>
              <a:spLocks noChangeArrowheads="1"/>
            </p:cNvSpPr>
            <p:nvPr/>
          </p:nvSpPr>
          <p:spPr bwMode="auto">
            <a:xfrm>
              <a:off x="832990" y="3513800"/>
              <a:ext cx="1480841" cy="867804"/>
            </a:xfrm>
            <a:prstGeom prst="rect">
              <a:avLst/>
            </a:prstGeom>
            <a:solidFill>
              <a:srgbClr val="FFFFFF"/>
            </a:solidFill>
            <a:ln w="63500" cmpd="thickThin">
              <a:solidFill>
                <a:srgbClr val="FF0000"/>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Screening</a:t>
              </a:r>
            </a:p>
          </p:txBody>
        </p:sp>
        <p:sp>
          <p:nvSpPr>
            <p:cNvPr id="25619" name="Rectangle 50"/>
            <p:cNvSpPr>
              <a:spLocks noChangeArrowheads="1"/>
            </p:cNvSpPr>
            <p:nvPr/>
          </p:nvSpPr>
          <p:spPr bwMode="auto">
            <a:xfrm>
              <a:off x="2859709" y="2445181"/>
              <a:ext cx="1505125" cy="867804"/>
            </a:xfrm>
            <a:prstGeom prst="rect">
              <a:avLst/>
            </a:prstGeom>
            <a:solidFill>
              <a:srgbClr val="FFFFFF"/>
            </a:solidFill>
            <a:ln w="63500" cmpd="thickThin">
              <a:solidFill>
                <a:srgbClr val="00B0F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1000"/>
                </a:spcAft>
              </a:pPr>
              <a:endParaRPr lang="en-GB" altLang="en-US" sz="1100" b="1">
                <a:solidFill>
                  <a:schemeClr val="bg1"/>
                </a:solidFill>
                <a:latin typeface="Cambria" panose="02040503050406030204" pitchFamily="18" charset="0"/>
              </a:endParaRPr>
            </a:p>
            <a:p>
              <a:pPr eaLnBrk="1" hangingPunct="1">
                <a:spcAft>
                  <a:spcPts val="1000"/>
                </a:spcAft>
              </a:pPr>
              <a:r>
                <a:rPr lang="en-GB" altLang="en-US" sz="1500">
                  <a:solidFill>
                    <a:schemeClr val="bg1"/>
                  </a:solidFill>
                  <a:latin typeface="Cambria" panose="02040503050406030204" pitchFamily="18" charset="0"/>
                </a:rPr>
                <a:t>Transformation</a:t>
              </a:r>
            </a:p>
          </p:txBody>
        </p:sp>
        <p:sp>
          <p:nvSpPr>
            <p:cNvPr id="25620" name="Rectangle 51"/>
            <p:cNvSpPr>
              <a:spLocks noChangeArrowheads="1"/>
            </p:cNvSpPr>
            <p:nvPr/>
          </p:nvSpPr>
          <p:spPr bwMode="auto">
            <a:xfrm>
              <a:off x="4929190" y="4572008"/>
              <a:ext cx="1457084" cy="867804"/>
            </a:xfrm>
            <a:prstGeom prst="rect">
              <a:avLst/>
            </a:prstGeom>
            <a:solidFill>
              <a:srgbClr val="FFFFFF"/>
            </a:solidFill>
            <a:ln w="63500" cmpd="thickThin">
              <a:solidFill>
                <a:srgbClr val="F79646"/>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External validation</a:t>
              </a:r>
              <a:endParaRPr lang="en-GB" altLang="en-US" sz="1600">
                <a:solidFill>
                  <a:schemeClr val="bg1"/>
                </a:solidFill>
                <a:latin typeface="Cambria" panose="02040503050406030204" pitchFamily="18" charset="0"/>
              </a:endParaRPr>
            </a:p>
          </p:txBody>
        </p:sp>
        <p:sp>
          <p:nvSpPr>
            <p:cNvPr id="4148" name="AutoShape 52"/>
            <p:cNvSpPr>
              <a:spLocks noChangeArrowheads="1"/>
            </p:cNvSpPr>
            <p:nvPr/>
          </p:nvSpPr>
          <p:spPr bwMode="auto">
            <a:xfrm>
              <a:off x="2409948" y="2071658"/>
              <a:ext cx="284183" cy="287299"/>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38100">
              <a:solidFill>
                <a:srgbClr val="F2F2F2"/>
              </a:solidFill>
              <a:miter lim="800000"/>
              <a:headEnd/>
              <a:tailEnd/>
            </a:ln>
            <a:effectLst>
              <a:outerShdw dist="28398" dir="3806097" algn="ctr" rotWithShape="0">
                <a:srgbClr val="622423">
                  <a:alpha val="50000"/>
                </a:srgbClr>
              </a:outerShdw>
            </a:effectLst>
          </p:spPr>
          <p:txBody>
            <a:bodyPr/>
            <a:lstStyle/>
            <a:p>
              <a:pPr>
                <a:defRPr/>
              </a:pPr>
              <a:endParaRPr lang="en-GB"/>
            </a:p>
          </p:txBody>
        </p:sp>
        <p:sp>
          <p:nvSpPr>
            <p:cNvPr id="4149" name="AutoShape 53"/>
            <p:cNvSpPr>
              <a:spLocks noChangeArrowheads="1"/>
            </p:cNvSpPr>
            <p:nvPr/>
          </p:nvSpPr>
          <p:spPr bwMode="auto">
            <a:xfrm>
              <a:off x="4483372" y="2114515"/>
              <a:ext cx="284183" cy="2873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B0F0"/>
            </a:solidFill>
            <a:ln w="38100">
              <a:solidFill>
                <a:srgbClr val="F2F2F2"/>
              </a:solidFill>
              <a:miter lim="800000"/>
              <a:headEnd/>
              <a:tailEnd/>
            </a:ln>
            <a:effectLst>
              <a:outerShdw dist="28398" dir="3806097" algn="ctr" rotWithShape="0">
                <a:srgbClr val="205867">
                  <a:alpha val="50000"/>
                </a:srgbClr>
              </a:outerShdw>
            </a:effectLst>
          </p:spPr>
          <p:txBody>
            <a:bodyPr/>
            <a:lstStyle/>
            <a:p>
              <a:pPr>
                <a:defRPr/>
              </a:pPr>
              <a:endParaRPr lang="en-GB"/>
            </a:p>
          </p:txBody>
        </p:sp>
        <p:sp>
          <p:nvSpPr>
            <p:cNvPr id="4150" name="AutoShape 54"/>
            <p:cNvSpPr>
              <a:spLocks noChangeArrowheads="1"/>
            </p:cNvSpPr>
            <p:nvPr/>
          </p:nvSpPr>
          <p:spPr bwMode="auto">
            <a:xfrm>
              <a:off x="6534570" y="2114515"/>
              <a:ext cx="284183" cy="2873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000"/>
            </a:solidFill>
            <a:ln w="38100">
              <a:solidFill>
                <a:srgbClr val="F2F2F2"/>
              </a:solidFill>
              <a:miter lim="800000"/>
              <a:headEnd/>
              <a:tailEnd/>
            </a:ln>
            <a:effectLst>
              <a:outerShdw dist="28398" dir="3806097" algn="ctr" rotWithShape="0">
                <a:srgbClr val="4E6128">
                  <a:alpha val="50000"/>
                </a:srgbClr>
              </a:outerShdw>
            </a:effectLst>
          </p:spPr>
          <p:txBody>
            <a:bodyPr/>
            <a:lstStyle/>
            <a:p>
              <a:pPr>
                <a:defRPr/>
              </a:pPr>
              <a:endParaRPr lang="en-GB"/>
            </a:p>
          </p:txBody>
        </p:sp>
        <p:cxnSp>
          <p:nvCxnSpPr>
            <p:cNvPr id="25624" name="AutoShape 55"/>
            <p:cNvCxnSpPr>
              <a:cxnSpLocks noChangeShapeType="1"/>
            </p:cNvCxnSpPr>
            <p:nvPr/>
          </p:nvCxnSpPr>
          <p:spPr bwMode="auto">
            <a:xfrm>
              <a:off x="1552524" y="3500437"/>
              <a:ext cx="0" cy="200814"/>
            </a:xfrm>
            <a:prstGeom prst="straightConnector1">
              <a:avLst/>
            </a:prstGeom>
            <a:noFill/>
            <a:ln w="127000">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25625" name="AutoShape 57"/>
            <p:cNvCxnSpPr>
              <a:cxnSpLocks noChangeShapeType="1"/>
            </p:cNvCxnSpPr>
            <p:nvPr/>
          </p:nvCxnSpPr>
          <p:spPr bwMode="auto">
            <a:xfrm>
              <a:off x="3624226" y="3500437"/>
              <a:ext cx="0" cy="200814"/>
            </a:xfrm>
            <a:prstGeom prst="straightConnector1">
              <a:avLst/>
            </a:prstGeom>
            <a:noFill/>
            <a:ln w="127000">
              <a:solidFill>
                <a:srgbClr val="00B0F0"/>
              </a:solidFill>
              <a:round/>
              <a:headEnd/>
              <a:tailEnd type="triangle" w="med" len="med"/>
            </a:ln>
            <a:extLst>
              <a:ext uri="{909E8E84-426E-40DD-AFC4-6F175D3DCCD1}">
                <a14:hiddenFill xmlns:a14="http://schemas.microsoft.com/office/drawing/2010/main">
                  <a:noFill/>
                </a14:hiddenFill>
              </a:ext>
            </a:extLst>
          </p:spPr>
        </p:cxnSp>
        <p:cxnSp>
          <p:nvCxnSpPr>
            <p:cNvPr id="25626" name="AutoShape 58"/>
            <p:cNvCxnSpPr>
              <a:cxnSpLocks noChangeShapeType="1"/>
            </p:cNvCxnSpPr>
            <p:nvPr/>
          </p:nvCxnSpPr>
          <p:spPr bwMode="auto">
            <a:xfrm rot="16200000" flipH="1">
              <a:off x="7143518" y="4000754"/>
              <a:ext cx="3449133" cy="19609"/>
            </a:xfrm>
            <a:prstGeom prst="straightConnector1">
              <a:avLst/>
            </a:prstGeom>
            <a:noFill/>
            <a:ln w="38100">
              <a:solidFill>
                <a:srgbClr val="B07BD7"/>
              </a:solidFill>
              <a:prstDash val="dash"/>
              <a:round/>
              <a:headEnd/>
              <a:tailEnd/>
            </a:ln>
            <a:extLst>
              <a:ext uri="{909E8E84-426E-40DD-AFC4-6F175D3DCCD1}">
                <a14:hiddenFill xmlns:a14="http://schemas.microsoft.com/office/drawing/2010/main">
                  <a:noFill/>
                </a14:hiddenFill>
              </a:ext>
            </a:extLst>
          </p:spPr>
        </p:cxnSp>
        <p:cxnSp>
          <p:nvCxnSpPr>
            <p:cNvPr id="25627" name="AutoShape 59"/>
            <p:cNvCxnSpPr>
              <a:cxnSpLocks noChangeShapeType="1"/>
            </p:cNvCxnSpPr>
            <p:nvPr/>
          </p:nvCxnSpPr>
          <p:spPr bwMode="auto">
            <a:xfrm flipH="1">
              <a:off x="428596" y="5715016"/>
              <a:ext cx="8339165" cy="0"/>
            </a:xfrm>
            <a:prstGeom prst="straightConnector1">
              <a:avLst/>
            </a:prstGeom>
            <a:noFill/>
            <a:ln w="38100">
              <a:solidFill>
                <a:srgbClr val="B07BD7"/>
              </a:solidFill>
              <a:prstDash val="dash"/>
              <a:round/>
              <a:headEnd/>
              <a:tailEnd/>
            </a:ln>
            <a:extLst>
              <a:ext uri="{909E8E84-426E-40DD-AFC4-6F175D3DCCD1}">
                <a14:hiddenFill xmlns:a14="http://schemas.microsoft.com/office/drawing/2010/main">
                  <a:noFill/>
                </a14:hiddenFill>
              </a:ext>
            </a:extLst>
          </p:spPr>
        </p:cxnSp>
        <p:cxnSp>
          <p:nvCxnSpPr>
            <p:cNvPr id="25628" name="AutoShape 60"/>
            <p:cNvCxnSpPr>
              <a:cxnSpLocks noChangeShapeType="1"/>
            </p:cNvCxnSpPr>
            <p:nvPr/>
          </p:nvCxnSpPr>
          <p:spPr bwMode="auto">
            <a:xfrm>
              <a:off x="8577179" y="2265883"/>
              <a:ext cx="190054" cy="0"/>
            </a:xfrm>
            <a:prstGeom prst="straightConnector1">
              <a:avLst/>
            </a:prstGeom>
            <a:noFill/>
            <a:ln w="38100">
              <a:solidFill>
                <a:srgbClr val="B07BD7"/>
              </a:solidFill>
              <a:prstDash val="dash"/>
              <a:round/>
              <a:headEnd/>
              <a:tailEnd/>
            </a:ln>
            <a:extLst>
              <a:ext uri="{909E8E84-426E-40DD-AFC4-6F175D3DCCD1}">
                <a14:hiddenFill xmlns:a14="http://schemas.microsoft.com/office/drawing/2010/main">
                  <a:noFill/>
                </a14:hiddenFill>
              </a:ext>
            </a:extLst>
          </p:spPr>
        </p:cxnSp>
        <p:cxnSp>
          <p:nvCxnSpPr>
            <p:cNvPr id="25629" name="AutoShape 61"/>
            <p:cNvCxnSpPr>
              <a:cxnSpLocks noChangeShapeType="1"/>
            </p:cNvCxnSpPr>
            <p:nvPr/>
          </p:nvCxnSpPr>
          <p:spPr bwMode="auto">
            <a:xfrm rot="5400000" flipH="1" flipV="1">
              <a:off x="-1438052" y="4009764"/>
              <a:ext cx="3449132" cy="1588"/>
            </a:xfrm>
            <a:prstGeom prst="straightConnector1">
              <a:avLst/>
            </a:prstGeom>
            <a:noFill/>
            <a:ln w="38100">
              <a:solidFill>
                <a:srgbClr val="B07BD7"/>
              </a:solidFill>
              <a:prstDash val="dash"/>
              <a:round/>
              <a:headEnd/>
              <a:tailEnd/>
            </a:ln>
            <a:extLst>
              <a:ext uri="{909E8E84-426E-40DD-AFC4-6F175D3DCCD1}">
                <a14:hiddenFill xmlns:a14="http://schemas.microsoft.com/office/drawing/2010/main">
                  <a:noFill/>
                </a14:hiddenFill>
              </a:ext>
            </a:extLst>
          </p:spPr>
        </p:cxnSp>
        <p:cxnSp>
          <p:nvCxnSpPr>
            <p:cNvPr id="25630" name="AutoShape 62"/>
            <p:cNvCxnSpPr>
              <a:cxnSpLocks noChangeShapeType="1"/>
            </p:cNvCxnSpPr>
            <p:nvPr/>
          </p:nvCxnSpPr>
          <p:spPr bwMode="auto">
            <a:xfrm flipV="1">
              <a:off x="285720" y="2265883"/>
              <a:ext cx="380444" cy="20109"/>
            </a:xfrm>
            <a:prstGeom prst="straightConnector1">
              <a:avLst/>
            </a:prstGeom>
            <a:noFill/>
            <a:ln w="38100">
              <a:solidFill>
                <a:srgbClr val="B07BD7"/>
              </a:solidFill>
              <a:prstDash val="dash"/>
              <a:round/>
              <a:headEnd/>
              <a:tailEnd type="triangle" w="med" len="med"/>
            </a:ln>
            <a:extLst>
              <a:ext uri="{909E8E84-426E-40DD-AFC4-6F175D3DCCD1}">
                <a14:hiddenFill xmlns:a14="http://schemas.microsoft.com/office/drawing/2010/main">
                  <a:noFill/>
                </a14:hiddenFill>
              </a:ext>
            </a:extLst>
          </p:spPr>
        </p:cxnSp>
        <p:sp>
          <p:nvSpPr>
            <p:cNvPr id="25631" name="Rectangle 63"/>
            <p:cNvSpPr>
              <a:spLocks noChangeArrowheads="1"/>
            </p:cNvSpPr>
            <p:nvPr/>
          </p:nvSpPr>
          <p:spPr bwMode="auto">
            <a:xfrm>
              <a:off x="4929190" y="3500438"/>
              <a:ext cx="1457084" cy="867804"/>
            </a:xfrm>
            <a:prstGeom prst="rect">
              <a:avLst/>
            </a:prstGeom>
            <a:solidFill>
              <a:srgbClr val="FFFFFF"/>
            </a:solidFill>
            <a:ln w="63500" cmpd="thickThin">
              <a:solidFill>
                <a:srgbClr val="F79646"/>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Release to repository</a:t>
              </a:r>
            </a:p>
          </p:txBody>
        </p:sp>
        <p:sp>
          <p:nvSpPr>
            <p:cNvPr id="25632" name="Rectangle 65"/>
            <p:cNvSpPr>
              <a:spLocks noChangeArrowheads="1"/>
            </p:cNvSpPr>
            <p:nvPr/>
          </p:nvSpPr>
          <p:spPr bwMode="auto">
            <a:xfrm>
              <a:off x="2859709" y="4496355"/>
              <a:ext cx="1505125" cy="867804"/>
            </a:xfrm>
            <a:prstGeom prst="rect">
              <a:avLst/>
            </a:prstGeom>
            <a:solidFill>
              <a:srgbClr val="FFFFFF"/>
            </a:solidFill>
            <a:ln w="63500" cmpd="thickThin">
              <a:solidFill>
                <a:srgbClr val="00B0F0"/>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Formatting</a:t>
              </a:r>
            </a:p>
          </p:txBody>
        </p:sp>
        <p:cxnSp>
          <p:nvCxnSpPr>
            <p:cNvPr id="25633" name="AutoShape 66"/>
            <p:cNvCxnSpPr>
              <a:cxnSpLocks noChangeShapeType="1"/>
            </p:cNvCxnSpPr>
            <p:nvPr/>
          </p:nvCxnSpPr>
          <p:spPr bwMode="auto">
            <a:xfrm>
              <a:off x="3624226" y="4500569"/>
              <a:ext cx="0" cy="200814"/>
            </a:xfrm>
            <a:prstGeom prst="straightConnector1">
              <a:avLst/>
            </a:prstGeom>
            <a:noFill/>
            <a:ln w="127000">
              <a:solidFill>
                <a:srgbClr val="00B0F0"/>
              </a:solidFill>
              <a:round/>
              <a:headEnd/>
              <a:tailEnd type="triangle" w="med" len="med"/>
            </a:ln>
            <a:extLst>
              <a:ext uri="{909E8E84-426E-40DD-AFC4-6F175D3DCCD1}">
                <a14:hiddenFill xmlns:a14="http://schemas.microsoft.com/office/drawing/2010/main">
                  <a:noFill/>
                </a14:hiddenFill>
              </a:ext>
            </a:extLst>
          </p:spPr>
        </p:cxnSp>
        <p:cxnSp>
          <p:nvCxnSpPr>
            <p:cNvPr id="25634" name="AutoShape 64"/>
            <p:cNvCxnSpPr>
              <a:cxnSpLocks noChangeShapeType="1"/>
            </p:cNvCxnSpPr>
            <p:nvPr/>
          </p:nvCxnSpPr>
          <p:spPr bwMode="auto">
            <a:xfrm rot="5400000">
              <a:off x="5615395" y="3600051"/>
              <a:ext cx="200814" cy="1588"/>
            </a:xfrm>
            <a:prstGeom prst="straightConnector1">
              <a:avLst/>
            </a:prstGeom>
            <a:noFill/>
            <a:ln w="127000">
              <a:solidFill>
                <a:srgbClr val="F79646"/>
              </a:solidFill>
              <a:round/>
              <a:headEnd/>
              <a:tailEnd type="triangle" w="med" len="med"/>
            </a:ln>
            <a:extLst>
              <a:ext uri="{909E8E84-426E-40DD-AFC4-6F175D3DCCD1}">
                <a14:hiddenFill xmlns:a14="http://schemas.microsoft.com/office/drawing/2010/main">
                  <a:noFill/>
                </a14:hiddenFill>
              </a:ext>
            </a:extLst>
          </p:spPr>
        </p:cxnSp>
        <p:cxnSp>
          <p:nvCxnSpPr>
            <p:cNvPr id="25635" name="AutoShape 64"/>
            <p:cNvCxnSpPr>
              <a:cxnSpLocks noChangeShapeType="1"/>
            </p:cNvCxnSpPr>
            <p:nvPr/>
          </p:nvCxnSpPr>
          <p:spPr bwMode="auto">
            <a:xfrm rot="5400000">
              <a:off x="5615395" y="4671621"/>
              <a:ext cx="200814" cy="1588"/>
            </a:xfrm>
            <a:prstGeom prst="straightConnector1">
              <a:avLst/>
            </a:prstGeom>
            <a:noFill/>
            <a:ln w="127000">
              <a:solidFill>
                <a:srgbClr val="F79646"/>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993621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l="1595" t="1111" r="1944" b="3333"/>
          <a:stretch/>
        </p:blipFill>
        <p:spPr>
          <a:xfrm>
            <a:off x="0" y="0"/>
            <a:ext cx="9144000" cy="6858000"/>
          </a:xfrm>
        </p:spPr>
      </p:pic>
    </p:spTree>
    <p:extLst>
      <p:ext uri="{BB962C8B-B14F-4D97-AF65-F5344CB8AC3E}">
        <p14:creationId xmlns:p14="http://schemas.microsoft.com/office/powerpoint/2010/main" val="28640873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5793" t="2221" r="8297" b="3334"/>
          <a:stretch/>
        </p:blipFill>
        <p:spPr>
          <a:xfrm>
            <a:off x="0" y="-54179"/>
            <a:ext cx="9144000" cy="6894250"/>
          </a:xfrm>
          <a:prstGeom prst="rect">
            <a:avLst/>
          </a:prstGeom>
        </p:spPr>
      </p:pic>
    </p:spTree>
    <p:extLst>
      <p:ext uri="{BB962C8B-B14F-4D97-AF65-F5344CB8AC3E}">
        <p14:creationId xmlns:p14="http://schemas.microsoft.com/office/powerpoint/2010/main" val="3958194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Group 24"/>
          <p:cNvGrpSpPr>
            <a:grpSpLocks/>
          </p:cNvGrpSpPr>
          <p:nvPr/>
        </p:nvGrpSpPr>
        <p:grpSpPr bwMode="auto">
          <a:xfrm>
            <a:off x="381000" y="381000"/>
            <a:ext cx="4000500" cy="4286250"/>
            <a:chOff x="642910" y="642918"/>
            <a:chExt cx="3633814" cy="3733824"/>
          </a:xfrm>
          <a:gradFill flip="none" rotWithShape="1">
            <a:gsLst>
              <a:gs pos="0">
                <a:srgbClr val="573301"/>
              </a:gs>
              <a:gs pos="50000">
                <a:schemeClr val="accent3">
                  <a:lumMod val="75000"/>
                </a:schemeClr>
              </a:gs>
              <a:gs pos="100000">
                <a:schemeClr val="accent1">
                  <a:tint val="23500"/>
                  <a:satMod val="160000"/>
                </a:schemeClr>
              </a:gs>
            </a:gsLst>
            <a:lin ang="10800000" scaled="1"/>
            <a:tileRect/>
          </a:gradFill>
          <a:effectLst>
            <a:reflection blurRad="6350" stA="50000" endA="300" endPos="38500" dist="50800" dir="5400000" sy="-100000" algn="bl" rotWithShape="0"/>
          </a:effectLst>
          <a:scene3d>
            <a:camera prst="perspectiveFront"/>
            <a:lightRig rig="sunset" dir="t"/>
          </a:scene3d>
        </p:grpSpPr>
        <p:sp>
          <p:nvSpPr>
            <p:cNvPr id="5" name="Oval 4"/>
            <p:cNvSpPr/>
            <p:nvPr/>
          </p:nvSpPr>
          <p:spPr>
            <a:xfrm>
              <a:off x="642910" y="642918"/>
              <a:ext cx="2143140" cy="2143140"/>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6" name="Oval 5"/>
            <p:cNvSpPr/>
            <p:nvPr/>
          </p:nvSpPr>
          <p:spPr>
            <a:xfrm>
              <a:off x="2428860" y="3500438"/>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7" name="Oval 6"/>
            <p:cNvSpPr/>
            <p:nvPr/>
          </p:nvSpPr>
          <p:spPr>
            <a:xfrm>
              <a:off x="2928926" y="2214554"/>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8" name="Oval 7"/>
            <p:cNvSpPr/>
            <p:nvPr/>
          </p:nvSpPr>
          <p:spPr>
            <a:xfrm>
              <a:off x="2428860" y="2786058"/>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9" name="Oval 8"/>
            <p:cNvSpPr/>
            <p:nvPr/>
          </p:nvSpPr>
          <p:spPr>
            <a:xfrm>
              <a:off x="3929058" y="1928802"/>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innerShdw blurRad="63500" dist="50800" dir="18900000">
                <a:prstClr val="black">
                  <a:alpha val="50000"/>
                </a:prstClr>
              </a:innerShdw>
            </a:effectLst>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F58320"/>
                </a:solidFill>
              </a:endParaRPr>
            </a:p>
          </p:txBody>
        </p:sp>
        <p:sp>
          <p:nvSpPr>
            <p:cNvPr id="10" name="Oval 9"/>
            <p:cNvSpPr/>
            <p:nvPr/>
          </p:nvSpPr>
          <p:spPr>
            <a:xfrm>
              <a:off x="314324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1" name="Oval 10"/>
            <p:cNvSpPr/>
            <p:nvPr/>
          </p:nvSpPr>
          <p:spPr>
            <a:xfrm>
              <a:off x="2786050" y="107154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2" name="Oval 11"/>
            <p:cNvSpPr/>
            <p:nvPr/>
          </p:nvSpPr>
          <p:spPr>
            <a:xfrm>
              <a:off x="207167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3" name="Oval 12"/>
            <p:cNvSpPr/>
            <p:nvPr/>
          </p:nvSpPr>
          <p:spPr>
            <a:xfrm>
              <a:off x="2928926" y="1643050"/>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grpSp>
      <p:sp>
        <p:nvSpPr>
          <p:cNvPr id="14" name="TextBox 6"/>
          <p:cNvSpPr txBox="1">
            <a:spLocks noChangeArrowheads="1"/>
          </p:cNvSpPr>
          <p:nvPr/>
        </p:nvSpPr>
        <p:spPr bwMode="auto">
          <a:xfrm>
            <a:off x="739080" y="5105400"/>
            <a:ext cx="8153400" cy="1570038"/>
          </a:xfrm>
          <a:prstGeom prst="rect">
            <a:avLst/>
          </a:prstGeom>
          <a:noFill/>
          <a:ln w="9525">
            <a:noFill/>
            <a:miter lim="800000"/>
            <a:headEnd/>
            <a:tailEnd/>
          </a:ln>
        </p:spPr>
        <p:txBody>
          <a:bodyPr>
            <a:spAutoFit/>
          </a:bodyPr>
          <a:lstStyle/>
          <a:p>
            <a:pPr algn="r" fontAlgn="base">
              <a:spcBef>
                <a:spcPct val="0"/>
              </a:spcBef>
              <a:spcAft>
                <a:spcPct val="0"/>
              </a:spcAft>
            </a:pPr>
            <a:r>
              <a:rPr lang="en-US" sz="2400" dirty="0">
                <a:solidFill>
                  <a:srgbClr val="573201"/>
                </a:solidFill>
              </a:rPr>
              <a:t>This work is licensed under a </a:t>
            </a:r>
            <a:r>
              <a:rPr lang="en-US" sz="2400" dirty="0">
                <a:solidFill>
                  <a:srgbClr val="1B346B"/>
                </a:solidFill>
              </a:rPr>
              <a:t/>
            </a:r>
            <a:br>
              <a:rPr lang="en-US" sz="2400" dirty="0">
                <a:solidFill>
                  <a:srgbClr val="1B346B"/>
                </a:solidFill>
              </a:rPr>
            </a:br>
            <a:r>
              <a:rPr lang="en-US" sz="2400" dirty="0">
                <a:solidFill>
                  <a:srgbClr val="1B346B"/>
                </a:solidFill>
                <a:hlinkClick r:id="rId3"/>
              </a:rPr>
              <a:t>Creative Commons Attribution </a:t>
            </a:r>
            <a:r>
              <a:rPr lang="en-US" sz="2400" dirty="0" smtClean="0">
                <a:solidFill>
                  <a:srgbClr val="1B346B"/>
                </a:solidFill>
                <a:hlinkClick r:id="rId3"/>
              </a:rPr>
              <a:t>4.0</a:t>
            </a:r>
            <a:r>
              <a:rPr lang="en-US" sz="2400" dirty="0">
                <a:solidFill>
                  <a:srgbClr val="1B346B"/>
                </a:solidFill>
                <a:hlinkClick r:id="rId3"/>
              </a:rPr>
              <a:t> </a:t>
            </a:r>
            <a:r>
              <a:rPr lang="en-US" sz="2400" dirty="0" smtClean="0">
                <a:solidFill>
                  <a:srgbClr val="1B346B"/>
                </a:solidFill>
                <a:hlinkClick r:id="rId3"/>
              </a:rPr>
              <a:t>License</a:t>
            </a:r>
            <a:endParaRPr lang="en-US" sz="2400" dirty="0">
              <a:solidFill>
                <a:srgbClr val="1B346B"/>
              </a:solidFill>
            </a:endParaRPr>
          </a:p>
          <a:p>
            <a:pPr algn="r" fontAlgn="base">
              <a:spcBef>
                <a:spcPct val="0"/>
              </a:spcBef>
              <a:spcAft>
                <a:spcPct val="0"/>
              </a:spcAft>
            </a:pPr>
            <a:endParaRPr lang="en-US" sz="2400" dirty="0">
              <a:solidFill>
                <a:srgbClr val="1B346B"/>
              </a:solidFill>
            </a:endParaRPr>
          </a:p>
          <a:p>
            <a:pPr algn="r" fontAlgn="base">
              <a:spcBef>
                <a:spcPct val="0"/>
              </a:spcBef>
              <a:spcAft>
                <a:spcPct val="0"/>
              </a:spcAft>
            </a:pPr>
            <a:endParaRPr lang="en-US" sz="2400" dirty="0">
              <a:solidFill>
                <a:srgbClr val="1B346B"/>
              </a:solidFill>
            </a:endParaRPr>
          </a:p>
        </p:txBody>
      </p:sp>
      <p:pic>
        <p:nvPicPr>
          <p:cNvPr id="15" name="Picture 2">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144072" y="6055742"/>
            <a:ext cx="1676400" cy="547688"/>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6" name="Title 1"/>
          <p:cNvSpPr txBox="1">
            <a:spLocks/>
          </p:cNvSpPr>
          <p:nvPr/>
        </p:nvSpPr>
        <p:spPr>
          <a:xfrm>
            <a:off x="1120080" y="1556792"/>
            <a:ext cx="7772400" cy="1470025"/>
          </a:xfrm>
          <a:prstGeom prst="rect">
            <a:avLst/>
          </a:prstGeom>
        </p:spPr>
        <p:txBody>
          <a:bodyPr/>
          <a:lstStyle>
            <a:lvl1pPr algn="r" rtl="0" eaLnBrk="0" fontAlgn="base" hangingPunct="0">
              <a:spcBef>
                <a:spcPct val="0"/>
              </a:spcBef>
              <a:spcAft>
                <a:spcPct val="0"/>
              </a:spcAft>
              <a:defRPr sz="3600" kern="1200">
                <a:solidFill>
                  <a:srgbClr val="F5801F"/>
                </a:solidFill>
                <a:effectLst>
                  <a:outerShdw blurRad="38100" dist="38100" dir="2700000" algn="tl">
                    <a:srgbClr val="000000">
                      <a:alpha val="43137"/>
                    </a:srgbClr>
                  </a:outerShdw>
                </a:effectLst>
                <a:latin typeface="Arial Rounded MT Bold" pitchFamily="34" charset="0"/>
                <a:ea typeface="+mj-ea"/>
                <a:cs typeface="+mj-cs"/>
              </a:defRPr>
            </a:lvl1pPr>
            <a:lvl2pPr algn="r" rtl="0" eaLnBrk="0" fontAlgn="base" hangingPunct="0">
              <a:spcBef>
                <a:spcPct val="0"/>
              </a:spcBef>
              <a:spcAft>
                <a:spcPct val="0"/>
              </a:spcAft>
              <a:defRPr sz="3600">
                <a:solidFill>
                  <a:srgbClr val="F5801F"/>
                </a:solidFill>
                <a:latin typeface="Arial Rounded MT Bold" pitchFamily="34" charset="0"/>
              </a:defRPr>
            </a:lvl2pPr>
            <a:lvl3pPr algn="r" rtl="0" eaLnBrk="0" fontAlgn="base" hangingPunct="0">
              <a:spcBef>
                <a:spcPct val="0"/>
              </a:spcBef>
              <a:spcAft>
                <a:spcPct val="0"/>
              </a:spcAft>
              <a:defRPr sz="3600">
                <a:solidFill>
                  <a:srgbClr val="F5801F"/>
                </a:solidFill>
                <a:latin typeface="Arial Rounded MT Bold" pitchFamily="34" charset="0"/>
              </a:defRPr>
            </a:lvl3pPr>
            <a:lvl4pPr algn="r" rtl="0" eaLnBrk="0" fontAlgn="base" hangingPunct="0">
              <a:spcBef>
                <a:spcPct val="0"/>
              </a:spcBef>
              <a:spcAft>
                <a:spcPct val="0"/>
              </a:spcAft>
              <a:defRPr sz="3600">
                <a:solidFill>
                  <a:srgbClr val="F5801F"/>
                </a:solidFill>
                <a:latin typeface="Arial Rounded MT Bold" pitchFamily="34" charset="0"/>
              </a:defRPr>
            </a:lvl4pPr>
            <a:lvl5pPr algn="r" rtl="0" eaLnBrk="0" fontAlgn="base" hangingPunct="0">
              <a:spcBef>
                <a:spcPct val="0"/>
              </a:spcBef>
              <a:spcAft>
                <a:spcPct val="0"/>
              </a:spcAft>
              <a:defRPr sz="3600">
                <a:solidFill>
                  <a:srgbClr val="F5801F"/>
                </a:solidFill>
                <a:latin typeface="Arial Rounded MT Bold"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n-GB" sz="6600" b="1" dirty="0" smtClean="0">
                <a:latin typeface="+mj-lt"/>
              </a:rPr>
              <a:t>Thank you</a:t>
            </a:r>
            <a:endParaRPr lang="en-GB" sz="6600" b="1" dirty="0">
              <a:latin typeface="+mj-lt"/>
            </a:endParaRPr>
          </a:p>
        </p:txBody>
      </p:sp>
    </p:spTree>
    <p:extLst>
      <p:ext uri="{BB962C8B-B14F-4D97-AF65-F5344CB8AC3E}">
        <p14:creationId xmlns:p14="http://schemas.microsoft.com/office/powerpoint/2010/main" val="410055138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79&quot;/&gt;&lt;/object&gt;&lt;object type=&quot;3&quot; unique_id=&quot;10005&quot;&gt;&lt;property id=&quot;20148&quot; value=&quot;5&quot;/&gt;&lt;property id=&quot;20300&quot; value=&quot;Slide 2 - &amp;quot;Nelson Mandela (1918 – 2013)&amp;#x0D;&amp;#x0A;Nobel Laureate, 1993&amp;quot;&quot;/&gt;&lt;property id=&quot;20307&quot; value=&quot;305&quot;/&gt;&lt;/object&gt;&lt;object type=&quot;3&quot; unique_id=&quot;10006&quot;&gt;&lt;property id=&quot;20148&quot; value=&quot;5&quot;/&gt;&lt;property id=&quot;20300&quot; value=&quot;Slide 3 - &amp;quot;Africa’s HE Context&amp;quot;&quot;/&gt;&lt;property id=&quot;20307&quot; value=&quot;259&quot;/&gt;&lt;/object&gt;&lt;object type=&quot;3&quot; unique_id=&quot;10007&quot;&gt;&lt;property id=&quot;20148&quot; value=&quot;5&quot;/&gt;&lt;property id=&quot;20300&quot; value=&quot;Slide 4&quot;/&gt;&lt;property id=&quot;20307&quot; value=&quot;297&quot;/&gt;&lt;/object&gt;&lt;object type=&quot;3&quot; unique_id=&quot;10008&quot;&gt;&lt;property id=&quot;20148&quot; value=&quot;5&quot;/&gt;&lt;property id=&quot;20300&quot; value=&quot;Slide 5&quot;/&gt;&lt;property id=&quot;20307&quot; value=&quot;260&quot;/&gt;&lt;/object&gt;&lt;object type=&quot;3&quot; unique_id=&quot;10009&quot;&gt;&lt;property id=&quot;20148&quot; value=&quot;5&quot;/&gt;&lt;property id=&quot;20300&quot; value=&quot;Slide 6 - &amp;quot;What does it all mean?&amp;quot;&quot;/&gt;&lt;property id=&quot;20307&quot; value=&quot;298&quot;/&gt;&lt;/object&gt;&lt;object type=&quot;3&quot; unique_id=&quot;10010&quot;&gt;&lt;property id=&quot;20148&quot; value=&quot;5&quot;/&gt;&lt;property id=&quot;20300&quot; value=&quot;Slide 7 - &amp;quot;OER Definition&amp;quot;&quot;/&gt;&lt;property id=&quot;20307&quot; value=&quot;258&quot;/&gt;&lt;/object&gt;&lt;object type=&quot;3&quot; unique_id=&quot;10011&quot;&gt;&lt;property id=&quot;20148&quot; value=&quot;5&quot;/&gt;&lt;property id=&quot;20300&quot; value=&quot;Slide 8 - &amp;quot;Changing Expectations &amp;quot;&quot;/&gt;&lt;property id=&quot;20307&quot; value=&quot;262&quot;/&gt;&lt;/object&gt;&lt;object type=&quot;3&quot; unique_id=&quot;10012&quot;&gt;&lt;property id=&quot;20148&quot; value=&quot;5&quot;/&gt;&lt;property id=&quot;20300&quot; value=&quot;Slide 9 - &amp;quot;Why institutionalize OER?&amp;quot;&quot;/&gt;&lt;property id=&quot;20307&quot; value=&quot;261&quot;/&gt;&lt;/object&gt;&lt;object type=&quot;3&quot; unique_id=&quot;10013&quot;&gt;&lt;property id=&quot;20148&quot; value=&quot;5&quot;/&gt;&lt;property id=&quot;20300&quot; value=&quot;Slide 10 - &amp;quot;Use of OER in African HEIs&amp;quot;&quot;/&gt;&lt;property id=&quot;20307&quot; value=&quot;264&quot;/&gt;&lt;/object&gt;&lt;object type=&quot;3&quot; unique_id=&quot;10014&quot;&gt;&lt;property id=&quot;20148&quot; value=&quot;5&quot;/&gt;&lt;property id=&quot;20300&quot; value=&quot;Slide 11 - &amp;quot;Who we are&amp;quot;&quot;/&gt;&lt;property id=&quot;20307&quot; value=&quot;311&quot;/&gt;&lt;/object&gt;&lt;object type=&quot;3&quot; unique_id=&quot;10015&quot;&gt;&lt;property id=&quot;20148&quot; value=&quot;5&quot;/&gt;&lt;property id=&quot;20300&quot; value=&quot;Slide 12&quot;/&gt;&lt;property id=&quot;20307&quot; value=&quot;268&quot;/&gt;&lt;/object&gt;&lt;object type=&quot;3&quot; unique_id=&quot;10016&quot;&gt;&lt;property id=&quot;20148&quot; value=&quot;5&quot;/&gt;&lt;property id=&quot;20300&quot; value=&quot;Slide 13&quot;/&gt;&lt;property id=&quot;20307&quot; value=&quot;294&quot;/&gt;&lt;/object&gt;&lt;object type=&quot;3&quot; unique_id=&quot;10017&quot;&gt;&lt;property id=&quot;20148&quot; value=&quot;5&quot;/&gt;&lt;property id=&quot;20300&quot; value=&quot;Slide 14&quot;/&gt;&lt;property id=&quot;20307&quot; value=&quot;288&quot;/&gt;&lt;/object&gt;&lt;object type=&quot;3&quot; unique_id=&quot;10018&quot;&gt;&lt;property id=&quot;20148&quot; value=&quot;5&quot;/&gt;&lt;property id=&quot;20300&quot; value=&quot;Slide 15 - &amp;quot;OER CREATED in AFRICA…&amp;quot;&quot;/&gt;&lt;property id=&quot;20307&quot; value=&quot;304&quot;/&gt;&lt;/object&gt;&lt;object type=&quot;3&quot; unique_id=&quot;10019&quot;&gt;&lt;property id=&quot;20148&quot; value=&quot;5&quot;/&gt;&lt;property id=&quot;20300&quot; value=&quot;Slide 16&quot;/&gt;&lt;property id=&quot;20307&quot; value=&quot;292&quot;/&gt;&lt;/object&gt;&lt;object type=&quot;3&quot; unique_id=&quot;10020&quot;&gt;&lt;property id=&quot;20148&quot; value=&quot;5&quot;/&gt;&lt;property id=&quot;20300&quot; value=&quot;Slide 17&quot;/&gt;&lt;property id=&quot;20307&quot; value=&quot;267&quot;/&gt;&lt;/object&gt;&lt;object type=&quot;3&quot; unique_id=&quot;10021&quot;&gt;&lt;property id=&quot;20148&quot; value=&quot;5&quot;/&gt;&lt;property id=&quot;20300&quot; value=&quot;Slide 18 - &amp;quot;OER adapted in Africa&amp;quot;&quot;/&gt;&lt;property id=&quot;20307&quot; value=&quot;303&quot;/&gt;&lt;/object&gt;&lt;object type=&quot;3&quot; unique_id=&quot;10022&quot;&gt;&lt;property id=&quot;20148&quot; value=&quot;5&quot;/&gt;&lt;property id=&quot;20300&quot; value=&quot;Slide 19 - &amp;quot;Communication Skills for Agriculturalists&amp;quot;&quot;/&gt;&lt;property id=&quot;20307&quot; value=&quot;286&quot;/&gt;&lt;/object&gt;&lt;object type=&quot;3&quot; unique_id=&quot;10023&quot;&gt;&lt;property id=&quot;20148&quot; value=&quot;5&quot;/&gt;&lt;property id=&quot;20300&quot; value=&quot;Slide 20 - &amp;quot;Communication Skills for Trade Unionists&amp;quot;&quot;/&gt;&lt;property id=&quot;20307&quot; value=&quot;285&quot;/&gt;&lt;/object&gt;&lt;object type=&quot;3&quot; unique_id=&quot;10024&quot;&gt;&lt;property id=&quot;20148&quot; value=&quot;5&quot;/&gt;&lt;property id=&quot;20300&quot; value=&quot;Slide 21 - &amp;quot;Q &amp;amp; A&amp;quot;&quot;/&gt;&lt;property id=&quot;20307&quot; value=&quot;306&quot;/&gt;&lt;/object&gt;&lt;object type=&quot;3&quot; unique_id=&quot;10025&quot;&gt;&lt;property id=&quot;20148&quot; value=&quot;5&quot;/&gt;&lt;property id=&quot;20300&quot; value=&quot;Slide 22&quot;/&gt;&lt;property id=&quot;20307&quot; value=&quot;281&quot;/&gt;&lt;/object&gt;&lt;object type=&quot;3&quot; unique_id=&quot;10026&quot;&gt;&lt;property id=&quot;20148&quot; value=&quot;5&quot;/&gt;&lt;property id=&quot;20300&quot; value=&quot;Slide 23&quot;/&gt;&lt;property id=&quot;20307&quot; value=&quot;312&quot;/&gt;&lt;/object&gt;&lt;object type=&quot;3&quot; unique_id=&quot;10027&quot;&gt;&lt;property id=&quot;20148&quot; value=&quot;5&quot;/&gt;&lt;property id=&quot;20300&quot; value=&quot;Slide 24 - &amp;quot;OER for Africa… and the world&amp;quot;&quot;/&gt;&lt;property id=&quot;20307&quot; value=&quot;293&quot;/&gt;&lt;/object&gt;&lt;object type=&quot;3&quot; unique_id=&quot;10028&quot;&gt;&lt;property id=&quot;20148&quot; value=&quot;5&quot;/&gt;&lt;property id=&quot;20300&quot; value=&quot;Slide 25 - &amp;quot;Kofi Anan&amp;#x0D;&amp;#x0A;Nobel Laureate, 2001&amp;quot;&quot;/&gt;&lt;property id=&quot;20307&quot; value=&quot;31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C00000"/>
    </a:hlink>
    <a:folHlink>
      <a:srgbClr val="85DFD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8413B570BEF67439F8BB589D2E024C3" ma:contentTypeVersion="0" ma:contentTypeDescription="Create a new document." ma:contentTypeScope="" ma:versionID="98fd9718526954c0199537e0d94c98c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3462CA-BF4E-4B05-9D01-C3A752A12E58}">
  <ds:schemaRefs>
    <ds:schemaRef ds:uri="http://schemas.microsoft.com/sharepoint/v3/contenttype/forms"/>
  </ds:schemaRefs>
</ds:datastoreItem>
</file>

<file path=customXml/itemProps2.xml><?xml version="1.0" encoding="utf-8"?>
<ds:datastoreItem xmlns:ds="http://schemas.openxmlformats.org/officeDocument/2006/customXml" ds:itemID="{89663D7F-2ABA-4966-B5A4-D58A07B39B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E2FCB9C-7B87-463D-AC52-A37D8EDB41F2}">
  <ds:schemaRef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992</TotalTime>
  <Words>756</Words>
  <Application>Microsoft Office PowerPoint</Application>
  <PresentationFormat>On-screen Show (4:3)</PresentationFormat>
  <Paragraphs>69</Paragraphs>
  <Slides>9</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宋体</vt:lpstr>
      <vt:lpstr>Arial</vt:lpstr>
      <vt:lpstr>Arial Rounded MT Bold</vt:lpstr>
      <vt:lpstr>Calibri</vt:lpstr>
      <vt:lpstr>Cambria</vt:lpstr>
      <vt:lpstr>Times New Roman</vt:lpstr>
      <vt:lpstr>Wingdings</vt:lpstr>
      <vt:lpstr>Office Theme</vt:lpstr>
      <vt:lpstr>2_Office Theme</vt:lpstr>
      <vt:lpstr>PowerPoint Presentation</vt:lpstr>
      <vt:lpstr>OER Definition</vt:lpstr>
      <vt:lpstr>Use of OER in African HEIs</vt:lpstr>
      <vt:lpstr>OER Production  Workflow Process Models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Elias Macuacua</dc:creator>
  <cp:lastModifiedBy>Jenny Louw</cp:lastModifiedBy>
  <cp:revision>16</cp:revision>
  <dcterms:modified xsi:type="dcterms:W3CDTF">2017-07-10T08:58:33Z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0x01010058413B570BEF67439F8BB589D2E024C3</vt:lpwstr>
  </property>
</Properties>
</file>