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65" r:id="rId4"/>
    <p:sldId id="260" r:id="rId5"/>
    <p:sldId id="266" r:id="rId6"/>
    <p:sldId id="261" r:id="rId7"/>
    <p:sldId id="264" r:id="rId8"/>
    <p:sldId id="259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494BE-7ED5-4686-AB23-173CCF103E9A}" type="datetimeFigureOut">
              <a:rPr lang="en-ZA" smtClean="0"/>
              <a:t>2012/02/07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40DCB5-8A94-4A49-85EB-10AA7B319AA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66688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247F221-DE72-4F65-A717-F275BB83F154}" type="slidenum">
              <a:rPr lang="en-US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59821-88FC-4EA7-9EF1-450C288099F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AIDE powerpoint_frontpage_5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 userDrawn="1"/>
        </p:nvSpPr>
        <p:spPr>
          <a:xfrm>
            <a:off x="685800" y="2357438"/>
            <a:ext cx="7772400" cy="690562"/>
          </a:xfrm>
          <a:prstGeom prst="rect">
            <a:avLst/>
          </a:prstGeom>
        </p:spPr>
        <p:txBody>
          <a:bodyPr lIns="0" tIns="0" rIns="0" bIns="0" anchor="ctr"/>
          <a:lstStyle>
            <a:lvl1pPr>
              <a:lnSpc>
                <a:spcPts val="4600"/>
              </a:lnSpc>
              <a:defRPr sz="4500" b="0" i="0">
                <a:solidFill>
                  <a:schemeClr val="bg1"/>
                </a:solidFill>
                <a:latin typeface="Myriad Pro Light"/>
                <a:cs typeface="Myriad Pro Light"/>
              </a:defRPr>
            </a:lvl1pPr>
          </a:lstStyle>
          <a:p>
            <a:pPr algn="ctr" defTabSz="457200">
              <a:lnSpc>
                <a:spcPct val="100000"/>
              </a:lnSpc>
              <a:spcBef>
                <a:spcPct val="0"/>
              </a:spcBef>
              <a:defRPr/>
            </a:pPr>
            <a:endParaRPr lang="en-US" sz="2000" i="1" dirty="0">
              <a:solidFill>
                <a:srgbClr val="D4A73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1744"/>
            <a:ext cx="7772400" cy="1670875"/>
          </a:xfrm>
        </p:spPr>
        <p:txBody>
          <a:bodyPr bIns="0" anchor="b">
            <a:noAutofit/>
          </a:bodyPr>
          <a:lstStyle>
            <a:lvl1pPr>
              <a:lnSpc>
                <a:spcPts val="4750"/>
              </a:lnSpc>
              <a:defRPr sz="4300" b="0" i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048000"/>
            <a:ext cx="9144000" cy="381000"/>
          </a:xfrm>
        </p:spPr>
        <p:txBody>
          <a:bodyPr>
            <a:normAutofit/>
          </a:bodyPr>
          <a:lstStyle>
            <a:lvl1pPr marL="0" indent="0" algn="ctr">
              <a:buNone/>
              <a:defRPr sz="1600" b="0" i="0" spc="50">
                <a:solidFill>
                  <a:srgbClr val="FFFFFF"/>
                </a:solidFill>
                <a:latin typeface="Calibri" pitchFamily="34" charset="0"/>
                <a:cs typeface="Calibr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766AA-E9C6-4695-8790-A689BC04510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2/7/2012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170AC-D594-4921-BA2D-8F91FE712E7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57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AIDE powerpoint_background subpa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 userDrawn="1"/>
        </p:nvSpPr>
        <p:spPr>
          <a:xfrm>
            <a:off x="439738" y="193675"/>
            <a:ext cx="4894262" cy="141288"/>
          </a:xfrm>
          <a:prstGeom prst="rect">
            <a:avLst/>
          </a:prstGeom>
        </p:spPr>
        <p:txBody>
          <a:bodyPr lIns="0" tIns="0" rIns="0" bIns="0"/>
          <a:lstStyle/>
          <a:p>
            <a:pPr defTabSz="457200">
              <a:spcBef>
                <a:spcPct val="0"/>
              </a:spcBef>
              <a:defRPr/>
            </a:pPr>
            <a:endParaRPr lang="en-US" sz="1100" cap="all" dirty="0">
              <a:solidFill>
                <a:srgbClr val="D4A73C"/>
              </a:solidFill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0078"/>
            <a:ext cx="8229600" cy="1143000"/>
          </a:xfrm>
        </p:spPr>
        <p:txBody>
          <a:bodyPr/>
          <a:lstStyle>
            <a:lvl1pPr>
              <a:defRPr>
                <a:solidFill>
                  <a:srgbClr val="166594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3295"/>
            <a:ext cx="8229600" cy="4525963"/>
          </a:xfrm>
        </p:spPr>
        <p:txBody>
          <a:bodyPr/>
          <a:lstStyle>
            <a:lvl1pPr>
              <a:defRPr>
                <a:solidFill>
                  <a:srgbClr val="166594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>
                <a:solidFill>
                  <a:srgbClr val="166594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>
                <a:solidFill>
                  <a:srgbClr val="166594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>
                <a:solidFill>
                  <a:srgbClr val="166594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>
                <a:solidFill>
                  <a:srgbClr val="166594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DA6A8-37E0-413A-BC30-25F255E5F22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2/7/2012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069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AIDE powerpoint_background subpa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ctr">
              <a:defRPr sz="2400" b="1" cap="all">
                <a:solidFill>
                  <a:srgbClr val="16659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3369A-8248-47C4-92AA-3A689264195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2/7/2012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E6594-CCF3-4A63-8C74-3B381ED4C00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666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6659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83BA5-5DC6-4E2B-AF5F-9BC1EBF8B45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2/7/2012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4995C-5DA9-4B50-8A91-03A271223B2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075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B2C20-529A-49B8-BB53-81489F260A3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2/7/2012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19E74-19F5-46C9-B2E3-D20905C19D8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245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CEDA6-2D39-4B12-9189-B9D1168B3A0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2/7/2012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F6451-12BA-46D0-9824-66FFBBA03B0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469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4293B-DF8E-4C6F-A7F3-43A0FF94B61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2/7/2012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DC957-C2F8-4031-9DAB-C463B6F2282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909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698E7-BDA5-47FD-A1C0-801D981D120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2/7/2012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4BFC4-503D-49C7-9C77-2BD3130215F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244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34251-3188-4FAB-83A5-980AF826893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2/7/2012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F7832-B07E-45AF-B666-EEA5EA2CAE5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67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lkkjff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457200">
              <a:defRPr/>
            </a:pPr>
            <a:fld id="{DDB87C42-CCD1-4775-813C-C0412B16450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defTabSz="457200">
                <a:defRPr/>
              </a:pPr>
              <a:t>2/7/2012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457200">
              <a:defRPr/>
            </a:pPr>
            <a:fld id="{4BF9BD5C-EFF3-4943-B56F-CC2CD8AADA59}" type="slidenum">
              <a:rPr lang="en-US">
                <a:solidFill>
                  <a:prstClr val="black">
                    <a:tint val="75000"/>
                  </a:prstClr>
                </a:solidFill>
              </a:rPr>
              <a:pPr defTabSz="457200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011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166594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66594"/>
          </a:solidFill>
          <a:latin typeface="Calibri" pitchFamily="34" charset="0"/>
          <a:ea typeface="Trebuchet MS" pitchFamily="34" charset="0"/>
          <a:cs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66594"/>
          </a:solidFill>
          <a:latin typeface="Calibri" pitchFamily="34" charset="0"/>
          <a:ea typeface="Trebuchet MS" pitchFamily="34" charset="0"/>
          <a:cs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66594"/>
          </a:solidFill>
          <a:latin typeface="Calibri" pitchFamily="34" charset="0"/>
          <a:ea typeface="Trebuchet MS" pitchFamily="34" charset="0"/>
          <a:cs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66594"/>
          </a:solidFill>
          <a:latin typeface="Calibri" pitchFamily="34" charset="0"/>
          <a:ea typeface="Trebuchet MS" pitchFamily="34" charset="0"/>
          <a:cs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600">
          <a:solidFill>
            <a:srgbClr val="166594"/>
          </a:solidFill>
          <a:latin typeface="Trebuchet MS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600">
          <a:solidFill>
            <a:srgbClr val="166594"/>
          </a:solidFill>
          <a:latin typeface="Trebuchet MS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600">
          <a:solidFill>
            <a:srgbClr val="166594"/>
          </a:solidFill>
          <a:latin typeface="Trebuchet MS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600">
          <a:solidFill>
            <a:srgbClr val="166594"/>
          </a:solidFill>
          <a:latin typeface="Trebuchet MS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rgbClr val="166594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166594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166594"/>
          </a:solidFill>
          <a:latin typeface="Calibri" pitchFamily="34" charset="0"/>
          <a:ea typeface="Calibri" pitchFamily="34" charset="0"/>
          <a:cs typeface="Calibri" pitchFamily="34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rgbClr val="166594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rgbClr val="166594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ide.org.teachered/" TargetMode="External"/><Relationship Id="rId2" Type="http://schemas.openxmlformats.org/officeDocument/2006/relationships/hyperlink" Target="http://oer.avu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orelt.colfinder.net/index.php?title=Main_Page" TargetMode="External"/><Relationship Id="rId4" Type="http://schemas.openxmlformats.org/officeDocument/2006/relationships/hyperlink" Target="http://www.tessafrica.net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rlot.org/merlot/materials.htm?category=2276&amp;&amp;sort.property=overallRating" TargetMode="External"/><Relationship Id="rId2" Type="http://schemas.openxmlformats.org/officeDocument/2006/relationships/hyperlink" Target="http://www.teachersdomain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eacherswithoutborders.org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endoar.org/index.html%20nb4" TargetMode="External"/><Relationship Id="rId2" Type="http://schemas.openxmlformats.org/officeDocument/2006/relationships/hyperlink" Target="http://oerconsortium.org/discipline-specific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oaj.org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Ed%20Psych%20OER%20&amp;%20spreadsheet/0Ed%20Psychology%20spreadsheet.xl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ssafrica.net/" TargetMode="External"/><Relationship Id="rId2" Type="http://schemas.openxmlformats.org/officeDocument/2006/relationships/hyperlink" Target="Participants%20actual%20DETA%20OER%20workshop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oer.avu.org/partners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elera.net/eLera/Home/Articles/LORI%201.5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179388" y="731838"/>
            <a:ext cx="8856662" cy="1670050"/>
          </a:xfrm>
        </p:spPr>
        <p:txBody>
          <a:bodyPr/>
          <a:lstStyle/>
          <a:p>
            <a:r>
              <a:rPr lang="en-US" sz="4000" dirty="0" smtClean="0"/>
              <a:t>OER for African Teacher Education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7950" y="2857500"/>
            <a:ext cx="9144000" cy="381000"/>
          </a:xfrm>
        </p:spPr>
        <p:txBody>
          <a:bodyPr>
            <a:noAutofit/>
          </a:bodyPr>
          <a:lstStyle/>
          <a:p>
            <a:pPr>
              <a:buFont typeface="Arial" charset="0"/>
              <a:buNone/>
              <a:defRPr/>
            </a:pPr>
            <a:r>
              <a:rPr lang="en-US" sz="2400" dirty="0" smtClean="0"/>
              <a:t>ACDE meeting 7 February 2012</a:t>
            </a:r>
            <a:endParaRPr lang="en-US" sz="2400" dirty="0"/>
          </a:p>
        </p:txBody>
      </p:sp>
      <p:pic>
        <p:nvPicPr>
          <p:cNvPr id="5124" name="Picture 4" descr="H:\Brochure\OER Africa 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4941888"/>
            <a:ext cx="2389188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008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3200" dirty="0" smtClean="0"/>
              <a:t>LORI tool </a:t>
            </a:r>
            <a:r>
              <a:rPr lang="en-ZA" sz="3200" dirty="0" smtClean="0"/>
              <a:t>(</a:t>
            </a:r>
            <a:r>
              <a:rPr lang="en-ZA" sz="3200" dirty="0" err="1" smtClean="0"/>
              <a:t>contin</a:t>
            </a:r>
            <a:r>
              <a:rPr lang="en-ZA" sz="3200" dirty="0" smtClean="0"/>
              <a:t>)</a:t>
            </a:r>
            <a:endParaRPr lang="en-Z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ZA" sz="2400" b="1" dirty="0" smtClean="0"/>
              <a:t>6. </a:t>
            </a:r>
            <a:r>
              <a:rPr lang="en-ZA" sz="2400" b="1" dirty="0"/>
              <a:t>Interaction Usability: </a:t>
            </a:r>
            <a:r>
              <a:rPr lang="en-ZA" sz="2400" dirty="0"/>
              <a:t>Ease of navigation, predictability of the user interface, and quality of the interface help features </a:t>
            </a:r>
          </a:p>
          <a:p>
            <a:pPr marL="0" indent="0">
              <a:buNone/>
            </a:pPr>
            <a:r>
              <a:rPr lang="en-ZA" sz="2400" b="1" dirty="0"/>
              <a:t>7. Accessibility: </a:t>
            </a:r>
            <a:r>
              <a:rPr lang="en-ZA" sz="2400" dirty="0"/>
              <a:t>Design of controls and presentation formats to accommodate disabled and mobile learners </a:t>
            </a:r>
          </a:p>
          <a:p>
            <a:pPr marL="0" indent="0">
              <a:buNone/>
            </a:pPr>
            <a:r>
              <a:rPr lang="en-ZA" sz="2400" b="1" dirty="0"/>
              <a:t>8. Reusability: </a:t>
            </a:r>
            <a:r>
              <a:rPr lang="en-ZA" sz="2400" dirty="0"/>
              <a:t>Ability to use in varying learning contexts and with learners from differing backgrounds </a:t>
            </a:r>
          </a:p>
          <a:p>
            <a:pPr marL="0" indent="0">
              <a:buNone/>
            </a:pPr>
            <a:r>
              <a:rPr lang="en-ZA" sz="2400" b="1" dirty="0"/>
              <a:t>9. Standards Compliance: </a:t>
            </a:r>
            <a:r>
              <a:rPr lang="en-ZA" sz="2400" dirty="0"/>
              <a:t>Adherence to international standards </a:t>
            </a:r>
          </a:p>
          <a:p>
            <a:pPr marL="0" indent="0">
              <a:buNone/>
            </a:pPr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59248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640960" cy="1143000"/>
          </a:xfrm>
        </p:spPr>
        <p:txBody>
          <a:bodyPr/>
          <a:lstStyle/>
          <a:p>
            <a:r>
              <a:rPr lang="en-ZA" dirty="0" smtClean="0"/>
              <a:t>Useful Sites for Teacher Education OER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ZA" sz="2800" b="1" dirty="0" smtClean="0"/>
              <a:t>African</a:t>
            </a:r>
          </a:p>
          <a:p>
            <a:r>
              <a:rPr lang="en-ZA" sz="2800" dirty="0" smtClean="0"/>
              <a:t>Whole modules </a:t>
            </a:r>
          </a:p>
          <a:p>
            <a:pPr lvl="1"/>
            <a:r>
              <a:rPr lang="en-ZA" sz="2400" dirty="0" smtClean="0">
                <a:hlinkClick r:id="rId2"/>
              </a:rPr>
              <a:t>http</a:t>
            </a:r>
            <a:r>
              <a:rPr lang="en-ZA" sz="2400" dirty="0">
                <a:hlinkClick r:id="rId2"/>
              </a:rPr>
              <a:t>://oer.avu.org</a:t>
            </a:r>
            <a:r>
              <a:rPr lang="en-ZA" sz="2400" dirty="0" smtClean="0">
                <a:hlinkClick r:id="rId2"/>
              </a:rPr>
              <a:t>/</a:t>
            </a:r>
            <a:r>
              <a:rPr lang="en-ZA" sz="2400" dirty="0" smtClean="0"/>
              <a:t> </a:t>
            </a:r>
            <a:endParaRPr lang="en-ZA" sz="2400" dirty="0"/>
          </a:p>
          <a:p>
            <a:pPr lvl="1"/>
            <a:r>
              <a:rPr lang="en-ZA" sz="2400" dirty="0" smtClean="0">
                <a:hlinkClick r:id="rId3"/>
              </a:rPr>
              <a:t>www.saide.org.teachered</a:t>
            </a:r>
            <a:endParaRPr lang="en-ZA" sz="2400" dirty="0"/>
          </a:p>
          <a:p>
            <a:r>
              <a:rPr lang="en-ZA" sz="2800" dirty="0" smtClean="0"/>
              <a:t>School-based material to incorporate into teacher education modules </a:t>
            </a:r>
          </a:p>
          <a:p>
            <a:pPr lvl="1"/>
            <a:r>
              <a:rPr lang="en-ZA" sz="2400" dirty="0" smtClean="0">
                <a:hlinkClick r:id="rId4"/>
              </a:rPr>
              <a:t>www.tessafrica.net</a:t>
            </a:r>
            <a:endParaRPr lang="en-ZA" sz="2400" dirty="0" smtClean="0"/>
          </a:p>
          <a:p>
            <a:r>
              <a:rPr lang="en-ZA" sz="2800" dirty="0" smtClean="0"/>
              <a:t>Multimedia resources for the teaching of English</a:t>
            </a:r>
          </a:p>
          <a:p>
            <a:pPr lvl="1"/>
            <a:r>
              <a:rPr lang="en-ZA" sz="2400" dirty="0">
                <a:hlinkClick r:id="rId5"/>
              </a:rPr>
              <a:t>http://</a:t>
            </a:r>
            <a:r>
              <a:rPr lang="en-ZA" sz="2400" dirty="0" smtClean="0">
                <a:hlinkClick r:id="rId5"/>
              </a:rPr>
              <a:t>orelt.colfinder.net/index.php?title=Main_Page</a:t>
            </a:r>
            <a:r>
              <a:rPr lang="en-ZA" sz="2400" dirty="0" smtClean="0"/>
              <a:t> 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85423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SOE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252538" cy="1773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02706" y="0"/>
            <a:ext cx="1541294" cy="214179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6" name="Picture 29" descr="SOE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53033" y="1"/>
            <a:ext cx="1228725" cy="1790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" name="Picture 11" descr="SOE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1790705"/>
            <a:ext cx="1228723" cy="179069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11" name="Picture 12" descr="SOE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3581402"/>
            <a:ext cx="1228725" cy="1790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4" name="AutoShape 15"/>
          <p:cNvSpPr>
            <a:spLocks noChangeArrowheads="1"/>
          </p:cNvSpPr>
          <p:nvPr/>
        </p:nvSpPr>
        <p:spPr bwMode="auto">
          <a:xfrm>
            <a:off x="5203032" y="4786313"/>
            <a:ext cx="2087562" cy="504825"/>
          </a:xfrm>
          <a:prstGeom prst="curvedUpArrow">
            <a:avLst>
              <a:gd name="adj1" fmla="val 82704"/>
              <a:gd name="adj2" fmla="val 165409"/>
              <a:gd name="adj3" fmla="val 33333"/>
            </a:avLst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ZA"/>
          </a:p>
        </p:txBody>
      </p:sp>
      <p:pic>
        <p:nvPicPr>
          <p:cNvPr id="17" name="Picture 19" descr="SOE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253033" y="1790701"/>
            <a:ext cx="1224263" cy="17841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602706" y="2141798"/>
            <a:ext cx="1541294" cy="2160239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491037" y="2"/>
            <a:ext cx="1555834" cy="2141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046871" y="2"/>
            <a:ext cx="1555835" cy="214179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6046871" y="2141800"/>
            <a:ext cx="1555834" cy="216024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grpSp>
        <p:nvGrpSpPr>
          <p:cNvPr id="2" name="Group 29"/>
          <p:cNvGrpSpPr/>
          <p:nvPr/>
        </p:nvGrpSpPr>
        <p:grpSpPr>
          <a:xfrm>
            <a:off x="1248571" y="3540844"/>
            <a:ext cx="2310855" cy="3276599"/>
            <a:chOff x="1253033" y="3581400"/>
            <a:chExt cx="2466975" cy="3684585"/>
          </a:xfrm>
        </p:grpSpPr>
        <p:pic>
          <p:nvPicPr>
            <p:cNvPr id="7" name="Picture 8" descr="SOE1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1253033" y="3581401"/>
              <a:ext cx="1228725" cy="17907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12" name="Picture 13" descr="SOE6"/>
            <p:cNvPicPr>
              <a:picLocks noChangeAspect="1"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1262560" y="5403851"/>
              <a:ext cx="1228723" cy="186213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2491283" y="5372101"/>
              <a:ext cx="1228725" cy="1755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5" name="Picture 7"/>
            <p:cNvPicPr>
              <a:picLocks noChangeAspect="1" noChangeArrowheads="1"/>
            </p:cNvPicPr>
            <p:nvPr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2481758" y="3581400"/>
              <a:ext cx="1238250" cy="1781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2" name="Down Arrow 31"/>
          <p:cNvSpPr/>
          <p:nvPr/>
        </p:nvSpPr>
        <p:spPr>
          <a:xfrm rot="16200000">
            <a:off x="3522408" y="1420290"/>
            <a:ext cx="639974" cy="2721274"/>
          </a:xfrm>
          <a:prstGeom prst="downArrow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3" name="TextBox 32"/>
          <p:cNvSpPr txBox="1"/>
          <p:nvPr/>
        </p:nvSpPr>
        <p:spPr>
          <a:xfrm>
            <a:off x="2699792" y="1695955"/>
            <a:ext cx="1080120" cy="891689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t" anchorCtr="0">
            <a:noAutofit/>
          </a:bodyPr>
          <a:lstStyle/>
          <a:p>
            <a:pPr marL="0" marR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ZA" b="0" u="none" strike="noStrike" kern="1200" cap="none" spc="0" normalizeH="0" baseline="0" noProof="0" dirty="0" smtClean="0">
                <a:ln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solidFill>
                  <a:srgbClr val="D4A73C"/>
                </a:solidFill>
                <a:effectLst/>
                <a:uLnTx/>
                <a:uFillTx/>
                <a:latin typeface="Myriad Pro"/>
                <a:ea typeface="+mj-ea"/>
                <a:cs typeface="Myriad Pro"/>
              </a:rPr>
              <a:t>From </a:t>
            </a:r>
          </a:p>
          <a:p>
            <a:pPr marL="0" marR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ZA" b="0" u="none" strike="noStrike" kern="1200" cap="none" spc="0" normalizeH="0" baseline="0" noProof="0" dirty="0" smtClean="0">
                <a:ln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solidFill>
                  <a:srgbClr val="D4A73C"/>
                </a:solidFill>
                <a:effectLst/>
                <a:uLnTx/>
                <a:uFillTx/>
                <a:latin typeface="Myriad Pro"/>
                <a:ea typeface="+mj-ea"/>
                <a:cs typeface="Myriad Pro"/>
              </a:rPr>
              <a:t>All rights </a:t>
            </a:r>
          </a:p>
          <a:p>
            <a:pPr marL="0" marR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ZA" b="0" u="none" strike="noStrike" kern="1200" cap="none" spc="0" normalizeH="0" baseline="0" noProof="0" dirty="0" smtClean="0">
                <a:ln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solidFill>
                  <a:srgbClr val="D4A73C"/>
                </a:solidFill>
                <a:effectLst/>
                <a:uLnTx/>
                <a:uFillTx/>
                <a:latin typeface="Myriad Pro"/>
                <a:ea typeface="+mj-ea"/>
                <a:cs typeface="Myriad Pro"/>
              </a:rPr>
              <a:t>Reserved </a:t>
            </a:r>
            <a:endParaRPr kumimoji="0" lang="en-ZA" sz="2000" b="0" u="none" strike="noStrike" kern="1200" cap="none" spc="0" normalizeH="0" baseline="0" noProof="0" dirty="0" smtClean="0"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  <a:solidFill>
                <a:srgbClr val="D4A73C"/>
              </a:solidFill>
              <a:effectLst/>
              <a:uLnTx/>
              <a:uFillTx/>
              <a:latin typeface="Myriad Pro"/>
              <a:ea typeface="+mj-ea"/>
              <a:cs typeface="Myriad Pro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573609" y="3149913"/>
            <a:ext cx="1078512" cy="999167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t" anchorCtr="0">
            <a:noAutofit/>
          </a:bodyPr>
          <a:lstStyle/>
          <a:p>
            <a:pPr marL="0" marR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ZA" b="0" u="none" strike="noStrike" kern="1200" cap="none" spc="0" normalizeH="0" baseline="0" noProof="0" dirty="0" smtClean="0">
                <a:ln>
                  <a:solidFill>
                    <a:srgbClr val="166594"/>
                  </a:solidFill>
                </a:ln>
                <a:solidFill>
                  <a:srgbClr val="D4A73C"/>
                </a:solidFill>
                <a:effectLst/>
                <a:uLnTx/>
                <a:uFillTx/>
                <a:latin typeface="Myriad Pro"/>
                <a:ea typeface="+mj-ea"/>
                <a:cs typeface="Myriad Pro"/>
              </a:rPr>
              <a:t>To</a:t>
            </a:r>
          </a:p>
          <a:p>
            <a:pPr marL="0" marR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ZA" dirty="0" smtClean="0">
                <a:ln>
                  <a:solidFill>
                    <a:srgbClr val="166594"/>
                  </a:solidFill>
                </a:ln>
                <a:solidFill>
                  <a:srgbClr val="D4A73C"/>
                </a:solidFill>
                <a:latin typeface="Myriad Pro"/>
                <a:ea typeface="+mj-ea"/>
                <a:cs typeface="Myriad Pro"/>
              </a:rPr>
              <a:t>Open </a:t>
            </a:r>
          </a:p>
          <a:p>
            <a:pPr marL="0" marR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ZA" dirty="0" smtClean="0">
                <a:ln>
                  <a:solidFill>
                    <a:srgbClr val="166594"/>
                  </a:solidFill>
                </a:ln>
                <a:solidFill>
                  <a:srgbClr val="D4A73C"/>
                </a:solidFill>
                <a:latin typeface="Myriad Pro"/>
                <a:ea typeface="+mj-ea"/>
                <a:cs typeface="Myriad Pro"/>
              </a:rPr>
              <a:t>Educational </a:t>
            </a:r>
          </a:p>
          <a:p>
            <a:pPr marL="0" marR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ZA" dirty="0" smtClean="0">
                <a:ln>
                  <a:solidFill>
                    <a:srgbClr val="166594"/>
                  </a:solidFill>
                </a:ln>
                <a:solidFill>
                  <a:srgbClr val="D4A73C"/>
                </a:solidFill>
                <a:latin typeface="Myriad Pro"/>
                <a:ea typeface="+mj-ea"/>
                <a:cs typeface="Myriad Pro"/>
              </a:rPr>
              <a:t>Resources</a:t>
            </a:r>
            <a:r>
              <a:rPr kumimoji="0" lang="en-ZA" b="0" u="none" strike="noStrike" kern="1200" cap="none" spc="0" normalizeH="0" baseline="0" noProof="0" dirty="0" smtClean="0">
                <a:ln>
                  <a:solidFill>
                    <a:srgbClr val="166594"/>
                  </a:solidFill>
                </a:ln>
                <a:solidFill>
                  <a:srgbClr val="D4A73C"/>
                </a:solidFill>
                <a:effectLst/>
                <a:uLnTx/>
                <a:uFillTx/>
                <a:latin typeface="Myriad Pro"/>
                <a:ea typeface="+mj-ea"/>
                <a:cs typeface="Myriad Pro"/>
              </a:rPr>
              <a:t>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574105" y="4509119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5738" indent="-185738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Five 200 page learning guides</a:t>
            </a:r>
          </a:p>
          <a:p>
            <a:pPr marL="185738" indent="-185738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Four sets of readings to support learning guides</a:t>
            </a:r>
          </a:p>
          <a:p>
            <a:pPr marL="185738" indent="-185738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29 audio clips of interviews and classroom events</a:t>
            </a:r>
          </a:p>
          <a:p>
            <a:pPr marL="185738" indent="-185738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23 video clips - issues and debates from the modules and methods in action in classrooms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699792" y="1582341"/>
            <a:ext cx="914400" cy="91440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ZA" sz="2000" b="0" i="1" u="none" strike="noStrike" kern="1200" cap="none" spc="0" normalizeH="0" baseline="0" noProof="0" dirty="0" smtClean="0">
              <a:ln>
                <a:noFill/>
              </a:ln>
              <a:solidFill>
                <a:srgbClr val="D4A73C"/>
              </a:solidFill>
              <a:effectLst/>
              <a:uLnTx/>
              <a:uFillTx/>
              <a:latin typeface="Myriad Pro"/>
              <a:ea typeface="+mj-ea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341127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Teacher Education sites non </a:t>
            </a:r>
            <a:r>
              <a:rPr lang="en-ZA" dirty="0" err="1" smtClean="0"/>
              <a:t>Africab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ZA" sz="2800" dirty="0"/>
              <a:t>The </a:t>
            </a:r>
            <a:r>
              <a:rPr lang="en-ZA" sz="2800" b="1" dirty="0"/>
              <a:t>Teachers’ Domain</a:t>
            </a:r>
            <a:r>
              <a:rPr lang="en-ZA" sz="2800" dirty="0"/>
              <a:t> -  </a:t>
            </a:r>
            <a:r>
              <a:rPr lang="en-ZA" sz="2800" u="sng" dirty="0">
                <a:hlinkClick r:id="rId2"/>
              </a:rPr>
              <a:t>http://www.teachersdomain.org/</a:t>
            </a:r>
            <a:r>
              <a:rPr lang="en-ZA" sz="2800" dirty="0"/>
              <a:t> </a:t>
            </a:r>
          </a:p>
          <a:p>
            <a:pPr lvl="0"/>
            <a:r>
              <a:rPr lang="en-ZA" sz="2800" b="1" dirty="0" smtClean="0"/>
              <a:t>Merlot </a:t>
            </a:r>
            <a:r>
              <a:rPr lang="en-ZA" sz="2800" dirty="0"/>
              <a:t>Teacher Education (Multimedia education resource for learning and online teaching) </a:t>
            </a:r>
            <a:r>
              <a:rPr lang="en-ZA" sz="2800" u="sng" dirty="0">
                <a:hlinkClick r:id="rId3"/>
              </a:rPr>
              <a:t>http://www.merlot.org/merlot/materials.htm?category=2276&amp;&amp;</a:t>
            </a:r>
            <a:r>
              <a:rPr lang="en-ZA" sz="2800" u="sng" dirty="0" smtClean="0">
                <a:hlinkClick r:id="rId3"/>
              </a:rPr>
              <a:t>sort.property=overallRatin</a:t>
            </a:r>
            <a:endParaRPr lang="en-ZA" sz="2800" dirty="0"/>
          </a:p>
          <a:p>
            <a:pPr lvl="0"/>
            <a:r>
              <a:rPr lang="en-ZA" sz="2800" b="1" dirty="0"/>
              <a:t>Teachers without Borders</a:t>
            </a:r>
            <a:r>
              <a:rPr lang="en-ZA" sz="2800" dirty="0"/>
              <a:t> </a:t>
            </a:r>
            <a:r>
              <a:rPr lang="en-ZA" sz="2800" u="sng" dirty="0">
                <a:hlinkClick r:id="rId4"/>
              </a:rPr>
              <a:t>http://teacherswithoutborders.org</a:t>
            </a:r>
            <a:r>
              <a:rPr lang="en-ZA" sz="2800" u="sng" dirty="0" smtClean="0">
                <a:hlinkClick r:id="rId4"/>
              </a:rPr>
              <a:t>/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179926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The Teachers’ Domain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1412776"/>
            <a:ext cx="9296400" cy="5411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8278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General OER repositories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25963"/>
          </a:xfrm>
        </p:spPr>
        <p:txBody>
          <a:bodyPr/>
          <a:lstStyle/>
          <a:p>
            <a:pPr lvl="0"/>
            <a:r>
              <a:rPr lang="en-ZA" sz="2800" dirty="0" smtClean="0"/>
              <a:t>Connexions</a:t>
            </a:r>
            <a:endParaRPr lang="en-ZA" sz="2800" dirty="0"/>
          </a:p>
          <a:p>
            <a:pPr lvl="0"/>
            <a:r>
              <a:rPr lang="en-ZA" sz="2800" dirty="0"/>
              <a:t>OER Commons</a:t>
            </a:r>
          </a:p>
          <a:p>
            <a:pPr lvl="0"/>
            <a:r>
              <a:rPr lang="en-ZA" sz="2800" dirty="0"/>
              <a:t>Open </a:t>
            </a:r>
            <a:r>
              <a:rPr lang="en-ZA" sz="2800" dirty="0" err="1"/>
              <a:t>CourseWare</a:t>
            </a:r>
            <a:r>
              <a:rPr lang="en-ZA" sz="2800" dirty="0"/>
              <a:t> Consortium</a:t>
            </a:r>
          </a:p>
          <a:p>
            <a:pPr marL="0" lvl="0" indent="0">
              <a:buNone/>
            </a:pPr>
            <a:r>
              <a:rPr lang="en-ZA" sz="2800" dirty="0" smtClean="0"/>
              <a:t>and </a:t>
            </a:r>
          </a:p>
          <a:p>
            <a:pPr lvl="0"/>
            <a:r>
              <a:rPr lang="en-ZA" sz="2800" dirty="0"/>
              <a:t>O</a:t>
            </a:r>
            <a:r>
              <a:rPr lang="en-ZA" sz="2800" dirty="0" smtClean="0"/>
              <a:t>pen </a:t>
            </a:r>
            <a:r>
              <a:rPr lang="en-ZA" sz="2800" dirty="0"/>
              <a:t>textbook </a:t>
            </a:r>
            <a:r>
              <a:rPr lang="en-ZA" sz="2800" dirty="0" smtClean="0"/>
              <a:t>sites </a:t>
            </a:r>
            <a:r>
              <a:rPr lang="en-ZA" sz="2800" dirty="0"/>
              <a:t>(</a:t>
            </a:r>
            <a:r>
              <a:rPr lang="en-ZA" sz="2800" dirty="0" err="1" smtClean="0"/>
              <a:t>eg</a:t>
            </a:r>
            <a:r>
              <a:rPr lang="en-ZA" sz="2800" dirty="0" smtClean="0"/>
              <a:t> </a:t>
            </a:r>
            <a:r>
              <a:rPr lang="en-ZA" sz="2800" dirty="0" smtClean="0">
                <a:hlinkClick r:id="rId2"/>
              </a:rPr>
              <a:t>http</a:t>
            </a:r>
            <a:r>
              <a:rPr lang="en-ZA" sz="2800" dirty="0">
                <a:hlinkClick r:id="rId2"/>
              </a:rPr>
              <a:t>://oerconsortium.org/discipline-specific</a:t>
            </a:r>
            <a:r>
              <a:rPr lang="en-ZA" sz="2800" dirty="0" smtClean="0">
                <a:hlinkClick r:id="rId2"/>
              </a:rPr>
              <a:t>/</a:t>
            </a:r>
            <a:r>
              <a:rPr lang="en-ZA" sz="2800" dirty="0" smtClean="0"/>
              <a:t> )</a:t>
            </a:r>
          </a:p>
          <a:p>
            <a:r>
              <a:rPr lang="en-ZA" sz="2800" dirty="0" smtClean="0"/>
              <a:t>Open access research sites (</a:t>
            </a:r>
            <a:r>
              <a:rPr lang="en-ZA" sz="2800" dirty="0" err="1" smtClean="0"/>
              <a:t>eg</a:t>
            </a:r>
            <a:r>
              <a:rPr lang="en-ZA" sz="2800" dirty="0" smtClean="0"/>
              <a:t> </a:t>
            </a:r>
            <a:r>
              <a:rPr lang="en-ZA" sz="2800" dirty="0" err="1" smtClean="0"/>
              <a:t>OpenDOAR</a:t>
            </a:r>
            <a:r>
              <a:rPr lang="en-ZA" sz="2800" dirty="0" smtClean="0"/>
              <a:t>,</a:t>
            </a:r>
            <a:r>
              <a:rPr lang="en-ZA" sz="2800" u="sng" dirty="0">
                <a:hlinkClick r:id="rId3"/>
              </a:rPr>
              <a:t> http://www.opendoar.org/index.html </a:t>
            </a:r>
            <a:r>
              <a:rPr lang="en-ZA" sz="2800" u="sng" dirty="0" smtClean="0">
                <a:hlinkClick r:id="rId3"/>
              </a:rPr>
              <a:t>nb4</a:t>
            </a:r>
            <a:r>
              <a:rPr lang="en-ZA" sz="2800" u="sng" dirty="0" smtClean="0"/>
              <a:t> and </a:t>
            </a:r>
          </a:p>
          <a:p>
            <a:pPr marL="0" indent="0" defTabSz="354013">
              <a:buNone/>
            </a:pPr>
            <a:r>
              <a:rPr lang="en-ZA" sz="2800" u="sng" dirty="0" smtClean="0"/>
              <a:t>	DOAJ </a:t>
            </a:r>
            <a:r>
              <a:rPr lang="en-ZA" sz="2800" u="sng" dirty="0">
                <a:hlinkClick r:id="rId4"/>
              </a:rPr>
              <a:t>http://www.doaj.org/</a:t>
            </a:r>
            <a:r>
              <a:rPr lang="en-ZA" sz="2800" dirty="0"/>
              <a:t> </a:t>
            </a:r>
            <a:r>
              <a:rPr lang="en-ZA" sz="2800" dirty="0" smtClean="0"/>
              <a:t>)</a:t>
            </a:r>
            <a:endParaRPr lang="en-ZA" sz="2800" dirty="0"/>
          </a:p>
          <a:p>
            <a:r>
              <a:rPr lang="en-ZA" sz="2800" dirty="0" smtClean="0"/>
              <a:t> </a:t>
            </a:r>
            <a:endParaRPr lang="en-ZA" sz="2800" dirty="0"/>
          </a:p>
          <a:p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1694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Example of a subject specific search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Google + Creative Commons often the most productive</a:t>
            </a:r>
          </a:p>
          <a:p>
            <a:pPr marL="0" indent="0">
              <a:buNone/>
            </a:pPr>
            <a:r>
              <a:rPr lang="en-ZA" dirty="0" smtClean="0">
                <a:hlinkClick r:id="rId2" action="ppaction://hlinkfile"/>
              </a:rPr>
              <a:t>Ed Psych OER &amp; </a:t>
            </a:r>
            <a:r>
              <a:rPr lang="en-ZA" dirty="0" err="1" smtClean="0">
                <a:hlinkClick r:id="rId2" action="ppaction://hlinkfile"/>
              </a:rPr>
              <a:t>spreadsheet</a:t>
            </a:r>
            <a:r>
              <a:rPr lang="en-ZA" dirty="0" smtClean="0">
                <a:hlinkClick r:id="rId2" action="ppaction://hlinkfile"/>
              </a:rPr>
              <a:t>\0Ed Psychology spreadsheet.xls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9489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African network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See </a:t>
            </a:r>
            <a:r>
              <a:rPr lang="en-ZA" dirty="0" smtClean="0">
                <a:hlinkClick r:id="rId2" action="ppaction://hlinkfile"/>
              </a:rPr>
              <a:t>participant list </a:t>
            </a:r>
            <a:r>
              <a:rPr lang="en-ZA" dirty="0" smtClean="0"/>
              <a:t>from recent DETA pre-conference workshop</a:t>
            </a:r>
          </a:p>
          <a:p>
            <a:r>
              <a:rPr lang="en-ZA" dirty="0" smtClean="0"/>
              <a:t>See list of TESSA partners</a:t>
            </a:r>
          </a:p>
          <a:p>
            <a:pPr marL="0" indent="0">
              <a:buNone/>
            </a:pPr>
            <a:r>
              <a:rPr lang="en-ZA" dirty="0"/>
              <a:t>	</a:t>
            </a:r>
            <a:r>
              <a:rPr lang="en-ZA" dirty="0" smtClean="0">
                <a:hlinkClick r:id="rId3"/>
              </a:rPr>
              <a:t>www.tessafrica.net</a:t>
            </a:r>
            <a:r>
              <a:rPr lang="en-ZA" dirty="0" smtClean="0"/>
              <a:t> </a:t>
            </a:r>
          </a:p>
          <a:p>
            <a:r>
              <a:rPr lang="en-ZA" dirty="0" smtClean="0"/>
              <a:t>See list of AVU partners at </a:t>
            </a:r>
          </a:p>
          <a:p>
            <a:pPr marL="0" indent="0">
              <a:buNone/>
            </a:pPr>
            <a:r>
              <a:rPr lang="en-ZA" dirty="0" smtClean="0"/>
              <a:t>	</a:t>
            </a:r>
            <a:r>
              <a:rPr lang="en-ZA" dirty="0" smtClean="0">
                <a:hlinkClick r:id="rId4"/>
              </a:rPr>
              <a:t>http</a:t>
            </a:r>
            <a:r>
              <a:rPr lang="en-ZA" dirty="0">
                <a:hlinkClick r:id="rId4"/>
              </a:rPr>
              <a:t>://</a:t>
            </a:r>
            <a:r>
              <a:rPr lang="en-ZA" dirty="0" smtClean="0">
                <a:hlinkClick r:id="rId4"/>
              </a:rPr>
              <a:t>oer.avu.org/partners</a:t>
            </a:r>
            <a:r>
              <a:rPr lang="en-ZA" dirty="0" smtClean="0"/>
              <a:t>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02413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/>
            </a:r>
            <a:br>
              <a:rPr lang="en-ZA" dirty="0" smtClean="0"/>
            </a:br>
            <a:r>
              <a:rPr lang="en-ZA" sz="3200" dirty="0" smtClean="0"/>
              <a:t>Learning Object Review Tool (LORI) </a:t>
            </a:r>
            <a:r>
              <a:rPr lang="en-ZA" sz="2400" dirty="0" smtClean="0">
                <a:hlinkClick r:id="rId2"/>
              </a:rPr>
              <a:t>http</a:t>
            </a:r>
            <a:r>
              <a:rPr lang="en-ZA" sz="2400" dirty="0">
                <a:hlinkClick r:id="rId2"/>
              </a:rPr>
              <a:t>://elera.net/eLera/Home/Articles/LORI%201.5.pdf</a:t>
            </a:r>
            <a:r>
              <a:rPr lang="en-ZA" sz="2400" dirty="0"/>
              <a:t> </a:t>
            </a:r>
            <a:r>
              <a:rPr lang="en-ZA" dirty="0"/>
              <a:t/>
            </a:r>
            <a:br>
              <a:rPr lang="en-ZA" dirty="0"/>
            </a:b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496944" cy="4525963"/>
          </a:xfrm>
        </p:spPr>
        <p:txBody>
          <a:bodyPr/>
          <a:lstStyle/>
          <a:p>
            <a:pPr marL="0" indent="0">
              <a:buNone/>
            </a:pPr>
            <a:r>
              <a:rPr lang="en-ZA" sz="2400" b="1" dirty="0" smtClean="0"/>
              <a:t>1</a:t>
            </a:r>
            <a:r>
              <a:rPr lang="en-ZA" sz="2400" b="1" dirty="0"/>
              <a:t>. Content Quality</a:t>
            </a:r>
            <a:r>
              <a:rPr lang="en-ZA" sz="2400" dirty="0"/>
              <a:t>: Veracity, accuracy, balanced presentation of ideas, and appropriate level of detail </a:t>
            </a:r>
          </a:p>
          <a:p>
            <a:pPr marL="0" indent="0">
              <a:buNone/>
            </a:pPr>
            <a:r>
              <a:rPr lang="en-ZA" sz="2400" b="1" dirty="0"/>
              <a:t>2. Learning Goal Alignment: </a:t>
            </a:r>
            <a:r>
              <a:rPr lang="en-ZA" sz="2400" dirty="0"/>
              <a:t>Alignment among learning goals, activities, assessments, and learner characteristics </a:t>
            </a:r>
          </a:p>
          <a:p>
            <a:pPr marL="0" indent="0">
              <a:buNone/>
            </a:pPr>
            <a:r>
              <a:rPr lang="en-ZA" sz="2400" b="1" dirty="0"/>
              <a:t>3. Feedback and Adaptation: </a:t>
            </a:r>
            <a:r>
              <a:rPr lang="en-ZA" sz="2400" dirty="0"/>
              <a:t>Adaptive content or feedback driven by differential learner input or learner </a:t>
            </a:r>
            <a:r>
              <a:rPr lang="en-ZA" sz="2400" dirty="0" err="1"/>
              <a:t>modeling</a:t>
            </a:r>
            <a:r>
              <a:rPr lang="en-ZA" sz="2400" dirty="0"/>
              <a:t> </a:t>
            </a:r>
          </a:p>
          <a:p>
            <a:pPr marL="0" indent="0">
              <a:buNone/>
            </a:pPr>
            <a:r>
              <a:rPr lang="en-ZA" sz="2400" b="1" dirty="0"/>
              <a:t>4. Motivation: </a:t>
            </a:r>
            <a:r>
              <a:rPr lang="en-ZA" sz="2400" dirty="0"/>
              <a:t>Ability to motivate and interest an identified population of learners </a:t>
            </a:r>
          </a:p>
          <a:p>
            <a:pPr marL="0" indent="0">
              <a:buNone/>
            </a:pPr>
            <a:r>
              <a:rPr lang="en-ZA" sz="2400" b="1" dirty="0"/>
              <a:t>5. Presentation Design: </a:t>
            </a:r>
            <a:r>
              <a:rPr lang="en-ZA" sz="2400" dirty="0"/>
              <a:t>Design of visual and auditory information for enhanced learning and efficient mental processing </a:t>
            </a:r>
          </a:p>
        </p:txBody>
      </p:sp>
    </p:spTree>
    <p:extLst>
      <p:ext uri="{BB962C8B-B14F-4D97-AF65-F5344CB8AC3E}">
        <p14:creationId xmlns:p14="http://schemas.microsoft.com/office/powerpoint/2010/main" val="311676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2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0" tIns="0" rIns="0" bIns="0" rtlCol="0" anchor="t" anchorCtr="0">
        <a:noAutofit/>
      </a:bodyPr>
      <a:lstStyle>
        <a:defPPr marL="0" marR="0" indent="0" algn="ctr" defTabSz="4572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000" b="0" i="1" u="none" strike="noStrike" kern="1200" cap="none" spc="0" normalizeH="0" baseline="0" noProof="0" dirty="0" smtClean="0">
            <a:ln>
              <a:noFill/>
            </a:ln>
            <a:solidFill>
              <a:srgbClr val="D4A73C"/>
            </a:solidFill>
            <a:effectLst/>
            <a:uLnTx/>
            <a:uFillTx/>
            <a:latin typeface="Myriad Pro"/>
            <a:ea typeface="+mj-ea"/>
            <a:cs typeface="Myriad Pro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358</Words>
  <Application>Microsoft Office PowerPoint</Application>
  <PresentationFormat>On-screen Show (4:3)</PresentationFormat>
  <Paragraphs>58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1_Office Theme</vt:lpstr>
      <vt:lpstr>OER for African Teacher Education </vt:lpstr>
      <vt:lpstr>Useful Sites for Teacher Education OER </vt:lpstr>
      <vt:lpstr>PowerPoint Presentation</vt:lpstr>
      <vt:lpstr>Teacher Education sites non Africab</vt:lpstr>
      <vt:lpstr>The Teachers’ Domain</vt:lpstr>
      <vt:lpstr>General OER repositories</vt:lpstr>
      <vt:lpstr>Example of a subject specific search</vt:lpstr>
      <vt:lpstr>African network </vt:lpstr>
      <vt:lpstr> Learning Object Review Tool (LORI) http://elera.net/eLera/Home/Articles/LORI%201.5.pdf  </vt:lpstr>
      <vt:lpstr>LORI tool (contin)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OER for African Teacher Education</dc:title>
  <dc:creator>Tessa Welch</dc:creator>
  <cp:lastModifiedBy>Tessa Welch</cp:lastModifiedBy>
  <cp:revision>8</cp:revision>
  <dcterms:created xsi:type="dcterms:W3CDTF">2012-02-05T10:55:29Z</dcterms:created>
  <dcterms:modified xsi:type="dcterms:W3CDTF">2012-02-07T05:43:30Z</dcterms:modified>
</cp:coreProperties>
</file>