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80" r:id="rId2"/>
    <p:sldId id="282" r:id="rId3"/>
    <p:sldId id="283" r:id="rId4"/>
    <p:sldId id="296" r:id="rId5"/>
    <p:sldId id="297" r:id="rId6"/>
    <p:sldId id="287" r:id="rId7"/>
    <p:sldId id="289" r:id="rId8"/>
    <p:sldId id="290" r:id="rId9"/>
    <p:sldId id="301" r:id="rId10"/>
    <p:sldId id="288" r:id="rId11"/>
    <p:sldId id="298" r:id="rId12"/>
    <p:sldId id="299" r:id="rId13"/>
    <p:sldId id="293" r:id="rId14"/>
    <p:sldId id="294" r:id="rId15"/>
    <p:sldId id="30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00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A9BF5-C066-4CDC-AA6E-7A86D51CFBB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F988E-7BBE-417F-A4BC-54A9091D44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063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362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7607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835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48109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1155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6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59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36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49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468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346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639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228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70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02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86A84-86FA-401F-B653-9CAEDB8659DE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D75A5E9-4E80-46F1-8076-3893923D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14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esm.zoom.us/j/837814255" TargetMode="External"/><Relationship Id="rId2" Type="http://schemas.openxmlformats.org/officeDocument/2006/relationships/hyperlink" Target="http://sitios.itesm.mx/eehcs/msramirez.ht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agbujane2005@yahoo.com" TargetMode="External"/><Relationship Id="rId5" Type="http://schemas.openxmlformats.org/officeDocument/2006/relationships/hyperlink" Target="mailto:oagbu@noun.edu.ng" TargetMode="External"/><Relationship Id="rId4" Type="http://schemas.openxmlformats.org/officeDocument/2006/relationships/hyperlink" Target="https://oerunesco.tec.mx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cde.org/" TargetMode="External"/><Relationship Id="rId13" Type="http://schemas.openxmlformats.org/officeDocument/2006/relationships/hyperlink" Target="https://policy.lumenlearning.com/" TargetMode="External"/><Relationship Id="rId3" Type="http://schemas.openxmlformats.org/officeDocument/2006/relationships/hyperlink" Target="https://oerworldmap.org/" TargetMode="External"/><Relationship Id="rId7" Type="http://schemas.openxmlformats.org/officeDocument/2006/relationships/hyperlink" Target="https://www.thecommonwealth-educationhub.net/oer%20-" TargetMode="External"/><Relationship Id="rId12" Type="http://schemas.openxmlformats.org/officeDocument/2006/relationships/hyperlink" Target="http://education.okfn.org/projects/open-education-policy-lab/" TargetMode="External"/><Relationship Id="rId2" Type="http://schemas.openxmlformats.org/officeDocument/2006/relationships/hyperlink" Target="https://www.opengovpartnershi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asis.col.org/handle/11599/2361" TargetMode="External"/><Relationship Id="rId11" Type="http://schemas.openxmlformats.org/officeDocument/2006/relationships/hyperlink" Target="http://snep.edu.uy/grupo-de-trabajo-sobre-educacion-abierta-en-la-educacion-publica/" TargetMode="External"/><Relationship Id="rId5" Type="http://schemas.openxmlformats.org/officeDocument/2006/relationships/hyperlink" Target="http://oasis.col.org/" TargetMode="External"/><Relationship Id="rId10" Type="http://schemas.openxmlformats.org/officeDocument/2006/relationships/hyperlink" Target="https://www.icde.org/knowledge-hub/icde-chairs-in-oer" TargetMode="External"/><Relationship Id="rId4" Type="http://schemas.openxmlformats.org/officeDocument/2006/relationships/hyperlink" Target="https://oerpolicy.eu/oe-policy-forum/" TargetMode="External"/><Relationship Id="rId9" Type="http://schemas.openxmlformats.org/officeDocument/2006/relationships/hyperlink" Target="https://www.icde.org/knowledge-hub/icde-oer-advocacy-committee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ou.edia.nl/courses/course-v1:OUNL+LearnSTEM+2020/about" TargetMode="External"/><Relationship Id="rId3" Type="http://schemas.openxmlformats.org/officeDocument/2006/relationships/hyperlink" Target="http://www.openedconsult.nl/en/portfolio-competences" TargetMode="External"/><Relationship Id="rId7" Type="http://schemas.openxmlformats.org/officeDocument/2006/relationships/hyperlink" Target="http://opening-up.education/" TargetMode="External"/><Relationship Id="rId2" Type="http://schemas.openxmlformats.org/officeDocument/2006/relationships/hyperlink" Target="https://www.globalreadingnetwork.net/resources/open-licensing-primary-grade-reading-materia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core-online.org/" TargetMode="External"/><Relationship Id="rId5" Type="http://schemas.openxmlformats.org/officeDocument/2006/relationships/hyperlink" Target="http://elc-institute.com/" TargetMode="External"/><Relationship Id="rId10" Type="http://schemas.openxmlformats.org/officeDocument/2006/relationships/hyperlink" Target="https://www.hivos.org/what-we-do/" TargetMode="External"/><Relationship Id="rId4" Type="http://schemas.openxmlformats.org/officeDocument/2006/relationships/hyperlink" Target="https://open-educational-resources.de/" TargetMode="External"/><Relationship Id="rId9" Type="http://schemas.openxmlformats.org/officeDocument/2006/relationships/hyperlink" Target="https://zenodo.org/record/3903175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erence.oeglobal.org/202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86" y="624110"/>
            <a:ext cx="10655525" cy="1280890"/>
          </a:xfrm>
        </p:spPr>
        <p:txBody>
          <a:bodyPr/>
          <a:lstStyle/>
          <a:p>
            <a:r>
              <a:rPr lang="en-US" dirty="0" smtClean="0"/>
              <a:t>OER Online Consultation – WG2 -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5657" y="1972491"/>
            <a:ext cx="3762103" cy="393873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" b="1" dirty="0" smtClean="0"/>
              <a:t>Dra. María Soledad Ramírez Montoya</a:t>
            </a:r>
          </a:p>
          <a:p>
            <a:pPr algn="ctr">
              <a:buNone/>
            </a:pPr>
            <a:r>
              <a:rPr lang="es-ES" dirty="0" smtClean="0"/>
              <a:t>Profesora investigadora</a:t>
            </a:r>
          </a:p>
          <a:p>
            <a:pPr algn="ctr">
              <a:buNone/>
            </a:pPr>
            <a:r>
              <a:rPr lang="es-ES" dirty="0" smtClean="0"/>
              <a:t>Escuela de Humanidades y Educación </a:t>
            </a:r>
          </a:p>
          <a:p>
            <a:pPr algn="ctr">
              <a:buNone/>
            </a:pPr>
            <a:r>
              <a:rPr lang="es-ES" dirty="0" smtClean="0"/>
              <a:t>Tecnológico de Monterrey</a:t>
            </a:r>
          </a:p>
          <a:p>
            <a:pPr algn="ctr">
              <a:buNone/>
            </a:pPr>
            <a:r>
              <a:rPr lang="es-ES" dirty="0" smtClean="0">
                <a:hlinkClick r:id="rId2"/>
              </a:rPr>
              <a:t>http://sitios.itesm.mx/eehcs/msramirez.htm</a:t>
            </a:r>
            <a:endParaRPr lang="es-ES" dirty="0" smtClean="0"/>
          </a:p>
          <a:p>
            <a:pPr algn="ctr">
              <a:buNone/>
            </a:pPr>
            <a:r>
              <a:rPr lang="es-ES" dirty="0" smtClean="0"/>
              <a:t>Conexión Zoom: </a:t>
            </a:r>
            <a:r>
              <a:rPr lang="es-ES" dirty="0" smtClean="0">
                <a:hlinkClick r:id="rId3"/>
              </a:rPr>
              <a:t>https://itesm.zoom.us/j/837814255</a:t>
            </a:r>
            <a:endParaRPr lang="es-ES" dirty="0" smtClean="0"/>
          </a:p>
          <a:p>
            <a:pPr algn="ctr">
              <a:buNone/>
            </a:pPr>
            <a:r>
              <a:rPr lang="es-ES" dirty="0" smtClean="0"/>
              <a:t> </a:t>
            </a:r>
          </a:p>
          <a:p>
            <a:pPr algn="ctr">
              <a:buNone/>
            </a:pPr>
            <a:r>
              <a:rPr lang="es-ES" dirty="0" smtClean="0"/>
              <a:t>Cátedras UNESCO e ICDE:</a:t>
            </a:r>
          </a:p>
          <a:p>
            <a:pPr algn="ctr">
              <a:buNone/>
            </a:pPr>
            <a:r>
              <a:rPr lang="es-ES" dirty="0" smtClean="0"/>
              <a:t>Movimiento educativo abierto para América Latina</a:t>
            </a:r>
          </a:p>
          <a:p>
            <a:pPr algn="ctr">
              <a:buNone/>
            </a:pPr>
            <a:r>
              <a:rPr lang="es-ES" dirty="0" smtClean="0">
                <a:hlinkClick r:id="rId4"/>
              </a:rPr>
              <a:t>https://oerunesco.tec.mx/</a:t>
            </a:r>
            <a:r>
              <a:rPr lang="es-ES" dirty="0" smtClean="0"/>
              <a:t> 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9281" y="1985554"/>
            <a:ext cx="4937760" cy="391829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/>
              <a:t>Dr. Jane-Frances </a:t>
            </a:r>
            <a:r>
              <a:rPr lang="en-US" b="1" dirty="0" err="1" smtClean="0"/>
              <a:t>Obiageli</a:t>
            </a:r>
            <a:r>
              <a:rPr lang="en-US" b="1" dirty="0" smtClean="0"/>
              <a:t> AGBU</a:t>
            </a:r>
          </a:p>
          <a:p>
            <a:pPr algn="ctr">
              <a:buNone/>
            </a:pPr>
            <a:r>
              <a:rPr lang="en-US" i="1" dirty="0" smtClean="0"/>
              <a:t>Associate Professor of Clinical Psychology &amp; ICDE </a:t>
            </a:r>
            <a:r>
              <a:rPr lang="en-US" i="1" dirty="0" smtClean="0"/>
              <a:t>Chair in </a:t>
            </a:r>
            <a:r>
              <a:rPr lang="en-US" i="1" dirty="0" smtClean="0"/>
              <a:t>Open Educational Resources (OER)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Director, </a:t>
            </a:r>
            <a:r>
              <a:rPr lang="en-US" i="1" dirty="0" err="1" smtClean="0"/>
              <a:t>Wuse</a:t>
            </a:r>
            <a:r>
              <a:rPr lang="en-US" i="1" dirty="0" smtClean="0"/>
              <a:t> 11 Study Centre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National Open University of Nigeria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5 Dar-Es Salaam Street, off </a:t>
            </a:r>
            <a:r>
              <a:rPr lang="en-US" i="1" dirty="0" err="1" smtClean="0"/>
              <a:t>Aminu</a:t>
            </a:r>
            <a:r>
              <a:rPr lang="en-US" i="1" dirty="0" smtClean="0"/>
              <a:t> Kano Crescent, </a:t>
            </a:r>
            <a:r>
              <a:rPr lang="en-US" i="1" dirty="0" err="1" smtClean="0"/>
              <a:t>Wuse</a:t>
            </a:r>
            <a:r>
              <a:rPr lang="en-US" i="1" dirty="0" smtClean="0"/>
              <a:t> 11 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Abuja, Nigeria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>
                <a:hlinkClick r:id="rId5"/>
              </a:rPr>
              <a:t>oagbu@noun.edu.ng</a:t>
            </a:r>
            <a:r>
              <a:rPr lang="en-US" i="1" dirty="0" smtClean="0"/>
              <a:t>; </a:t>
            </a:r>
            <a:r>
              <a:rPr lang="en-US" i="1" dirty="0" smtClean="0">
                <a:hlinkClick r:id="rId6"/>
              </a:rPr>
              <a:t>agbujane2005@yahoo.com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+2348033215030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91" y="624110"/>
            <a:ext cx="10446521" cy="8519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Further clarification of priority </a:t>
            </a:r>
            <a:r>
              <a:rPr lang="en-US" dirty="0" smtClean="0"/>
              <a:t>areas - Electronic tools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1" name="Image 10" descr="C:\Users\z_varoglu\AppData\Local\Microsoft\Windows\INetCache\Content.MSO\87E3CC46.tmp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5394" y="1881052"/>
            <a:ext cx="10724606" cy="44283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" y="624110"/>
            <a:ext cx="8673737" cy="734427"/>
          </a:xfrm>
        </p:spPr>
        <p:txBody>
          <a:bodyPr/>
          <a:lstStyle/>
          <a:p>
            <a:r>
              <a:rPr lang="en-US" dirty="0" smtClean="0"/>
              <a:t>Electronic tools/Collaborations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83326" y="1214847"/>
          <a:ext cx="11521440" cy="564315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901988"/>
                <a:gridCol w="7619452"/>
              </a:tblGrid>
              <a:tr h="673663">
                <a:tc>
                  <a:txBody>
                    <a:bodyPr/>
                    <a:lstStyle/>
                    <a:p>
                      <a:r>
                        <a:rPr lang="en-US" dirty="0" smtClean="0"/>
                        <a:t>Open Government</a:t>
                      </a:r>
                      <a:r>
                        <a:rPr lang="en-US" baseline="0" dirty="0" smtClean="0"/>
                        <a:t> Partnership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2"/>
                        </a:rPr>
                        <a:t>https://www.opengovpartnership.org/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73663">
                <a:tc>
                  <a:txBody>
                    <a:bodyPr/>
                    <a:lstStyle/>
                    <a:p>
                      <a:r>
                        <a:rPr lang="en-US" dirty="0" smtClean="0"/>
                        <a:t>OER World 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https://oerworldmap.org/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73663">
                <a:tc>
                  <a:txBody>
                    <a:bodyPr/>
                    <a:lstStyle/>
                    <a:p>
                      <a:r>
                        <a:rPr lang="en-US" dirty="0" smtClean="0"/>
                        <a:t>Open Education Policy 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https://oerpolicy.eu/oe-policy-forum/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18652">
                <a:tc>
                  <a:txBody>
                    <a:bodyPr/>
                    <a:lstStyle/>
                    <a:p>
                      <a:r>
                        <a:rPr lang="en-US" dirty="0" smtClean="0"/>
                        <a:t>Oasis COLs</a:t>
                      </a:r>
                      <a:r>
                        <a:rPr lang="en-US" baseline="0" dirty="0" smtClean="0"/>
                        <a:t> Open Access Repository/Institutional OER Policy Template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http://oasis.col.org/</a:t>
                      </a:r>
                      <a:endParaRPr lang="en-U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6"/>
                        </a:rPr>
                        <a:t>http://oasis.col.org/handle/11599/2361</a:t>
                      </a:r>
                      <a:endParaRPr lang="en-U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7"/>
                        </a:rPr>
                        <a:t>https://www.thecommonwealth-educationhub.net/oer%20-</a:t>
                      </a:r>
                      <a:endParaRPr lang="en-US" dirty="0" smtClean="0"/>
                    </a:p>
                  </a:txBody>
                  <a:tcPr/>
                </a:tc>
              </a:tr>
              <a:tr h="1251089">
                <a:tc>
                  <a:txBody>
                    <a:bodyPr/>
                    <a:lstStyle/>
                    <a:p>
                      <a:r>
                        <a:rPr lang="en-US" dirty="0" smtClean="0"/>
                        <a:t>ICDE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8"/>
                        </a:rPr>
                        <a:t>https://www.icde.org/</a:t>
                      </a:r>
                      <a:endParaRPr lang="en-U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9"/>
                        </a:rPr>
                        <a:t>https://www.icde.org/knowledge-hub/icde-oer-advocacy-committee</a:t>
                      </a:r>
                      <a:endParaRPr lang="en-U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10"/>
                        </a:rPr>
                        <a:t>https://www.icde.org/knowledge-hub/icde-chairs-in-oer</a:t>
                      </a:r>
                      <a:endParaRPr lang="en-US" dirty="0" smtClean="0"/>
                    </a:p>
                  </a:txBody>
                  <a:tcPr/>
                </a:tc>
              </a:tr>
              <a:tr h="682525">
                <a:tc>
                  <a:txBody>
                    <a:bodyPr/>
                    <a:lstStyle/>
                    <a:p>
                      <a:r>
                        <a:rPr lang="en-US" dirty="0" smtClean="0"/>
                        <a:t>SNEP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11"/>
                        </a:rPr>
                        <a:t>http://snep.edu.uy/grupo-de-trabajo-sobre-educacion-abierta-en-la-educacion-publica/</a:t>
                      </a:r>
                      <a:endParaRPr lang="en-US" dirty="0" smtClean="0"/>
                    </a:p>
                  </a:txBody>
                  <a:tcPr/>
                </a:tc>
              </a:tr>
              <a:tr h="384950">
                <a:tc>
                  <a:txBody>
                    <a:bodyPr/>
                    <a:lstStyle/>
                    <a:p>
                      <a:r>
                        <a:rPr lang="en-US" dirty="0" smtClean="0"/>
                        <a:t>Open Education Policy 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12"/>
                        </a:rPr>
                        <a:t>http://education.okfn.org/projects/open-education-policy-lab/</a:t>
                      </a:r>
                      <a:endParaRPr lang="en-US" dirty="0" smtClean="0"/>
                    </a:p>
                  </a:txBody>
                  <a:tcPr/>
                </a:tc>
              </a:tr>
              <a:tr h="384950">
                <a:tc>
                  <a:txBody>
                    <a:bodyPr/>
                    <a:lstStyle/>
                    <a:p>
                      <a:r>
                        <a:rPr lang="en-US" dirty="0" smtClean="0"/>
                        <a:t>OER Policy Development Toolkit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13"/>
                        </a:rPr>
                        <a:t>https://policy.lumenlearning.com/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87" y="624110"/>
            <a:ext cx="9143999" cy="4992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Electronic tools/Collaborations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6389" y="1254033"/>
          <a:ext cx="11508377" cy="542860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05122"/>
                <a:gridCol w="7903255"/>
              </a:tblGrid>
              <a:tr h="823801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Reading 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2"/>
                        </a:rPr>
                        <a:t>https://www.globalreadingnetwork.net/resources/open-licensing-primary-grade-reading-materials</a:t>
                      </a:r>
                      <a:endParaRPr lang="en-US" dirty="0" smtClean="0"/>
                    </a:p>
                  </a:txBody>
                  <a:tcPr/>
                </a:tc>
              </a:tr>
              <a:tr h="3476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OpenEd</a:t>
                      </a:r>
                      <a:r>
                        <a:rPr lang="en-US" dirty="0" smtClean="0"/>
                        <a:t> Consult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http://www.openedconsult.nl/en/portfolio-competences</a:t>
                      </a:r>
                      <a:endParaRPr lang="en-US" dirty="0" smtClean="0"/>
                    </a:p>
                  </a:txBody>
                  <a:tcPr/>
                </a:tc>
              </a:tr>
              <a:tr h="347607">
                <a:tc>
                  <a:txBody>
                    <a:bodyPr/>
                    <a:lstStyle/>
                    <a:p>
                      <a:r>
                        <a:rPr lang="en-US" dirty="0" smtClean="0"/>
                        <a:t>OER Info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https://open-educational-resources.de/</a:t>
                      </a:r>
                      <a:endParaRPr lang="en-US" dirty="0" smtClean="0"/>
                    </a:p>
                  </a:txBody>
                  <a:tcPr/>
                </a:tc>
              </a:tr>
              <a:tr h="806505">
                <a:tc>
                  <a:txBody>
                    <a:bodyPr/>
                    <a:lstStyle/>
                    <a:p>
                      <a:r>
                        <a:rPr lang="en-US" dirty="0" smtClean="0"/>
                        <a:t>European Inst. for Learning, Innovation and Cooperation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http://elc-institute.com/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</a:tr>
              <a:tr h="835800">
                <a:tc>
                  <a:txBody>
                    <a:bodyPr/>
                    <a:lstStyle/>
                    <a:p>
                      <a:r>
                        <a:rPr lang="en-US" dirty="0" smtClean="0"/>
                        <a:t>The International Community for Open Research and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6"/>
                        </a:rPr>
                        <a:t>http://icore-online.org/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835800">
                <a:tc>
                  <a:txBody>
                    <a:bodyPr/>
                    <a:lstStyle/>
                    <a:p>
                      <a:r>
                        <a:rPr lang="en-US" dirty="0" smtClean="0"/>
                        <a:t>Opening Up Education</a:t>
                      </a:r>
                      <a:r>
                        <a:rPr lang="en-US" baseline="0" dirty="0" smtClean="0"/>
                        <a:t> by </a:t>
                      </a:r>
                      <a:r>
                        <a:rPr lang="en-US" baseline="0" smtClean="0"/>
                        <a:t>Learning Innovations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7"/>
                        </a:rPr>
                        <a:t>http://opening-up.education/</a:t>
                      </a:r>
                      <a:endParaRPr lang="en-US" dirty="0" smtClean="0"/>
                    </a:p>
                  </a:txBody>
                  <a:tcPr/>
                </a:tc>
              </a:tr>
              <a:tr h="585060">
                <a:tc>
                  <a:txBody>
                    <a:bodyPr/>
                    <a:lstStyle/>
                    <a:p>
                      <a:r>
                        <a:rPr lang="en-US" dirty="0" smtClean="0"/>
                        <a:t>Learn</a:t>
                      </a:r>
                      <a:r>
                        <a:rPr lang="en-US" baseline="0" dirty="0" smtClean="0"/>
                        <a:t> 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8"/>
                        </a:rPr>
                        <a:t>https://ou.edia.nl/courses/course-v1:OUNL+LearnSTEM+2020/about</a:t>
                      </a:r>
                      <a:endParaRPr lang="en-US" dirty="0" smtClean="0"/>
                    </a:p>
                  </a:txBody>
                  <a:tcPr/>
                </a:tc>
              </a:tr>
              <a:tr h="3476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Zenodo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9"/>
                        </a:rPr>
                        <a:t>https://zenodo.org/record/3903175#.XxhDGyhKjIU</a:t>
                      </a:r>
                      <a:endParaRPr lang="en-US" dirty="0" smtClean="0"/>
                    </a:p>
                  </a:txBody>
                  <a:tcPr/>
                </a:tc>
              </a:tr>
              <a:tr h="3476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Hivos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10"/>
                        </a:rPr>
                        <a:t>https://www.hivos.org/what-we-do/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967" y="624110"/>
            <a:ext cx="10472646" cy="1280890"/>
          </a:xfrm>
        </p:spPr>
        <p:txBody>
          <a:bodyPr/>
          <a:lstStyle/>
          <a:p>
            <a:r>
              <a:rPr lang="en-US" dirty="0" smtClean="0"/>
              <a:t>Electronic Tools/Collaborations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34" y="1397726"/>
            <a:ext cx="10707778" cy="4513496"/>
          </a:xfrm>
        </p:spPr>
        <p:txBody>
          <a:bodyPr>
            <a:normAutofit/>
          </a:bodyPr>
          <a:lstStyle/>
          <a:p>
            <a:r>
              <a:rPr lang="en-US" b="1" dirty="0" smtClean="0"/>
              <a:t>Open Education Global:</a:t>
            </a:r>
          </a:p>
          <a:p>
            <a:r>
              <a:rPr lang="en-US" dirty="0" smtClean="0"/>
              <a:t>Many </a:t>
            </a:r>
            <a:r>
              <a:rPr lang="en-US" dirty="0" smtClean="0"/>
              <a:t>of the activities related to OE/OER Policy making are done in collaboration/through partnerships with other </a:t>
            </a:r>
            <a:r>
              <a:rPr lang="en-US" dirty="0" smtClean="0"/>
              <a:t>organizations and </a:t>
            </a:r>
            <a:r>
              <a:rPr lang="en-US" dirty="0" smtClean="0"/>
              <a:t>also through the work of Open Education Global members.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 smtClean="0"/>
              <a:t>. Activities of Open Education Global: Open Education Global annual conference </a:t>
            </a:r>
            <a:r>
              <a:rPr lang="en-US" u="sng" dirty="0" smtClean="0">
                <a:hlinkClick r:id="rId2"/>
              </a:rPr>
              <a:t>https://conference.oeglobal.org/2020</a:t>
            </a:r>
            <a:r>
              <a:rPr lang="en-US" u="sng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 Relevant Activities done in partnerships/collaborations with other organizations: </a:t>
            </a:r>
            <a:endParaRPr lang="en-US" dirty="0" smtClean="0"/>
          </a:p>
          <a:p>
            <a:pPr lvl="1"/>
            <a:r>
              <a:rPr lang="en-US" dirty="0" smtClean="0"/>
              <a:t>Open </a:t>
            </a:r>
            <a:r>
              <a:rPr lang="en-US" dirty="0" smtClean="0"/>
              <a:t>Education Policy Forum https://oerpolicy.eu/oe-policy-forum/ </a:t>
            </a:r>
            <a:endParaRPr lang="en-US" dirty="0" smtClean="0"/>
          </a:p>
          <a:p>
            <a:pPr lvl="1"/>
            <a:r>
              <a:rPr lang="en-US" dirty="0" smtClean="0"/>
              <a:t>OER </a:t>
            </a:r>
            <a:r>
              <a:rPr lang="en-US" dirty="0" smtClean="0"/>
              <a:t>World Map/OE Policy Hub: https://oepolicyhub.netlify.app/ </a:t>
            </a:r>
            <a:endParaRPr lang="en-US" dirty="0" smtClean="0"/>
          </a:p>
          <a:p>
            <a:pPr lvl="1"/>
            <a:r>
              <a:rPr lang="en-US" dirty="0" smtClean="0"/>
              <a:t>Global </a:t>
            </a:r>
            <a:r>
              <a:rPr lang="en-US" dirty="0" smtClean="0"/>
              <a:t>OER Graduate Network: http://go-gn.net/ </a:t>
            </a:r>
            <a:endParaRPr lang="en-US" dirty="0" smtClean="0"/>
          </a:p>
          <a:p>
            <a:pPr lvl="1"/>
            <a:r>
              <a:rPr lang="en-US" dirty="0" smtClean="0"/>
              <a:t>Open </a:t>
            </a:r>
            <a:r>
              <a:rPr lang="en-US" dirty="0" smtClean="0"/>
              <a:t>Education for a Better World: http://oe4bw.ijs.si/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337" y="624110"/>
            <a:ext cx="10603275" cy="1060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Electronic </a:t>
            </a:r>
            <a:r>
              <a:rPr lang="en-US" dirty="0" smtClean="0"/>
              <a:t>Tools/Collaborations/Capacity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69" y="1632857"/>
            <a:ext cx="10825343" cy="4278365"/>
          </a:xfrm>
        </p:spPr>
        <p:txBody>
          <a:bodyPr/>
          <a:lstStyle/>
          <a:p>
            <a:pPr lvl="0"/>
            <a:r>
              <a:rPr lang="en-US" b="1" dirty="0" smtClean="0"/>
              <a:t>Creative commons </a:t>
            </a:r>
            <a:r>
              <a:rPr lang="en-US" dirty="0" smtClean="0"/>
              <a:t>ready to </a:t>
            </a:r>
            <a:r>
              <a:rPr lang="en-US" dirty="0" smtClean="0"/>
              <a:t>help to create </a:t>
            </a:r>
            <a:r>
              <a:rPr lang="en-US" dirty="0" smtClean="0"/>
              <a:t>model open policies for all kinds of education policy including but not limited to:</a:t>
            </a:r>
          </a:p>
          <a:p>
            <a:pPr lvl="1"/>
            <a:r>
              <a:rPr lang="en-US" sz="1800" dirty="0" smtClean="0"/>
              <a:t>Open licensing and sharing policies on publicly funded educational resources</a:t>
            </a:r>
          </a:p>
          <a:p>
            <a:pPr lvl="1"/>
            <a:r>
              <a:rPr lang="en-US" sz="1800" dirty="0" smtClean="0"/>
              <a:t>Open licensing and sharing policies on publicly funded research resources</a:t>
            </a:r>
          </a:p>
          <a:p>
            <a:pPr lvl="1"/>
            <a:r>
              <a:rPr lang="en-US" sz="1800" dirty="0" smtClean="0"/>
              <a:t>Promotion and tenure policy that supports instructors who openly license and actively share their educational resources as OER</a:t>
            </a:r>
          </a:p>
          <a:p>
            <a:pPr lvl="1"/>
            <a:r>
              <a:rPr lang="en-US" sz="1800" dirty="0" smtClean="0"/>
              <a:t>‘Legal </a:t>
            </a:r>
            <a:r>
              <a:rPr lang="en-US" sz="1800" dirty="0" smtClean="0"/>
              <a:t>open licensing training’ for Ministry/Departments of Education, Lawyers, etc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1" y="624110"/>
            <a:ext cx="9767252" cy="1280890"/>
          </a:xfrm>
        </p:spPr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789" y="1606731"/>
            <a:ext cx="10093823" cy="4304491"/>
          </a:xfrm>
        </p:spPr>
        <p:txBody>
          <a:bodyPr/>
          <a:lstStyle/>
          <a:p>
            <a:r>
              <a:rPr lang="en-US" dirty="0" smtClean="0"/>
              <a:t>Thinking about platform…</a:t>
            </a:r>
          </a:p>
          <a:p>
            <a:endParaRPr lang="en-US" dirty="0" smtClean="0"/>
          </a:p>
          <a:p>
            <a:r>
              <a:rPr lang="en-US" dirty="0" smtClean="0"/>
              <a:t>What are the user’s needs for electronic tool for Policy in OER</a:t>
            </a:r>
          </a:p>
          <a:p>
            <a:r>
              <a:rPr lang="en-US" dirty="0" smtClean="0"/>
              <a:t>Who would use it?</a:t>
            </a:r>
          </a:p>
          <a:p>
            <a:r>
              <a:rPr lang="en-US" dirty="0" smtClean="0"/>
              <a:t>How?</a:t>
            </a:r>
          </a:p>
          <a:p>
            <a:r>
              <a:rPr lang="en-US" dirty="0" smtClean="0"/>
              <a:t>What functionalities are necessary for sharing of information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726" y="624110"/>
            <a:ext cx="10106885" cy="74749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MEETING OBJECTIVES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2411" y="1776549"/>
            <a:ext cx="5570665" cy="2952205"/>
          </a:xfrm>
        </p:spPr>
        <p:txBody>
          <a:bodyPr>
            <a:normAutofit fontScale="85000" lnSpcReduction="20000"/>
          </a:bodyPr>
          <a:lstStyle/>
          <a:p>
            <a:pPr lvl="0" algn="ctr">
              <a:buNone/>
            </a:pPr>
            <a:r>
              <a:rPr lang="en-US" sz="3100" b="1" dirty="0" smtClean="0"/>
              <a:t>1) </a:t>
            </a:r>
            <a:r>
              <a:rPr lang="en-US" sz="3100" dirty="0" smtClean="0"/>
              <a:t>Further clarifications of priority areas of action (draw recommendations from online surveys to determine priority areas of action)</a:t>
            </a:r>
            <a:endParaRPr lang="en-US" sz="31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251" y="1567542"/>
            <a:ext cx="4594360" cy="4180115"/>
          </a:xfrm>
        </p:spPr>
        <p:txBody>
          <a:bodyPr>
            <a:normAutofit fontScale="85000" lnSpcReduction="20000"/>
          </a:bodyPr>
          <a:lstStyle/>
          <a:p>
            <a:pPr lvl="0" algn="ctr">
              <a:buNone/>
            </a:pPr>
            <a:endParaRPr lang="en-US" sz="2400" dirty="0" smtClean="0"/>
          </a:p>
          <a:p>
            <a:pPr lvl="0" algn="ctr">
              <a:buNone/>
            </a:pPr>
            <a:endParaRPr lang="en-US" sz="2400" dirty="0" smtClean="0"/>
          </a:p>
          <a:p>
            <a:pPr lvl="0" algn="ctr">
              <a:buNone/>
            </a:pPr>
            <a:endParaRPr lang="en-US" sz="2400" dirty="0" smtClean="0"/>
          </a:p>
          <a:p>
            <a:pPr lvl="0" algn="ctr">
              <a:buNone/>
            </a:pPr>
            <a:endParaRPr lang="en-US" sz="2400" dirty="0" smtClean="0"/>
          </a:p>
          <a:p>
            <a:pPr lvl="0" algn="ctr">
              <a:buNone/>
            </a:pPr>
            <a:endParaRPr lang="en-US" sz="2400" dirty="0" smtClean="0"/>
          </a:p>
          <a:p>
            <a:pPr lvl="0" algn="ctr">
              <a:buNone/>
            </a:pPr>
            <a:r>
              <a:rPr lang="en-US" sz="3100" b="1" dirty="0" smtClean="0"/>
              <a:t>2) </a:t>
            </a:r>
            <a:r>
              <a:rPr lang="en-US" sz="3100" dirty="0" smtClean="0"/>
              <a:t>Identify activities and issues relating to electronic </a:t>
            </a:r>
            <a:r>
              <a:rPr lang="en-US" sz="3100" dirty="0" smtClean="0"/>
              <a:t>tool </a:t>
            </a:r>
            <a:r>
              <a:rPr lang="en-US" sz="3100" dirty="0" smtClean="0"/>
              <a:t>s for development  and sustenance of supportive policy for OER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058089"/>
            <a:ext cx="3749040" cy="1214847"/>
          </a:xfrm>
        </p:spPr>
        <p:txBody>
          <a:bodyPr>
            <a:normAutofit/>
          </a:bodyPr>
          <a:lstStyle/>
          <a:p>
            <a:r>
              <a:rPr lang="en-US" b="1" dirty="0" smtClean="0"/>
              <a:t>Area of Action 2:</a:t>
            </a:r>
            <a:r>
              <a:rPr lang="en-US" dirty="0" smtClean="0"/>
              <a:t> Developing Supportive Policy for OER </a:t>
            </a:r>
            <a:r>
              <a:rPr lang="en-US" dirty="0" smtClean="0"/>
              <a:t>(Recommendations)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336868" y="529865"/>
          <a:ext cx="7641771" cy="6119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41771"/>
              </a:tblGrid>
              <a:tr h="13049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(a) developing and implementing policies and/or regulatory frameworks which encourage that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educational resources developed with public funds be openly licensed 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or dedicated to the public domain as appropriate, and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financial and human resources coordinated for the implementation of the policies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; </a:t>
                      </a:r>
                    </a:p>
                  </a:txBody>
                  <a:tcPr/>
                </a:tc>
              </a:tr>
              <a:tr h="15179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(b) encouraging and supporting institutions to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develop or update legal or policy frameworks to stimulate the creation, access, use, adaptation and redistribution of quality OER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 by educators and learners; and to develop and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integrate quality assurance mechanism for OER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 into the existing quality assurance strategies for teaching and learning materials; </a:t>
                      </a:r>
                    </a:p>
                  </a:txBody>
                  <a:tcPr/>
                </a:tc>
              </a:tr>
              <a:tr h="8862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(c) developing mechanisms to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support and incentivize all stakeholders to publish source files and accessible OER using standard open file formats in public repositories; </a:t>
                      </a:r>
                    </a:p>
                  </a:txBody>
                  <a:tcPr/>
                </a:tc>
              </a:tr>
              <a:tr h="8862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(d)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aligning OER policies with other open policies and guiding principles 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such as those for Open Access, Open Data, Open Pedagogy, Open Source Software and Open Science; and </a:t>
                      </a:r>
                    </a:p>
                  </a:txBody>
                  <a:tcPr/>
                </a:tc>
              </a:tr>
              <a:tr h="15179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(e) adjusting or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reforming the curriculum and assessment in accordance with the needs of the use of OER 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and to motivate the active use, creation, and sharing of OER by teachers and students; and 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recognizing the learning outcomes of OER-based </a:t>
                      </a:r>
                      <a:r>
                        <a:rPr lang="en-US" sz="1600" b="0" i="1" dirty="0" err="1" smtClean="0">
                          <a:solidFill>
                            <a:srgbClr val="000000"/>
                          </a:solidFill>
                        </a:rPr>
                        <a:t>programmes</a:t>
                      </a:r>
                      <a:r>
                        <a:rPr lang="en-US" sz="1600" b="0" i="1" dirty="0" smtClean="0">
                          <a:solidFill>
                            <a:srgbClr val="000000"/>
                          </a:solidFill>
                        </a:rPr>
                        <a:t> of study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332" y="2821578"/>
            <a:ext cx="3135085" cy="1188720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</a:rPr>
              <a:t>Member States are encouraged to consider the following: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29" y="624110"/>
            <a:ext cx="10459583" cy="56461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Synthesis of the Survey – March 2020</a:t>
            </a:r>
            <a:r>
              <a:rPr lang="en-US" sz="2400" dirty="0" smtClean="0"/>
              <a:t> (100 experts from 28 </a:t>
            </a:r>
            <a:r>
              <a:rPr lang="en-US" sz="2400" dirty="0" smtClean="0"/>
              <a:t>countries)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23" y="1149531"/>
            <a:ext cx="10668589" cy="4761691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High </a:t>
            </a:r>
            <a:r>
              <a:rPr lang="en-US" dirty="0" smtClean="0">
                <a:solidFill>
                  <a:srgbClr val="000000"/>
                </a:solidFill>
              </a:rPr>
              <a:t>level dialogue (Ministers, Directors) on the benefits of supporting OER policy should be encouraged across regions 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Awareness </a:t>
            </a:r>
            <a:r>
              <a:rPr lang="en-US" dirty="0" smtClean="0">
                <a:solidFill>
                  <a:srgbClr val="000000"/>
                </a:solidFill>
              </a:rPr>
              <a:t>on UNESCO-OER Recommendations should be sustained across regions 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Periodic </a:t>
            </a:r>
            <a:r>
              <a:rPr lang="en-US" dirty="0" smtClean="0">
                <a:solidFill>
                  <a:srgbClr val="000000"/>
                </a:solidFill>
              </a:rPr>
              <a:t>interactive regional and inter-regional forum on education should </a:t>
            </a:r>
            <a:r>
              <a:rPr lang="en-US" dirty="0" err="1" smtClean="0">
                <a:solidFill>
                  <a:srgbClr val="000000"/>
                </a:solidFill>
              </a:rPr>
              <a:t>endevour</a:t>
            </a:r>
            <a:r>
              <a:rPr lang="en-US" dirty="0" smtClean="0">
                <a:solidFill>
                  <a:srgbClr val="000000"/>
                </a:solidFill>
              </a:rPr>
              <a:t> highlight the role of OERs to the attainment of the SDGs 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OER </a:t>
            </a:r>
            <a:r>
              <a:rPr lang="en-US" dirty="0" smtClean="0">
                <a:solidFill>
                  <a:srgbClr val="000000"/>
                </a:solidFill>
              </a:rPr>
              <a:t>policies should be aligned with the prevailing educational, copyright, publishing, IP policies.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Regional </a:t>
            </a:r>
            <a:r>
              <a:rPr lang="en-US" dirty="0" smtClean="0">
                <a:solidFill>
                  <a:srgbClr val="000000"/>
                </a:solidFill>
              </a:rPr>
              <a:t>and inter-regional government should develop and regulate frameworks that encourage embedding open-licensing in public-funded educational materials 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Advisory </a:t>
            </a:r>
            <a:r>
              <a:rPr lang="en-US" dirty="0" smtClean="0">
                <a:solidFill>
                  <a:srgbClr val="000000"/>
                </a:solidFill>
              </a:rPr>
              <a:t>support in the development of open policies should be established. 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Sharing </a:t>
            </a:r>
            <a:r>
              <a:rPr lang="en-US" dirty="0" smtClean="0">
                <a:solidFill>
                  <a:srgbClr val="000000"/>
                </a:solidFill>
              </a:rPr>
              <a:t>of experiences and documents on OER at regional and inter-regional levels should be sustained.  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smtClean="0">
                <a:solidFill>
                  <a:srgbClr val="000000"/>
                </a:solidFill>
              </a:rPr>
              <a:t>portal to share documents should be initiated across regions should be maintained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Collaboration </a:t>
            </a:r>
            <a:r>
              <a:rPr lang="en-US" dirty="0" smtClean="0">
                <a:solidFill>
                  <a:srgbClr val="000000"/>
                </a:solidFill>
              </a:rPr>
              <a:t>with commercial publishers in OER is needed  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solidFill>
                  <a:srgbClr val="000000"/>
                </a:solidFill>
              </a:rPr>
              <a:t>Allignment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of OER policy with open data is needed 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Review </a:t>
            </a:r>
            <a:r>
              <a:rPr lang="en-US" dirty="0" smtClean="0">
                <a:solidFill>
                  <a:srgbClr val="000000"/>
                </a:solidFill>
              </a:rPr>
              <a:t>and revision of existing policies and recommendations to remove barriers to OER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29" y="624110"/>
            <a:ext cx="10459583" cy="74749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Synthesis of the Survey – March 2020 (100 experts from 28 countries)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23" y="1267097"/>
            <a:ext cx="10668589" cy="50422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12.	</a:t>
            </a:r>
            <a:r>
              <a:rPr lang="en-US" dirty="0" smtClean="0">
                <a:solidFill>
                  <a:srgbClr val="404040"/>
                </a:solidFill>
              </a:rPr>
              <a:t>Educational institutions across regions should enable policies that encourages recognition for OER creators and users 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13.	Encourage </a:t>
            </a:r>
            <a:r>
              <a:rPr lang="en-US" dirty="0" smtClean="0">
                <a:solidFill>
                  <a:srgbClr val="404040"/>
                </a:solidFill>
              </a:rPr>
              <a:t>collaborative platforms to enable regions identify gaps, offer or share alternative solutions to embracing OERs.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14.	Regions </a:t>
            </a:r>
            <a:r>
              <a:rPr lang="en-US" dirty="0" smtClean="0">
                <a:solidFill>
                  <a:srgbClr val="404040"/>
                </a:solidFill>
              </a:rPr>
              <a:t>should encourage and support institutions to develop legal frameworks to stimulate OER activities 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15.	Guidelines </a:t>
            </a:r>
            <a:r>
              <a:rPr lang="en-US" dirty="0" smtClean="0">
                <a:solidFill>
                  <a:srgbClr val="404040"/>
                </a:solidFill>
              </a:rPr>
              <a:t>detailing quality assurance measures should be part of OER creation and update regionally and nationally.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16.	Research </a:t>
            </a:r>
            <a:r>
              <a:rPr lang="en-US" dirty="0" smtClean="0">
                <a:solidFill>
                  <a:srgbClr val="404040"/>
                </a:solidFill>
              </a:rPr>
              <a:t>networks in OER and open education should be encouraged across and within regions with corresponding policy guidelines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17.	Continuous </a:t>
            </a:r>
            <a:r>
              <a:rPr lang="en-US" dirty="0" smtClean="0">
                <a:solidFill>
                  <a:srgbClr val="404040"/>
                </a:solidFill>
              </a:rPr>
              <a:t>support and capacity building among the UNESCO member states to develop OER policies to address the existing issues in their education system should be encouraged.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18.	Regional </a:t>
            </a:r>
            <a:r>
              <a:rPr lang="en-US" dirty="0" smtClean="0">
                <a:solidFill>
                  <a:srgbClr val="404040"/>
                </a:solidFill>
              </a:rPr>
              <a:t>and inter-regional collaboration mechanisms towards inclusion of OER transforming education, adjusting or reforming curricula and all form of learning so as to exploit OER potential and opportunities should be encouraged. 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19.	Encourage </a:t>
            </a:r>
            <a:r>
              <a:rPr lang="en-US" dirty="0" smtClean="0">
                <a:solidFill>
                  <a:srgbClr val="404040"/>
                </a:solidFill>
              </a:rPr>
              <a:t>and support institutions to develop or update legal or policy frameworks to stimulate the creation, access, re-use, repurpose, adaptation and redistribution of quality OER by educators and learners in a manner consistent with national copyright legislation and international obligations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20	Develop </a:t>
            </a:r>
            <a:r>
              <a:rPr lang="en-US" dirty="0" smtClean="0">
                <a:solidFill>
                  <a:srgbClr val="404040"/>
                </a:solidFill>
              </a:rPr>
              <a:t>and integrate a quality assurance mechanism for OER into the existing quality assurance strategies for teaching and learning materials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21.	Encourage </a:t>
            </a:r>
            <a:r>
              <a:rPr lang="en-US" dirty="0" smtClean="0">
                <a:solidFill>
                  <a:srgbClr val="404040"/>
                </a:solidFill>
              </a:rPr>
              <a:t>research in OER 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22.	Annual </a:t>
            </a:r>
            <a:r>
              <a:rPr lang="en-US" dirty="0" smtClean="0">
                <a:solidFill>
                  <a:srgbClr val="404040"/>
                </a:solidFill>
              </a:rPr>
              <a:t>meeting with donors and potential donors should be encouraged </a:t>
            </a: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8" y="624110"/>
            <a:ext cx="10328954" cy="708301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The Roadmap -  (From the Survey)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9349" y="1528354"/>
            <a:ext cx="4689565" cy="43828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Identification and </a:t>
            </a:r>
            <a:r>
              <a:rPr lang="en-US" b="1" dirty="0" smtClean="0">
                <a:solidFill>
                  <a:srgbClr val="FF0000"/>
                </a:solidFill>
              </a:rPr>
              <a:t>sharing of information </a:t>
            </a:r>
            <a:r>
              <a:rPr lang="en-US" dirty="0" smtClean="0"/>
              <a:t>on and </a:t>
            </a:r>
            <a:r>
              <a:rPr lang="en-US" b="1" dirty="0" smtClean="0">
                <a:solidFill>
                  <a:srgbClr val="FF0000"/>
                </a:solidFill>
              </a:rPr>
              <a:t>support of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Development and implementation of institutional policies (both stand-alone and integrated)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Aligning OER related policies to Open education, OA and prevailing IP policies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</a:t>
            </a:r>
            <a:r>
              <a:rPr lang="en-US" dirty="0" smtClean="0"/>
              <a:t>egional and inter-regional frameworks that encourage embedding open licensing to public-funded educational materials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Mechanism and tools to share best practices in policy issues inter-and-intra-regionally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Encourage International multilateral frameworks that reinforce open access to information, data and transparency in education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3051" y="1541417"/>
            <a:ext cx="5051560" cy="4362427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Encourage collaborative </a:t>
            </a:r>
            <a:r>
              <a:rPr lang="en-US" dirty="0" smtClean="0"/>
              <a:t>mechanisms to: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Develop and implement tools to support  copyright and IP policies and laws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Collectively develop templates based on analysis of good practices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Encourage development of policies that recognize OER users and creators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Encourage and develop policies that stimulate creation, access, re-use, repurpose, adaptation and redistribution of quality OERs by educators and learners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Develop and integrate policies that identify and address barriers for OER integration in education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Research</a:t>
            </a:r>
            <a:r>
              <a:rPr lang="en-US" dirty="0" smtClean="0"/>
              <a:t> – Establish research networks to provide evidence base to/for policy development in OER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91" y="624111"/>
            <a:ext cx="10446521" cy="590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Further clarification of priority </a:t>
            </a:r>
            <a:r>
              <a:rPr lang="en-US" dirty="0" smtClean="0"/>
              <a:t>areas July 2020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Image 8" descr="C:\Users\z_varoglu\AppData\Local\Microsoft\Windows\INetCache\Content.MSO\D3C5365A.tmp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84663" y="2024743"/>
            <a:ext cx="7184571" cy="4075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28"/>
          <p:cNvPicPr/>
          <p:nvPr/>
        </p:nvPicPr>
        <p:blipFill>
          <a:blip r:embed="rId3"/>
          <a:stretch>
            <a:fillRect/>
          </a:stretch>
        </p:blipFill>
        <p:spPr>
          <a:xfrm>
            <a:off x="1351869" y="1175657"/>
            <a:ext cx="7267575" cy="6972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91" y="624110"/>
            <a:ext cx="10446521" cy="8519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Further clarification of priority </a:t>
            </a:r>
            <a:r>
              <a:rPr lang="en-US" dirty="0" smtClean="0"/>
              <a:t>areas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Image 9" descr="C:\Users\z_varoglu\AppData\Local\Microsoft\Windows\INetCache\Content.MSO\A6829F78.tmp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62149" y="1881051"/>
            <a:ext cx="10032274" cy="3526972"/>
          </a:xfrm>
          <a:prstGeom prst="rect">
            <a:avLst/>
          </a:prstGeom>
          <a:noFill/>
          <a:ln>
            <a:noFill/>
          </a:ln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371600" y="5643155"/>
            <a:ext cx="40756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you have chosen 'Other' above please elaborate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Create good practices in OE and Openness policy</a:t>
            </a:r>
            <a:endParaRPr kumimoji="0" lang="en-US" altLang="zh-CN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531" y="624110"/>
            <a:ext cx="10355081" cy="799741"/>
          </a:xfrm>
        </p:spPr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651" y="2050869"/>
            <a:ext cx="10537961" cy="3860353"/>
          </a:xfrm>
        </p:spPr>
        <p:txBody>
          <a:bodyPr/>
          <a:lstStyle/>
          <a:p>
            <a:r>
              <a:rPr lang="en-US" b="1" dirty="0" smtClean="0"/>
              <a:t>Any other area of action to be addressed as priority in future work for policy recommendation?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1940</TotalTime>
  <Words>1081</Words>
  <Application>Microsoft Office PowerPoint</Application>
  <PresentationFormat>Custom</PresentationFormat>
  <Paragraphs>144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OER Online Consultation – WG2 - Policy</vt:lpstr>
      <vt:lpstr>MEETING OBJECTIVES</vt:lpstr>
      <vt:lpstr>Area of Action 2: Developing Supportive Policy for OER (Recommendations)</vt:lpstr>
      <vt:lpstr>Synthesis of the Survey – March 2020 (100 experts from 28 countries)</vt:lpstr>
      <vt:lpstr>Synthesis of the Survey – March 2020 (100 experts from 28 countries)</vt:lpstr>
      <vt:lpstr>The Roadmap -  (From the Survey) </vt:lpstr>
      <vt:lpstr>Further clarification of priority areas July 2020  </vt:lpstr>
      <vt:lpstr>Further clarification of priority areas   </vt:lpstr>
      <vt:lpstr>Question</vt:lpstr>
      <vt:lpstr>Further clarification of priority areas - Electronic tools </vt:lpstr>
      <vt:lpstr>Electronic tools/Collaborations</vt:lpstr>
      <vt:lpstr>Electronic tools/Collaborations</vt:lpstr>
      <vt:lpstr>Electronic Tools/Collaborations</vt:lpstr>
      <vt:lpstr>Electronic Tools/Collaborations/Capacity Building</vt:lpstr>
      <vt:lpstr>Question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1 Defining Psychotherapy/Goals of Psychotherapy</dc:title>
  <dc:creator>Dr Jane</dc:creator>
  <cp:lastModifiedBy>Dr Jane</cp:lastModifiedBy>
  <cp:revision>79</cp:revision>
  <dcterms:created xsi:type="dcterms:W3CDTF">2020-06-18T07:56:05Z</dcterms:created>
  <dcterms:modified xsi:type="dcterms:W3CDTF">2020-07-23T11:33:41Z</dcterms:modified>
</cp:coreProperties>
</file>