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Corbel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orbel-bold.fntdata"/><Relationship Id="rId14" Type="http://schemas.openxmlformats.org/officeDocument/2006/relationships/font" Target="fonts/Corbel-regular.fntdata"/><Relationship Id="rId17" Type="http://schemas.openxmlformats.org/officeDocument/2006/relationships/font" Target="fonts/Corbel-boldItalic.fntdata"/><Relationship Id="rId16" Type="http://schemas.openxmlformats.org/officeDocument/2006/relationships/font" Target="fonts/Corbel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d2e6b76d9_2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9d2e6b76d9_2_7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9d2e6b76d9_2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9d2e6b76d9_2_8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d2e6b76d9_2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9d2e6b76d9_2_9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9d2e6b76d9_2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9d2e6b76d9_2_10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9d2e6b76d9_2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9d2e6b76d9_2_10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9d2e6b76d9_2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9d2e6b76d9_2_1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9d2e6b76d9_2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9d2e6b76d9_2_1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/>
          <p:nvPr/>
        </p:nvSpPr>
        <p:spPr>
          <a:xfrm>
            <a:off x="0" y="571499"/>
            <a:ext cx="6856214" cy="4000501"/>
          </a:xfrm>
          <a:prstGeom prst="rect">
            <a:avLst/>
          </a:prstGeom>
          <a:solidFill>
            <a:srgbClr val="049A48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/>
          <p:nvPr/>
        </p:nvSpPr>
        <p:spPr>
          <a:xfrm>
            <a:off x="6952697" y="571499"/>
            <a:ext cx="2193989" cy="40005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type="ctrTitle"/>
          </p:nvPr>
        </p:nvSpPr>
        <p:spPr>
          <a:xfrm>
            <a:off x="802386" y="973836"/>
            <a:ext cx="5486400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orbel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825011" y="3502685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D9EFD2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69" name="Google Shape;69;p15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2900934" y="973836"/>
            <a:ext cx="5486400" cy="244144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orbel"/>
              <a:buNone/>
              <a:defRPr b="0" sz="44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2914650" y="3504438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2900934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81" name="Google Shape;81;p17"/>
          <p:cNvSpPr txBox="1"/>
          <p:nvPr>
            <p:ph idx="2" type="body"/>
          </p:nvPr>
        </p:nvSpPr>
        <p:spPr>
          <a:xfrm>
            <a:off x="5863590" y="651510"/>
            <a:ext cx="26060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82" name="Google Shape;82;p17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2900934" y="767690"/>
            <a:ext cx="2606040" cy="60579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2900934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89" name="Google Shape;89;p18"/>
          <p:cNvSpPr txBox="1"/>
          <p:nvPr>
            <p:ph idx="3" type="body"/>
          </p:nvPr>
        </p:nvSpPr>
        <p:spPr>
          <a:xfrm>
            <a:off x="5863847" y="767690"/>
            <a:ext cx="2606040" cy="609878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200"/>
              <a:buNone/>
              <a:defRPr b="1" sz="1200"/>
            </a:lvl9pPr>
          </a:lstStyle>
          <a:p/>
        </p:txBody>
      </p:sp>
      <p:sp>
        <p:nvSpPr>
          <p:cNvPr id="90" name="Google Shape;90;p18"/>
          <p:cNvSpPr txBox="1"/>
          <p:nvPr>
            <p:ph idx="4" type="body"/>
          </p:nvPr>
        </p:nvSpPr>
        <p:spPr>
          <a:xfrm>
            <a:off x="5863847" y="1448202"/>
            <a:ext cx="2606040" cy="3017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91" name="Google Shape;91;p18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19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2900934" y="651510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106" name="Google Shape;106;p21"/>
          <p:cNvSpPr txBox="1"/>
          <p:nvPr>
            <p:ph idx="2" type="body"/>
          </p:nvPr>
        </p:nvSpPr>
        <p:spPr>
          <a:xfrm>
            <a:off x="192024" y="2620632"/>
            <a:ext cx="2125980" cy="174149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107" name="Google Shape;107;p21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192024" y="857250"/>
            <a:ext cx="2125980" cy="178308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orbel"/>
              <a:buNone/>
              <a:defRPr b="0"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/>
          <p:nvPr>
            <p:ph idx="2" type="pic"/>
          </p:nvPr>
        </p:nvSpPr>
        <p:spPr>
          <a:xfrm>
            <a:off x="2677983" y="575564"/>
            <a:ext cx="6086423" cy="3998214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500"/>
              <a:buFont typeface="Noto Sans Symbols"/>
              <a:buNone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192024" y="2619756"/>
            <a:ext cx="2125980" cy="174193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3pPr>
            <a:lvl4pPr indent="-2286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4pPr>
            <a:lvl5pPr indent="-2286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5pPr>
            <a:lvl6pPr indent="-2286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6pPr>
            <a:lvl7pPr indent="-2286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7pPr>
            <a:lvl8pPr indent="-2286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700"/>
            </a:lvl8pPr>
            <a:lvl9pPr indent="-2286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114" name="Google Shape;114;p22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2"/>
          <p:cNvSpPr txBox="1"/>
          <p:nvPr>
            <p:ph idx="11" type="ftr"/>
          </p:nvPr>
        </p:nvSpPr>
        <p:spPr>
          <a:xfrm>
            <a:off x="2624326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22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 rot="5400000">
            <a:off x="3724911" y="-174879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3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23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 rot="5400000">
            <a:off x="-514350" y="1543050"/>
            <a:ext cx="3714750" cy="2114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 rot="5400000">
            <a:off x="3723894" y="-171450"/>
            <a:ext cx="384048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4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1" y="569214"/>
            <a:ext cx="2582693" cy="3998214"/>
          </a:xfrm>
          <a:prstGeom prst="rect">
            <a:avLst/>
          </a:prstGeom>
          <a:solidFill>
            <a:srgbClr val="049A48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  <a:defRPr b="0" i="0" sz="27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3" name="Google Shape;53;p13"/>
          <p:cNvSpPr/>
          <p:nvPr/>
        </p:nvSpPr>
        <p:spPr>
          <a:xfrm>
            <a:off x="8861898" y="569214"/>
            <a:ext cx="288036" cy="3998214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12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196849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1" type="ftr"/>
          </p:nvPr>
        </p:nvSpPr>
        <p:spPr>
          <a:xfrm>
            <a:off x="2901951" y="4767263"/>
            <a:ext cx="4433638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7975601" y="4767263"/>
            <a:ext cx="1148195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sz="900" u="non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hyperlink" Target="https://opencovidpledge.org/" TargetMode="External"/><Relationship Id="rId6" Type="http://schemas.openxmlformats.org/officeDocument/2006/relationships/hyperlink" Target="https://en.unesco.org/news/unesco-recommendation-open-educational-resources-oer" TargetMode="External"/><Relationship Id="rId7" Type="http://schemas.openxmlformats.org/officeDocument/2006/relationships/hyperlink" Target="https://www.capetowndeclaration.or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n.unesco.org/news/education-post-covid-world-nine-ideas-public-action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alt.ac.uk/about-alt/what-we-do/open-covid-pledge-education" TargetMode="External"/><Relationship Id="rId4" Type="http://schemas.openxmlformats.org/officeDocument/2006/relationships/hyperlink" Target="https://twitter.com/search?q=%23OpenCovid4Ed&amp;src=typed_query" TargetMode="External"/><Relationship Id="rId5" Type="http://schemas.openxmlformats.org/officeDocument/2006/relationships/hyperlink" Target="mailto:OPEN-COVID-ED@jiscmail.ac.uk" TargetMode="External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5"/>
          <p:cNvPicPr preferRelativeResize="0"/>
          <p:nvPr/>
        </p:nvPicPr>
        <p:blipFill rotWithShape="1">
          <a:blip r:embed="rId3">
            <a:alphaModFix/>
          </a:blip>
          <a:srcRect b="23102" l="0" r="0" t="0"/>
          <a:stretch/>
        </p:blipFill>
        <p:spPr>
          <a:xfrm>
            <a:off x="405941" y="2959769"/>
            <a:ext cx="8389144" cy="1383632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pic>
        <p:nvPicPr>
          <p:cNvPr id="134" name="Google Shape;134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5469" y="733927"/>
            <a:ext cx="2405476" cy="1816768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2719138" y="591862"/>
            <a:ext cx="6075946" cy="2949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33350" lvl="0" marL="139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Inspired by CC’s ‘</a:t>
            </a:r>
            <a:r>
              <a:rPr b="1" lang="en-GB" sz="2100" u="sng">
                <a:solidFill>
                  <a:schemeClr val="hlink"/>
                </a:solidFill>
                <a:hlinkClick r:id="rId5"/>
              </a:rPr>
              <a:t>Open Covid Pledge</a:t>
            </a:r>
            <a:r>
              <a:rPr lang="en-GB" sz="2100"/>
              <a:t>’ to share knowledge and know-how for the global pandemic response</a:t>
            </a:r>
            <a:endParaRPr sz="1100"/>
          </a:p>
          <a:p>
            <a:pPr indent="-13335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Responds to the </a:t>
            </a:r>
            <a:r>
              <a:rPr b="1" lang="en-GB" sz="2100" u="sng">
                <a:solidFill>
                  <a:schemeClr val="hlink"/>
                </a:solidFill>
                <a:hlinkClick r:id="rId6"/>
              </a:rPr>
              <a:t>UNESCO Recommendation on OER</a:t>
            </a:r>
            <a:r>
              <a:rPr lang="en-GB" sz="2100"/>
              <a:t> (2019)</a:t>
            </a:r>
            <a:endParaRPr sz="1100"/>
          </a:p>
          <a:p>
            <a:pPr indent="-13335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Builds on broader Open Education values of the </a:t>
            </a:r>
            <a:r>
              <a:rPr b="1" lang="en-GB" sz="2100" u="sng">
                <a:solidFill>
                  <a:schemeClr val="hlink"/>
                </a:solidFill>
                <a:hlinkClick r:id="rId7"/>
              </a:rPr>
              <a:t>Capetown Declaration</a:t>
            </a:r>
            <a:endParaRPr b="1" sz="2100"/>
          </a:p>
          <a:p>
            <a:pPr indent="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100"/>
          </a:p>
          <a:p>
            <a:pPr indent="-3810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</a:pPr>
            <a:r>
              <a:t/>
            </a:r>
            <a:endParaRPr sz="1100"/>
          </a:p>
        </p:txBody>
      </p:sp>
      <p:sp>
        <p:nvSpPr>
          <p:cNvPr id="136" name="Google Shape;136;p25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http://bit.ly/OpenCovid4Ed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600"/>
              <a:t>Hosted by the Association for Learning Technology in the UK…</a:t>
            </a:r>
            <a:endParaRPr sz="2600"/>
          </a:p>
        </p:txBody>
      </p:sp>
      <p:pic>
        <p:nvPicPr>
          <p:cNvPr id="142" name="Google Shape;14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8821" y="594794"/>
            <a:ext cx="6248613" cy="351484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6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http://bit.ly/OpenCovid4Ed</a:t>
            </a:r>
            <a:endParaRPr sz="1100"/>
          </a:p>
        </p:txBody>
      </p:sp>
      <p:pic>
        <p:nvPicPr>
          <p:cNvPr id="144" name="Google Shape;14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83042" y="279037"/>
            <a:ext cx="5823284" cy="4367463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7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600"/>
              <a:t>Signed by open educators around the world</a:t>
            </a:r>
            <a:endParaRPr sz="2600"/>
          </a:p>
        </p:txBody>
      </p:sp>
      <p:sp>
        <p:nvSpPr>
          <p:cNvPr id="151" name="Google Shape;151;p27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http://bit.ly/OpenCovid4Ed</a:t>
            </a:r>
            <a:endParaRPr sz="1100"/>
          </a:p>
        </p:txBody>
      </p:sp>
      <p:pic>
        <p:nvPicPr>
          <p:cNvPr id="152" name="Google Shape;152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800"/>
              <a:t>Why ‘Open Covid ’?</a:t>
            </a:r>
            <a:endParaRPr sz="2800"/>
          </a:p>
        </p:txBody>
      </p:sp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2901951" y="648081"/>
            <a:ext cx="5758724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39700" lvl="0" marL="139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The common purpose and shared human experience of Covid-19 makes ‘open’ more meaningful than ever 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the important problems are common problems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collaborative development is faster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knowledge spreads and is acted on rapidly in open networks</a:t>
            </a:r>
            <a:endParaRPr sz="1100"/>
          </a:p>
          <a:p>
            <a:pPr indent="-139700" lvl="0" marL="1397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Organisations are seeing the case for open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put more minds to work to solve the problems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prove the value of our contribution</a:t>
            </a:r>
            <a:endParaRPr sz="1100"/>
          </a:p>
          <a:p>
            <a:pPr indent="-139700" lvl="0" marL="1397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Opportunities for radical rethink of values and processes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‘</a:t>
            </a:r>
            <a:r>
              <a:rPr i="1" lang="en-GB" sz="1500"/>
              <a:t>no return to business as usual</a:t>
            </a:r>
            <a:r>
              <a:rPr lang="en-GB" sz="1500"/>
              <a:t>’ is the mantra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care of each other / shared humanity to the fore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but many risks too…</a:t>
            </a:r>
            <a:endParaRPr sz="1100"/>
          </a:p>
        </p:txBody>
      </p:sp>
      <p:pic>
        <p:nvPicPr>
          <p:cNvPr id="159" name="Google Shape;15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8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#OpenCovid4Ed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600"/>
              <a:t>Why ‘for Education’?</a:t>
            </a:r>
            <a:endParaRPr sz="2600"/>
          </a:p>
        </p:txBody>
      </p:sp>
      <p:sp>
        <p:nvSpPr>
          <p:cNvPr id="166" name="Google Shape;166;p29"/>
          <p:cNvSpPr txBox="1"/>
          <p:nvPr>
            <p:ph idx="1" type="body"/>
          </p:nvPr>
        </p:nvSpPr>
        <p:spPr>
          <a:xfrm>
            <a:off x="2901951" y="648081"/>
            <a:ext cx="548640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139700" lvl="0" marL="1397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Public education is just as necessary as public health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UNESCO report</a:t>
            </a:r>
            <a:r>
              <a:rPr i="1" lang="en-GB" sz="1500"/>
              <a:t>, </a:t>
            </a:r>
            <a:r>
              <a:rPr i="1" lang="en-GB" sz="1500" u="sng">
                <a:solidFill>
                  <a:schemeClr val="hlink"/>
                </a:solidFill>
                <a:hlinkClick r:id="rId3"/>
              </a:rPr>
              <a:t>Education in a post-Covid world </a:t>
            </a:r>
            <a:r>
              <a:rPr lang="en-GB" sz="1500"/>
              <a:t>(2020)</a:t>
            </a:r>
            <a:br>
              <a:rPr lang="en-GB" sz="1500"/>
            </a:br>
            <a:r>
              <a:rPr i="1" lang="en-GB" sz="1500"/>
              <a:t>“We are safe when everybody is safe; we flourish when everybody flourishes</a:t>
            </a:r>
            <a:r>
              <a:rPr lang="en-GB" sz="1500"/>
              <a:t>”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We must save life chances as well as lives</a:t>
            </a:r>
            <a:endParaRPr sz="1100"/>
          </a:p>
          <a:p>
            <a:pPr indent="-146050" lvl="0" marL="1397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Consensus around the world that a good society means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 old &amp; vulnerable ppl are safe from harm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young ppl continue to learn and flourish</a:t>
            </a:r>
            <a:endParaRPr sz="1100"/>
          </a:p>
          <a:p>
            <a:pPr indent="-139700" lvl="0" marL="13970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But ambivalence about the ‘online pivot’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How to get past the headlines and hero/villain narratives?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Listen, share and understand</a:t>
            </a:r>
            <a:endParaRPr sz="1100"/>
          </a:p>
          <a:p>
            <a:pPr indent="-146050" lvl="1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●"/>
            </a:pPr>
            <a:r>
              <a:rPr lang="en-GB" sz="1500"/>
              <a:t>From ‘online pivot’ to ‘open pivot’?</a:t>
            </a:r>
            <a:endParaRPr sz="1100"/>
          </a:p>
        </p:txBody>
      </p:sp>
      <p:pic>
        <p:nvPicPr>
          <p:cNvPr id="167" name="Google Shape;167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9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#OpenCovid4Ed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600"/>
              <a:t>What is shared?</a:t>
            </a:r>
            <a:endParaRPr sz="2600"/>
          </a:p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2901950" y="386825"/>
            <a:ext cx="5785800" cy="418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GB" sz="1800">
                <a:solidFill>
                  <a:srgbClr val="049A48"/>
                </a:solidFill>
              </a:rPr>
              <a:t>We ask signatories to commit to sharing:</a:t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</a:pPr>
            <a:r>
              <a:rPr b="1" lang="en-GB" sz="1600">
                <a:solidFill>
                  <a:srgbClr val="049A48"/>
                </a:solidFill>
              </a:rPr>
              <a:t>Open Educational Resources (OERs) for educators</a:t>
            </a:r>
            <a:r>
              <a:rPr lang="en-GB" sz="1600"/>
              <a:t>, to support teaching and learning in pandemic times</a:t>
            </a: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</a:pPr>
            <a:r>
              <a:rPr b="1" lang="en-GB" sz="1600">
                <a:solidFill>
                  <a:srgbClr val="049A48"/>
                </a:solidFill>
              </a:rPr>
              <a:t>Practice and policy lessons</a:t>
            </a:r>
            <a:r>
              <a:rPr lang="en-GB" sz="1600"/>
              <a:t>: how you/your organisation are responding and what you are learning</a:t>
            </a:r>
            <a:br>
              <a:rPr lang="en-GB" sz="1600"/>
            </a:br>
            <a:endParaRPr sz="1600"/>
          </a:p>
          <a:p>
            <a:pPr indent="0" lvl="0" marL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</a:pPr>
            <a:r>
              <a:rPr lang="en-GB" sz="1600"/>
              <a:t>We also encourage sharing of:</a:t>
            </a:r>
            <a:endParaRPr sz="1600"/>
          </a:p>
          <a:p>
            <a:pPr indent="-16510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lang="en-GB" sz="1600"/>
              <a:t>Open data</a:t>
            </a:r>
            <a:r>
              <a:rPr lang="en-GB" sz="1600"/>
              <a:t> e.g. from surveys</a:t>
            </a:r>
            <a:endParaRPr sz="1600"/>
          </a:p>
          <a:p>
            <a:pPr indent="-16510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lang="en-GB" sz="1600"/>
              <a:t>Open access research</a:t>
            </a:r>
            <a:endParaRPr sz="1600"/>
          </a:p>
          <a:p>
            <a:pPr indent="-16510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lang="en-GB" sz="1600"/>
              <a:t>Unpublished research, organisational research, action research</a:t>
            </a:r>
            <a:endParaRPr sz="1600"/>
          </a:p>
          <a:p>
            <a:pPr indent="-165100" lvl="0" marL="1397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000"/>
              <a:buChar char="●"/>
            </a:pPr>
            <a:r>
              <a:rPr lang="en-GB" sz="1600"/>
              <a:t>Open source applications to support open education</a:t>
            </a:r>
            <a:endParaRPr sz="1600"/>
          </a:p>
        </p:txBody>
      </p:sp>
      <p:pic>
        <p:nvPicPr>
          <p:cNvPr id="175" name="Google Shape;175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30"/>
          <p:cNvSpPr txBox="1"/>
          <p:nvPr/>
        </p:nvSpPr>
        <p:spPr>
          <a:xfrm>
            <a:off x="2911642" y="4570951"/>
            <a:ext cx="4584032" cy="484748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#OpenCovid4Ed</a:t>
            </a:r>
            <a:endParaRPr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1"/>
          <p:cNvSpPr txBox="1"/>
          <p:nvPr>
            <p:ph type="title"/>
          </p:nvPr>
        </p:nvSpPr>
        <p:spPr>
          <a:xfrm>
            <a:off x="189689" y="842878"/>
            <a:ext cx="2210611" cy="345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orbel"/>
              <a:buNone/>
            </a:pPr>
            <a:r>
              <a:rPr b="1" lang="en-GB" sz="2600"/>
              <a:t>How can I get involved?</a:t>
            </a:r>
            <a:endParaRPr sz="2600"/>
          </a:p>
        </p:txBody>
      </p:sp>
      <p:sp>
        <p:nvSpPr>
          <p:cNvPr id="182" name="Google Shape;182;p31"/>
          <p:cNvSpPr txBox="1"/>
          <p:nvPr>
            <p:ph idx="1" type="body"/>
          </p:nvPr>
        </p:nvSpPr>
        <p:spPr>
          <a:xfrm>
            <a:off x="2901950" y="635015"/>
            <a:ext cx="5660752" cy="3840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en-GB" sz="1700">
                <a:solidFill>
                  <a:schemeClr val="accent1"/>
                </a:solidFill>
              </a:rPr>
              <a:t>Who is involved?</a:t>
            </a:r>
            <a:endParaRPr sz="11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Open Education bodies, professional organisations</a:t>
            </a:r>
            <a:endParaRPr sz="17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Universities and university departments, research centres</a:t>
            </a:r>
            <a:endParaRPr sz="17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Individual researchers and open educators,</a:t>
            </a:r>
            <a:r>
              <a:rPr lang="en-GB" sz="1100"/>
              <a:t> </a:t>
            </a:r>
            <a:r>
              <a:rPr lang="en-GB" sz="1700"/>
              <a:t>UNESCO Chairs, Professors, Heads of Department…</a:t>
            </a:r>
            <a:endParaRPr sz="1100"/>
          </a:p>
          <a:p>
            <a:pPr indent="0" lvl="0" marL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b="1" lang="en-GB" sz="1700">
                <a:solidFill>
                  <a:schemeClr val="accent1"/>
                </a:solidFill>
              </a:rPr>
              <a:t>How can I get involved?</a:t>
            </a:r>
            <a:endParaRPr sz="11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 u="sng">
                <a:solidFill>
                  <a:schemeClr val="hlink"/>
                </a:solidFill>
                <a:hlinkClick r:id="rId3"/>
              </a:rPr>
              <a:t>Sign the pledge </a:t>
            </a:r>
            <a:r>
              <a:rPr lang="en-GB" sz="1700"/>
              <a:t>as an individual or organisation</a:t>
            </a:r>
            <a:endParaRPr sz="17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Upload your logo (there is guidance about this)</a:t>
            </a:r>
            <a:endParaRPr sz="11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Blog about why, and share using </a:t>
            </a:r>
            <a:r>
              <a:rPr lang="en-GB" sz="1700" u="sng">
                <a:solidFill>
                  <a:schemeClr val="hlink"/>
                </a:solidFill>
                <a:hlinkClick r:id="rId4"/>
              </a:rPr>
              <a:t>#OpenCovid4Ed</a:t>
            </a:r>
            <a:endParaRPr sz="17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Join the discussion list </a:t>
            </a:r>
            <a:r>
              <a:rPr lang="en-GB" sz="1700" u="sng">
                <a:solidFill>
                  <a:schemeClr val="hlink"/>
                </a:solidFill>
                <a:hlinkClick r:id="rId5"/>
              </a:rPr>
              <a:t>OPEN-COVID-ED@jiscmail.ac.uk</a:t>
            </a:r>
            <a:endParaRPr sz="1700"/>
          </a:p>
          <a:p>
            <a:pPr indent="-146050" lvl="0" marL="13970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Spread the word with  our twitter handle and hashtag</a:t>
            </a:r>
            <a:endParaRPr sz="1100"/>
          </a:p>
          <a:p>
            <a:pPr indent="0" lvl="0" marL="0" rtl="0" algn="l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1700"/>
          </a:p>
        </p:txBody>
      </p:sp>
      <p:pic>
        <p:nvPicPr>
          <p:cNvPr id="183" name="Google Shape;183;p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945796" y="4224791"/>
            <a:ext cx="1100157" cy="8309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31"/>
          <p:cNvSpPr txBox="1"/>
          <p:nvPr/>
        </p:nvSpPr>
        <p:spPr>
          <a:xfrm>
            <a:off x="2911642" y="4570951"/>
            <a:ext cx="4584000" cy="484800"/>
          </a:xfrm>
          <a:prstGeom prst="rect">
            <a:avLst/>
          </a:prstGeom>
          <a:solidFill>
            <a:srgbClr val="B6E0A6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700">
                <a:solidFill>
                  <a:srgbClr val="049A48"/>
                </a:solidFill>
                <a:latin typeface="Corbel"/>
                <a:ea typeface="Corbel"/>
                <a:cs typeface="Corbel"/>
                <a:sym typeface="Corbel"/>
              </a:rPr>
              <a:t>http://bit.ly/OpenCovid4Ed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rame">
  <a:themeElements>
    <a:clrScheme name="Custom 7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009A47"/>
      </a:accent2>
      <a:accent3>
        <a:srgbClr val="009A47"/>
      </a:accent3>
      <a:accent4>
        <a:srgbClr val="029676"/>
      </a:accent4>
      <a:accent5>
        <a:srgbClr val="4AB5C4"/>
      </a:accent5>
      <a:accent6>
        <a:srgbClr val="0989B1"/>
      </a:accent6>
      <a:hlink>
        <a:srgbClr val="009A47"/>
      </a:hlink>
      <a:folHlink>
        <a:srgbClr val="BA69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