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02" r:id="rId4"/>
  </p:sldMasterIdLst>
  <p:notesMasterIdLst>
    <p:notesMasterId r:id="rId23"/>
  </p:notesMasterIdLst>
  <p:handoutMasterIdLst>
    <p:handoutMasterId r:id="rId24"/>
  </p:handoutMasterIdLst>
  <p:sldIdLst>
    <p:sldId id="533" r:id="rId5"/>
    <p:sldId id="532" r:id="rId6"/>
    <p:sldId id="475" r:id="rId7"/>
    <p:sldId id="501" r:id="rId8"/>
    <p:sldId id="528" r:id="rId9"/>
    <p:sldId id="502" r:id="rId10"/>
    <p:sldId id="503" r:id="rId11"/>
    <p:sldId id="504" r:id="rId12"/>
    <p:sldId id="505" r:id="rId13"/>
    <p:sldId id="506" r:id="rId14"/>
    <p:sldId id="529" r:id="rId15"/>
    <p:sldId id="526" r:id="rId16"/>
    <p:sldId id="530" r:id="rId17"/>
    <p:sldId id="507" r:id="rId18"/>
    <p:sldId id="512" r:id="rId19"/>
    <p:sldId id="521" r:id="rId20"/>
    <p:sldId id="522" r:id="rId21"/>
    <p:sldId id="531" r:id="rId22"/>
  </p:sldIdLst>
  <p:sldSz cx="9144000" cy="6858000" type="screen4x3"/>
  <p:notesSz cx="6888163" cy="10020300"/>
  <p:custDataLst>
    <p:tags r:id="rId2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8D0B"/>
    <a:srgbClr val="573301"/>
    <a:srgbClr val="F58320"/>
    <a:srgbClr val="F5801F"/>
    <a:srgbClr val="5732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65171" autoAdjust="0"/>
  </p:normalViewPr>
  <p:slideViewPr>
    <p:cSldViewPr>
      <p:cViewPr varScale="1">
        <p:scale>
          <a:sx n="47" d="100"/>
          <a:sy n="47" d="100"/>
        </p:scale>
        <p:origin x="894" y="3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p:scale>
          <a:sx n="90" d="100"/>
          <a:sy n="90" d="100"/>
        </p:scale>
        <p:origin x="-2022" y="1188"/>
      </p:cViewPr>
      <p:guideLst>
        <p:guide orient="horz" pos="3156"/>
        <p:guide pos="217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custT="1"/>
      <dgm:spPr>
        <a:solidFill>
          <a:srgbClr val="B58D0B"/>
        </a:solidFill>
      </dgm:spPr>
      <dgm:t>
        <a:bodyPr/>
        <a:lstStyle/>
        <a:p>
          <a:r>
            <a:rPr lang="en-ZA" sz="2400" dirty="0" smtClean="0"/>
            <a:t>Search &amp; find OER</a:t>
          </a:r>
          <a:endParaRPr lang="en-ZA" sz="2400" dirty="0"/>
        </a:p>
      </dgm:t>
    </dgm:pt>
    <dgm:pt modelId="{14702F63-6A55-495B-8DB8-490491A48A01}" type="parTrans" cxnId="{877947A9-7AF5-4127-8047-9B68D820F192}">
      <dgm:prSet/>
      <dgm:spPr/>
      <dgm:t>
        <a:bodyPr/>
        <a:lstStyle/>
        <a:p>
          <a:endParaRPr lang="en-ZA"/>
        </a:p>
      </dgm:t>
    </dgm:pt>
    <dgm:pt modelId="{4F0CB8E1-4527-4206-A59A-709AB328C0AA}" type="sibTrans" cxnId="{877947A9-7AF5-4127-8047-9B68D820F192}">
      <dgm:prSet/>
      <dgm:spPr/>
      <dgm:t>
        <a:bodyPr/>
        <a:lstStyle/>
        <a:p>
          <a:endParaRPr lang="en-ZA"/>
        </a:p>
      </dgm:t>
    </dgm:pt>
    <dgm:pt modelId="{E9CBC323-059D-451B-BDBA-0ED8D0DBFD4B}">
      <dgm:prSet phldrT="[Text]" custT="1"/>
      <dgm:spPr>
        <a:solidFill>
          <a:srgbClr val="B58D0B"/>
        </a:solidFill>
      </dgm:spPr>
      <dgm:t>
        <a:bodyPr/>
        <a:lstStyle/>
        <a:p>
          <a:r>
            <a:rPr lang="en-ZA" sz="2400" dirty="0" smtClean="0"/>
            <a:t>Compose </a:t>
          </a:r>
        </a:p>
        <a:p>
          <a:r>
            <a:rPr lang="en-ZA" sz="2400" dirty="0" smtClean="0"/>
            <a:t>(Piece Together)</a:t>
          </a:r>
          <a:endParaRPr lang="en-ZA" sz="2400" dirty="0"/>
        </a:p>
      </dgm:t>
    </dgm:pt>
    <dgm:pt modelId="{FE852950-58DF-4F78-8E72-C2F79B90EDB7}" type="parTrans" cxnId="{C212C674-B185-466D-8838-D56DE9906FCE}">
      <dgm:prSet/>
      <dgm:spPr/>
      <dgm:t>
        <a:bodyPr/>
        <a:lstStyle/>
        <a:p>
          <a:endParaRPr lang="en-ZA"/>
        </a:p>
      </dgm:t>
    </dgm:pt>
    <dgm:pt modelId="{01F86152-15CE-4B79-BC8D-44DD8A49321B}" type="sibTrans" cxnId="{C212C674-B185-466D-8838-D56DE9906FCE}">
      <dgm:prSet/>
      <dgm:spPr/>
      <dgm:t>
        <a:bodyPr/>
        <a:lstStyle/>
        <a:p>
          <a:endParaRPr lang="en-ZA"/>
        </a:p>
      </dgm:t>
    </dgm:pt>
    <dgm:pt modelId="{072C91D5-7A38-483C-BC7E-15E22D43FEBD}">
      <dgm:prSet phldrT="[Text]" custT="1"/>
      <dgm:spPr>
        <a:solidFill>
          <a:srgbClr val="B58D0B"/>
        </a:solidFill>
      </dgm:spPr>
      <dgm:t>
        <a:bodyPr/>
        <a:lstStyle/>
        <a:p>
          <a:r>
            <a:rPr lang="en-ZA" sz="2400" dirty="0" smtClean="0"/>
            <a:t>Adapt to Local Contexts</a:t>
          </a:r>
          <a:endParaRPr lang="en-ZA" sz="2400" dirty="0"/>
        </a:p>
      </dgm:t>
    </dgm:pt>
    <dgm:pt modelId="{D28CE62A-0AA4-40E1-91AB-9ECB4D3EB903}" type="parTrans" cxnId="{15C77342-71A4-4872-8BDB-F77C71436972}">
      <dgm:prSet/>
      <dgm:spPr/>
      <dgm:t>
        <a:bodyPr/>
        <a:lstStyle/>
        <a:p>
          <a:endParaRPr lang="en-ZA"/>
        </a:p>
      </dgm:t>
    </dgm:pt>
    <dgm:pt modelId="{BBEC2FF1-DC1A-404C-A202-82984C13E59B}" type="sibTrans" cxnId="{15C77342-71A4-4872-8BDB-F77C71436972}">
      <dgm:prSet/>
      <dgm:spPr/>
      <dgm:t>
        <a:bodyPr/>
        <a:lstStyle/>
        <a:p>
          <a:endParaRPr lang="en-ZA"/>
        </a:p>
      </dgm:t>
    </dgm:pt>
    <dgm:pt modelId="{9E7BBB2A-A066-46B8-8702-96AE8A0BD697}">
      <dgm:prSet phldrT="[Text]" custT="1"/>
      <dgm:spPr>
        <a:solidFill>
          <a:srgbClr val="B58D0B"/>
        </a:solidFill>
      </dgm:spPr>
      <dgm:t>
        <a:bodyPr/>
        <a:lstStyle/>
        <a:p>
          <a:r>
            <a:rPr lang="en-ZA" sz="2400" dirty="0" smtClean="0"/>
            <a:t>Produce a Learning Resource</a:t>
          </a:r>
          <a:endParaRPr lang="en-ZA" sz="2400" dirty="0"/>
        </a:p>
      </dgm:t>
    </dgm:pt>
    <dgm:pt modelId="{5404544C-5786-4F0F-993B-9239A2D3733A}" type="parTrans" cxnId="{A771CBF7-0830-4396-8E33-335AB9394B66}">
      <dgm:prSet/>
      <dgm:spPr/>
      <dgm:t>
        <a:bodyPr/>
        <a:lstStyle/>
        <a:p>
          <a:endParaRPr lang="en-ZA"/>
        </a:p>
      </dgm:t>
    </dgm:pt>
    <dgm:pt modelId="{3FA5AAE4-0E21-4890-AA39-250F39CD895A}" type="sibTrans" cxnId="{A771CBF7-0830-4396-8E33-335AB9394B66}">
      <dgm:prSet/>
      <dgm:spPr/>
      <dgm:t>
        <a:bodyPr/>
        <a:lstStyle/>
        <a:p>
          <a:endParaRPr lang="en-ZA"/>
        </a:p>
      </dgm:t>
    </dgm:pt>
    <dgm:pt modelId="{C612C776-989D-4BEE-ABE9-B141B968C92A}">
      <dgm:prSet phldrT="[Text]" custT="1"/>
      <dgm:spPr>
        <a:solidFill>
          <a:srgbClr val="B58D0B"/>
        </a:solidFill>
      </dgm:spPr>
      <dgm:t>
        <a:bodyPr/>
        <a:lstStyle/>
        <a:p>
          <a:r>
            <a:rPr lang="en-ZA" sz="2400" dirty="0" smtClean="0"/>
            <a:t>Refine Learning Resource</a:t>
          </a:r>
          <a:endParaRPr lang="en-ZA" sz="2400" dirty="0"/>
        </a:p>
      </dgm:t>
    </dgm:pt>
    <dgm:pt modelId="{7021DBEA-4B99-4F6C-9402-BC73EFDDFC39}" type="parTrans" cxnId="{57D71916-767F-4F2E-B93B-FCBF2BAB51FA}">
      <dgm:prSet/>
      <dgm:spPr/>
      <dgm:t>
        <a:bodyPr/>
        <a:lstStyle/>
        <a:p>
          <a:endParaRPr lang="en-ZA"/>
        </a:p>
      </dgm:t>
    </dgm:pt>
    <dgm:pt modelId="{727B04E5-ED2F-4734-BABC-B745687B8E78}" type="sibTrans" cxnId="{57D71916-767F-4F2E-B93B-FCBF2BAB51FA}">
      <dgm:prSet/>
      <dgm:spPr/>
      <dgm:t>
        <a:bodyPr/>
        <a:lstStyle/>
        <a:p>
          <a:endParaRPr lang="en-ZA"/>
        </a:p>
      </dgm:t>
    </dgm:pt>
    <dgm:pt modelId="{C88D87DD-9291-426A-BC4B-11566661E1DE}">
      <dgm:prSet phldrT="[Text]" custT="1"/>
      <dgm:spPr>
        <a:solidFill>
          <a:srgbClr val="B58D0B"/>
        </a:solidFill>
      </dgm:spPr>
      <dgm:t>
        <a:bodyPr/>
        <a:lstStyle/>
        <a:p>
          <a:r>
            <a:rPr lang="en-ZA" sz="2400" dirty="0" smtClean="0"/>
            <a:t>Deploy and Use Resource</a:t>
          </a:r>
          <a:endParaRPr lang="en-ZA" sz="2400" dirty="0"/>
        </a:p>
      </dgm:t>
    </dgm:pt>
    <dgm:pt modelId="{F0C0498D-A920-4FAF-B6C6-9A8A37B5653C}" type="parTrans" cxnId="{8C418588-8189-4861-8C0C-735AEE3E07B9}">
      <dgm:prSet/>
      <dgm:spPr/>
      <dgm:t>
        <a:bodyPr/>
        <a:lstStyle/>
        <a:p>
          <a:endParaRPr lang="en-ZA"/>
        </a:p>
      </dgm:t>
    </dgm:pt>
    <dgm:pt modelId="{BEA03FA4-DA28-48DF-B709-3634A0B85A16}" type="sibTrans" cxnId="{8C418588-8189-4861-8C0C-735AEE3E07B9}">
      <dgm:prSet/>
      <dgm:spPr/>
      <dgm:t>
        <a:bodyPr/>
        <a:lstStyle/>
        <a:p>
          <a:endParaRPr lang="en-ZA"/>
        </a:p>
      </dgm:t>
    </dgm:pt>
    <dgm:pt modelId="{12137DEA-BEF2-4FB2-9A18-02262196E580}">
      <dgm:prSet phldrT="[Text]" custT="1"/>
      <dgm:spPr>
        <a:solidFill>
          <a:srgbClr val="B58D0B"/>
        </a:solidFill>
      </dgm:spPr>
      <dgm:t>
        <a:bodyPr/>
        <a:lstStyle/>
        <a:p>
          <a:r>
            <a:rPr lang="en-ZA" sz="2400" dirty="0" smtClean="0"/>
            <a:t>Share and make available  for reuse</a:t>
          </a:r>
          <a:endParaRPr lang="en-ZA" sz="2400" dirty="0"/>
        </a:p>
      </dgm:t>
    </dgm:pt>
    <dgm:pt modelId="{F49C9531-171F-4BEA-A792-51C6F5F0D01E}" type="parTrans" cxnId="{7D34D456-CDA0-4FF1-AD13-55288FB2FB9F}">
      <dgm:prSet/>
      <dgm:spPr/>
      <dgm:t>
        <a:bodyPr/>
        <a:lstStyle/>
        <a:p>
          <a:endParaRPr lang="en-ZA"/>
        </a:p>
      </dgm:t>
    </dgm:pt>
    <dgm:pt modelId="{E71C5DBD-2D6D-42E4-A051-8004FEB661CA}" type="sibTrans" cxnId="{7D34D456-CDA0-4FF1-AD13-55288FB2FB9F}">
      <dgm:prSet/>
      <dgm:spPr/>
      <dgm:t>
        <a:bodyPr/>
        <a:lstStyle/>
        <a:p>
          <a:endParaRPr lang="en-ZA"/>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custScaleX="129358" custRadScaleRad="84247" custRadScaleInc="-152">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t>
        <a:bodyPr/>
        <a:lstStyle/>
        <a:p>
          <a:endParaRPr lang="en-ZA"/>
        </a:p>
      </dgm:t>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custScaleX="180263" custRadScaleRad="105838" custRadScaleInc="106666">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t>
        <a:bodyPr/>
        <a:lstStyle/>
        <a:p>
          <a:endParaRPr lang="en-ZA"/>
        </a:p>
      </dgm:t>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custScaleX="186738" custRadScaleRad="109273" custRadScaleInc="-12331">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t>
        <a:bodyPr/>
        <a:lstStyle/>
        <a:p>
          <a:endParaRPr lang="en-ZA"/>
        </a:p>
      </dgm:t>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custScaleX="196072" custRadScaleRad="107965" custRadScaleInc="-93286">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t>
        <a:bodyPr/>
        <a:lstStyle/>
        <a:p>
          <a:endParaRPr lang="en-ZA"/>
        </a:p>
      </dgm:t>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custScaleX="152600" custRadScaleRad="98825" custRadScaleInc="56220">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t>
        <a:bodyPr/>
        <a:lstStyle/>
        <a:p>
          <a:endParaRPr lang="en-ZA"/>
        </a:p>
      </dgm:t>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custScaleX="213361" custRadScaleRad="109298" custRadScaleInc="12345">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t>
        <a:bodyPr/>
        <a:lstStyle/>
        <a:p>
          <a:endParaRPr lang="en-ZA"/>
        </a:p>
      </dgm:t>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custScaleX="219846" custRadScaleRad="111827" custRadScaleInc="-113259">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t>
        <a:bodyPr/>
        <a:lstStyle/>
        <a:p>
          <a:endParaRPr lang="en-ZA"/>
        </a:p>
      </dgm:t>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15C77342-71A4-4872-8BDB-F77C71436972}" srcId="{FB73CBB5-A379-499A-B7D9-5212D720A307}" destId="{072C91D5-7A38-483C-BC7E-15E22D43FEBD}" srcOrd="2" destOrd="0" parTransId="{D28CE62A-0AA4-40E1-91AB-9ECB4D3EB903}" sibTransId="{BBEC2FF1-DC1A-404C-A202-82984C13E59B}"/>
    <dgm:cxn modelId="{877947A9-7AF5-4127-8047-9B68D820F192}" srcId="{FB73CBB5-A379-499A-B7D9-5212D720A307}" destId="{7F5129D1-EE7C-452C-B856-93D1E8E79F56}" srcOrd="0" destOrd="0" parTransId="{14702F63-6A55-495B-8DB8-490491A48A01}" sibTransId="{4F0CB8E1-4527-4206-A59A-709AB328C0AA}"/>
    <dgm:cxn modelId="{BF7E1EA4-3EAF-4C9D-B0F4-82C36A6890B7}" type="presOf" srcId="{7F5129D1-EE7C-452C-B856-93D1E8E79F56}" destId="{746AF9C3-5CB2-4AF4-BD2E-96CB3B2EE575}" srcOrd="0" destOrd="0" presId="urn:microsoft.com/office/officeart/2005/8/layout/cycle5"/>
    <dgm:cxn modelId="{D5E7D5B1-2A89-47C8-A8E5-3984866FE4C8}" type="presOf" srcId="{9E7BBB2A-A066-46B8-8702-96AE8A0BD697}" destId="{E8F3AE2B-58C3-4145-B090-7BDACD00EDDA}" srcOrd="0" destOrd="0" presId="urn:microsoft.com/office/officeart/2005/8/layout/cycle5"/>
    <dgm:cxn modelId="{57D71916-767F-4F2E-B93B-FCBF2BAB51FA}" srcId="{FB73CBB5-A379-499A-B7D9-5212D720A307}" destId="{C612C776-989D-4BEE-ABE9-B141B968C92A}" srcOrd="5" destOrd="0" parTransId="{7021DBEA-4B99-4F6C-9402-BC73EFDDFC39}" sibTransId="{727B04E5-ED2F-4734-BABC-B745687B8E78}"/>
    <dgm:cxn modelId="{AF97B052-1833-4C03-8A72-616B1CA79D2F}" type="presOf" srcId="{01F86152-15CE-4B79-BC8D-44DD8A49321B}" destId="{C3F99A59-8629-48AE-A223-CD9B8B9666C3}" srcOrd="0" destOrd="0" presId="urn:microsoft.com/office/officeart/2005/8/layout/cycle5"/>
    <dgm:cxn modelId="{D9971317-9EE8-49B0-99B3-911C993836DC}" type="presOf" srcId="{727B04E5-ED2F-4734-BABC-B745687B8E78}" destId="{482B9D9C-D069-4DE2-BC42-C25750148213}" srcOrd="0" destOrd="0" presId="urn:microsoft.com/office/officeart/2005/8/layout/cycle5"/>
    <dgm:cxn modelId="{8BA0145A-2284-4C58-9BCC-59F2237397A0}" type="presOf" srcId="{072C91D5-7A38-483C-BC7E-15E22D43FEBD}" destId="{14A5D261-7EDF-4682-B280-C8C7BFF2A5DA}" srcOrd="0" destOrd="0" presId="urn:microsoft.com/office/officeart/2005/8/layout/cycle5"/>
    <dgm:cxn modelId="{13F5E877-2215-4F6C-BD49-719D81E404E5}" type="presOf" srcId="{3FA5AAE4-0E21-4890-AA39-250F39CD895A}" destId="{F87E6D84-098F-4FC9-8A17-56D70108384F}"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E0AD547A-0604-4760-94F8-4F615451C17A}" type="presOf" srcId="{BEA03FA4-DA28-48DF-B709-3634A0B85A16}" destId="{ACD1EDB9-A9F4-48DB-AC1C-F60CF29AF77A}" srcOrd="0" destOrd="0" presId="urn:microsoft.com/office/officeart/2005/8/layout/cycle5"/>
    <dgm:cxn modelId="{F526C1E9-7722-4AAB-AAD0-59336F37B93E}" type="presOf" srcId="{BBEC2FF1-DC1A-404C-A202-82984C13E59B}" destId="{5659EF2E-ACF9-4F7E-A904-A1C929873CDA}" srcOrd="0" destOrd="0" presId="urn:microsoft.com/office/officeart/2005/8/layout/cycle5"/>
    <dgm:cxn modelId="{B2BACF2A-D487-41A9-84C5-E793BA8E1E94}" type="presOf" srcId="{C88D87DD-9291-426A-BC4B-11566661E1DE}" destId="{56660CBA-7FF2-411D-829E-73C72503184E}" srcOrd="0" destOrd="0" presId="urn:microsoft.com/office/officeart/2005/8/layout/cycle5"/>
    <dgm:cxn modelId="{A771CBF7-0830-4396-8E33-335AB9394B66}" srcId="{FB73CBB5-A379-499A-B7D9-5212D720A307}" destId="{9E7BBB2A-A066-46B8-8702-96AE8A0BD697}" srcOrd="3" destOrd="0" parTransId="{5404544C-5786-4F0F-993B-9239A2D3733A}" sibTransId="{3FA5AAE4-0E21-4890-AA39-250F39CD895A}"/>
    <dgm:cxn modelId="{0239419D-C2FA-459B-A65D-4C271C9A51F3}" type="presOf" srcId="{FB73CBB5-A379-499A-B7D9-5212D720A307}" destId="{321EDADA-82AB-4942-B3D3-8D9B4C6F639A}" srcOrd="0" destOrd="0" presId="urn:microsoft.com/office/officeart/2005/8/layout/cycle5"/>
    <dgm:cxn modelId="{71DD64E8-397F-4426-8120-A54666E0F45D}" type="presOf" srcId="{E9CBC323-059D-451B-BDBA-0ED8D0DBFD4B}" destId="{8DDA35F2-3989-46E1-B67B-E04106A02AAC}" srcOrd="0" destOrd="0" presId="urn:microsoft.com/office/officeart/2005/8/layout/cycle5"/>
    <dgm:cxn modelId="{8C418588-8189-4861-8C0C-735AEE3E07B9}" srcId="{FB73CBB5-A379-499A-B7D9-5212D720A307}" destId="{C88D87DD-9291-426A-BC4B-11566661E1DE}" srcOrd="4" destOrd="0" parTransId="{F0C0498D-A920-4FAF-B6C6-9A8A37B5653C}" sibTransId="{BEA03FA4-DA28-48DF-B709-3634A0B85A16}"/>
    <dgm:cxn modelId="{55A90C43-508F-4D4D-B4D4-9D07E07CA298}" type="presOf" srcId="{12137DEA-BEF2-4FB2-9A18-02262196E580}" destId="{5A05E3A4-939E-4C21-A656-DC075110C082}" srcOrd="0" destOrd="0" presId="urn:microsoft.com/office/officeart/2005/8/layout/cycle5"/>
    <dgm:cxn modelId="{C212C674-B185-466D-8838-D56DE9906FCE}" srcId="{FB73CBB5-A379-499A-B7D9-5212D720A307}" destId="{E9CBC323-059D-451B-BDBA-0ED8D0DBFD4B}" srcOrd="1" destOrd="0" parTransId="{FE852950-58DF-4F78-8E72-C2F79B90EDB7}" sibTransId="{01F86152-15CE-4B79-BC8D-44DD8A49321B}"/>
    <dgm:cxn modelId="{0E14B1C5-3BEF-4C1C-A383-AC3763F6D634}" type="presOf" srcId="{C612C776-989D-4BEE-ABE9-B141B968C92A}" destId="{9A42A9EA-424E-4C17-91AC-4830792709A2}" srcOrd="0" destOrd="0" presId="urn:microsoft.com/office/officeart/2005/8/layout/cycle5"/>
    <dgm:cxn modelId="{8D56C4E0-666C-493E-8AD5-4B8BFD9322FE}" type="presOf" srcId="{E71C5DBD-2D6D-42E4-A051-8004FEB661CA}" destId="{900C0B26-C8BB-41BF-8EBE-E753C40B8719}" srcOrd="0" destOrd="0" presId="urn:microsoft.com/office/officeart/2005/8/layout/cycle5"/>
    <dgm:cxn modelId="{4304FAC1-6338-4523-B373-13AD72E2C02C}" type="presOf" srcId="{4F0CB8E1-4527-4206-A59A-709AB328C0AA}" destId="{8D221EE1-38B8-4AA7-A4F1-AA1AD25D5643}" srcOrd="0" destOrd="0" presId="urn:microsoft.com/office/officeart/2005/8/layout/cycle5"/>
    <dgm:cxn modelId="{C3DA100C-F1F3-43E1-B545-66FBF8111955}" type="presParOf" srcId="{321EDADA-82AB-4942-B3D3-8D9B4C6F639A}" destId="{746AF9C3-5CB2-4AF4-BD2E-96CB3B2EE575}" srcOrd="0" destOrd="0" presId="urn:microsoft.com/office/officeart/2005/8/layout/cycle5"/>
    <dgm:cxn modelId="{4F4BC97C-6758-4A07-B29E-E5EB4D1F9A0E}" type="presParOf" srcId="{321EDADA-82AB-4942-B3D3-8D9B4C6F639A}" destId="{B2CF4F64-7D2C-4027-91EB-3230A5463669}" srcOrd="1" destOrd="0" presId="urn:microsoft.com/office/officeart/2005/8/layout/cycle5"/>
    <dgm:cxn modelId="{BDA1DECD-F102-49C9-81EB-59D7A067868F}" type="presParOf" srcId="{321EDADA-82AB-4942-B3D3-8D9B4C6F639A}" destId="{8D221EE1-38B8-4AA7-A4F1-AA1AD25D5643}" srcOrd="2" destOrd="0" presId="urn:microsoft.com/office/officeart/2005/8/layout/cycle5"/>
    <dgm:cxn modelId="{F77BEF54-A41D-4FB9-8D9B-7A49ED0AEC66}" type="presParOf" srcId="{321EDADA-82AB-4942-B3D3-8D9B4C6F639A}" destId="{8DDA35F2-3989-46E1-B67B-E04106A02AAC}" srcOrd="3" destOrd="0" presId="urn:microsoft.com/office/officeart/2005/8/layout/cycle5"/>
    <dgm:cxn modelId="{67203182-1B46-4806-8CD6-1E075951E5BB}" type="presParOf" srcId="{321EDADA-82AB-4942-B3D3-8D9B4C6F639A}" destId="{DDF1E6E3-7D6B-435E-A490-906177D703D6}" srcOrd="4" destOrd="0" presId="urn:microsoft.com/office/officeart/2005/8/layout/cycle5"/>
    <dgm:cxn modelId="{30833115-E207-4110-A2EA-3A23A0F72FB3}" type="presParOf" srcId="{321EDADA-82AB-4942-B3D3-8D9B4C6F639A}" destId="{C3F99A59-8629-48AE-A223-CD9B8B9666C3}" srcOrd="5" destOrd="0" presId="urn:microsoft.com/office/officeart/2005/8/layout/cycle5"/>
    <dgm:cxn modelId="{DBCFC6BB-92D8-4559-9467-46702466BE7D}" type="presParOf" srcId="{321EDADA-82AB-4942-B3D3-8D9B4C6F639A}" destId="{14A5D261-7EDF-4682-B280-C8C7BFF2A5DA}" srcOrd="6" destOrd="0" presId="urn:microsoft.com/office/officeart/2005/8/layout/cycle5"/>
    <dgm:cxn modelId="{A7E1834B-452A-42DE-9C12-89D7DCCE2D70}" type="presParOf" srcId="{321EDADA-82AB-4942-B3D3-8D9B4C6F639A}" destId="{06A7EA8A-E663-4F2C-BF4E-9B01EE4ADE03}" srcOrd="7" destOrd="0" presId="urn:microsoft.com/office/officeart/2005/8/layout/cycle5"/>
    <dgm:cxn modelId="{FDD47146-141F-4B7A-BC32-02A70C500085}" type="presParOf" srcId="{321EDADA-82AB-4942-B3D3-8D9B4C6F639A}" destId="{5659EF2E-ACF9-4F7E-A904-A1C929873CDA}" srcOrd="8" destOrd="0" presId="urn:microsoft.com/office/officeart/2005/8/layout/cycle5"/>
    <dgm:cxn modelId="{F1096359-C600-4152-ADE8-359293504A51}" type="presParOf" srcId="{321EDADA-82AB-4942-B3D3-8D9B4C6F639A}" destId="{E8F3AE2B-58C3-4145-B090-7BDACD00EDDA}" srcOrd="9" destOrd="0" presId="urn:microsoft.com/office/officeart/2005/8/layout/cycle5"/>
    <dgm:cxn modelId="{76B09E48-6F75-40DA-9946-E4A02C282FB1}" type="presParOf" srcId="{321EDADA-82AB-4942-B3D3-8D9B4C6F639A}" destId="{403985F3-121E-4F2C-A62F-5F91B40DEA1D}" srcOrd="10" destOrd="0" presId="urn:microsoft.com/office/officeart/2005/8/layout/cycle5"/>
    <dgm:cxn modelId="{CFAFBC45-8B1C-40A4-80A8-363357EA3BF2}" type="presParOf" srcId="{321EDADA-82AB-4942-B3D3-8D9B4C6F639A}" destId="{F87E6D84-098F-4FC9-8A17-56D70108384F}" srcOrd="11" destOrd="0" presId="urn:microsoft.com/office/officeart/2005/8/layout/cycle5"/>
    <dgm:cxn modelId="{081E2A59-206C-4B07-815E-E4E5B14B045C}" type="presParOf" srcId="{321EDADA-82AB-4942-B3D3-8D9B4C6F639A}" destId="{56660CBA-7FF2-411D-829E-73C72503184E}" srcOrd="12" destOrd="0" presId="urn:microsoft.com/office/officeart/2005/8/layout/cycle5"/>
    <dgm:cxn modelId="{D376A270-4F81-4382-ACD9-7BDA83C4EC6B}" type="presParOf" srcId="{321EDADA-82AB-4942-B3D3-8D9B4C6F639A}" destId="{D46907CA-BC29-454A-8795-80AAD0D2012C}" srcOrd="13" destOrd="0" presId="urn:microsoft.com/office/officeart/2005/8/layout/cycle5"/>
    <dgm:cxn modelId="{15657D19-A98F-4D42-8099-4B68F8175E3D}" type="presParOf" srcId="{321EDADA-82AB-4942-B3D3-8D9B4C6F639A}" destId="{ACD1EDB9-A9F4-48DB-AC1C-F60CF29AF77A}" srcOrd="14" destOrd="0" presId="urn:microsoft.com/office/officeart/2005/8/layout/cycle5"/>
    <dgm:cxn modelId="{F7A4DF91-E77A-4038-81F5-87249CAF0D6C}" type="presParOf" srcId="{321EDADA-82AB-4942-B3D3-8D9B4C6F639A}" destId="{9A42A9EA-424E-4C17-91AC-4830792709A2}" srcOrd="15" destOrd="0" presId="urn:microsoft.com/office/officeart/2005/8/layout/cycle5"/>
    <dgm:cxn modelId="{6361D726-6588-4DE0-AFDF-3462FAF629BE}" type="presParOf" srcId="{321EDADA-82AB-4942-B3D3-8D9B4C6F639A}" destId="{51829D23-1ABC-46FE-9353-6A48E1565045}" srcOrd="16" destOrd="0" presId="urn:microsoft.com/office/officeart/2005/8/layout/cycle5"/>
    <dgm:cxn modelId="{476A2999-4CEB-42DB-8D7D-4401DB16F13F}" type="presParOf" srcId="{321EDADA-82AB-4942-B3D3-8D9B4C6F639A}" destId="{482B9D9C-D069-4DE2-BC42-C25750148213}" srcOrd="17" destOrd="0" presId="urn:microsoft.com/office/officeart/2005/8/layout/cycle5"/>
    <dgm:cxn modelId="{FE0B4F8B-9C68-42AB-8EE0-3444E16F88F2}" type="presParOf" srcId="{321EDADA-82AB-4942-B3D3-8D9B4C6F639A}" destId="{5A05E3A4-939E-4C21-A656-DC075110C082}" srcOrd="18" destOrd="0" presId="urn:microsoft.com/office/officeart/2005/8/layout/cycle5"/>
    <dgm:cxn modelId="{B6DFAAD2-2D08-45FE-B1F0-30C0B4845BA0}" type="presParOf" srcId="{321EDADA-82AB-4942-B3D3-8D9B4C6F639A}" destId="{D085E20E-4DC8-44B3-B678-89BBFDD1F7F4}" srcOrd="19" destOrd="0" presId="urn:microsoft.com/office/officeart/2005/8/layout/cycle5"/>
    <dgm:cxn modelId="{B7D786FF-C8A3-4DD0-AC60-7D804A8FD961}"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829049" y="381007"/>
          <a:ext cx="1675529" cy="841922"/>
        </a:xfrm>
        <a:prstGeom prst="roundRect">
          <a:avLst/>
        </a:prstGeom>
        <a:solidFill>
          <a:srgbClr val="B58D0B"/>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Search &amp; find OER</a:t>
          </a:r>
          <a:endParaRPr lang="en-ZA" sz="2400" kern="1200" dirty="0"/>
        </a:p>
      </dsp:txBody>
      <dsp:txXfrm>
        <a:off x="3870148" y="422106"/>
        <a:ext cx="1593331" cy="759724"/>
      </dsp:txXfrm>
    </dsp:sp>
    <dsp:sp modelId="{8D221EE1-38B8-4AA7-A4F1-AA1AD25D5643}">
      <dsp:nvSpPr>
        <dsp:cNvPr id="0" name=""/>
        <dsp:cNvSpPr/>
      </dsp:nvSpPr>
      <dsp:spPr>
        <a:xfrm>
          <a:off x="2921623" y="976275"/>
          <a:ext cx="4807266" cy="4807266"/>
        </a:xfrm>
        <a:custGeom>
          <a:avLst/>
          <a:gdLst/>
          <a:ahLst/>
          <a:cxnLst/>
          <a:rect l="0" t="0" r="0" b="0"/>
          <a:pathLst>
            <a:path>
              <a:moveTo>
                <a:pt x="2870655" y="45807"/>
              </a:moveTo>
              <a:arcTo wR="2403633" hR="2403633" stAng="16872225" swAng="1279537"/>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5886460" y="1523996"/>
          <a:ext cx="2334883" cy="841922"/>
        </a:xfrm>
        <a:prstGeom prst="roundRect">
          <a:avLst/>
        </a:prstGeom>
        <a:solidFill>
          <a:srgbClr val="B58D0B"/>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Compose </a:t>
          </a:r>
        </a:p>
        <a:p>
          <a:pPr lvl="0" algn="ctr" defTabSz="1066800">
            <a:lnSpc>
              <a:spcPct val="90000"/>
            </a:lnSpc>
            <a:spcBef>
              <a:spcPct val="0"/>
            </a:spcBef>
            <a:spcAft>
              <a:spcPct val="35000"/>
            </a:spcAft>
          </a:pPr>
          <a:r>
            <a:rPr lang="en-ZA" sz="2400" kern="1200" dirty="0" smtClean="0"/>
            <a:t>(Piece Together)</a:t>
          </a:r>
          <a:endParaRPr lang="en-ZA" sz="2400" kern="1200" dirty="0"/>
        </a:p>
      </dsp:txBody>
      <dsp:txXfrm>
        <a:off x="5927559" y="1565095"/>
        <a:ext cx="2252685" cy="759724"/>
      </dsp:txXfrm>
    </dsp:sp>
    <dsp:sp modelId="{C3F99A59-8629-48AE-A223-CD9B8B9666C3}">
      <dsp:nvSpPr>
        <dsp:cNvPr id="0" name=""/>
        <dsp:cNvSpPr/>
      </dsp:nvSpPr>
      <dsp:spPr>
        <a:xfrm>
          <a:off x="2502300" y="770630"/>
          <a:ext cx="4807266" cy="4807266"/>
        </a:xfrm>
        <a:custGeom>
          <a:avLst/>
          <a:gdLst/>
          <a:ahLst/>
          <a:cxnLst/>
          <a:rect l="0" t="0" r="0" b="0"/>
          <a:pathLst>
            <a:path>
              <a:moveTo>
                <a:pt x="4701521" y="1698535"/>
              </a:moveTo>
              <a:arcTo wR="2403633" hR="2403633" stAng="20576495" swAng="468459"/>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6038843" y="2895601"/>
          <a:ext cx="2418752" cy="841922"/>
        </a:xfrm>
        <a:prstGeom prst="roundRect">
          <a:avLst/>
        </a:prstGeom>
        <a:solidFill>
          <a:srgbClr val="B58D0B"/>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Adapt to Local Contexts</a:t>
          </a:r>
          <a:endParaRPr lang="en-ZA" sz="2400" kern="1200" dirty="0"/>
        </a:p>
      </dsp:txBody>
      <dsp:txXfrm>
        <a:off x="6079942" y="2936700"/>
        <a:ext cx="2336554" cy="759724"/>
      </dsp:txXfrm>
    </dsp:sp>
    <dsp:sp modelId="{5659EF2E-ACF9-4F7E-A904-A1C929873CDA}">
      <dsp:nvSpPr>
        <dsp:cNvPr id="0" name=""/>
        <dsp:cNvSpPr/>
      </dsp:nvSpPr>
      <dsp:spPr>
        <a:xfrm>
          <a:off x="2501370" y="427935"/>
          <a:ext cx="4807266" cy="4807266"/>
        </a:xfrm>
        <a:custGeom>
          <a:avLst/>
          <a:gdLst/>
          <a:ahLst/>
          <a:cxnLst/>
          <a:rect l="0" t="0" r="0" b="0"/>
          <a:pathLst>
            <a:path>
              <a:moveTo>
                <a:pt x="4573174" y="3438303"/>
              </a:moveTo>
              <a:arcTo wR="2403633" hR="2403633" stAng="1529809" swAng="607410"/>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5124444" y="4343397"/>
          <a:ext cx="2539652" cy="841922"/>
        </a:xfrm>
        <a:prstGeom prst="roundRect">
          <a:avLst/>
        </a:prstGeom>
        <a:solidFill>
          <a:srgbClr val="B58D0B"/>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Produce a Learning Resource</a:t>
          </a:r>
          <a:endParaRPr lang="en-ZA" sz="2400" kern="1200" dirty="0"/>
        </a:p>
      </dsp:txBody>
      <dsp:txXfrm>
        <a:off x="5165543" y="4384496"/>
        <a:ext cx="2457454" cy="759724"/>
      </dsp:txXfrm>
    </dsp:sp>
    <dsp:sp modelId="{F87E6D84-098F-4FC9-8A17-56D70108384F}">
      <dsp:nvSpPr>
        <dsp:cNvPr id="0" name=""/>
        <dsp:cNvSpPr/>
      </dsp:nvSpPr>
      <dsp:spPr>
        <a:xfrm>
          <a:off x="2635162" y="485864"/>
          <a:ext cx="4807266" cy="4807266"/>
        </a:xfrm>
        <a:custGeom>
          <a:avLst/>
          <a:gdLst/>
          <a:ahLst/>
          <a:cxnLst/>
          <a:rect l="0" t="0" r="0" b="0"/>
          <a:pathLst>
            <a:path>
              <a:moveTo>
                <a:pt x="2830186" y="4769115"/>
              </a:moveTo>
              <a:arcTo wR="2403633" hR="2403633" stAng="4786683" swAng="1294793"/>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305050" y="4343395"/>
          <a:ext cx="1976574" cy="841922"/>
        </a:xfrm>
        <a:prstGeom prst="roundRect">
          <a:avLst/>
        </a:prstGeom>
        <a:solidFill>
          <a:srgbClr val="B58D0B"/>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Deploy and Use Resource</a:t>
          </a:r>
          <a:endParaRPr lang="en-ZA" sz="2400" kern="1200" dirty="0"/>
        </a:p>
      </dsp:txBody>
      <dsp:txXfrm>
        <a:off x="2346149" y="4384494"/>
        <a:ext cx="1894376" cy="759724"/>
      </dsp:txXfrm>
    </dsp:sp>
    <dsp:sp modelId="{ACD1EDB9-A9F4-48DB-AC1C-F60CF29AF77A}">
      <dsp:nvSpPr>
        <dsp:cNvPr id="0" name=""/>
        <dsp:cNvSpPr/>
      </dsp:nvSpPr>
      <dsp:spPr>
        <a:xfrm>
          <a:off x="1747892" y="-74118"/>
          <a:ext cx="4807266" cy="4807266"/>
        </a:xfrm>
        <a:custGeom>
          <a:avLst/>
          <a:gdLst/>
          <a:ahLst/>
          <a:cxnLst/>
          <a:rect l="0" t="0" r="0" b="0"/>
          <a:pathLst>
            <a:path>
              <a:moveTo>
                <a:pt x="947935" y="4316326"/>
              </a:moveTo>
              <a:arcTo wR="2403633" hR="2403633" stAng="7636425" swAng="760823"/>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704843" y="2895605"/>
          <a:ext cx="2763590" cy="841922"/>
        </a:xfrm>
        <a:prstGeom prst="roundRect">
          <a:avLst/>
        </a:prstGeom>
        <a:solidFill>
          <a:srgbClr val="B58D0B"/>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Refine Learning Resource</a:t>
          </a:r>
          <a:endParaRPr lang="en-ZA" sz="2400" kern="1200" dirty="0"/>
        </a:p>
      </dsp:txBody>
      <dsp:txXfrm>
        <a:off x="745942" y="2936704"/>
        <a:ext cx="2681392" cy="759724"/>
      </dsp:txXfrm>
    </dsp:sp>
    <dsp:sp modelId="{482B9D9C-D069-4DE2-BC42-C25750148213}">
      <dsp:nvSpPr>
        <dsp:cNvPr id="0" name=""/>
        <dsp:cNvSpPr/>
      </dsp:nvSpPr>
      <dsp:spPr>
        <a:xfrm>
          <a:off x="2013892" y="128662"/>
          <a:ext cx="4807266" cy="4807266"/>
        </a:xfrm>
        <a:custGeom>
          <a:avLst/>
          <a:gdLst/>
          <a:ahLst/>
          <a:cxnLst/>
          <a:rect l="0" t="0" r="0" b="0"/>
          <a:pathLst>
            <a:path>
              <a:moveTo>
                <a:pt x="13906" y="2661814"/>
              </a:moveTo>
              <a:arcTo wR="2403633" hR="2403633" stAng="10430027" swAng="456474"/>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704856" y="1523999"/>
          <a:ext cx="2847588" cy="841922"/>
        </a:xfrm>
        <a:prstGeom prst="roundRect">
          <a:avLst/>
        </a:prstGeom>
        <a:solidFill>
          <a:srgbClr val="B58D0B"/>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Share and make available  for reuse</a:t>
          </a:r>
          <a:endParaRPr lang="en-ZA" sz="2400" kern="1200" dirty="0"/>
        </a:p>
      </dsp:txBody>
      <dsp:txXfrm>
        <a:off x="745955" y="1565098"/>
        <a:ext cx="2765390" cy="759724"/>
      </dsp:txXfrm>
    </dsp:sp>
    <dsp:sp modelId="{900C0B26-C8BB-41BF-8EBE-E753C40B8719}">
      <dsp:nvSpPr>
        <dsp:cNvPr id="0" name=""/>
        <dsp:cNvSpPr/>
      </dsp:nvSpPr>
      <dsp:spPr>
        <a:xfrm>
          <a:off x="1431348" y="983804"/>
          <a:ext cx="4807266" cy="4807266"/>
        </a:xfrm>
        <a:custGeom>
          <a:avLst/>
          <a:gdLst/>
          <a:ahLst/>
          <a:cxnLst/>
          <a:rect l="0" t="0" r="0" b="0"/>
          <a:pathLst>
            <a:path>
              <a:moveTo>
                <a:pt x="1147182" y="354539"/>
              </a:moveTo>
              <a:arcTo wR="2403633" hR="2403633" stAng="14309068" swAng="1423089"/>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defRPr>
            </a:lvl1pPr>
          </a:lstStyle>
          <a:p>
            <a:pPr>
              <a:defRPr/>
            </a:pPr>
            <a:r>
              <a:rPr lang="en-GB"/>
              <a:t>21/11/2011</a:t>
            </a:r>
            <a:endParaRPr lang="en-US"/>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defRPr>
            </a:lvl1pPr>
          </a:lstStyle>
          <a:p>
            <a:pPr>
              <a:defRPr/>
            </a:pPr>
            <a:endParaRPr lang="en-US"/>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defRPr>
            </a:lvl1pPr>
          </a:lstStyle>
          <a:p>
            <a:pPr>
              <a:defRPr/>
            </a:pPr>
            <a:fld id="{BA16845A-E157-4680-9FF1-DF13B20E19B2}" type="slidenum">
              <a:rPr lang="en-US"/>
              <a:pPr>
                <a:defRPr/>
              </a:pPr>
              <a:t>‹#›</a:t>
            </a:fld>
            <a:endParaRPr lang="en-US"/>
          </a:p>
        </p:txBody>
      </p:sp>
    </p:spTree>
    <p:extLst>
      <p:ext uri="{BB962C8B-B14F-4D97-AF65-F5344CB8AC3E}">
        <p14:creationId xmlns:p14="http://schemas.microsoft.com/office/powerpoint/2010/main" val="10920916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atin typeface="Arial" pitchFamily="34" charset="0"/>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a:defRPr sz="1300">
                <a:latin typeface="Arial" pitchFamily="34" charset="0"/>
              </a:defRPr>
            </a:lvl1pPr>
          </a:lstStyle>
          <a:p>
            <a:pPr>
              <a:defRPr/>
            </a:pPr>
            <a:r>
              <a:rPr lang="en-GB"/>
              <a:t>21/11/2011</a:t>
            </a:r>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smtClean="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a:defRPr sz="1300">
                <a:latin typeface="Arial" pitchFamily="34" charset="0"/>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a:defRPr sz="1300">
                <a:latin typeface="Arial" pitchFamily="34" charset="0"/>
              </a:defRPr>
            </a:lvl1pPr>
          </a:lstStyle>
          <a:p>
            <a:pPr>
              <a:defRPr/>
            </a:pPr>
            <a:fld id="{9DD301C9-C4B1-43C6-8507-5EFADED312B0}" type="slidenum">
              <a:rPr lang="en-GB"/>
              <a:pPr>
                <a:defRPr/>
              </a:pPr>
              <a:t>‹#›</a:t>
            </a:fld>
            <a:endParaRPr lang="en-GB"/>
          </a:p>
        </p:txBody>
      </p:sp>
    </p:spTree>
    <p:extLst>
      <p:ext uri="{BB962C8B-B14F-4D97-AF65-F5344CB8AC3E}">
        <p14:creationId xmlns:p14="http://schemas.microsoft.com/office/powerpoint/2010/main" val="725163747"/>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a-review-of-the-open-educational-resources-oer-movement_final.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a-review-of-the-open-educational-resources-oer-movement_final.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4E3F38CD-FB97-4B56-969B-9A9CA5C12683}" type="slidenum">
              <a:rPr lang="en-GB" smtClean="0"/>
              <a:pPr>
                <a:defRPr/>
              </a:pPr>
              <a:t>1</a:t>
            </a:fld>
            <a:endParaRPr lang="en-GB"/>
          </a:p>
        </p:txBody>
      </p:sp>
    </p:spTree>
    <p:extLst>
      <p:ext uri="{BB962C8B-B14F-4D97-AF65-F5344CB8AC3E}">
        <p14:creationId xmlns:p14="http://schemas.microsoft.com/office/powerpoint/2010/main" val="1547971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93B16AC-AA9F-4238-90EE-CCB64F6A9463}" type="slidenum">
              <a:rPr lang="en-GB" altLang="en-US"/>
              <a:pPr eaLnBrk="1" hangingPunct="1"/>
              <a:t>12</a:t>
            </a:fld>
            <a:endParaRPr lang="en-GB" altLang="en-US"/>
          </a:p>
        </p:txBody>
      </p:sp>
      <p:sp>
        <p:nvSpPr>
          <p:cNvPr id="59397"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mtClean="0"/>
              <a:t>Catherine Ngugi OER Africa</a:t>
            </a:r>
          </a:p>
        </p:txBody>
      </p:sp>
      <p:sp>
        <p:nvSpPr>
          <p:cNvPr id="59398" name="Header Placeholder 6"/>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mtClean="0"/>
              <a:t>OER in Developing Countries  Partnerships for Effective Collaboration</a:t>
            </a:r>
          </a:p>
        </p:txBody>
      </p:sp>
    </p:spTree>
    <p:extLst>
      <p:ext uri="{BB962C8B-B14F-4D97-AF65-F5344CB8AC3E}">
        <p14:creationId xmlns:p14="http://schemas.microsoft.com/office/powerpoint/2010/main" val="1184944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Times New Roman" panose="02020603050405020304" pitchFamily="18" charset="0"/>
                <a:ea typeface="MS PGothic" panose="020B0600070205080204" pitchFamily="34" charset="-128"/>
              </a:rPr>
              <a:t>So, OCW is generally packaged and presented as a course.  OER can be a course, or can also be just a presentation or a paper or a bibliography or a website or an image collection.  OER is any resource that is related to learning and has been openly licensed for others to share.    </a:t>
            </a:r>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13</a:t>
            </a:fld>
            <a:endParaRPr lang="en-GB"/>
          </a:p>
        </p:txBody>
      </p:sp>
    </p:spTree>
    <p:extLst>
      <p:ext uri="{BB962C8B-B14F-4D97-AF65-F5344CB8AC3E}">
        <p14:creationId xmlns:p14="http://schemas.microsoft.com/office/powerpoint/2010/main" val="3095008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15</a:t>
            </a:fld>
            <a:endParaRPr lang="en-GB"/>
          </a:p>
        </p:txBody>
      </p:sp>
    </p:spTree>
    <p:extLst>
      <p:ext uri="{BB962C8B-B14F-4D97-AF65-F5344CB8AC3E}">
        <p14:creationId xmlns:p14="http://schemas.microsoft.com/office/powerpoint/2010/main" val="410300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Over the past six years, </a:t>
            </a:r>
            <a:r>
              <a:rPr lang="en-US" sz="1200" i="1" kern="1200" dirty="0" smtClean="0">
                <a:solidFill>
                  <a:schemeClr val="tx1"/>
                </a:solidFill>
                <a:effectLst/>
                <a:latin typeface="+mn-lt"/>
                <a:ea typeface="+mn-ea"/>
                <a:cs typeface="+mn-cs"/>
              </a:rPr>
              <a:t>OER Africa</a:t>
            </a:r>
            <a:r>
              <a:rPr lang="en-US" sz="1200" kern="1200" dirty="0" smtClean="0">
                <a:solidFill>
                  <a:schemeClr val="tx1"/>
                </a:solidFill>
                <a:effectLst/>
                <a:latin typeface="+mn-lt"/>
                <a:ea typeface="+mn-ea"/>
                <a:cs typeface="+mn-cs"/>
              </a:rPr>
              <a:t> has sought to respond to a </a:t>
            </a:r>
            <a:r>
              <a:rPr lang="en-US" sz="1200" b="1" kern="1200" dirty="0" smtClean="0">
                <a:solidFill>
                  <a:srgbClr val="C00000"/>
                </a:solidFill>
                <a:effectLst/>
                <a:latin typeface="+mn-lt"/>
                <a:ea typeface="+mn-ea"/>
                <a:cs typeface="+mn-cs"/>
              </a:rPr>
              <a:t>growing urgency to meet the demands of students (and faculty) for improved pedagogical content </a:t>
            </a:r>
            <a:r>
              <a:rPr lang="en-US" sz="1200" b="1" kern="1200" dirty="0" smtClean="0">
                <a:solidFill>
                  <a:schemeClr val="tx1"/>
                </a:solidFill>
                <a:effectLst/>
                <a:latin typeface="+mn-lt"/>
                <a:ea typeface="+mn-ea"/>
                <a:cs typeface="+mn-cs"/>
              </a:rPr>
              <a:t>and practice</a:t>
            </a:r>
            <a:r>
              <a:rPr lang="en-US" sz="1200" kern="1200" dirty="0" smtClean="0">
                <a:solidFill>
                  <a:schemeClr val="tx1"/>
                </a:solidFill>
                <a:effectLst/>
                <a:latin typeface="+mn-lt"/>
                <a:ea typeface="+mn-ea"/>
                <a:cs typeface="+mn-cs"/>
              </a:rPr>
              <a:t> on the one hand and, the </a:t>
            </a:r>
            <a:r>
              <a:rPr lang="en-US" sz="1200" b="1" kern="1200" dirty="0" smtClean="0">
                <a:solidFill>
                  <a:schemeClr val="tx1"/>
                </a:solidFill>
                <a:effectLst/>
                <a:latin typeface="+mn-lt"/>
                <a:ea typeface="+mn-ea"/>
                <a:cs typeface="+mn-cs"/>
              </a:rPr>
              <a:t>demands of African societies for competent higher education graduates </a:t>
            </a:r>
            <a:r>
              <a:rPr lang="en-US" sz="1200" kern="1200" dirty="0" smtClean="0">
                <a:solidFill>
                  <a:schemeClr val="tx1"/>
                </a:solidFill>
                <a:effectLst/>
                <a:latin typeface="+mn-lt"/>
                <a:ea typeface="+mn-ea"/>
                <a:cs typeface="+mn-cs"/>
              </a:rPr>
              <a:t>on the other. In this next phase </a:t>
            </a:r>
            <a:r>
              <a:rPr lang="en-US" sz="1200" i="1" kern="1200" dirty="0" smtClean="0">
                <a:solidFill>
                  <a:schemeClr val="tx1"/>
                </a:solidFill>
                <a:effectLst/>
                <a:latin typeface="+mn-lt"/>
                <a:ea typeface="+mn-ea"/>
                <a:cs typeface="+mn-cs"/>
              </a:rPr>
              <a:t>OER Africa</a:t>
            </a:r>
            <a:r>
              <a:rPr lang="en-US" sz="1200" kern="1200" dirty="0" smtClean="0">
                <a:solidFill>
                  <a:schemeClr val="tx1"/>
                </a:solidFill>
                <a:effectLst/>
                <a:latin typeface="+mn-lt"/>
                <a:ea typeface="+mn-ea"/>
                <a:cs typeface="+mn-cs"/>
              </a:rPr>
              <a:t> will take the innovative approach of integrating a Participatory Action Research (PAR) agenda into each of our institutional engagements. We believe that more focused interactions will facilitate a collaborative agenda and will therefore </a:t>
            </a:r>
            <a:r>
              <a:rPr lang="en-US" sz="1200" b="1" kern="1200" dirty="0" smtClean="0">
                <a:solidFill>
                  <a:schemeClr val="tx1"/>
                </a:solidFill>
                <a:effectLst/>
                <a:latin typeface="+mn-lt"/>
                <a:ea typeface="+mn-ea"/>
                <a:cs typeface="+mn-cs"/>
              </a:rPr>
              <a:t>support four carefully selected institutional partners </a:t>
            </a:r>
            <a:r>
              <a:rPr lang="en-US" sz="1200" kern="1200" dirty="0" smtClean="0">
                <a:solidFill>
                  <a:schemeClr val="tx1"/>
                </a:solidFill>
                <a:effectLst/>
                <a:latin typeface="+mn-lt"/>
                <a:ea typeface="+mn-ea"/>
                <a:cs typeface="+mn-cs"/>
              </a:rPr>
              <a:t>to: </a:t>
            </a: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dirty="0" smtClean="0">
                <a:effectLst/>
              </a:rPr>
              <a:t>build a deepened understanding of how OER practices can support transformation of teaching and learning</a:t>
            </a:r>
            <a:endParaRPr lang="en-GB" dirty="0" smtClean="0">
              <a:effectLst/>
            </a:endParaRPr>
          </a:p>
          <a:p>
            <a:pPr marL="171450" lvl="0" indent="-171450">
              <a:buFont typeface="Arial" panose="020B0604020202020204" pitchFamily="34" charset="0"/>
              <a:buChar char="•"/>
            </a:pPr>
            <a:r>
              <a:rPr lang="en-US" sz="1200" dirty="0" smtClean="0">
                <a:effectLst/>
              </a:rPr>
              <a:t>ensure that such accumulating understanding is widely shared and incorporated into policy and advocacy</a:t>
            </a:r>
            <a:endParaRPr lang="en-GB" dirty="0" smtClean="0">
              <a:effectLst/>
            </a:endParaRPr>
          </a:p>
          <a:p>
            <a:r>
              <a:rPr lang="en-US" sz="1200" i="1" kern="1200" dirty="0" smtClean="0">
                <a:solidFill>
                  <a:schemeClr val="tx1"/>
                </a:solidFill>
                <a:effectLst/>
                <a:latin typeface="+mn-lt"/>
                <a:ea typeface="+mn-ea"/>
                <a:cs typeface="+mn-cs"/>
              </a:rPr>
              <a:t>OER Africa</a:t>
            </a:r>
            <a:r>
              <a:rPr lang="en-US" sz="1200" kern="1200" dirty="0" smtClean="0">
                <a:solidFill>
                  <a:schemeClr val="tx1"/>
                </a:solidFill>
                <a:effectLst/>
                <a:latin typeface="+mn-lt"/>
                <a:ea typeface="+mn-ea"/>
                <a:cs typeface="+mn-cs"/>
              </a:rPr>
              <a:t> believes that hands-on practice at institutional level will generate action-research and advocacy required to understand institutional transformation and the role of OER therein. Recognizing that extensive change in institutional practice is required to transform higher education provision in ways that overcome the challenges alluded to above, </a:t>
            </a:r>
            <a:r>
              <a:rPr lang="en-US" sz="1200" i="1" kern="1200" dirty="0" smtClean="0">
                <a:solidFill>
                  <a:schemeClr val="tx1"/>
                </a:solidFill>
                <a:effectLst/>
                <a:latin typeface="+mn-lt"/>
                <a:ea typeface="+mn-ea"/>
                <a:cs typeface="+mn-cs"/>
              </a:rPr>
              <a:t>OER Africa</a:t>
            </a:r>
            <a:r>
              <a:rPr lang="en-US" sz="1200" kern="1200" dirty="0" smtClean="0">
                <a:solidFill>
                  <a:schemeClr val="tx1"/>
                </a:solidFill>
                <a:effectLst/>
                <a:latin typeface="+mn-lt"/>
                <a:ea typeface="+mn-ea"/>
                <a:cs typeface="+mn-cs"/>
              </a:rPr>
              <a:t> will, over the next five years, seek to promote a model for harnessing OER to improve both the content and the delivery of higher education.</a:t>
            </a:r>
            <a:endParaRPr lang="en-GB" dirty="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2</a:t>
            </a:fld>
            <a:endParaRPr lang="en-GB"/>
          </a:p>
        </p:txBody>
      </p:sp>
    </p:spTree>
    <p:extLst>
      <p:ext uri="{BB962C8B-B14F-4D97-AF65-F5344CB8AC3E}">
        <p14:creationId xmlns:p14="http://schemas.microsoft.com/office/powerpoint/2010/main" val="2894888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4E3F38CD-FB97-4B56-969B-9A9CA5C12683}" type="slidenum">
              <a:rPr lang="en-GB" smtClean="0"/>
              <a:pPr>
                <a:defRPr/>
              </a:pPr>
              <a:t>3</a:t>
            </a:fld>
            <a:endParaRPr lang="en-GB"/>
          </a:p>
        </p:txBody>
      </p:sp>
    </p:spTree>
    <p:extLst>
      <p:ext uri="{BB962C8B-B14F-4D97-AF65-F5344CB8AC3E}">
        <p14:creationId xmlns:p14="http://schemas.microsoft.com/office/powerpoint/2010/main" val="1550637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OER are </a:t>
            </a:r>
            <a:r>
              <a:rPr lang="en-US" sz="1200" b="1" dirty="0" smtClean="0">
                <a:solidFill>
                  <a:srgbClr val="D4A73C"/>
                </a:solidFill>
              </a:rPr>
              <a:t>teaching, learning, and/or research resources </a:t>
            </a:r>
            <a:r>
              <a:rPr lang="en-US" sz="1200" dirty="0" smtClean="0"/>
              <a:t>(ranging from assets to full programmes) that have been released under an intellectual property license that permits their </a:t>
            </a:r>
            <a:r>
              <a:rPr lang="en-US" sz="1200" b="1" dirty="0" smtClean="0">
                <a:solidFill>
                  <a:srgbClr val="D4A73C"/>
                </a:solidFill>
              </a:rPr>
              <a:t>free use </a:t>
            </a:r>
            <a:r>
              <a:rPr lang="en-US" sz="1200" dirty="0" smtClean="0"/>
              <a:t>or </a:t>
            </a:r>
            <a:r>
              <a:rPr lang="en-US" sz="1200" b="1" dirty="0" smtClean="0">
                <a:solidFill>
                  <a:srgbClr val="D4A73C"/>
                </a:solidFill>
              </a:rPr>
              <a:t>re-purposing</a:t>
            </a:r>
            <a:r>
              <a:rPr lang="en-US" sz="1200" dirty="0" smtClean="0"/>
              <a:t> by others. OER include </a:t>
            </a:r>
            <a:r>
              <a:rPr lang="en-US" sz="1200" b="1" dirty="0" smtClean="0">
                <a:solidFill>
                  <a:srgbClr val="D4A73C"/>
                </a:solidFill>
              </a:rPr>
              <a:t>full courses, course materials, modules, textbooks, streaming videos, tests, software, </a:t>
            </a:r>
            <a:r>
              <a:rPr lang="en-US" sz="1200" dirty="0" smtClean="0"/>
              <a:t>and any other tools, materials, or techniques used to support access to knowledge. (adapted from: </a:t>
            </a:r>
            <a:r>
              <a:rPr lang="en-US" sz="1200" dirty="0" smtClean="0">
                <a:hlinkClick r:id="rId3" action="ppaction://hlinkfile"/>
              </a:rPr>
              <a:t>Atkins</a:t>
            </a:r>
            <a:r>
              <a:rPr lang="en-US" sz="1200" dirty="0" smtClean="0"/>
              <a:t>)</a:t>
            </a:r>
            <a:endParaRPr lang="en-GB" sz="1200" dirty="0" smtClean="0"/>
          </a:p>
          <a:p>
            <a:endParaRPr lang="en-GB" dirty="0" smtClean="0"/>
          </a:p>
        </p:txBody>
      </p:sp>
    </p:spTree>
    <p:extLst>
      <p:ext uri="{BB962C8B-B14F-4D97-AF65-F5344CB8AC3E}">
        <p14:creationId xmlns:p14="http://schemas.microsoft.com/office/powerpoint/2010/main" val="866667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latin typeface="Times New Roman" panose="02020603050405020304" pitchFamily="18" charset="0"/>
                <a:ea typeface="MS PGothic" panose="020B0600070205080204" pitchFamily="34" charset="-128"/>
              </a:rPr>
              <a:t>as in the OER definition from </a:t>
            </a:r>
            <a:r>
              <a:rPr lang="en-US" altLang="en-US" dirty="0" err="1" smtClean="0">
                <a:latin typeface="Times New Roman" panose="02020603050405020304" pitchFamily="18" charset="0"/>
                <a:ea typeface="MS PGothic" panose="020B0600070205080204" pitchFamily="34" charset="-128"/>
              </a:rPr>
              <a:t>wikipedia</a:t>
            </a:r>
            <a:r>
              <a:rPr lang="en-US" altLang="en-US" dirty="0" smtClean="0">
                <a:latin typeface="Times New Roman" panose="02020603050405020304" pitchFamily="18" charset="0"/>
                <a:ea typeface="MS PGothic" panose="020B0600070205080204" pitchFamily="34" charset="-128"/>
              </a:rPr>
              <a:t>.</a:t>
            </a:r>
          </a:p>
          <a:p>
            <a:pPr eaLnBrk="1" hangingPunct="1">
              <a:spcBef>
                <a:spcPct val="0"/>
              </a:spcBef>
            </a:pPr>
            <a:r>
              <a:rPr lang="en-US" altLang="en-US" dirty="0" smtClean="0">
                <a:latin typeface="Times New Roman" panose="02020603050405020304" pitchFamily="18" charset="0"/>
                <a:ea typeface="MS PGothic" panose="020B0600070205080204" pitchFamily="34" charset="-128"/>
              </a:rPr>
              <a:t>The key point here is that OER goes beyond just sharing materials. By openly licensing these materials it enables others to remix, repurpose, improve, and redistribute educational materials.</a:t>
            </a:r>
          </a:p>
          <a:p>
            <a:endParaRPr lang="en-GB" dirty="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5</a:t>
            </a:fld>
            <a:endParaRPr lang="en-GB"/>
          </a:p>
        </p:txBody>
      </p:sp>
    </p:spTree>
    <p:extLst>
      <p:ext uri="{BB962C8B-B14F-4D97-AF65-F5344CB8AC3E}">
        <p14:creationId xmlns:p14="http://schemas.microsoft.com/office/powerpoint/2010/main" val="289186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dirty="0" smtClean="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6</a:t>
            </a:fld>
            <a:endParaRPr lang="en-GB"/>
          </a:p>
        </p:txBody>
      </p:sp>
    </p:spTree>
    <p:extLst>
      <p:ext uri="{BB962C8B-B14F-4D97-AF65-F5344CB8AC3E}">
        <p14:creationId xmlns:p14="http://schemas.microsoft.com/office/powerpoint/2010/main" val="2708609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What can you do with it?</a:t>
            </a:r>
            <a:endParaRPr lang="en-GB" dirty="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9</a:t>
            </a:fld>
            <a:endParaRPr lang="en-GB"/>
          </a:p>
        </p:txBody>
      </p:sp>
    </p:spTree>
    <p:extLst>
      <p:ext uri="{BB962C8B-B14F-4D97-AF65-F5344CB8AC3E}">
        <p14:creationId xmlns:p14="http://schemas.microsoft.com/office/powerpoint/2010/main" val="3278487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10</a:t>
            </a:fld>
            <a:endParaRPr lang="en-GB"/>
          </a:p>
        </p:txBody>
      </p:sp>
    </p:spTree>
    <p:extLst>
      <p:ext uri="{BB962C8B-B14F-4D97-AF65-F5344CB8AC3E}">
        <p14:creationId xmlns:p14="http://schemas.microsoft.com/office/powerpoint/2010/main" val="678767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OER are </a:t>
            </a:r>
            <a:r>
              <a:rPr lang="en-US" sz="1200" b="1" dirty="0" smtClean="0">
                <a:solidFill>
                  <a:srgbClr val="D4A73C"/>
                </a:solidFill>
              </a:rPr>
              <a:t>teaching, learning, and/or research resources </a:t>
            </a:r>
            <a:r>
              <a:rPr lang="en-US" sz="1200" dirty="0" smtClean="0"/>
              <a:t>(ranging from assets to full programmes) that have been released under an intellectual property license that permits their </a:t>
            </a:r>
            <a:r>
              <a:rPr lang="en-US" sz="1200" b="1" dirty="0" smtClean="0">
                <a:solidFill>
                  <a:srgbClr val="D4A73C"/>
                </a:solidFill>
              </a:rPr>
              <a:t>free use </a:t>
            </a:r>
            <a:r>
              <a:rPr lang="en-US" sz="1200" dirty="0" smtClean="0"/>
              <a:t>or </a:t>
            </a:r>
            <a:r>
              <a:rPr lang="en-US" sz="1200" b="1" dirty="0" smtClean="0">
                <a:solidFill>
                  <a:srgbClr val="D4A73C"/>
                </a:solidFill>
              </a:rPr>
              <a:t>re-purposing</a:t>
            </a:r>
            <a:r>
              <a:rPr lang="en-US" sz="1200" dirty="0" smtClean="0"/>
              <a:t> by others. OER include </a:t>
            </a:r>
            <a:r>
              <a:rPr lang="en-US" sz="1200" b="1" dirty="0" smtClean="0">
                <a:solidFill>
                  <a:srgbClr val="D4A73C"/>
                </a:solidFill>
              </a:rPr>
              <a:t>full courses, course materials, modules, textbooks, streaming videos, tests, software, </a:t>
            </a:r>
            <a:r>
              <a:rPr lang="en-US" sz="1200" dirty="0" smtClean="0"/>
              <a:t>and any other tools, materials, or techniques used to support access to knowledge. (adapted from: </a:t>
            </a:r>
            <a:r>
              <a:rPr lang="en-US" sz="1200" dirty="0" smtClean="0">
                <a:hlinkClick r:id="rId3" action="ppaction://hlinkfile"/>
              </a:rPr>
              <a:t>Atkins</a:t>
            </a:r>
            <a:r>
              <a:rPr lang="en-US" sz="1200" dirty="0" smtClean="0"/>
              <a:t>)</a:t>
            </a:r>
            <a:endParaRPr lang="en-GB" sz="1200" dirty="0" smtClean="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11</a:t>
            </a:fld>
            <a:endParaRPr lang="en-GB"/>
          </a:p>
        </p:txBody>
      </p:sp>
    </p:spTree>
    <p:extLst>
      <p:ext uri="{BB962C8B-B14F-4D97-AF65-F5344CB8AC3E}">
        <p14:creationId xmlns:p14="http://schemas.microsoft.com/office/powerpoint/2010/main" val="153382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46E9C997-2B23-46B6-8725-9EDE6AD5C708}" type="datetime1">
              <a:rPr lang="en-GB" smtClean="0"/>
              <a:pPr>
                <a:defRPr/>
              </a:pPr>
              <a:t>10/07/2017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566EC97-2466-464D-88B6-8435D9D972E7}"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864929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3A503B7D-01C3-49FD-8E6F-4024BD5F2C21}" type="datetime1">
              <a:rPr lang="en-GB" smtClean="0"/>
              <a:pPr>
                <a:defRPr/>
              </a:pPr>
              <a:t>10/07/2017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9BE4931-EF61-4B9A-B4CD-AA78B6D77280}" type="slidenum">
              <a:rPr lang="en-US" smtClean="0"/>
              <a:pPr>
                <a:defRPr/>
              </a:pPr>
              <a:t>‹#›</a:t>
            </a:fld>
            <a:endParaRPr lang="en-US"/>
          </a:p>
        </p:txBody>
      </p:sp>
    </p:spTree>
    <p:extLst>
      <p:ext uri="{BB962C8B-B14F-4D97-AF65-F5344CB8AC3E}">
        <p14:creationId xmlns:p14="http://schemas.microsoft.com/office/powerpoint/2010/main" val="1134243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F7DE06BB-FFC9-490A-B085-B0A27F1B08CE}" type="datetime1">
              <a:rPr lang="en-GB" smtClean="0"/>
              <a:pPr>
                <a:defRPr/>
              </a:pPr>
              <a:t>10/07/2017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748164B-A6E2-4192-AA4B-1734DD772B65}" type="slidenum">
              <a:rPr lang="en-US" smtClean="0"/>
              <a:pPr>
                <a:defRPr/>
              </a:pPr>
              <a:t>‹#›</a:t>
            </a:fld>
            <a:endParaRPr lang="en-US"/>
          </a:p>
        </p:txBody>
      </p:sp>
    </p:spTree>
    <p:extLst>
      <p:ext uri="{BB962C8B-B14F-4D97-AF65-F5344CB8AC3E}">
        <p14:creationId xmlns:p14="http://schemas.microsoft.com/office/powerpoint/2010/main" val="2384810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03951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25C477C0-8637-4A42-9A90-F5622BC5E40C}" type="datetime1">
              <a:rPr lang="en-GB" smtClean="0"/>
              <a:pPr>
                <a:defRPr/>
              </a:pPr>
              <a:t>10/07/2017</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CCFC18E-655F-4B54-9774-599234E7ADBD}" type="slidenum">
              <a:rPr lang="en-US" smtClean="0"/>
              <a:pPr>
                <a:defRPr/>
              </a:pPr>
              <a:t>‹#›</a:t>
            </a:fld>
            <a:endParaRPr lang="en-US" dirty="0"/>
          </a:p>
        </p:txBody>
      </p:sp>
    </p:spTree>
    <p:extLst>
      <p:ext uri="{BB962C8B-B14F-4D97-AF65-F5344CB8AC3E}">
        <p14:creationId xmlns:p14="http://schemas.microsoft.com/office/powerpoint/2010/main" val="4029954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A9EC3F9-51D4-481E-ABB0-C29C79EB398D}" type="datetime1">
              <a:rPr lang="en-GB" smtClean="0"/>
              <a:pPr>
                <a:defRPr/>
              </a:pPr>
              <a:t>10/07/2017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7FB4D2-CB21-4612-B8B3-7DCD84471685}"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8777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5"/>
            <a:ext cx="7543800" cy="968438"/>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1CE6DEE2-894B-4072-BE88-E23BCB3B7510}" type="datetime1">
              <a:rPr lang="en-GB" smtClean="0"/>
              <a:pPr>
                <a:defRPr/>
              </a:pPr>
              <a:t>10/07/2017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E276CC3-2D46-462B-8178-0D12D07E03D0}" type="slidenum">
              <a:rPr lang="en-US" smtClean="0"/>
              <a:pPr>
                <a:defRPr/>
              </a:pPr>
              <a:t>‹#›</a:t>
            </a:fld>
            <a:endParaRPr lang="en-US"/>
          </a:p>
        </p:txBody>
      </p:sp>
    </p:spTree>
    <p:extLst>
      <p:ext uri="{BB962C8B-B14F-4D97-AF65-F5344CB8AC3E}">
        <p14:creationId xmlns:p14="http://schemas.microsoft.com/office/powerpoint/2010/main" val="14340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76DA902B-9F04-4F08-96C9-478B0E53DE6C}" type="datetime1">
              <a:rPr lang="en-GB" smtClean="0"/>
              <a:pPr>
                <a:defRPr/>
              </a:pPr>
              <a:t>10/07/2017</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2378693-E414-4B41-9DF8-661A8C66C1B9}" type="slidenum">
              <a:rPr lang="en-US" smtClean="0"/>
              <a:pPr>
                <a:defRPr/>
              </a:pPr>
              <a:t>‹#›</a:t>
            </a:fld>
            <a:endParaRPr lang="en-US"/>
          </a:p>
        </p:txBody>
      </p:sp>
    </p:spTree>
    <p:extLst>
      <p:ext uri="{BB962C8B-B14F-4D97-AF65-F5344CB8AC3E}">
        <p14:creationId xmlns:p14="http://schemas.microsoft.com/office/powerpoint/2010/main" val="217130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652CA991-EE42-4597-971A-2F6E832C3D34}" type="datetime1">
              <a:rPr lang="en-GB" smtClean="0"/>
              <a:pPr>
                <a:defRPr/>
              </a:pPr>
              <a:t>10/07/2017</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B60557A-7753-42D2-AA88-5FF66885EAF7}" type="slidenum">
              <a:rPr lang="en-US" smtClean="0"/>
              <a:pPr>
                <a:defRPr/>
              </a:pPr>
              <a:t>‹#›</a:t>
            </a:fld>
            <a:endParaRPr lang="en-US"/>
          </a:p>
        </p:txBody>
      </p:sp>
    </p:spTree>
    <p:extLst>
      <p:ext uri="{BB962C8B-B14F-4D97-AF65-F5344CB8AC3E}">
        <p14:creationId xmlns:p14="http://schemas.microsoft.com/office/powerpoint/2010/main" val="2632346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1E5575A2-E5EF-47B3-ADB8-56C9171EFF26}" type="datetime1">
              <a:rPr lang="en-GB" smtClean="0"/>
              <a:pPr>
                <a:defRPr/>
              </a:pPr>
              <a:t>10/07/2017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8D822582-5761-49B7-B596-7CEC95A594D7}" type="slidenum">
              <a:rPr lang="en-US" smtClean="0"/>
              <a:pPr>
                <a:defRPr/>
              </a:pPr>
              <a:t>‹#›</a:t>
            </a:fld>
            <a:endParaRPr lang="en-US"/>
          </a:p>
        </p:txBody>
      </p:sp>
    </p:spTree>
    <p:extLst>
      <p:ext uri="{BB962C8B-B14F-4D97-AF65-F5344CB8AC3E}">
        <p14:creationId xmlns:p14="http://schemas.microsoft.com/office/powerpoint/2010/main" val="1425708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4D3EAE2A-A436-4119-878C-CFC81BD52A06}" type="datetime1">
              <a:rPr lang="en-GB" smtClean="0"/>
              <a:pPr>
                <a:defRPr/>
              </a:pPr>
              <a:t>10/07/2017</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84DA64B9-56F8-4AE5-B8B5-7CD801C59C68}" type="slidenum">
              <a:rPr lang="en-US" smtClean="0"/>
              <a:pPr>
                <a:defRPr/>
              </a:pPr>
              <a:t>‹#›</a:t>
            </a:fld>
            <a:endParaRPr lang="en-US"/>
          </a:p>
        </p:txBody>
      </p:sp>
    </p:spTree>
    <p:extLst>
      <p:ext uri="{BB962C8B-B14F-4D97-AF65-F5344CB8AC3E}">
        <p14:creationId xmlns:p14="http://schemas.microsoft.com/office/powerpoint/2010/main" val="2497832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A0C89B8-5181-4B7C-A071-42E6D2DC1530}" type="datetime1">
              <a:rPr lang="en-GB" smtClean="0"/>
              <a:pPr>
                <a:defRPr/>
              </a:pPr>
              <a:t>10/07/2017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08F19E7-68CF-4385-A8CA-BE8E7D8B3BF6}" type="slidenum">
              <a:rPr lang="en-US" smtClean="0"/>
              <a:pPr>
                <a:defRPr/>
              </a:pPr>
              <a:t>‹#›</a:t>
            </a:fld>
            <a:endParaRPr lang="en-US"/>
          </a:p>
        </p:txBody>
      </p:sp>
    </p:spTree>
    <p:extLst>
      <p:ext uri="{BB962C8B-B14F-4D97-AF65-F5344CB8AC3E}">
        <p14:creationId xmlns:p14="http://schemas.microsoft.com/office/powerpoint/2010/main" val="791974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46E9C997-2B23-46B6-8725-9EDE6AD5C708}" type="datetime1">
              <a:rPr lang="en-GB" smtClean="0"/>
              <a:pPr>
                <a:defRPr/>
              </a:pPr>
              <a:t>10/07/2017</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6566EC97-2466-464D-88B6-8435D9D972E7}" type="slidenum">
              <a:rPr lang="en-US" smtClean="0"/>
              <a:pPr>
                <a:defRPr/>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0" y="5786438"/>
            <a:ext cx="9144000" cy="1071562"/>
          </a:xfrm>
          <a:prstGeom prst="rect">
            <a:avLst/>
          </a:pr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Date Placeholder 13"/>
          <p:cNvSpPr txBox="1">
            <a:spLocks/>
          </p:cNvSpPr>
          <p:nvPr userDrawn="1"/>
        </p:nvSpPr>
        <p:spPr>
          <a:xfrm>
            <a:off x="0" y="6492875"/>
            <a:ext cx="4276725" cy="365125"/>
          </a:xfrm>
          <a:prstGeom prst="rect">
            <a:avLst/>
          </a:prstGeom>
        </p:spPr>
        <p:txBody>
          <a:bodyPr anchor="b"/>
          <a:lstStyle>
            <a:lvl1pPr algn="l" eaLnBrk="1" latinLnBrk="0" hangingPunct="1">
              <a:defRPr kumimoji="0" sz="1000">
                <a:solidFill>
                  <a:schemeClr val="tx1">
                    <a:shade val="50000"/>
                  </a:schemeClr>
                </a:solidFill>
              </a:defRPr>
            </a:lvl1pPr>
          </a:lstStyle>
          <a:p>
            <a:pPr fontAlgn="auto">
              <a:spcBef>
                <a:spcPts val="0"/>
              </a:spcBef>
              <a:spcAft>
                <a:spcPts val="0"/>
              </a:spcAft>
              <a:defRPr/>
            </a:pPr>
            <a:endParaRPr lang="en-GB" sz="1200" dirty="0" smtClean="0">
              <a:solidFill>
                <a:srgbClr val="B58D0B"/>
              </a:solidFill>
              <a:latin typeface="Arial Rounded MT Bold" pitchFamily="34" charset="0"/>
            </a:endParaRPr>
          </a:p>
          <a:p>
            <a:pPr fontAlgn="auto">
              <a:spcBef>
                <a:spcPts val="0"/>
              </a:spcBef>
              <a:spcAft>
                <a:spcPts val="0"/>
              </a:spcAft>
              <a:defRPr/>
            </a:pPr>
            <a:endParaRPr lang="en-GB" dirty="0" smtClean="0">
              <a:solidFill>
                <a:schemeClr val="bg2">
                  <a:lumMod val="50000"/>
                </a:schemeClr>
              </a:solidFill>
              <a:latin typeface="+mn-lt"/>
            </a:endParaRPr>
          </a:p>
          <a:p>
            <a:pPr fontAlgn="auto">
              <a:spcBef>
                <a:spcPts val="0"/>
              </a:spcBef>
              <a:spcAft>
                <a:spcPts val="0"/>
              </a:spcAft>
              <a:defRPr/>
            </a:pPr>
            <a:endParaRPr lang="en-GB" dirty="0">
              <a:solidFill>
                <a:schemeClr val="bg2">
                  <a:lumMod val="50000"/>
                </a:schemeClr>
              </a:solidFill>
              <a:latin typeface="+mn-lt"/>
            </a:endParaRPr>
          </a:p>
        </p:txBody>
      </p:sp>
      <p:sp>
        <p:nvSpPr>
          <p:cNvPr id="13" name="Slide Number Placeholder 22"/>
          <p:cNvSpPr txBox="1">
            <a:spLocks/>
          </p:cNvSpPr>
          <p:nvPr userDrawn="1"/>
        </p:nvSpPr>
        <p:spPr>
          <a:xfrm>
            <a:off x="7924800" y="6416675"/>
            <a:ext cx="762000" cy="365125"/>
          </a:xfrm>
          <a:prstGeom prst="rect">
            <a:avLst/>
          </a:prstGeom>
        </p:spPr>
        <p:txBody>
          <a:bodyPr lIns="0" rIns="0" anchor="b"/>
          <a:lstStyle>
            <a:lvl1pPr algn="r" eaLnBrk="1" latinLnBrk="0" hangingPunct="1">
              <a:defRPr kumimoji="0" sz="1200">
                <a:solidFill>
                  <a:schemeClr val="tx1">
                    <a:shade val="50000"/>
                  </a:schemeClr>
                </a:solidFill>
              </a:defRPr>
            </a:lvl1pPr>
          </a:lstStyle>
          <a:p>
            <a:pPr fontAlgn="auto">
              <a:spcBef>
                <a:spcPts val="0"/>
              </a:spcBef>
              <a:spcAft>
                <a:spcPts val="0"/>
              </a:spcAft>
              <a:defRPr/>
            </a:pPr>
            <a:fld id="{B6BDF520-AA79-422F-87F2-4ED78819377A}" type="slidenum">
              <a:rPr lang="en-GB" smtClean="0">
                <a:latin typeface="+mn-lt"/>
              </a:rPr>
              <a:pPr fontAlgn="auto">
                <a:spcBef>
                  <a:spcPts val="0"/>
                </a:spcBef>
                <a:spcAft>
                  <a:spcPts val="0"/>
                </a:spcAft>
                <a:defRPr/>
              </a:pPr>
              <a:t>‹#›</a:t>
            </a:fld>
            <a:endParaRPr lang="en-GB">
              <a:latin typeface="+mn-lt"/>
            </a:endParaRPr>
          </a:p>
        </p:txBody>
      </p:sp>
      <p:pic>
        <p:nvPicPr>
          <p:cNvPr id="14" name="Picture 6" descr="logo_drafts v7 feb25.jpg"/>
          <p:cNvPicPr>
            <a:picLocks noChangeAspect="1"/>
          </p:cNvPicPr>
          <p:nvPr userDrawn="1"/>
        </p:nvPicPr>
        <p:blipFill>
          <a:blip r:embed="rId14" cstate="email">
            <a:extLst>
              <a:ext uri="{28A0092B-C50C-407E-A947-70E740481C1C}">
                <a14:useLocalDpi xmlns:a14="http://schemas.microsoft.com/office/drawing/2010/main"/>
              </a:ext>
            </a:extLst>
          </a:blip>
          <a:srcRect/>
          <a:stretch>
            <a:fillRect/>
          </a:stretch>
        </p:blipFill>
        <p:spPr bwMode="auto">
          <a:xfrm>
            <a:off x="6786563" y="5786438"/>
            <a:ext cx="2357437" cy="1071562"/>
          </a:xfrm>
          <a:prstGeom prst="rect">
            <a:avLst/>
          </a:prstGeom>
          <a:noFill/>
          <a:ln w="9525">
            <a:noFill/>
            <a:miter lim="800000"/>
            <a:headEnd/>
            <a:tailEnd/>
          </a:ln>
        </p:spPr>
      </p:pic>
      <p:pic>
        <p:nvPicPr>
          <p:cNvPr id="15" name="Picture 7" descr="C:\Users\Catherine\Pictures\OER Africa\SAIDE logo.jpg"/>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228600" y="5943600"/>
            <a:ext cx="1905000" cy="838200"/>
          </a:xfrm>
          <a:prstGeom prst="rect">
            <a:avLst/>
          </a:prstGeom>
          <a:noFill/>
          <a:ln w="9525">
            <a:noFill/>
            <a:miter lim="800000"/>
            <a:headEnd/>
            <a:tailEnd/>
          </a:ln>
        </p:spPr>
      </p:pic>
    </p:spTree>
    <p:extLst>
      <p:ext uri="{BB962C8B-B14F-4D97-AF65-F5344CB8AC3E}">
        <p14:creationId xmlns:p14="http://schemas.microsoft.com/office/powerpoint/2010/main" val="501958638"/>
      </p:ext>
    </p:extLst>
  </p:cSld>
  <p:clrMap bg1="lt1" tx1="dk1" bg2="lt2" tx2="dk2" accent1="accent1" accent2="accent2" accent3="accent3" accent4="accent4" accent5="accent5" accent6="accent6" hlink="hlink" folHlink="folHlink"/>
  <p:sldLayoutIdLst>
    <p:sldLayoutId id="2147484403" r:id="rId1"/>
    <p:sldLayoutId id="2147484404" r:id="rId2"/>
    <p:sldLayoutId id="2147484405" r:id="rId3"/>
    <p:sldLayoutId id="2147484406" r:id="rId4"/>
    <p:sldLayoutId id="2147484407" r:id="rId5"/>
    <p:sldLayoutId id="2147484408" r:id="rId6"/>
    <p:sldLayoutId id="2147484409" r:id="rId7"/>
    <p:sldLayoutId id="2147484410" r:id="rId8"/>
    <p:sldLayoutId id="2147484411" r:id="rId9"/>
    <p:sldLayoutId id="2147484412" r:id="rId10"/>
    <p:sldLayoutId id="2147484413" r:id="rId11"/>
    <p:sldLayoutId id="2147484414"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creativecommons.org/licenses/by/3.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ocw.mit.edu/index.htm"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tonym@saide.org.za" TargetMode="External"/><Relationship Id="rId2" Type="http://schemas.openxmlformats.org/officeDocument/2006/relationships/hyperlink" Target="mailto:tonym@vodamail.co.za" TargetMode="Externa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http://creativecommons.org/licenses/by/3.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a-review-of-the-open-educational-resources-oer-movement_final.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hemeOverride" Target="../theme/themeOverride1.xml"/><Relationship Id="rId6" Type="http://schemas.openxmlformats.org/officeDocument/2006/relationships/image" Target="../media/image8.png"/><Relationship Id="rId5" Type="http://schemas.openxmlformats.org/officeDocument/2006/relationships/hyperlink" Target="http://creativecommons.org/licenses/by/3.0/" TargetMode="Externa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4"/>
          <p:cNvGrpSpPr>
            <a:grpSpLocks/>
          </p:cNvGrpSpPr>
          <p:nvPr/>
        </p:nvGrpSpPr>
        <p:grpSpPr bwMode="auto">
          <a:xfrm>
            <a:off x="381000" y="381000"/>
            <a:ext cx="4038600" cy="4286250"/>
            <a:chOff x="642910" y="642918"/>
            <a:chExt cx="3633814" cy="3733824"/>
          </a:xfrm>
          <a:solidFill>
            <a:schemeClr val="accent5">
              <a:lumMod val="75000"/>
            </a:schemeClr>
          </a:solidFill>
          <a:effectLst>
            <a:outerShdw blurRad="76200" dist="12700" dir="2700000" sy="-23000" kx="-800400" algn="bl" rotWithShape="0">
              <a:prstClr val="black">
                <a:alpha val="20000"/>
              </a:prstClr>
            </a:outerShdw>
          </a:effectLst>
          <a:scene3d>
            <a:camera prst="perspectiveFront"/>
            <a:lightRig rig="sunset" dir="t"/>
          </a:scene3d>
        </p:grpSpPr>
        <p:sp>
          <p:nvSpPr>
            <p:cNvPr id="5" name="Oval 4"/>
            <p:cNvSpPr/>
            <p:nvPr/>
          </p:nvSpPr>
          <p:spPr>
            <a:xfrm>
              <a:off x="642910" y="642918"/>
              <a:ext cx="2143140" cy="2143140"/>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6" name="Oval 5"/>
            <p:cNvSpPr/>
            <p:nvPr/>
          </p:nvSpPr>
          <p:spPr>
            <a:xfrm>
              <a:off x="2428860" y="3500438"/>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7" name="Oval 6"/>
            <p:cNvSpPr/>
            <p:nvPr/>
          </p:nvSpPr>
          <p:spPr>
            <a:xfrm>
              <a:off x="2928926" y="2214554"/>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8" name="Oval 7"/>
            <p:cNvSpPr/>
            <p:nvPr/>
          </p:nvSpPr>
          <p:spPr>
            <a:xfrm>
              <a:off x="2428860" y="2786058"/>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9" name="Oval 8"/>
            <p:cNvSpPr/>
            <p:nvPr/>
          </p:nvSpPr>
          <p:spPr>
            <a:xfrm>
              <a:off x="3929058" y="1928802"/>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innerShdw blurRad="63500" dist="50800" dir="18900000">
                <a:prstClr val="black">
                  <a:alpha val="50000"/>
                </a:prstClr>
              </a:innerShdw>
            </a:effectLst>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srgbClr val="F58320"/>
                </a:solidFill>
              </a:endParaRPr>
            </a:p>
          </p:txBody>
        </p:sp>
        <p:sp>
          <p:nvSpPr>
            <p:cNvPr id="10" name="Oval 9"/>
            <p:cNvSpPr/>
            <p:nvPr/>
          </p:nvSpPr>
          <p:spPr>
            <a:xfrm>
              <a:off x="314324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11" name="Oval 10"/>
            <p:cNvSpPr/>
            <p:nvPr/>
          </p:nvSpPr>
          <p:spPr>
            <a:xfrm>
              <a:off x="2786050" y="107154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12" name="Oval 11"/>
            <p:cNvSpPr/>
            <p:nvPr/>
          </p:nvSpPr>
          <p:spPr>
            <a:xfrm>
              <a:off x="207167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13" name="Oval 12"/>
            <p:cNvSpPr/>
            <p:nvPr/>
          </p:nvSpPr>
          <p:spPr>
            <a:xfrm>
              <a:off x="2928926" y="1643050"/>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grpSp>
      <p:sp>
        <p:nvSpPr>
          <p:cNvPr id="2" name="Title 1"/>
          <p:cNvSpPr txBox="1">
            <a:spLocks/>
          </p:cNvSpPr>
          <p:nvPr/>
        </p:nvSpPr>
        <p:spPr>
          <a:xfrm>
            <a:off x="5144746" y="889977"/>
            <a:ext cx="3999254" cy="1470025"/>
          </a:xfrm>
          <a:prstGeom prst="rect">
            <a:avLst/>
          </a:prstGeom>
        </p:spPr>
        <p:txBody>
          <a:bodyPr rtlCol="0"/>
          <a:lstStyle/>
          <a:p>
            <a:pPr marL="0" marR="0" lvl="0" indent="0" algn="r" defTabSz="914400" rtl="0" eaLnBrk="1" fontAlgn="auto" latinLnBrk="0" hangingPunct="1">
              <a:lnSpc>
                <a:spcPct val="100000"/>
              </a:lnSpc>
              <a:spcBef>
                <a:spcPct val="0"/>
              </a:spcBef>
              <a:spcAft>
                <a:spcPts val="600"/>
              </a:spcAft>
              <a:buClrTx/>
              <a:buSzTx/>
              <a:buFontTx/>
              <a:buNone/>
              <a:tabLst/>
              <a:defRPr/>
            </a:pPr>
            <a:r>
              <a:rPr kumimoji="0" lang="en-GB" sz="4800" b="0" i="0" u="none" strike="noStrike" kern="1200" cap="none" spc="0" normalizeH="0" baseline="0" noProof="0" dirty="0" smtClean="0">
                <a:ln>
                  <a:noFill/>
                </a:ln>
                <a:solidFill>
                  <a:srgbClr val="0070C0"/>
                </a:solidFill>
                <a:effectLst>
                  <a:outerShdw blurRad="38100" dist="38100" dir="2700000" algn="tl">
                    <a:srgbClr val="000000">
                      <a:alpha val="43137"/>
                    </a:srgbClr>
                  </a:outerShdw>
                </a:effectLst>
                <a:uLnTx/>
                <a:uFillTx/>
                <a:latin typeface="Arial Rounded MT Bold" pitchFamily="34" charset="0"/>
                <a:ea typeface="+mj-ea"/>
                <a:cs typeface="+mj-cs"/>
              </a:rPr>
              <a:t>OUT</a:t>
            </a:r>
            <a:r>
              <a:rPr kumimoji="0" lang="en-GB" sz="4800" b="0" i="0" u="none" strike="noStrike" kern="1200" cap="none" spc="0" normalizeH="0" baseline="0" noProof="0" dirty="0" smtClean="0">
                <a:ln>
                  <a:noFill/>
                </a:ln>
                <a:solidFill>
                  <a:srgbClr val="B58D0B"/>
                </a:solidFill>
                <a:effectLst>
                  <a:outerShdw blurRad="38100" dist="38100" dir="2700000" algn="tl">
                    <a:srgbClr val="000000">
                      <a:alpha val="43137"/>
                    </a:srgbClr>
                  </a:outerShdw>
                </a:effectLst>
                <a:uLnTx/>
                <a:uFillTx/>
                <a:latin typeface="Arial Rounded MT Bold" pitchFamily="34" charset="0"/>
                <a:ea typeface="+mj-ea"/>
                <a:cs typeface="+mj-cs"/>
              </a:rPr>
              <a:t> OER </a:t>
            </a:r>
          </a:p>
          <a:p>
            <a:pPr marL="0" marR="0" lvl="0" indent="0" algn="r" defTabSz="914400" rtl="0" eaLnBrk="1" fontAlgn="auto" latinLnBrk="0" hangingPunct="1">
              <a:lnSpc>
                <a:spcPct val="100000"/>
              </a:lnSpc>
              <a:spcBef>
                <a:spcPct val="0"/>
              </a:spcBef>
              <a:spcAft>
                <a:spcPts val="600"/>
              </a:spcAft>
              <a:buClrTx/>
              <a:buSzTx/>
              <a:buFontTx/>
              <a:buNone/>
              <a:tabLst/>
              <a:defRPr/>
            </a:pPr>
            <a:endParaRPr lang="en-GB" sz="4800" dirty="0">
              <a:solidFill>
                <a:srgbClr val="B58D0B"/>
              </a:solidFill>
              <a:effectLst>
                <a:outerShdw blurRad="38100" dist="38100" dir="2700000" algn="tl">
                  <a:srgbClr val="000000">
                    <a:alpha val="43137"/>
                  </a:srgbClr>
                </a:outerShdw>
              </a:effectLst>
              <a:latin typeface="Arial Rounded MT Bold" pitchFamily="34" charset="0"/>
              <a:ea typeface="+mj-ea"/>
              <a:cs typeface="+mj-cs"/>
            </a:endParaRPr>
          </a:p>
          <a:p>
            <a:pPr marL="0" marR="0" lvl="0" indent="0" algn="r" defTabSz="914400" rtl="0" eaLnBrk="1" fontAlgn="auto" latinLnBrk="0" hangingPunct="1">
              <a:lnSpc>
                <a:spcPct val="100000"/>
              </a:lnSpc>
              <a:spcBef>
                <a:spcPct val="0"/>
              </a:spcBef>
              <a:spcAft>
                <a:spcPts val="600"/>
              </a:spcAft>
              <a:buClrTx/>
              <a:buSzTx/>
              <a:buFontTx/>
              <a:buNone/>
              <a:tabLst/>
              <a:defRPr/>
            </a:pPr>
            <a:r>
              <a:rPr kumimoji="0" lang="en-GB" sz="4800" b="0" i="0" u="none" strike="noStrike" kern="1200" cap="none" spc="0" normalizeH="0" baseline="0" noProof="0" dirty="0" smtClean="0">
                <a:ln>
                  <a:noFill/>
                </a:ln>
                <a:solidFill>
                  <a:srgbClr val="B58D0B"/>
                </a:solidFill>
                <a:effectLst>
                  <a:outerShdw blurRad="38100" dist="38100" dir="2700000" algn="tl">
                    <a:srgbClr val="000000">
                      <a:alpha val="43137"/>
                    </a:srgbClr>
                  </a:outerShdw>
                </a:effectLst>
                <a:uLnTx/>
                <a:uFillTx/>
                <a:latin typeface="Arial Rounded MT Bold" pitchFamily="34" charset="0"/>
                <a:ea typeface="+mj-ea"/>
                <a:cs typeface="+mj-cs"/>
              </a:rPr>
              <a:t>Institutional Analysis workshop</a:t>
            </a:r>
            <a:endParaRPr kumimoji="0" lang="en-GB" sz="3400" b="0" i="0" u="none" strike="noStrike" kern="1200" cap="none" spc="0" normalizeH="0" baseline="0" noProof="0" dirty="0" smtClean="0">
              <a:ln>
                <a:noFill/>
              </a:ln>
              <a:solidFill>
                <a:srgbClr val="B58D0B"/>
              </a:solidFill>
              <a:effectLst>
                <a:outerShdw blurRad="38100" dist="38100" dir="2700000" algn="tl">
                  <a:srgbClr val="000000">
                    <a:alpha val="43137"/>
                  </a:srgbClr>
                </a:outerShdw>
              </a:effectLst>
              <a:uLnTx/>
              <a:uFillTx/>
              <a:latin typeface="Arial Rounded MT Bold" pitchFamily="34" charset="0"/>
              <a:ea typeface="+mj-ea"/>
              <a:cs typeface="+mj-cs"/>
            </a:endParaRPr>
          </a:p>
        </p:txBody>
      </p:sp>
      <p:sp>
        <p:nvSpPr>
          <p:cNvPr id="3" name="Subtitle 2"/>
          <p:cNvSpPr txBox="1">
            <a:spLocks/>
          </p:cNvSpPr>
          <p:nvPr/>
        </p:nvSpPr>
        <p:spPr>
          <a:xfrm>
            <a:off x="4942512" y="4667250"/>
            <a:ext cx="4049088" cy="514350"/>
          </a:xfrm>
          <a:prstGeom prst="rect">
            <a:avLst/>
          </a:prstGeom>
        </p:spPr>
        <p:txBody>
          <a:bodyPr/>
          <a:lstStyle/>
          <a:p>
            <a:pPr marL="342900" indent="-342900" algn="r">
              <a:spcBef>
                <a:spcPct val="20000"/>
              </a:spcBef>
              <a:defRPr/>
            </a:pPr>
            <a:r>
              <a:rPr lang="en-GB" sz="2400" dirty="0" smtClean="0">
                <a:solidFill>
                  <a:srgbClr val="573201"/>
                </a:solidFill>
                <a:latin typeface="Arial Rounded MT Bold" pitchFamily="34" charset="0"/>
              </a:rPr>
              <a:t>OUT, 24 November 2014</a:t>
            </a:r>
            <a:endParaRPr lang="en-GB" sz="2400" dirty="0">
              <a:solidFill>
                <a:srgbClr val="573201"/>
              </a:solidFill>
              <a:latin typeface="Arial Rounded MT Bold" pitchFamily="34" charset="0"/>
            </a:endParaRPr>
          </a:p>
          <a:p>
            <a:pPr marL="342900" marR="0" lvl="0" indent="-342900" algn="r" defTabSz="914400" rtl="0" eaLnBrk="1" fontAlgn="base" latinLnBrk="0" hangingPunct="1">
              <a:lnSpc>
                <a:spcPct val="100000"/>
              </a:lnSpc>
              <a:spcBef>
                <a:spcPct val="20000"/>
              </a:spcBef>
              <a:spcAft>
                <a:spcPct val="0"/>
              </a:spcAft>
              <a:buClrTx/>
              <a:buSzTx/>
              <a:tabLst/>
              <a:defRPr/>
            </a:pPr>
            <a:endParaRPr kumimoji="0" lang="en-GB" sz="2400" b="0" i="0" u="none" strike="noStrike" kern="1200" cap="none" spc="0" normalizeH="0" baseline="0" noProof="0" dirty="0" smtClean="0">
              <a:ln>
                <a:noFill/>
              </a:ln>
              <a:solidFill>
                <a:srgbClr val="573201"/>
              </a:solidFill>
              <a:effectLst/>
              <a:uLnTx/>
              <a:uFillTx/>
              <a:latin typeface="Arial Rounded MT Bold" pitchFamily="34" charset="0"/>
              <a:ea typeface="+mn-ea"/>
              <a:cs typeface="+mn-cs"/>
            </a:endParaRPr>
          </a:p>
          <a:p>
            <a:pPr marL="342900" marR="0" lvl="0" indent="-342900" algn="r" defTabSz="914400" rtl="0" eaLnBrk="1" fontAlgn="base" latinLnBrk="0" hangingPunct="1">
              <a:lnSpc>
                <a:spcPct val="100000"/>
              </a:lnSpc>
              <a:spcBef>
                <a:spcPct val="20000"/>
              </a:spcBef>
              <a:spcAft>
                <a:spcPct val="0"/>
              </a:spcAft>
              <a:buClrTx/>
              <a:buSzTx/>
              <a:tabLst/>
              <a:defRPr/>
            </a:pPr>
            <a:endParaRPr lang="en-GB" sz="2400" dirty="0">
              <a:solidFill>
                <a:srgbClr val="573201"/>
              </a:solidFill>
              <a:latin typeface="Arial Rounded MT Bold" pitchFamily="34" charset="0"/>
            </a:endParaRPr>
          </a:p>
          <a:p>
            <a:pPr marL="342900" marR="0" lvl="0" indent="-342900" algn="r" defTabSz="914400" rtl="0" eaLnBrk="1" fontAlgn="base" latinLnBrk="0" hangingPunct="1">
              <a:lnSpc>
                <a:spcPct val="100000"/>
              </a:lnSpc>
              <a:spcBef>
                <a:spcPct val="20000"/>
              </a:spcBef>
              <a:spcAft>
                <a:spcPct val="0"/>
              </a:spcAft>
              <a:buClrTx/>
              <a:buSzTx/>
              <a:tabLst/>
              <a:defRPr/>
            </a:pPr>
            <a:endParaRPr kumimoji="0" lang="en-GB" sz="2400" b="0" i="0" u="none" strike="noStrike" kern="1200" cap="none" spc="0" normalizeH="0" baseline="0" noProof="0" dirty="0" smtClean="0">
              <a:ln>
                <a:noFill/>
              </a:ln>
              <a:solidFill>
                <a:srgbClr val="573201"/>
              </a:solidFill>
              <a:effectLst/>
              <a:uLnTx/>
              <a:uFillTx/>
              <a:latin typeface="Arial Rounded MT Bold" pitchFamily="34" charset="0"/>
              <a:ea typeface="+mn-ea"/>
              <a:cs typeface="+mn-cs"/>
            </a:endParaRPr>
          </a:p>
          <a:p>
            <a:pPr marL="342900" marR="0" lvl="0" indent="-342900" algn="r" defTabSz="914400" rtl="0" eaLnBrk="1" fontAlgn="base" latinLnBrk="0" hangingPunct="1">
              <a:lnSpc>
                <a:spcPct val="100000"/>
              </a:lnSpc>
              <a:spcBef>
                <a:spcPct val="20000"/>
              </a:spcBef>
              <a:spcAft>
                <a:spcPct val="0"/>
              </a:spcAft>
              <a:buClrTx/>
              <a:buSzTx/>
              <a:tabLst/>
              <a:defRPr/>
            </a:pPr>
            <a:endParaRPr lang="en-GB" sz="2400" dirty="0">
              <a:solidFill>
                <a:srgbClr val="573201"/>
              </a:solidFill>
              <a:latin typeface="Arial Rounded MT Bold" pitchFamily="34" charset="0"/>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2111" y="263548"/>
            <a:ext cx="1404457" cy="1265555"/>
          </a:xfrm>
          <a:prstGeom prst="rect">
            <a:avLst/>
          </a:prstGeom>
        </p:spPr>
      </p:pic>
    </p:spTree>
    <p:extLst>
      <p:ext uri="{BB962C8B-B14F-4D97-AF65-F5344CB8AC3E}">
        <p14:creationId xmlns:p14="http://schemas.microsoft.com/office/powerpoint/2010/main" val="1264068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369888"/>
            <a:ext cx="8229600" cy="1143000"/>
          </a:xfrm>
        </p:spPr>
        <p:txBody>
          <a:bodyPr>
            <a:normAutofit/>
          </a:bodyPr>
          <a:lstStyle/>
          <a:p>
            <a:r>
              <a:rPr lang="en-ZA" sz="4300" b="1" dirty="0">
                <a:solidFill>
                  <a:schemeClr val="bg2">
                    <a:lumMod val="50000"/>
                  </a:schemeClr>
                </a:solidFill>
              </a:rPr>
              <a:t>A remixed </a:t>
            </a:r>
            <a:r>
              <a:rPr lang="en-ZA" sz="4300" b="1" dirty="0" smtClean="0">
                <a:solidFill>
                  <a:schemeClr val="bg2">
                    <a:lumMod val="50000"/>
                  </a:schemeClr>
                </a:solidFill>
              </a:rPr>
              <a:t>(adapted) OER</a:t>
            </a:r>
            <a:endParaRPr lang="en-ZA" sz="4300" b="1" dirty="0">
              <a:solidFill>
                <a:schemeClr val="bg2">
                  <a:lumMod val="50000"/>
                </a:schemeClr>
              </a:solidFill>
            </a:endParaRPr>
          </a:p>
        </p:txBody>
      </p:sp>
      <p:sp>
        <p:nvSpPr>
          <p:cNvPr id="3" name="Content Placeholder 2"/>
          <p:cNvSpPr>
            <a:spLocks noGrp="1"/>
          </p:cNvSpPr>
          <p:nvPr>
            <p:ph idx="1"/>
          </p:nvPr>
        </p:nvSpPr>
        <p:spPr>
          <a:xfrm>
            <a:off x="4114800" y="1845734"/>
            <a:ext cx="4251960" cy="2345266"/>
          </a:xfrm>
          <a:extLst/>
        </p:spPr>
        <p:txBody>
          <a:bodyPr>
            <a:noAutofit/>
          </a:bodyPr>
          <a:lstStyle/>
          <a:p>
            <a:pPr marL="0" lvl="7" indent="0">
              <a:buNone/>
              <a:defRPr/>
            </a:pPr>
            <a:r>
              <a:rPr lang="en-ZA" sz="2400" dirty="0" smtClean="0"/>
              <a:t>The yellow hornbill shown left is one of four varieties of hornbills common across sub-Saharan Africa. The other varieties are the grey- and red- hornbills and the much larger ground hornbill.</a:t>
            </a:r>
          </a:p>
          <a:p>
            <a:pPr marL="0" lvl="7" indent="0">
              <a:buNone/>
              <a:defRPr/>
            </a:pPr>
            <a:r>
              <a:rPr lang="en-ZA" sz="2400" dirty="0"/>
              <a:t>As the name suggests, the large horny bill is the key characteristic of the species. What does this suggest about their typical diet?</a:t>
            </a:r>
          </a:p>
        </p:txBody>
      </p:sp>
      <p:pic>
        <p:nvPicPr>
          <p:cNvPr id="40963" name="Picture 2">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099300" y="204789"/>
            <a:ext cx="18288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6"/>
          <p:cNvSpPr>
            <a:spLocks noChangeArrowheads="1"/>
          </p:cNvSpPr>
          <p:nvPr/>
        </p:nvSpPr>
        <p:spPr bwMode="auto">
          <a:xfrm>
            <a:off x="2209800" y="5486400"/>
            <a:ext cx="51054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1600" dirty="0">
                <a:solidFill>
                  <a:srgbClr val="1B346B"/>
                </a:solidFill>
                <a:latin typeface="Calibri" pitchFamily="34" charset="0"/>
              </a:rPr>
              <a:t>This work is licensed under a </a:t>
            </a:r>
            <a:br>
              <a:rPr lang="en-US" sz="1600" dirty="0">
                <a:solidFill>
                  <a:srgbClr val="1B346B"/>
                </a:solidFill>
                <a:latin typeface="Calibri" pitchFamily="34" charset="0"/>
              </a:rPr>
            </a:br>
            <a:r>
              <a:rPr lang="en-US" sz="1600" dirty="0">
                <a:solidFill>
                  <a:srgbClr val="1B346B"/>
                </a:solidFill>
                <a:latin typeface="Calibri" pitchFamily="34" charset="0"/>
                <a:hlinkClick r:id="rId3"/>
              </a:rPr>
              <a:t>Creative Commons Attribution 3.0 </a:t>
            </a:r>
            <a:r>
              <a:rPr lang="en-US" sz="1600" dirty="0" err="1">
                <a:solidFill>
                  <a:srgbClr val="1B346B"/>
                </a:solidFill>
                <a:latin typeface="Calibri" pitchFamily="34" charset="0"/>
                <a:hlinkClick r:id="rId3"/>
              </a:rPr>
              <a:t>Unported</a:t>
            </a:r>
            <a:r>
              <a:rPr lang="en-US" sz="1600" dirty="0">
                <a:solidFill>
                  <a:srgbClr val="1B346B"/>
                </a:solidFill>
                <a:latin typeface="Calibri" pitchFamily="34" charset="0"/>
                <a:hlinkClick r:id="rId3"/>
              </a:rPr>
              <a:t> License</a:t>
            </a:r>
            <a:endParaRPr lang="en-US" sz="1600" dirty="0">
              <a:solidFill>
                <a:srgbClr val="1B346B"/>
              </a:solidFill>
              <a:latin typeface="Calibri" pitchFamily="34" charset="0"/>
            </a:endParaRPr>
          </a:p>
          <a:p>
            <a:pPr algn="ctr"/>
            <a:r>
              <a:rPr lang="en-US" sz="1600" dirty="0">
                <a:solidFill>
                  <a:srgbClr val="1B346B"/>
                </a:solidFill>
                <a:latin typeface="Calibri" pitchFamily="34" charset="0"/>
              </a:rPr>
              <a:t>Citation: John Doe 2012</a:t>
            </a:r>
          </a:p>
          <a:p>
            <a:pPr algn="ctr"/>
            <a:r>
              <a:rPr lang="en-US" sz="1600" dirty="0">
                <a:solidFill>
                  <a:srgbClr val="1B346B"/>
                </a:solidFill>
                <a:latin typeface="Calibri" pitchFamily="34" charset="0"/>
              </a:rPr>
              <a:t>Photo: Tony Mays 2011</a:t>
            </a:r>
            <a:endParaRPr lang="en-ZA" sz="1600" dirty="0"/>
          </a:p>
        </p:txBody>
      </p:sp>
      <p:pic>
        <p:nvPicPr>
          <p:cNvPr id="40966" name="Content Placeholder 4"/>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457200" y="2044700"/>
            <a:ext cx="3394075" cy="325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9758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844550" y="1905000"/>
            <a:ext cx="776605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301" tIns="32150" rIns="64301" bIns="3215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buSzPct val="100000"/>
              <a:buFont typeface="Arial" pitchFamily="34" charset="0"/>
              <a:buChar char="•"/>
              <a:defRPr/>
            </a:pPr>
            <a:r>
              <a:rPr lang="en-US" sz="2500" dirty="0" smtClean="0">
                <a:solidFill>
                  <a:schemeClr val="accent6"/>
                </a:solidFill>
                <a:ea typeface="ヒラギノ角ゴ ProN W3"/>
                <a:cs typeface="ヒラギノ角ゴ ProN W3"/>
              </a:rPr>
              <a:t> Classroom Materials: including lecture </a:t>
            </a:r>
            <a:br>
              <a:rPr lang="en-US" sz="2500" dirty="0" smtClean="0">
                <a:solidFill>
                  <a:schemeClr val="accent6"/>
                </a:solidFill>
                <a:ea typeface="ヒラギノ角ゴ ProN W3"/>
                <a:cs typeface="ヒラギノ角ゴ ProN W3"/>
              </a:rPr>
            </a:br>
            <a:r>
              <a:rPr lang="en-US" sz="2500" dirty="0" smtClean="0">
                <a:solidFill>
                  <a:schemeClr val="accent6"/>
                </a:solidFill>
                <a:ea typeface="ヒラギノ角ゴ ProN W3"/>
                <a:cs typeface="ヒラギノ角ゴ ProN W3"/>
              </a:rPr>
              <a:t>     presentations, reading lists, syllabi, etc.</a:t>
            </a:r>
          </a:p>
          <a:p>
            <a:pPr eaLnBrk="1" hangingPunct="1">
              <a:buSzPct val="100000"/>
              <a:buFont typeface="Arial" pitchFamily="34" charset="0"/>
              <a:buChar char="•"/>
              <a:defRPr/>
            </a:pPr>
            <a:r>
              <a:rPr lang="en-US" sz="2500" dirty="0" smtClean="0">
                <a:solidFill>
                  <a:schemeClr val="accent6"/>
                </a:solidFill>
                <a:ea typeface="ヒラギノ角ゴ ProN W3"/>
                <a:cs typeface="ヒラギノ角ゴ ProN W3"/>
              </a:rPr>
              <a:t> Websites</a:t>
            </a:r>
          </a:p>
          <a:p>
            <a:pPr eaLnBrk="1" hangingPunct="1">
              <a:buSzPct val="100000"/>
              <a:buFont typeface="Arial" pitchFamily="34" charset="0"/>
              <a:buChar char="•"/>
              <a:defRPr/>
            </a:pPr>
            <a:r>
              <a:rPr lang="en-US" sz="2500" dirty="0" smtClean="0">
                <a:solidFill>
                  <a:schemeClr val="accent6"/>
                </a:solidFill>
                <a:ea typeface="ヒラギノ角ゴ ProN W3"/>
                <a:cs typeface="ヒラギノ角ゴ ProN W3"/>
              </a:rPr>
              <a:t> Videos</a:t>
            </a:r>
          </a:p>
          <a:p>
            <a:pPr eaLnBrk="1" hangingPunct="1">
              <a:buSzPct val="100000"/>
              <a:buFont typeface="Arial" pitchFamily="34" charset="0"/>
              <a:buChar char="•"/>
              <a:defRPr/>
            </a:pPr>
            <a:r>
              <a:rPr lang="en-US" sz="2500" dirty="0" smtClean="0">
                <a:solidFill>
                  <a:schemeClr val="accent6"/>
                </a:solidFill>
                <a:ea typeface="ヒラギノ角ゴ ProN W3"/>
                <a:cs typeface="ヒラギノ角ゴ ProN W3"/>
              </a:rPr>
              <a:t> Image Collections</a:t>
            </a:r>
          </a:p>
          <a:p>
            <a:pPr eaLnBrk="1" hangingPunct="1">
              <a:buSzPct val="100000"/>
              <a:buFont typeface="Arial" pitchFamily="34" charset="0"/>
              <a:buChar char="•"/>
              <a:defRPr/>
            </a:pPr>
            <a:r>
              <a:rPr lang="en-US" sz="2500" dirty="0" smtClean="0">
                <a:solidFill>
                  <a:schemeClr val="accent6"/>
                </a:solidFill>
                <a:ea typeface="ヒラギノ角ゴ ProN W3"/>
                <a:cs typeface="ヒラギノ角ゴ ProN W3"/>
              </a:rPr>
              <a:t> Software</a:t>
            </a:r>
          </a:p>
          <a:p>
            <a:pPr eaLnBrk="1" hangingPunct="1">
              <a:buSzPct val="100000"/>
              <a:buFont typeface="Arial" pitchFamily="34" charset="0"/>
              <a:buChar char="•"/>
              <a:defRPr/>
            </a:pPr>
            <a:r>
              <a:rPr lang="en-US" sz="2500" dirty="0" smtClean="0">
                <a:solidFill>
                  <a:schemeClr val="accent6"/>
                </a:solidFill>
                <a:ea typeface="ヒラギノ角ゴ ProN W3"/>
                <a:cs typeface="ヒラギノ角ゴ ProN W3"/>
              </a:rPr>
              <a:t> Textbooks</a:t>
            </a:r>
          </a:p>
          <a:p>
            <a:pPr eaLnBrk="1" hangingPunct="1">
              <a:buSzPct val="100000"/>
              <a:buFont typeface="Arial" pitchFamily="34" charset="0"/>
              <a:buChar char="•"/>
              <a:defRPr/>
            </a:pPr>
            <a:r>
              <a:rPr lang="en-US" sz="2500" dirty="0" smtClean="0">
                <a:solidFill>
                  <a:schemeClr val="accent6"/>
                </a:solidFill>
                <a:ea typeface="ヒラギノ角ゴ ProN W3"/>
                <a:cs typeface="ヒラギノ角ゴ ProN W3"/>
              </a:rPr>
              <a:t> Blog postings …</a:t>
            </a:r>
          </a:p>
        </p:txBody>
      </p:sp>
      <p:sp>
        <p:nvSpPr>
          <p:cNvPr id="5" name="TextBox 1"/>
          <p:cNvSpPr txBox="1">
            <a:spLocks noChangeArrowheads="1"/>
          </p:cNvSpPr>
          <p:nvPr/>
        </p:nvSpPr>
        <p:spPr bwMode="auto">
          <a:xfrm>
            <a:off x="533400" y="914400"/>
            <a:ext cx="8458200" cy="72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4301" tIns="32150" rIns="64301" bIns="321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Clr>
                <a:srgbClr val="000000"/>
              </a:buClr>
              <a:buSzPct val="100000"/>
              <a:buFont typeface="Times New Roman" panose="02020603050405020304" pitchFamily="18" charset="0"/>
              <a:buNone/>
            </a:pPr>
            <a:r>
              <a:rPr lang="en-US" altLang="en-US" sz="4300" b="1" spc="-50" dirty="0">
                <a:solidFill>
                  <a:schemeClr val="bg2">
                    <a:lumMod val="50000"/>
                  </a:schemeClr>
                </a:solidFill>
                <a:latin typeface="+mj-lt"/>
                <a:ea typeface="+mj-ea"/>
                <a:cs typeface="+mj-cs"/>
              </a:rPr>
              <a:t>What types of materials can be </a:t>
            </a:r>
            <a:r>
              <a:rPr lang="en-US" altLang="en-US" sz="3600" b="1" dirty="0" smtClean="0">
                <a:solidFill>
                  <a:srgbClr val="FF8000"/>
                </a:solidFill>
                <a:ea typeface="ヒラギノ角ゴ ProN W3"/>
                <a:cs typeface="ヒラギノ角ゴ ProN W3"/>
              </a:rPr>
              <a:t>OER?</a:t>
            </a:r>
            <a:r>
              <a:rPr lang="en-US" altLang="en-US" sz="3600" dirty="0" smtClean="0">
                <a:solidFill>
                  <a:schemeClr val="bg1"/>
                </a:solidFill>
                <a:ea typeface="ヒラギノ角ゴ ProN W3"/>
                <a:cs typeface="ヒラギノ角ゴ ProN W3"/>
              </a:rPr>
              <a:t>?</a:t>
            </a:r>
            <a:endParaRPr lang="en-US" altLang="en-US" sz="3600" dirty="0">
              <a:solidFill>
                <a:schemeClr val="bg1"/>
              </a:solidFill>
              <a:ea typeface="ヒラギノ角ゴ ProN W3"/>
              <a:cs typeface="ヒラギノ角ゴ ProN W3"/>
            </a:endParaRPr>
          </a:p>
        </p:txBody>
      </p:sp>
    </p:spTree>
    <p:extLst>
      <p:ext uri="{BB962C8B-B14F-4D97-AF65-F5344CB8AC3E}">
        <p14:creationId xmlns:p14="http://schemas.microsoft.com/office/powerpoint/2010/main" val="198995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838200" y="685800"/>
            <a:ext cx="6858000" cy="919162"/>
          </a:xfrm>
        </p:spPr>
        <p:txBody>
          <a:bodyPr>
            <a:noAutofit/>
          </a:bodyPr>
          <a:lstStyle/>
          <a:p>
            <a:pPr eaLnBrk="1" hangingPunct="1"/>
            <a:r>
              <a:rPr lang="en-GB" altLang="en-US" b="1" dirty="0" smtClean="0">
                <a:solidFill>
                  <a:schemeClr val="bg2">
                    <a:lumMod val="50000"/>
                  </a:schemeClr>
                </a:solidFill>
              </a:rPr>
              <a:t>OER has the Potential to …</a:t>
            </a:r>
            <a:endParaRPr lang="en-US" altLang="en-US" b="1" dirty="0" smtClean="0">
              <a:solidFill>
                <a:schemeClr val="bg2">
                  <a:lumMod val="50000"/>
                </a:schemeClr>
              </a:solidFill>
            </a:endParaRPr>
          </a:p>
        </p:txBody>
      </p:sp>
      <p:sp>
        <p:nvSpPr>
          <p:cNvPr id="3" name="Content Placeholder 2"/>
          <p:cNvSpPr>
            <a:spLocks noGrp="1"/>
          </p:cNvSpPr>
          <p:nvPr>
            <p:ph idx="1"/>
          </p:nvPr>
        </p:nvSpPr>
        <p:spPr>
          <a:xfrm>
            <a:off x="228600" y="1905000"/>
            <a:ext cx="8915400" cy="3733800"/>
          </a:xfrm>
        </p:spPr>
        <p:txBody>
          <a:bodyPr>
            <a:noAutofit/>
          </a:bodyPr>
          <a:lstStyle/>
          <a:p>
            <a:pPr marL="514350" indent="-514350" eaLnBrk="1" hangingPunct="1">
              <a:spcBef>
                <a:spcPts val="1200"/>
              </a:spcBef>
              <a:spcAft>
                <a:spcPts val="300"/>
              </a:spcAft>
              <a:buFont typeface="+mj-lt"/>
              <a:buAutoNum type="arabicPeriod"/>
              <a:defRPr/>
            </a:pPr>
            <a:r>
              <a:rPr lang="en-GB" sz="2000" b="1" dirty="0" smtClean="0">
                <a:solidFill>
                  <a:schemeClr val="accent6"/>
                </a:solidFill>
                <a:latin typeface="Arial" panose="020B0604020202020204" pitchFamily="34" charset="0"/>
                <a:cs typeface="Arial" panose="020B0604020202020204" pitchFamily="34" charset="0"/>
              </a:rPr>
              <a:t>Increase availability of high quality, relevant and need-targeted learning materials; </a:t>
            </a:r>
          </a:p>
          <a:p>
            <a:pPr marL="514350" indent="-514350">
              <a:spcAft>
                <a:spcPts val="300"/>
              </a:spcAft>
              <a:buFont typeface="+mj-lt"/>
              <a:buAutoNum type="arabicPeriod"/>
              <a:defRPr/>
            </a:pPr>
            <a:r>
              <a:rPr lang="en-GB" sz="2000" b="1" dirty="0" smtClean="0">
                <a:solidFill>
                  <a:schemeClr val="accent6"/>
                </a:solidFill>
                <a:latin typeface="Arial" panose="020B0604020202020204" pitchFamily="34" charset="0"/>
                <a:cs typeface="Arial" panose="020B0604020202020204" pitchFamily="34" charset="0"/>
              </a:rPr>
              <a:t>Reduce the cost of accessing educational materials;</a:t>
            </a:r>
          </a:p>
          <a:p>
            <a:pPr marL="514350" indent="-514350">
              <a:spcAft>
                <a:spcPts val="300"/>
              </a:spcAft>
              <a:buFont typeface="+mj-lt"/>
              <a:buAutoNum type="arabicPeriod"/>
              <a:defRPr/>
            </a:pPr>
            <a:r>
              <a:rPr lang="en-GB" sz="2000" b="1" dirty="0" smtClean="0">
                <a:solidFill>
                  <a:schemeClr val="accent6"/>
                </a:solidFill>
                <a:latin typeface="Arial" panose="020B0604020202020204" pitchFamily="34" charset="0"/>
                <a:cs typeface="Arial" panose="020B0604020202020204" pitchFamily="34" charset="0"/>
              </a:rPr>
              <a:t>Allow adaptation of materials and possibly contribute to enabling learners to be active participants in educational processes;</a:t>
            </a:r>
          </a:p>
          <a:p>
            <a:pPr marL="514350" indent="-514350">
              <a:buFont typeface="+mj-lt"/>
              <a:buAutoNum type="arabicPeriod"/>
              <a:defRPr/>
            </a:pPr>
            <a:r>
              <a:rPr lang="en-GB" sz="2000" b="1" dirty="0" smtClean="0">
                <a:solidFill>
                  <a:schemeClr val="accent6"/>
                </a:solidFill>
                <a:latin typeface="Arial" panose="020B0604020202020204" pitchFamily="34" charset="0"/>
                <a:cs typeface="Arial" panose="020B0604020202020204" pitchFamily="34" charset="0"/>
              </a:rPr>
              <a:t>Achieve collaborative partnership of people working in communities of practice, preferably across/within institutions;</a:t>
            </a:r>
          </a:p>
          <a:p>
            <a:pPr marL="514350" indent="-514350">
              <a:buFont typeface="+mj-lt"/>
              <a:buAutoNum type="arabicPeriod"/>
              <a:defRPr/>
            </a:pPr>
            <a:r>
              <a:rPr lang="en-GB" sz="2000" b="1" dirty="0" smtClean="0">
                <a:solidFill>
                  <a:schemeClr val="accent6"/>
                </a:solidFill>
                <a:latin typeface="Arial" panose="020B0604020202020204" pitchFamily="34" charset="0"/>
                <a:cs typeface="Arial" panose="020B0604020202020204" pitchFamily="34" charset="0"/>
              </a:rPr>
              <a:t>Build capacity in African higher education institutions by providing educators with access, at low or no cost, to the </a:t>
            </a:r>
            <a:r>
              <a:rPr lang="en-GB" sz="2000" b="1"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tools</a:t>
            </a:r>
            <a:r>
              <a:rPr lang="en-GB" sz="2000" b="1" dirty="0" smtClean="0">
                <a:solidFill>
                  <a:schemeClr val="accent6"/>
                </a:solidFill>
                <a:latin typeface="Arial" panose="020B0604020202020204" pitchFamily="34" charset="0"/>
                <a:cs typeface="Arial" panose="020B0604020202020204" pitchFamily="34" charset="0"/>
              </a:rPr>
              <a:t> and content required to produce high quality educational materials.</a:t>
            </a:r>
          </a:p>
        </p:txBody>
      </p:sp>
    </p:spTree>
    <p:extLst>
      <p:ext uri="{BB962C8B-B14F-4D97-AF65-F5344CB8AC3E}">
        <p14:creationId xmlns:p14="http://schemas.microsoft.com/office/powerpoint/2010/main" val="777035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dirty="0">
                <a:solidFill>
                  <a:schemeClr val="bg2">
                    <a:lumMod val="50000"/>
                  </a:schemeClr>
                </a:solidFill>
              </a:rPr>
              <a:t>What is the difference between Open Courseware and OER</a:t>
            </a:r>
            <a:r>
              <a:rPr lang="en-ZA" b="1" dirty="0" smtClean="0">
                <a:solidFill>
                  <a:schemeClr val="bg2">
                    <a:lumMod val="50000"/>
                  </a:schemeClr>
                </a:solidFill>
              </a:rPr>
              <a:t>?</a:t>
            </a:r>
            <a:endParaRPr lang="en-GB" dirty="0"/>
          </a:p>
        </p:txBody>
      </p:sp>
      <p:sp>
        <p:nvSpPr>
          <p:cNvPr id="3" name="Content Placeholder 2"/>
          <p:cNvSpPr>
            <a:spLocks noGrp="1"/>
          </p:cNvSpPr>
          <p:nvPr>
            <p:ph idx="1"/>
          </p:nvPr>
        </p:nvSpPr>
        <p:spPr>
          <a:xfrm>
            <a:off x="822959" y="1845734"/>
            <a:ext cx="7543801" cy="3793066"/>
          </a:xfrm>
        </p:spPr>
        <p:txBody>
          <a:bodyPr>
            <a:normAutofit/>
          </a:bodyPr>
          <a:lstStyle/>
          <a:p>
            <a:pPr>
              <a:spcBef>
                <a:spcPts val="1400"/>
              </a:spcBef>
              <a:buClr>
                <a:srgbClr val="000000"/>
              </a:buClr>
              <a:defRPr/>
            </a:pPr>
            <a:endParaRPr lang="en-US" sz="2800" dirty="0" smtClean="0">
              <a:solidFill>
                <a:srgbClr val="435B9F"/>
              </a:solidFill>
              <a:latin typeface="Arial" panose="020B0604020202020204" pitchFamily="34" charset="0"/>
              <a:ea typeface="MS PGothic" pitchFamily="34" charset="-128"/>
              <a:cs typeface="Arial" panose="020B0604020202020204" pitchFamily="34" charset="0"/>
            </a:endParaRPr>
          </a:p>
          <a:p>
            <a:pPr>
              <a:spcBef>
                <a:spcPts val="1400"/>
              </a:spcBef>
              <a:buClr>
                <a:srgbClr val="000000"/>
              </a:buClr>
              <a:defRPr/>
            </a:pPr>
            <a:r>
              <a:rPr lang="en-US" sz="2800" dirty="0" smtClean="0">
                <a:solidFill>
                  <a:srgbClr val="435B9F"/>
                </a:solidFill>
                <a:latin typeface="Arial" panose="020B0604020202020204" pitchFamily="34" charset="0"/>
                <a:ea typeface="MS PGothic" pitchFamily="34" charset="-128"/>
                <a:cs typeface="Arial" panose="020B0604020202020204" pitchFamily="34" charset="0"/>
              </a:rPr>
              <a:t>OCW</a:t>
            </a:r>
            <a:r>
              <a:rPr lang="en-US" sz="2800" dirty="0" smtClean="0">
                <a:solidFill>
                  <a:srgbClr val="7030A0"/>
                </a:solidFill>
                <a:latin typeface="Arial" panose="020B0604020202020204" pitchFamily="34" charset="0"/>
                <a:ea typeface="MS PGothic" pitchFamily="34" charset="-128"/>
                <a:cs typeface="Arial" panose="020B0604020202020204" pitchFamily="34" charset="0"/>
              </a:rPr>
              <a:t> </a:t>
            </a:r>
            <a:r>
              <a:rPr lang="en-US" sz="2800" dirty="0">
                <a:solidFill>
                  <a:schemeClr val="accent6"/>
                </a:solidFill>
                <a:latin typeface="Arial" panose="020B0604020202020204" pitchFamily="34" charset="0"/>
                <a:ea typeface="MS PGothic" pitchFamily="34" charset="-128"/>
                <a:cs typeface="Arial" panose="020B0604020202020204" pitchFamily="34" charset="0"/>
              </a:rPr>
              <a:t>focuses on sharing open content that is developed specifically to instruct a course </a:t>
            </a:r>
          </a:p>
          <a:p>
            <a:pPr>
              <a:spcBef>
                <a:spcPts val="2813"/>
              </a:spcBef>
              <a:buClr>
                <a:srgbClr val="000000"/>
              </a:buClr>
              <a:defRPr/>
            </a:pPr>
            <a:r>
              <a:rPr lang="en-US" sz="2800" dirty="0" smtClean="0">
                <a:solidFill>
                  <a:srgbClr val="435B9F"/>
                </a:solidFill>
                <a:latin typeface="Arial" panose="020B0604020202020204" pitchFamily="34" charset="0"/>
                <a:ea typeface="MS PGothic" pitchFamily="34" charset="-128"/>
                <a:cs typeface="Arial" panose="020B0604020202020204" pitchFamily="34" charset="0"/>
              </a:rPr>
              <a:t>OER</a:t>
            </a:r>
            <a:r>
              <a:rPr lang="en-US" sz="2800" dirty="0" smtClean="0">
                <a:solidFill>
                  <a:srgbClr val="FFFFFF"/>
                </a:solidFill>
                <a:latin typeface="Arial" panose="020B0604020202020204" pitchFamily="34" charset="0"/>
                <a:ea typeface="MS PGothic" pitchFamily="34" charset="-128"/>
                <a:cs typeface="Arial" panose="020B0604020202020204" pitchFamily="34" charset="0"/>
              </a:rPr>
              <a:t> </a:t>
            </a:r>
            <a:r>
              <a:rPr lang="en-US" sz="2800" dirty="0">
                <a:solidFill>
                  <a:schemeClr val="accent6"/>
                </a:solidFill>
                <a:latin typeface="Arial" panose="020B0604020202020204" pitchFamily="34" charset="0"/>
                <a:ea typeface="MS PGothic" pitchFamily="34" charset="-128"/>
                <a:cs typeface="Arial" panose="020B0604020202020204" pitchFamily="34" charset="0"/>
              </a:rPr>
              <a:t>includes any educational content that is shared under an open license, whether or not it is a part of a course</a:t>
            </a:r>
          </a:p>
        </p:txBody>
      </p:sp>
    </p:spTree>
    <p:extLst>
      <p:ext uri="{BB962C8B-B14F-4D97-AF65-F5344CB8AC3E}">
        <p14:creationId xmlns:p14="http://schemas.microsoft.com/office/powerpoint/2010/main" val="2421337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 Example</a:t>
            </a:r>
            <a:endParaRPr lang="en-US" dirty="0"/>
          </a:p>
        </p:txBody>
      </p:sp>
      <p:sp>
        <p:nvSpPr>
          <p:cNvPr id="3" name="Content Placeholder 2"/>
          <p:cNvSpPr>
            <a:spLocks noGrp="1"/>
          </p:cNvSpPr>
          <p:nvPr>
            <p:ph idx="1"/>
          </p:nvPr>
        </p:nvSpPr>
        <p:spPr>
          <a:xfrm>
            <a:off x="228600" y="1828800"/>
            <a:ext cx="5626968" cy="3965945"/>
          </a:xfrm>
        </p:spPr>
        <p:txBody>
          <a:bodyPr>
            <a:normAutofit fontScale="92500" lnSpcReduction="10000"/>
          </a:bodyPr>
          <a:lstStyle/>
          <a:p>
            <a:pPr marL="0" indent="0" eaLnBrk="1" fontAlgn="auto" hangingPunct="1">
              <a:lnSpc>
                <a:spcPct val="80000"/>
              </a:lnSpc>
              <a:spcAft>
                <a:spcPts val="0"/>
              </a:spcAft>
              <a:buFont typeface="Wingdings" pitchFamily="-110" charset="2"/>
              <a:buNone/>
              <a:defRPr/>
            </a:pPr>
            <a:r>
              <a:rPr lang="en-ZA" sz="2200" dirty="0"/>
              <a:t>The flagship of the Hewlett Foundation OER investments is the </a:t>
            </a:r>
            <a:r>
              <a:rPr lang="en-ZA" sz="2200" b="1" dirty="0">
                <a:solidFill>
                  <a:srgbClr val="D4A73C"/>
                </a:solidFill>
              </a:rPr>
              <a:t>MIT Open Courseware </a:t>
            </a:r>
            <a:r>
              <a:rPr lang="en-ZA" sz="2200" dirty="0"/>
              <a:t>project. </a:t>
            </a:r>
            <a:r>
              <a:rPr lang="en-ZA" sz="2200" dirty="0" smtClean="0"/>
              <a:t>This </a:t>
            </a:r>
            <a:r>
              <a:rPr lang="en-ZA" sz="2200" dirty="0"/>
              <a:t>project emerged from MIT faculty and administrators who asked themselves the following question</a:t>
            </a:r>
            <a:r>
              <a:rPr lang="en-ZA" sz="2200" dirty="0" smtClean="0"/>
              <a:t>:</a:t>
            </a:r>
            <a:br>
              <a:rPr lang="en-ZA" sz="2200" dirty="0" smtClean="0"/>
            </a:br>
            <a:r>
              <a:rPr lang="en-ZA" sz="2200" dirty="0" smtClean="0"/>
              <a:t> </a:t>
            </a:r>
            <a:r>
              <a:rPr lang="en-ZA" sz="2200" dirty="0"/>
              <a:t/>
            </a:r>
            <a:br>
              <a:rPr lang="en-ZA" sz="2200" dirty="0"/>
            </a:br>
            <a:r>
              <a:rPr lang="en-ZA" sz="2200" dirty="0">
                <a:solidFill>
                  <a:srgbClr val="D4A73C"/>
                </a:solidFill>
              </a:rPr>
              <a:t>“</a:t>
            </a:r>
            <a:r>
              <a:rPr lang="en-ZA" sz="2200" i="1" dirty="0">
                <a:solidFill>
                  <a:srgbClr val="D4A73C"/>
                </a:solidFill>
              </a:rPr>
              <a:t>How is the Internet going to be used in education and what is our university going to do about it?” </a:t>
            </a:r>
            <a:r>
              <a:rPr lang="en-ZA" sz="2200" b="1" i="1" dirty="0" smtClean="0">
                <a:solidFill>
                  <a:srgbClr val="D4A73C"/>
                </a:solidFill>
              </a:rPr>
              <a:t/>
            </a:r>
            <a:br>
              <a:rPr lang="en-ZA" sz="2200" b="1" i="1" dirty="0" smtClean="0">
                <a:solidFill>
                  <a:srgbClr val="D4A73C"/>
                </a:solidFill>
              </a:rPr>
            </a:br>
            <a:endParaRPr lang="en-ZA" sz="2200" b="1" i="1" dirty="0">
              <a:solidFill>
                <a:srgbClr val="D4A73C"/>
              </a:solidFill>
            </a:endParaRPr>
          </a:p>
          <a:p>
            <a:pPr marL="0" indent="0" eaLnBrk="1" fontAlgn="auto" hangingPunct="1">
              <a:lnSpc>
                <a:spcPct val="80000"/>
              </a:lnSpc>
              <a:spcAft>
                <a:spcPts val="1200"/>
              </a:spcAft>
              <a:buFont typeface="Wingdings" pitchFamily="-110" charset="2"/>
              <a:buNone/>
              <a:defRPr/>
            </a:pPr>
            <a:r>
              <a:rPr lang="en-ZA" sz="2200" dirty="0"/>
              <a:t>The answer from the MIT faculty was this: </a:t>
            </a:r>
          </a:p>
          <a:p>
            <a:pPr marL="0" indent="0" eaLnBrk="1" fontAlgn="auto" hangingPunct="1">
              <a:lnSpc>
                <a:spcPct val="80000"/>
              </a:lnSpc>
              <a:spcBef>
                <a:spcPts val="600"/>
              </a:spcBef>
              <a:spcAft>
                <a:spcPts val="0"/>
              </a:spcAft>
              <a:buFont typeface="Wingdings" pitchFamily="-110" charset="2"/>
              <a:buNone/>
              <a:defRPr/>
            </a:pPr>
            <a:r>
              <a:rPr lang="en-ZA" sz="2200" dirty="0">
                <a:solidFill>
                  <a:srgbClr val="D4A73C"/>
                </a:solidFill>
              </a:rPr>
              <a:t>“</a:t>
            </a:r>
            <a:r>
              <a:rPr lang="en-ZA" sz="2200" i="1" dirty="0">
                <a:solidFill>
                  <a:srgbClr val="D4A73C"/>
                </a:solidFill>
              </a:rPr>
              <a:t>Use it to provide free access to the primary materials for virtually all our courses. We are going to make our educational material available to students, faculty, and other learners, anywhere in the world, at any time, </a:t>
            </a:r>
            <a:br>
              <a:rPr lang="en-ZA" sz="2200" i="1" dirty="0">
                <a:solidFill>
                  <a:srgbClr val="D4A73C"/>
                </a:solidFill>
              </a:rPr>
            </a:br>
            <a:r>
              <a:rPr lang="en-ZA" sz="2200" i="1" dirty="0">
                <a:solidFill>
                  <a:srgbClr val="D4A73C"/>
                </a:solidFill>
              </a:rPr>
              <a:t>for free.”</a:t>
            </a:r>
            <a:endParaRPr lang="en-US" sz="2200" i="1" dirty="0">
              <a:solidFill>
                <a:srgbClr val="D4A73C"/>
              </a:solidFill>
            </a:endParaRPr>
          </a:p>
          <a:p>
            <a:endParaRPr lang="en-US" dirty="0"/>
          </a:p>
        </p:txBody>
      </p:sp>
      <p:pic>
        <p:nvPicPr>
          <p:cNvPr id="4" name="Picture 7"/>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007968" y="980967"/>
            <a:ext cx="3136031" cy="4030479"/>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a:spLocks noChangeArrowheads="1"/>
          </p:cNvSpPr>
          <p:nvPr/>
        </p:nvSpPr>
        <p:spPr bwMode="auto">
          <a:xfrm>
            <a:off x="6588224" y="5042891"/>
            <a:ext cx="266429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ZA" sz="1400" dirty="0">
                <a:hlinkClick r:id="rId3"/>
              </a:rPr>
              <a:t>http://ocw.mit.edu/index.htm</a:t>
            </a:r>
            <a:r>
              <a:rPr lang="en-ZA" sz="1400" dirty="0"/>
              <a:t> </a:t>
            </a:r>
          </a:p>
        </p:txBody>
      </p:sp>
    </p:spTree>
    <p:extLst>
      <p:ext uri="{BB962C8B-B14F-4D97-AF65-F5344CB8AC3E}">
        <p14:creationId xmlns:p14="http://schemas.microsoft.com/office/powerpoint/2010/main" val="6989813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chemeClr val="bg2">
                    <a:lumMod val="50000"/>
                  </a:schemeClr>
                </a:solidFill>
              </a:rPr>
              <a:t>Typical Life Cycle of an OER</a:t>
            </a:r>
            <a:endParaRPr lang="en-US" b="1" dirty="0">
              <a:solidFill>
                <a:schemeClr val="bg2">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012434"/>
              </p:ext>
            </p:extLst>
          </p:nvPr>
        </p:nvGraphicFramePr>
        <p:xfrm>
          <a:off x="-19050" y="990600"/>
          <a:ext cx="9163050" cy="5415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14902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lumMod val="50000"/>
                  </a:schemeClr>
                </a:solidFill>
              </a:rPr>
              <a:t>Challenges to Adoption</a:t>
            </a:r>
            <a:endParaRPr lang="en-US" b="1" dirty="0">
              <a:solidFill>
                <a:schemeClr val="bg2">
                  <a:lumMod val="50000"/>
                </a:schemeClr>
              </a:solidFill>
            </a:endParaRPr>
          </a:p>
        </p:txBody>
      </p:sp>
      <p:sp>
        <p:nvSpPr>
          <p:cNvPr id="3" name="Content Placeholder 2"/>
          <p:cNvSpPr>
            <a:spLocks noGrp="1"/>
          </p:cNvSpPr>
          <p:nvPr>
            <p:ph idx="1"/>
          </p:nvPr>
        </p:nvSpPr>
        <p:spPr>
          <a:xfrm>
            <a:off x="457200" y="1901455"/>
            <a:ext cx="8229600" cy="3965945"/>
          </a:xfrm>
        </p:spPr>
        <p:txBody>
          <a:bodyPr>
            <a:normAutofit fontScale="77500" lnSpcReduction="20000"/>
          </a:bodyPr>
          <a:lstStyle/>
          <a:p>
            <a:pPr eaLnBrk="1" hangingPunct="1"/>
            <a:r>
              <a:rPr lang="en-ZA" sz="3400" dirty="0"/>
              <a:t>OER culture not </a:t>
            </a:r>
            <a:r>
              <a:rPr lang="en-ZA" sz="3400" dirty="0" smtClean="0"/>
              <a:t>established and academics / universities </a:t>
            </a:r>
            <a:r>
              <a:rPr lang="en-ZA" sz="3400" dirty="0"/>
              <a:t>cling to </a:t>
            </a:r>
            <a:r>
              <a:rPr lang="en-ZA" sz="3400" dirty="0" smtClean="0"/>
              <a:t>IPR </a:t>
            </a:r>
            <a:r>
              <a:rPr lang="en-ZA" sz="3400" dirty="0"/>
              <a:t>in </a:t>
            </a:r>
            <a:r>
              <a:rPr lang="en-ZA" sz="3400" dirty="0" smtClean="0"/>
              <a:t>the hope </a:t>
            </a:r>
            <a:r>
              <a:rPr lang="en-ZA" sz="3400" dirty="0"/>
              <a:t>it might become revenue </a:t>
            </a:r>
            <a:r>
              <a:rPr lang="en-ZA" sz="3400" dirty="0" smtClean="0"/>
              <a:t>stream and policy environment sometimes reflect this.</a:t>
            </a:r>
          </a:p>
          <a:p>
            <a:pPr eaLnBrk="1" hangingPunct="1"/>
            <a:r>
              <a:rPr lang="en-ZA" sz="3400" dirty="0" smtClean="0"/>
              <a:t>Fear of a loss of ownership and/or branding.</a:t>
            </a:r>
            <a:endParaRPr lang="en-ZA" sz="3400" dirty="0"/>
          </a:p>
          <a:p>
            <a:pPr eaLnBrk="1" hangingPunct="1"/>
            <a:r>
              <a:rPr lang="en-ZA" sz="3400" dirty="0" smtClean="0"/>
              <a:t>OER Repositories are not </a:t>
            </a:r>
            <a:r>
              <a:rPr lang="en-ZA" sz="3400" dirty="0"/>
              <a:t>comprehensive across all </a:t>
            </a:r>
            <a:r>
              <a:rPr lang="en-ZA" sz="3400" dirty="0" smtClean="0"/>
              <a:t>subjects nor unified into key sites.</a:t>
            </a:r>
            <a:endParaRPr lang="en-ZA" sz="3400" dirty="0"/>
          </a:p>
          <a:p>
            <a:pPr eaLnBrk="1" hangingPunct="1"/>
            <a:r>
              <a:rPr lang="en-ZA" sz="3400" dirty="0" smtClean="0"/>
              <a:t>Skill </a:t>
            </a:r>
            <a:r>
              <a:rPr lang="en-ZA" sz="3400" dirty="0"/>
              <a:t>required in remixing </a:t>
            </a:r>
            <a:r>
              <a:rPr lang="en-ZA" sz="3400" dirty="0" smtClean="0"/>
              <a:t>&amp; reworking materials for new context. Requires capacity development.</a:t>
            </a:r>
            <a:endParaRPr lang="en-ZA" sz="3400" dirty="0"/>
          </a:p>
          <a:p>
            <a:pPr eaLnBrk="1" hangingPunct="1"/>
            <a:r>
              <a:rPr lang="en-ZA" sz="3400" dirty="0"/>
              <a:t>Not clear what resources are actually being used for</a:t>
            </a:r>
            <a:r>
              <a:rPr lang="en-ZA" sz="3400" dirty="0" smtClean="0"/>
              <a:t>. Therefore materials are not packaged for particular purposes.</a:t>
            </a:r>
            <a:endParaRPr lang="en-ZA" sz="3400" dirty="0"/>
          </a:p>
          <a:p>
            <a:endParaRPr lang="en-US" dirty="0"/>
          </a:p>
        </p:txBody>
      </p:sp>
    </p:spTree>
    <p:extLst>
      <p:ext uri="{BB962C8B-B14F-4D97-AF65-F5344CB8AC3E}">
        <p14:creationId xmlns:p14="http://schemas.microsoft.com/office/powerpoint/2010/main" val="2244139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lumMod val="50000"/>
                  </a:schemeClr>
                </a:solidFill>
              </a:rPr>
              <a:t>Discussion Questions</a:t>
            </a:r>
            <a:endParaRPr lang="en-US" b="1" dirty="0">
              <a:solidFill>
                <a:schemeClr val="bg2">
                  <a:lumMod val="50000"/>
                </a:schemeClr>
              </a:solidFill>
            </a:endParaRPr>
          </a:p>
        </p:txBody>
      </p:sp>
      <p:sp>
        <p:nvSpPr>
          <p:cNvPr id="3" name="Content Placeholder 2"/>
          <p:cNvSpPr>
            <a:spLocks noGrp="1"/>
          </p:cNvSpPr>
          <p:nvPr>
            <p:ph idx="1"/>
          </p:nvPr>
        </p:nvSpPr>
        <p:spPr>
          <a:xfrm>
            <a:off x="762000" y="1737361"/>
            <a:ext cx="8229600" cy="4109961"/>
          </a:xfrm>
        </p:spPr>
        <p:txBody>
          <a:bodyPr>
            <a:noAutofit/>
          </a:bodyPr>
          <a:lstStyle/>
          <a:p>
            <a:pPr marL="0" indent="0">
              <a:buNone/>
            </a:pPr>
            <a:r>
              <a:rPr lang="en-US" sz="2800" dirty="0" smtClean="0"/>
              <a:t> To </a:t>
            </a:r>
            <a:r>
              <a:rPr lang="en-US" sz="2800" dirty="0"/>
              <a:t>what extent </a:t>
            </a:r>
            <a:r>
              <a:rPr lang="en-US" sz="2800" dirty="0" smtClean="0"/>
              <a:t>should/could you adopt </a:t>
            </a:r>
            <a:r>
              <a:rPr lang="en-US" sz="2800" dirty="0"/>
              <a:t>OER</a:t>
            </a:r>
            <a:r>
              <a:rPr lang="en-US" sz="2800" dirty="0" smtClean="0"/>
              <a:t>?</a:t>
            </a:r>
          </a:p>
          <a:p>
            <a:r>
              <a:rPr lang="en-US" sz="2800" dirty="0" smtClean="0"/>
              <a:t>How might OER be used to enhance education?</a:t>
            </a:r>
          </a:p>
          <a:p>
            <a:r>
              <a:rPr lang="en-US" sz="2800" dirty="0" smtClean="0"/>
              <a:t>What OER skills would need to inform capacity building needs of your staff?</a:t>
            </a:r>
          </a:p>
          <a:p>
            <a:r>
              <a:rPr lang="en-US" sz="2800" dirty="0" smtClean="0"/>
              <a:t>Can OER be considered a cost effective way to develop new courses for the institution?</a:t>
            </a:r>
          </a:p>
          <a:p>
            <a:r>
              <a:rPr lang="en-US" sz="2800" dirty="0" smtClean="0"/>
              <a:t>What needs to be done to ensure OER based courses are of sufficient quality?</a:t>
            </a:r>
            <a:endParaRPr lang="en-US" sz="2800" dirty="0"/>
          </a:p>
        </p:txBody>
      </p:sp>
    </p:spTree>
    <p:extLst>
      <p:ext uri="{BB962C8B-B14F-4D97-AF65-F5344CB8AC3E}">
        <p14:creationId xmlns:p14="http://schemas.microsoft.com/office/powerpoint/2010/main" val="98939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86100" y="381000"/>
            <a:ext cx="2971800" cy="1195651"/>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defRPr/>
            </a:pPr>
            <a:r>
              <a:rPr lang="en-GB" b="1" dirty="0" smtClean="0">
                <a:solidFill>
                  <a:schemeClr val="bg2">
                    <a:lumMod val="50000"/>
                  </a:schemeClr>
                </a:solidFill>
              </a:rPr>
              <a:t>Thank you!</a:t>
            </a:r>
            <a:endParaRPr lang="en-GB" b="1" dirty="0">
              <a:solidFill>
                <a:schemeClr val="bg2">
                  <a:lumMod val="50000"/>
                </a:schemeClr>
              </a:solidFill>
            </a:endParaRPr>
          </a:p>
        </p:txBody>
      </p:sp>
      <p:sp>
        <p:nvSpPr>
          <p:cNvPr id="5" name="Subtitle 2"/>
          <p:cNvSpPr txBox="1">
            <a:spLocks/>
          </p:cNvSpPr>
          <p:nvPr/>
        </p:nvSpPr>
        <p:spPr>
          <a:xfrm>
            <a:off x="2309813" y="4038600"/>
            <a:ext cx="4524375" cy="17526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spcBef>
                <a:spcPts val="600"/>
              </a:spcBef>
              <a:spcAft>
                <a:spcPts val="0"/>
              </a:spcAft>
              <a:defRPr/>
            </a:pPr>
            <a:r>
              <a:rPr lang="en-GB" sz="1600" dirty="0" smtClean="0"/>
              <a:t>Adapted from work created by Tony Mays</a:t>
            </a:r>
          </a:p>
          <a:p>
            <a:pPr fontAlgn="auto">
              <a:spcBef>
                <a:spcPts val="600"/>
              </a:spcBef>
              <a:spcAft>
                <a:spcPts val="0"/>
              </a:spcAft>
              <a:defRPr/>
            </a:pPr>
            <a:r>
              <a:rPr lang="en-GB" sz="1600" dirty="0" smtClean="0">
                <a:solidFill>
                  <a:srgbClr val="3333FF"/>
                </a:solidFill>
                <a:hlinkClick r:id="rId2"/>
              </a:rPr>
              <a:t>Contact: </a:t>
            </a:r>
            <a:r>
              <a:rPr lang="en-GB" sz="1600" dirty="0" smtClean="0">
                <a:solidFill>
                  <a:srgbClr val="3333FF"/>
                </a:solidFill>
                <a:hlinkClick r:id="rId3"/>
              </a:rPr>
              <a:t>tonym@saide.org.za</a:t>
            </a:r>
            <a:endParaRPr lang="en-GB" sz="1600" dirty="0">
              <a:solidFill>
                <a:srgbClr val="3333FF"/>
              </a:solidFill>
            </a:endParaRPr>
          </a:p>
          <a:p>
            <a:pPr fontAlgn="auto">
              <a:spcBef>
                <a:spcPts val="600"/>
              </a:spcBef>
              <a:spcAft>
                <a:spcPts val="0"/>
              </a:spcAft>
              <a:defRPr/>
            </a:pPr>
            <a:r>
              <a:rPr lang="en-US" altLang="en-US" sz="1600" dirty="0" smtClean="0">
                <a:ea typeface="ヒラギノ角ゴ ProN W3"/>
                <a:cs typeface="ヒラギノ角ゴ ProN W3"/>
              </a:rPr>
              <a:t>Adapted </a:t>
            </a:r>
            <a:r>
              <a:rPr lang="en-US" altLang="en-US" sz="1600" dirty="0">
                <a:ea typeface="ヒラギノ角ゴ ProN W3"/>
                <a:cs typeface="ヒラギノ角ゴ ProN W3"/>
              </a:rPr>
              <a:t>from: Enriching Scholarship, 6 May 2011</a:t>
            </a:r>
          </a:p>
          <a:p>
            <a:pPr algn="ctr">
              <a:spcBef>
                <a:spcPts val="600"/>
              </a:spcBef>
              <a:spcAft>
                <a:spcPts val="0"/>
              </a:spcAft>
              <a:buClr>
                <a:srgbClr val="000000"/>
              </a:buClr>
            </a:pPr>
            <a:r>
              <a:rPr lang="en-US" altLang="en-US" sz="1600" dirty="0">
                <a:ea typeface="ヒラギノ角ゴ ProN W3"/>
                <a:cs typeface="ヒラギノ角ゴ ProN W3"/>
              </a:rPr>
              <a:t>by Susan </a:t>
            </a:r>
            <a:r>
              <a:rPr lang="en-US" altLang="en-US" sz="1600" dirty="0" err="1">
                <a:ea typeface="ヒラギノ角ゴ ProN W3"/>
                <a:cs typeface="ヒラギノ角ゴ ProN W3"/>
              </a:rPr>
              <a:t>Topol</a:t>
            </a:r>
            <a:r>
              <a:rPr lang="en-US" altLang="en-US" sz="1600" dirty="0">
                <a:ea typeface="ヒラギノ角ゴ ProN W3"/>
                <a:cs typeface="ヒラギノ角ゴ ProN W3"/>
              </a:rPr>
              <a:t>, Kathleen </a:t>
            </a:r>
            <a:r>
              <a:rPr lang="en-US" altLang="en-US" sz="1600" dirty="0" err="1">
                <a:ea typeface="ヒラギノ角ゴ ProN W3"/>
                <a:cs typeface="ヒラギノ角ゴ ProN W3"/>
              </a:rPr>
              <a:t>Ludewig</a:t>
            </a:r>
            <a:r>
              <a:rPr lang="en-US" altLang="en-US" sz="1600" dirty="0">
                <a:ea typeface="ヒラギノ角ゴ ProN W3"/>
                <a:cs typeface="ヒラギノ角ゴ ProN W3"/>
              </a:rPr>
              <a:t> </a:t>
            </a:r>
            <a:r>
              <a:rPr lang="en-US" altLang="en-US" sz="1600" dirty="0" err="1" smtClean="0">
                <a:ea typeface="ヒラギノ角ゴ ProN W3"/>
                <a:cs typeface="ヒラギノ角ゴ ProN W3"/>
              </a:rPr>
              <a:t>Omollo</a:t>
            </a:r>
            <a:endParaRPr lang="en-US" altLang="en-US" sz="1600" dirty="0" smtClean="0">
              <a:ea typeface="ヒラギノ角ゴ ProN W3"/>
              <a:cs typeface="ヒラギノ角ゴ ProN W3"/>
            </a:endParaRPr>
          </a:p>
          <a:p>
            <a:pPr algn="ctr">
              <a:spcBef>
                <a:spcPts val="600"/>
              </a:spcBef>
              <a:spcAft>
                <a:spcPts val="0"/>
              </a:spcAft>
              <a:buClr>
                <a:srgbClr val="000000"/>
              </a:buClr>
            </a:pPr>
            <a:r>
              <a:rPr lang="en-US" altLang="en-US" sz="1600" dirty="0"/>
              <a:t>Copyright © 2011 The Regents of the University of Michigan</a:t>
            </a:r>
          </a:p>
          <a:p>
            <a:pPr algn="ctr">
              <a:spcBef>
                <a:spcPts val="600"/>
              </a:spcBef>
              <a:spcAft>
                <a:spcPts val="0"/>
              </a:spcAft>
              <a:buClr>
                <a:srgbClr val="000000"/>
              </a:buClr>
            </a:pPr>
            <a:endParaRPr lang="en-US" altLang="en-US" sz="1600" dirty="0">
              <a:ea typeface="ヒラギノ角ゴ ProN W3"/>
              <a:cs typeface="ヒラギノ角ゴ ProN W3"/>
            </a:endParaRPr>
          </a:p>
          <a:p>
            <a:pPr fontAlgn="auto">
              <a:spcBef>
                <a:spcPts val="600"/>
              </a:spcBef>
              <a:spcAft>
                <a:spcPts val="0"/>
              </a:spcAft>
              <a:defRPr/>
            </a:pPr>
            <a:endParaRPr lang="en-GB" sz="1600" dirty="0">
              <a:solidFill>
                <a:srgbClr val="3333FF"/>
              </a:solidFill>
            </a:endParaRPr>
          </a:p>
        </p:txBody>
      </p:sp>
      <p:pic>
        <p:nvPicPr>
          <p:cNvPr id="6" name="Picture 2">
            <a:hlinkClick r:id="rId4"/>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733800" y="2305314"/>
            <a:ext cx="1676400" cy="547688"/>
          </a:xfrm>
          <a:prstGeom prst="rect">
            <a:avLst/>
          </a:prstGeom>
          <a:noFill/>
          <a:ln w="9525">
            <a:noFill/>
            <a:miter lim="800000"/>
            <a:headEnd/>
            <a:tailEnd/>
          </a:ln>
        </p:spPr>
      </p:pic>
      <p:sp>
        <p:nvSpPr>
          <p:cNvPr id="7" name="TextBox 6"/>
          <p:cNvSpPr txBox="1">
            <a:spLocks noChangeArrowheads="1"/>
          </p:cNvSpPr>
          <p:nvPr/>
        </p:nvSpPr>
        <p:spPr bwMode="auto">
          <a:xfrm>
            <a:off x="1143000" y="2956718"/>
            <a:ext cx="6858000" cy="830997"/>
          </a:xfrm>
          <a:prstGeom prst="rect">
            <a:avLst/>
          </a:prstGeom>
          <a:noFill/>
          <a:ln w="9525">
            <a:noFill/>
            <a:miter lim="800000"/>
            <a:headEnd/>
            <a:tailEnd/>
          </a:ln>
        </p:spPr>
        <p:txBody>
          <a:bodyPr wrap="square">
            <a:spAutoFit/>
          </a:bodyPr>
          <a:lstStyle/>
          <a:p>
            <a:pPr algn="ctr"/>
            <a:r>
              <a:rPr lang="en-US" sz="2400" dirty="0">
                <a:solidFill>
                  <a:srgbClr val="1B346B"/>
                </a:solidFill>
                <a:latin typeface="Calibri" pitchFamily="34" charset="0"/>
              </a:rPr>
              <a:t>This work is licensed under a </a:t>
            </a:r>
            <a:br>
              <a:rPr lang="en-US" sz="2400" dirty="0">
                <a:solidFill>
                  <a:srgbClr val="1B346B"/>
                </a:solidFill>
                <a:latin typeface="Calibri" pitchFamily="34" charset="0"/>
              </a:rPr>
            </a:br>
            <a:r>
              <a:rPr lang="en-US" sz="2400" dirty="0">
                <a:solidFill>
                  <a:srgbClr val="1B346B"/>
                </a:solidFill>
                <a:latin typeface="Calibri" pitchFamily="34" charset="0"/>
                <a:hlinkClick r:id="rId4"/>
              </a:rPr>
              <a:t>Creative Commons Attribution </a:t>
            </a:r>
            <a:r>
              <a:rPr lang="en-US" sz="2400" dirty="0" smtClean="0">
                <a:solidFill>
                  <a:srgbClr val="1B346B"/>
                </a:solidFill>
                <a:latin typeface="Calibri" pitchFamily="34" charset="0"/>
                <a:hlinkClick r:id="rId4"/>
              </a:rPr>
              <a:t>4.0</a:t>
            </a:r>
            <a:r>
              <a:rPr lang="en-US" sz="2400" dirty="0">
                <a:solidFill>
                  <a:srgbClr val="1B346B"/>
                </a:solidFill>
                <a:latin typeface="Calibri" pitchFamily="34" charset="0"/>
                <a:hlinkClick r:id="rId4"/>
              </a:rPr>
              <a:t> </a:t>
            </a:r>
            <a:r>
              <a:rPr lang="en-US" sz="2400" dirty="0" err="1">
                <a:solidFill>
                  <a:srgbClr val="1B346B"/>
                </a:solidFill>
                <a:latin typeface="Calibri" pitchFamily="34" charset="0"/>
                <a:hlinkClick r:id="rId4"/>
              </a:rPr>
              <a:t>Unported</a:t>
            </a:r>
            <a:r>
              <a:rPr lang="en-US" sz="2400" dirty="0">
                <a:solidFill>
                  <a:srgbClr val="1B346B"/>
                </a:solidFill>
                <a:latin typeface="Calibri" pitchFamily="34" charset="0"/>
                <a:hlinkClick r:id="rId4"/>
              </a:rPr>
              <a:t> </a:t>
            </a:r>
            <a:r>
              <a:rPr lang="en-US" sz="2400" dirty="0" smtClean="0">
                <a:solidFill>
                  <a:srgbClr val="1B346B"/>
                </a:solidFill>
                <a:latin typeface="Calibri" pitchFamily="34" charset="0"/>
                <a:hlinkClick r:id="rId4"/>
              </a:rPr>
              <a:t>License</a:t>
            </a:r>
            <a:endParaRPr lang="en-US" sz="2400" dirty="0">
              <a:solidFill>
                <a:srgbClr val="1B346B"/>
              </a:solidFill>
              <a:latin typeface="Calibri" pitchFamily="34" charset="0"/>
            </a:endParaRPr>
          </a:p>
        </p:txBody>
      </p:sp>
    </p:spTree>
    <p:extLst>
      <p:ext uri="{BB962C8B-B14F-4D97-AF65-F5344CB8AC3E}">
        <p14:creationId xmlns:p14="http://schemas.microsoft.com/office/powerpoint/2010/main" val="1670320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p:cNvSpPr txBox="1">
            <a:spLocks noChangeArrowheads="1"/>
          </p:cNvSpPr>
          <p:nvPr/>
        </p:nvSpPr>
        <p:spPr bwMode="auto">
          <a:xfrm>
            <a:off x="533400" y="880004"/>
            <a:ext cx="8229599" cy="4606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3288" tIns="31644" rIns="63288" bIns="31644"/>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9pPr>
          </a:lstStyle>
          <a:p>
            <a:pPr eaLnBrk="1" hangingPunct="1">
              <a:buClr>
                <a:srgbClr val="000000"/>
              </a:buClr>
              <a:buSzPct val="100000"/>
              <a:buFont typeface="Times New Roman" pitchFamily="18" charset="0"/>
              <a:buNone/>
              <a:defRPr/>
            </a:pPr>
            <a:r>
              <a:rPr lang="en-US" sz="4800" b="1" dirty="0" smtClean="0">
                <a:solidFill>
                  <a:schemeClr val="bg2">
                    <a:lumMod val="50000"/>
                  </a:schemeClr>
                </a:solidFill>
                <a:latin typeface="+mj-lt"/>
                <a:ea typeface="ヒラギノ角ゴ ProN W3"/>
                <a:cs typeface="ヒラギノ角ゴ ProN W3"/>
              </a:rPr>
              <a:t>Workshop Objectives</a:t>
            </a:r>
          </a:p>
          <a:p>
            <a:pPr algn="ctr" eaLnBrk="1" hangingPunct="1">
              <a:buClr>
                <a:srgbClr val="000000"/>
              </a:buClr>
              <a:buSzPct val="100000"/>
              <a:buFont typeface="Times New Roman" pitchFamily="18" charset="0"/>
              <a:buNone/>
              <a:defRPr/>
            </a:pPr>
            <a:endParaRPr lang="en-US" sz="4200" dirty="0">
              <a:solidFill>
                <a:schemeClr val="accent6"/>
              </a:solidFill>
              <a:ea typeface="ヒラギノ角ゴ ProN W3"/>
              <a:cs typeface="ヒラギノ角ゴ ProN W3"/>
            </a:endParaRPr>
          </a:p>
          <a:p>
            <a:pPr eaLnBrk="1" hangingPunct="1">
              <a:buClr>
                <a:srgbClr val="000000"/>
              </a:buClr>
              <a:buSzPct val="100000"/>
              <a:buFont typeface="Times New Roman" pitchFamily="18" charset="0"/>
              <a:buNone/>
              <a:defRPr/>
            </a:pPr>
            <a:r>
              <a:rPr lang="en-ZA" sz="2800" dirty="0">
                <a:solidFill>
                  <a:schemeClr val="accent6"/>
                </a:solidFill>
                <a:ea typeface="ヒラギノ角ゴ ProN W3"/>
                <a:cs typeface="ヒラギノ角ゴ ProN W3"/>
              </a:rPr>
              <a:t>1.	build a deepened understanding of how OER practices can support transformation of teaching and learning</a:t>
            </a:r>
          </a:p>
          <a:p>
            <a:pPr eaLnBrk="1" hangingPunct="1">
              <a:buClr>
                <a:srgbClr val="000000"/>
              </a:buClr>
              <a:buSzPct val="100000"/>
              <a:buFont typeface="Times New Roman" pitchFamily="18" charset="0"/>
              <a:buNone/>
              <a:defRPr/>
            </a:pPr>
            <a:r>
              <a:rPr lang="en-ZA" sz="2800" dirty="0">
                <a:solidFill>
                  <a:schemeClr val="accent6"/>
                </a:solidFill>
                <a:ea typeface="ヒラギノ角ゴ ProN W3"/>
                <a:cs typeface="ヒラギノ角ゴ ProN W3"/>
              </a:rPr>
              <a:t>2.	ensure that such accumulating understanding is widely shared and incorporated into policy and advocacy</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518205" y="5780672"/>
            <a:ext cx="1358596" cy="104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23459" y="533400"/>
            <a:ext cx="1134742" cy="1022515"/>
          </a:xfrm>
          <a:prstGeom prst="rect">
            <a:avLst/>
          </a:prstGeom>
        </p:spPr>
      </p:pic>
    </p:spTree>
    <p:extLst>
      <p:ext uri="{BB962C8B-B14F-4D97-AF65-F5344CB8AC3E}">
        <p14:creationId xmlns:p14="http://schemas.microsoft.com/office/powerpoint/2010/main" val="4154408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4"/>
          <p:cNvGrpSpPr>
            <a:grpSpLocks/>
          </p:cNvGrpSpPr>
          <p:nvPr/>
        </p:nvGrpSpPr>
        <p:grpSpPr bwMode="auto">
          <a:xfrm>
            <a:off x="381000" y="381000"/>
            <a:ext cx="4038600" cy="4286250"/>
            <a:chOff x="642910" y="642918"/>
            <a:chExt cx="3633814" cy="3733824"/>
          </a:xfrm>
          <a:solidFill>
            <a:schemeClr val="accent5">
              <a:lumMod val="75000"/>
            </a:schemeClr>
          </a:solidFill>
          <a:effectLst>
            <a:outerShdw blurRad="76200" dist="12700" dir="2700000" sy="-23000" kx="-800400" algn="bl" rotWithShape="0">
              <a:prstClr val="black">
                <a:alpha val="20000"/>
              </a:prstClr>
            </a:outerShdw>
          </a:effectLst>
          <a:scene3d>
            <a:camera prst="perspectiveFront"/>
            <a:lightRig rig="sunset" dir="t"/>
          </a:scene3d>
        </p:grpSpPr>
        <p:sp>
          <p:nvSpPr>
            <p:cNvPr id="5" name="Oval 4"/>
            <p:cNvSpPr/>
            <p:nvPr/>
          </p:nvSpPr>
          <p:spPr>
            <a:xfrm>
              <a:off x="642910" y="642918"/>
              <a:ext cx="2143140" cy="2143140"/>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6" name="Oval 5"/>
            <p:cNvSpPr/>
            <p:nvPr/>
          </p:nvSpPr>
          <p:spPr>
            <a:xfrm>
              <a:off x="2428860" y="3500438"/>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7" name="Oval 6"/>
            <p:cNvSpPr/>
            <p:nvPr/>
          </p:nvSpPr>
          <p:spPr>
            <a:xfrm>
              <a:off x="2928926" y="2214554"/>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8" name="Oval 7"/>
            <p:cNvSpPr/>
            <p:nvPr/>
          </p:nvSpPr>
          <p:spPr>
            <a:xfrm>
              <a:off x="2428860" y="2786058"/>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9" name="Oval 8"/>
            <p:cNvSpPr/>
            <p:nvPr/>
          </p:nvSpPr>
          <p:spPr>
            <a:xfrm>
              <a:off x="3929058" y="1928802"/>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innerShdw blurRad="63500" dist="50800" dir="18900000">
                <a:prstClr val="black">
                  <a:alpha val="50000"/>
                </a:prstClr>
              </a:innerShdw>
            </a:effectLst>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srgbClr val="F58320"/>
                </a:solidFill>
              </a:endParaRPr>
            </a:p>
          </p:txBody>
        </p:sp>
        <p:sp>
          <p:nvSpPr>
            <p:cNvPr id="10" name="Oval 9"/>
            <p:cNvSpPr/>
            <p:nvPr/>
          </p:nvSpPr>
          <p:spPr>
            <a:xfrm>
              <a:off x="314324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11" name="Oval 10"/>
            <p:cNvSpPr/>
            <p:nvPr/>
          </p:nvSpPr>
          <p:spPr>
            <a:xfrm>
              <a:off x="2786050" y="107154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12" name="Oval 11"/>
            <p:cNvSpPr/>
            <p:nvPr/>
          </p:nvSpPr>
          <p:spPr>
            <a:xfrm>
              <a:off x="207167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sp>
          <p:nvSpPr>
            <p:cNvPr id="13" name="Oval 12"/>
            <p:cNvSpPr/>
            <p:nvPr/>
          </p:nvSpPr>
          <p:spPr>
            <a:xfrm>
              <a:off x="2928926" y="1643050"/>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B58D0B"/>
                </a:solidFill>
              </a:endParaRPr>
            </a:p>
          </p:txBody>
        </p:sp>
      </p:grpSp>
      <p:sp>
        <p:nvSpPr>
          <p:cNvPr id="2" name="Title 1"/>
          <p:cNvSpPr txBox="1">
            <a:spLocks/>
          </p:cNvSpPr>
          <p:nvPr/>
        </p:nvSpPr>
        <p:spPr>
          <a:xfrm>
            <a:off x="4533900" y="889977"/>
            <a:ext cx="4610100" cy="1470025"/>
          </a:xfrm>
          <a:prstGeom prst="rect">
            <a:avLst/>
          </a:prstGeom>
        </p:spPr>
        <p:txBody>
          <a:bodyPr rtlCol="0"/>
          <a:lstStyle/>
          <a:p>
            <a:pPr marL="0" marR="0" lvl="0" indent="0" algn="r" defTabSz="914400" rtl="0" eaLnBrk="1" fontAlgn="auto" latinLnBrk="0" hangingPunct="1">
              <a:lnSpc>
                <a:spcPct val="100000"/>
              </a:lnSpc>
              <a:spcBef>
                <a:spcPct val="0"/>
              </a:spcBef>
              <a:spcAft>
                <a:spcPts val="600"/>
              </a:spcAft>
              <a:buClrTx/>
              <a:buSzTx/>
              <a:buFontTx/>
              <a:buNone/>
              <a:tabLst/>
              <a:defRPr/>
            </a:pPr>
            <a:r>
              <a:rPr kumimoji="0" lang="en-GB" sz="4800" b="0" i="0" u="none" strike="noStrike" kern="1200" cap="none" spc="0" normalizeH="0" baseline="0" noProof="0" dirty="0" smtClean="0">
                <a:ln>
                  <a:noFill/>
                </a:ln>
                <a:solidFill>
                  <a:srgbClr val="B58D0B"/>
                </a:solidFill>
                <a:effectLst>
                  <a:outerShdw blurRad="38100" dist="38100" dir="2700000" algn="tl">
                    <a:srgbClr val="000000">
                      <a:alpha val="43137"/>
                    </a:srgbClr>
                  </a:outerShdw>
                </a:effectLst>
                <a:uLnTx/>
                <a:uFillTx/>
                <a:latin typeface="Arial Rounded MT Bold" pitchFamily="34" charset="0"/>
                <a:ea typeface="+mj-ea"/>
                <a:cs typeface="+mj-cs"/>
              </a:rPr>
              <a:t>Thinking about</a:t>
            </a:r>
          </a:p>
          <a:p>
            <a:pPr marL="0" marR="0" lvl="0" indent="0" algn="r" defTabSz="914400" rtl="0" eaLnBrk="1" fontAlgn="auto" latinLnBrk="0" hangingPunct="1">
              <a:lnSpc>
                <a:spcPct val="100000"/>
              </a:lnSpc>
              <a:spcBef>
                <a:spcPct val="0"/>
              </a:spcBef>
              <a:spcAft>
                <a:spcPts val="600"/>
              </a:spcAft>
              <a:buClrTx/>
              <a:buSzTx/>
              <a:buFontTx/>
              <a:buNone/>
              <a:tabLst/>
              <a:defRPr/>
            </a:pPr>
            <a:r>
              <a:rPr kumimoji="0" lang="en-GB" sz="4800" b="0" i="0" u="none" strike="noStrike" kern="1200" cap="none" spc="0" normalizeH="0" baseline="0" noProof="0" dirty="0" smtClean="0">
                <a:ln>
                  <a:noFill/>
                </a:ln>
                <a:solidFill>
                  <a:srgbClr val="B58D0B"/>
                </a:solidFill>
                <a:effectLst>
                  <a:outerShdw blurRad="38100" dist="38100" dir="2700000" algn="tl">
                    <a:srgbClr val="000000">
                      <a:alpha val="43137"/>
                    </a:srgbClr>
                  </a:outerShdw>
                </a:effectLst>
                <a:uLnTx/>
                <a:uFillTx/>
                <a:latin typeface="Arial Rounded MT Bold" pitchFamily="34" charset="0"/>
                <a:ea typeface="+mj-ea"/>
                <a:cs typeface="+mj-cs"/>
              </a:rPr>
              <a:t>OER …</a:t>
            </a:r>
            <a:endParaRPr kumimoji="0" lang="en-GB" sz="3400" b="0" i="0" u="none" strike="noStrike" kern="1200" cap="none" spc="0" normalizeH="0" baseline="0" noProof="0" dirty="0" smtClean="0">
              <a:ln>
                <a:noFill/>
              </a:ln>
              <a:solidFill>
                <a:srgbClr val="B58D0B"/>
              </a:solidFill>
              <a:effectLst>
                <a:outerShdw blurRad="38100" dist="38100" dir="2700000" algn="tl">
                  <a:srgbClr val="000000">
                    <a:alpha val="43137"/>
                  </a:srgbClr>
                </a:outerShdw>
              </a:effectLst>
              <a:uLnTx/>
              <a:uFillTx/>
              <a:latin typeface="Arial Rounded MT Bold" pitchFamily="34" charset="0"/>
              <a:ea typeface="+mj-ea"/>
              <a:cs typeface="+mj-cs"/>
            </a:endParaRPr>
          </a:p>
        </p:txBody>
      </p:sp>
      <p:sp>
        <p:nvSpPr>
          <p:cNvPr id="3" name="Subtitle 2"/>
          <p:cNvSpPr txBox="1">
            <a:spLocks/>
          </p:cNvSpPr>
          <p:nvPr/>
        </p:nvSpPr>
        <p:spPr>
          <a:xfrm>
            <a:off x="4942512" y="3352800"/>
            <a:ext cx="4049088" cy="1828800"/>
          </a:xfrm>
          <a:prstGeom prst="rect">
            <a:avLst/>
          </a:prstGeom>
        </p:spPr>
        <p:txBody>
          <a:bodyPr/>
          <a:lstStyle/>
          <a:p>
            <a:pPr marL="342900" indent="-342900" algn="r">
              <a:spcBef>
                <a:spcPct val="20000"/>
              </a:spcBef>
              <a:defRPr/>
            </a:pPr>
            <a:r>
              <a:rPr lang="en-GB" sz="2400" dirty="0" smtClean="0">
                <a:solidFill>
                  <a:srgbClr val="573201"/>
                </a:solidFill>
                <a:latin typeface="Arial Rounded MT Bold" pitchFamily="34" charset="0"/>
              </a:rPr>
              <a:t>Brenda Mallinson</a:t>
            </a:r>
            <a:endParaRPr lang="en-GB" sz="2400" dirty="0">
              <a:solidFill>
                <a:srgbClr val="573201"/>
              </a:solidFill>
              <a:latin typeface="Arial Rounded MT Bold" pitchFamily="34" charset="0"/>
            </a:endParaRPr>
          </a:p>
          <a:p>
            <a:pPr marL="342900" indent="-342900" algn="r">
              <a:spcBef>
                <a:spcPct val="20000"/>
              </a:spcBef>
              <a:defRPr/>
            </a:pPr>
            <a:r>
              <a:rPr lang="en-GB" sz="2400" dirty="0" smtClean="0">
                <a:solidFill>
                  <a:srgbClr val="573201"/>
                </a:solidFill>
                <a:latin typeface="Arial Rounded MT Bold" pitchFamily="34" charset="0"/>
              </a:rPr>
              <a:t>OER </a:t>
            </a:r>
            <a:r>
              <a:rPr lang="en-GB" sz="2400" dirty="0">
                <a:solidFill>
                  <a:srgbClr val="573201"/>
                </a:solidFill>
                <a:latin typeface="Arial Rounded MT Bold" pitchFamily="34" charset="0"/>
              </a:rPr>
              <a:t>Institutional Analysis</a:t>
            </a:r>
          </a:p>
          <a:p>
            <a:pPr marL="342900" indent="-342900" algn="r">
              <a:spcBef>
                <a:spcPct val="20000"/>
              </a:spcBef>
              <a:defRPr/>
            </a:pPr>
            <a:r>
              <a:rPr lang="en-GB" sz="2400" dirty="0" smtClean="0">
                <a:solidFill>
                  <a:srgbClr val="573201"/>
                </a:solidFill>
                <a:latin typeface="Arial Rounded MT Bold" pitchFamily="34" charset="0"/>
              </a:rPr>
              <a:t>Workshop</a:t>
            </a:r>
          </a:p>
          <a:p>
            <a:pPr marL="342900" indent="-342900" algn="r">
              <a:spcBef>
                <a:spcPct val="20000"/>
              </a:spcBef>
              <a:defRPr/>
            </a:pPr>
            <a:r>
              <a:rPr lang="en-GB" sz="2400" dirty="0" smtClean="0">
                <a:solidFill>
                  <a:srgbClr val="573201"/>
                </a:solidFill>
                <a:latin typeface="Arial Rounded MT Bold" pitchFamily="34" charset="0"/>
              </a:rPr>
              <a:t>OUT, 24 November 2014</a:t>
            </a:r>
            <a:endParaRPr lang="en-GB" sz="2400" dirty="0">
              <a:solidFill>
                <a:srgbClr val="573201"/>
              </a:solidFill>
              <a:latin typeface="Arial Rounded MT Bold" pitchFamily="34" charset="0"/>
            </a:endParaRPr>
          </a:p>
          <a:p>
            <a:pPr marL="342900" marR="0" lvl="0" indent="-342900" algn="r" defTabSz="914400" rtl="0" eaLnBrk="1" fontAlgn="base" latinLnBrk="0" hangingPunct="1">
              <a:lnSpc>
                <a:spcPct val="100000"/>
              </a:lnSpc>
              <a:spcBef>
                <a:spcPct val="20000"/>
              </a:spcBef>
              <a:spcAft>
                <a:spcPct val="0"/>
              </a:spcAft>
              <a:buClrTx/>
              <a:buSzTx/>
              <a:tabLst/>
              <a:defRPr/>
            </a:pPr>
            <a:endParaRPr kumimoji="0" lang="en-GB" sz="2400" b="0" i="0" u="none" strike="noStrike" kern="1200" cap="none" spc="0" normalizeH="0" baseline="0" noProof="0" dirty="0" smtClean="0">
              <a:ln>
                <a:noFill/>
              </a:ln>
              <a:solidFill>
                <a:srgbClr val="573201"/>
              </a:solidFill>
              <a:effectLst/>
              <a:uLnTx/>
              <a:uFillTx/>
              <a:latin typeface="Arial Rounded MT Bold" pitchFamily="34" charset="0"/>
              <a:ea typeface="+mn-ea"/>
              <a:cs typeface="+mn-cs"/>
            </a:endParaRPr>
          </a:p>
          <a:p>
            <a:pPr marL="342900" marR="0" lvl="0" indent="-342900" algn="r" defTabSz="914400" rtl="0" eaLnBrk="1" fontAlgn="base" latinLnBrk="0" hangingPunct="1">
              <a:lnSpc>
                <a:spcPct val="100000"/>
              </a:lnSpc>
              <a:spcBef>
                <a:spcPct val="20000"/>
              </a:spcBef>
              <a:spcAft>
                <a:spcPct val="0"/>
              </a:spcAft>
              <a:buClrTx/>
              <a:buSzTx/>
              <a:tabLst/>
              <a:defRPr/>
            </a:pPr>
            <a:endParaRPr lang="en-GB" sz="2400" dirty="0">
              <a:solidFill>
                <a:srgbClr val="573201"/>
              </a:solidFill>
              <a:latin typeface="Arial Rounded MT Bold" pitchFamily="34" charset="0"/>
            </a:endParaRPr>
          </a:p>
          <a:p>
            <a:pPr marL="342900" marR="0" lvl="0" indent="-342900" algn="r" defTabSz="914400" rtl="0" eaLnBrk="1" fontAlgn="base" latinLnBrk="0" hangingPunct="1">
              <a:lnSpc>
                <a:spcPct val="100000"/>
              </a:lnSpc>
              <a:spcBef>
                <a:spcPct val="20000"/>
              </a:spcBef>
              <a:spcAft>
                <a:spcPct val="0"/>
              </a:spcAft>
              <a:buClrTx/>
              <a:buSzTx/>
              <a:tabLst/>
              <a:defRPr/>
            </a:pPr>
            <a:endParaRPr kumimoji="0" lang="en-GB" sz="2400" b="0" i="0" u="none" strike="noStrike" kern="1200" cap="none" spc="0" normalizeH="0" baseline="0" noProof="0" dirty="0" smtClean="0">
              <a:ln>
                <a:noFill/>
              </a:ln>
              <a:solidFill>
                <a:srgbClr val="573201"/>
              </a:solidFill>
              <a:effectLst/>
              <a:uLnTx/>
              <a:uFillTx/>
              <a:latin typeface="Arial Rounded MT Bold" pitchFamily="34" charset="0"/>
              <a:ea typeface="+mn-ea"/>
              <a:cs typeface="+mn-cs"/>
            </a:endParaRPr>
          </a:p>
          <a:p>
            <a:pPr marL="342900" marR="0" lvl="0" indent="-342900" algn="r" defTabSz="914400" rtl="0" eaLnBrk="1" fontAlgn="base" latinLnBrk="0" hangingPunct="1">
              <a:lnSpc>
                <a:spcPct val="100000"/>
              </a:lnSpc>
              <a:spcBef>
                <a:spcPct val="20000"/>
              </a:spcBef>
              <a:spcAft>
                <a:spcPct val="0"/>
              </a:spcAft>
              <a:buClrTx/>
              <a:buSzTx/>
              <a:tabLst/>
              <a:defRPr/>
            </a:pPr>
            <a:endParaRPr lang="en-GB" sz="2400" dirty="0">
              <a:solidFill>
                <a:srgbClr val="573201"/>
              </a:solidFill>
              <a:latin typeface="Arial Rounded MT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4"/>
          <p:cNvSpPr txBox="1">
            <a:spLocks noChangeArrowheads="1"/>
          </p:cNvSpPr>
          <p:nvPr/>
        </p:nvSpPr>
        <p:spPr bwMode="auto">
          <a:xfrm>
            <a:off x="0" y="400050"/>
            <a:ext cx="9144000" cy="579438"/>
          </a:xfrm>
          <a:prstGeom prst="rect">
            <a:avLst/>
          </a:prstGeom>
          <a:noFill/>
          <a:ln w="9525">
            <a:noFill/>
            <a:miter lim="800000"/>
            <a:headEnd/>
            <a:tailEnd/>
          </a:ln>
        </p:spPr>
        <p:txBody>
          <a:bodyPr>
            <a:spAutoFit/>
          </a:bodyPr>
          <a:lstStyle/>
          <a:p>
            <a:endParaRPr lang="en-GB" sz="3200" dirty="0"/>
          </a:p>
        </p:txBody>
      </p:sp>
      <p:sp>
        <p:nvSpPr>
          <p:cNvPr id="6148" name="Rectangle 5"/>
          <p:cNvSpPr>
            <a:spLocks noGrp="1"/>
          </p:cNvSpPr>
          <p:nvPr>
            <p:ph type="title"/>
          </p:nvPr>
        </p:nvSpPr>
        <p:spPr>
          <a:xfrm>
            <a:off x="457200" y="369888"/>
            <a:ext cx="8229600" cy="1143000"/>
          </a:xfrm>
        </p:spPr>
        <p:txBody>
          <a:bodyPr>
            <a:normAutofit/>
          </a:bodyPr>
          <a:lstStyle/>
          <a:p>
            <a:r>
              <a:rPr lang="en-ZA" b="1" dirty="0" smtClean="0">
                <a:solidFill>
                  <a:schemeClr val="bg2">
                    <a:lumMod val="50000"/>
                  </a:schemeClr>
                </a:solidFill>
              </a:rPr>
              <a:t>So what are OER?</a:t>
            </a:r>
            <a:endParaRPr lang="en-GB" b="1" dirty="0" smtClean="0">
              <a:solidFill>
                <a:schemeClr val="bg2">
                  <a:lumMod val="50000"/>
                </a:schemeClr>
              </a:solidFill>
            </a:endParaRPr>
          </a:p>
        </p:txBody>
      </p:sp>
      <p:sp>
        <p:nvSpPr>
          <p:cNvPr id="6149" name="Rectangle 6"/>
          <p:cNvSpPr>
            <a:spLocks noGrp="1"/>
          </p:cNvSpPr>
          <p:nvPr>
            <p:ph idx="1"/>
          </p:nvPr>
        </p:nvSpPr>
        <p:spPr>
          <a:xfrm>
            <a:off x="457200" y="1676400"/>
            <a:ext cx="8229600" cy="4552951"/>
          </a:xfrm>
        </p:spPr>
        <p:txBody>
          <a:bodyPr>
            <a:noAutofit/>
          </a:bodyPr>
          <a:lstStyle/>
          <a:p>
            <a:pPr marL="0" indent="0" eaLnBrk="0" fontAlgn="base" hangingPunct="0">
              <a:lnSpc>
                <a:spcPct val="100000"/>
              </a:lnSpc>
              <a:spcBef>
                <a:spcPct val="30000"/>
              </a:spcBef>
              <a:spcAft>
                <a:spcPct val="0"/>
              </a:spcAft>
              <a:buClrTx/>
              <a:buSzTx/>
              <a:buNone/>
              <a:defRPr/>
            </a:pPr>
            <a:r>
              <a:rPr lang="en-US" sz="3200" b="1" dirty="0" smtClean="0">
                <a:solidFill>
                  <a:srgbClr val="D4A73C"/>
                </a:solidFill>
              </a:rPr>
              <a:t>Teaching</a:t>
            </a:r>
            <a:r>
              <a:rPr lang="en-US" sz="3200" b="1" dirty="0">
                <a:solidFill>
                  <a:srgbClr val="D4A73C"/>
                </a:solidFill>
              </a:rPr>
              <a:t>, learning, and/or research resources </a:t>
            </a:r>
            <a:r>
              <a:rPr lang="en-US" sz="2400" dirty="0" smtClean="0"/>
              <a:t>ranging </a:t>
            </a:r>
            <a:r>
              <a:rPr lang="en-US" sz="2400" dirty="0"/>
              <a:t>from assets to full </a:t>
            </a:r>
            <a:r>
              <a:rPr lang="en-US" sz="2400" dirty="0" smtClean="0"/>
              <a:t>programmes, </a:t>
            </a:r>
            <a:r>
              <a:rPr lang="en-US" sz="2400" dirty="0"/>
              <a:t>that have been released under an </a:t>
            </a:r>
            <a:endParaRPr lang="en-US" sz="2400" dirty="0" smtClean="0"/>
          </a:p>
          <a:p>
            <a:pPr marL="0" indent="0" eaLnBrk="0" fontAlgn="base" hangingPunct="0">
              <a:lnSpc>
                <a:spcPct val="100000"/>
              </a:lnSpc>
              <a:spcBef>
                <a:spcPct val="30000"/>
              </a:spcBef>
              <a:spcAft>
                <a:spcPct val="0"/>
              </a:spcAft>
              <a:buClrTx/>
              <a:buSzTx/>
              <a:buNone/>
              <a:defRPr/>
            </a:pPr>
            <a:r>
              <a:rPr lang="en-US" sz="3200" b="1" dirty="0">
                <a:solidFill>
                  <a:srgbClr val="D4A73C"/>
                </a:solidFill>
              </a:rPr>
              <a:t>intellectual property license </a:t>
            </a:r>
            <a:r>
              <a:rPr lang="en-US" sz="2400" dirty="0" smtClean="0"/>
              <a:t>that permits their</a:t>
            </a:r>
          </a:p>
          <a:p>
            <a:pPr marL="0" indent="0" eaLnBrk="0" fontAlgn="base" hangingPunct="0">
              <a:lnSpc>
                <a:spcPct val="100000"/>
              </a:lnSpc>
              <a:spcBef>
                <a:spcPct val="30000"/>
              </a:spcBef>
              <a:spcAft>
                <a:spcPct val="0"/>
              </a:spcAft>
              <a:buClrTx/>
              <a:buSzTx/>
              <a:buNone/>
              <a:defRPr/>
            </a:pPr>
            <a:r>
              <a:rPr lang="en-US" sz="3200" b="1" dirty="0" smtClean="0">
                <a:solidFill>
                  <a:srgbClr val="D4A73C"/>
                </a:solidFill>
              </a:rPr>
              <a:t>free </a:t>
            </a:r>
            <a:r>
              <a:rPr lang="en-US" sz="3200" b="1" dirty="0">
                <a:solidFill>
                  <a:srgbClr val="D4A73C"/>
                </a:solidFill>
              </a:rPr>
              <a:t>use </a:t>
            </a:r>
            <a:r>
              <a:rPr lang="en-US" sz="2400" dirty="0"/>
              <a:t>or</a:t>
            </a:r>
            <a:r>
              <a:rPr lang="en-US" sz="3200" dirty="0"/>
              <a:t> </a:t>
            </a:r>
            <a:r>
              <a:rPr lang="en-US" sz="3200" b="1" dirty="0">
                <a:solidFill>
                  <a:srgbClr val="D4A73C"/>
                </a:solidFill>
              </a:rPr>
              <a:t>re-purposing</a:t>
            </a:r>
            <a:r>
              <a:rPr lang="en-US" sz="3200" dirty="0"/>
              <a:t> </a:t>
            </a:r>
            <a:r>
              <a:rPr lang="en-US" sz="2400" dirty="0"/>
              <a:t>by others. </a:t>
            </a:r>
          </a:p>
          <a:p>
            <a:pPr marL="0" indent="0" eaLnBrk="0" fontAlgn="base" hangingPunct="0">
              <a:lnSpc>
                <a:spcPct val="100000"/>
              </a:lnSpc>
              <a:spcBef>
                <a:spcPct val="30000"/>
              </a:spcBef>
              <a:spcAft>
                <a:spcPct val="0"/>
              </a:spcAft>
              <a:buClrTx/>
              <a:buSzTx/>
              <a:buNone/>
              <a:defRPr/>
            </a:pPr>
            <a:r>
              <a:rPr lang="en-US" sz="2400" dirty="0"/>
              <a:t>OER include </a:t>
            </a:r>
            <a:r>
              <a:rPr lang="en-US" sz="3200" b="1" dirty="0">
                <a:solidFill>
                  <a:srgbClr val="D4A73C"/>
                </a:solidFill>
              </a:rPr>
              <a:t>full courses, course materials, modules, textbooks, streaming videos, tests, software, </a:t>
            </a:r>
            <a:r>
              <a:rPr lang="en-US" sz="2400" dirty="0"/>
              <a:t>and any other tools, materials, or techniques used to support access to knowledge. </a:t>
            </a:r>
            <a:r>
              <a:rPr lang="en-US" sz="2400" dirty="0" smtClean="0"/>
              <a:t>                                               (</a:t>
            </a:r>
            <a:r>
              <a:rPr lang="en-US" sz="2400" dirty="0"/>
              <a:t>adapted from: </a:t>
            </a:r>
            <a:r>
              <a:rPr lang="en-US" sz="2400" dirty="0">
                <a:hlinkClick r:id="rId3" action="ppaction://hlinkfile"/>
              </a:rPr>
              <a:t>Atkins</a:t>
            </a:r>
            <a:r>
              <a:rPr lang="en-US" sz="2400" dirty="0"/>
              <a:t>)</a:t>
            </a:r>
            <a:endParaRPr lang="en-GB" sz="2400" dirty="0"/>
          </a:p>
        </p:txBody>
      </p:sp>
    </p:spTree>
    <p:extLst>
      <p:ext uri="{BB962C8B-B14F-4D97-AF65-F5344CB8AC3E}">
        <p14:creationId xmlns:p14="http://schemas.microsoft.com/office/powerpoint/2010/main" val="2871923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p:cNvSpPr txBox="1">
            <a:spLocks noChangeArrowheads="1"/>
          </p:cNvSpPr>
          <p:nvPr/>
        </p:nvSpPr>
        <p:spPr bwMode="auto">
          <a:xfrm>
            <a:off x="762001" y="880005"/>
            <a:ext cx="7696200" cy="326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3288" tIns="31644" rIns="63288" bIns="31644"/>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 pos="12306300" algn="l"/>
              </a:tabLst>
              <a:defRPr>
                <a:solidFill>
                  <a:schemeClr val="tx1"/>
                </a:solidFill>
                <a:latin typeface="Arial" pitchFamily="34" charset="0"/>
              </a:defRPr>
            </a:lvl9pPr>
          </a:lstStyle>
          <a:p>
            <a:pPr eaLnBrk="1" hangingPunct="1">
              <a:buClr>
                <a:srgbClr val="000000"/>
              </a:buClr>
              <a:buSzPct val="100000"/>
              <a:buFont typeface="Times New Roman" pitchFamily="18" charset="0"/>
              <a:buNone/>
              <a:defRPr/>
            </a:pPr>
            <a:r>
              <a:rPr lang="en-US" sz="4800" b="1" dirty="0" smtClean="0">
                <a:solidFill>
                  <a:schemeClr val="bg2">
                    <a:lumMod val="50000"/>
                  </a:schemeClr>
                </a:solidFill>
                <a:latin typeface="+mj-lt"/>
                <a:ea typeface="ヒラギノ角ゴ ProN W3"/>
                <a:cs typeface="ヒラギノ角ゴ ProN W3"/>
              </a:rPr>
              <a:t>OER Definition:</a:t>
            </a:r>
          </a:p>
          <a:p>
            <a:pPr algn="ctr" eaLnBrk="1" hangingPunct="1">
              <a:buClr>
                <a:srgbClr val="000000"/>
              </a:buClr>
              <a:buSzPct val="100000"/>
              <a:buFont typeface="Times New Roman" pitchFamily="18" charset="0"/>
              <a:buNone/>
              <a:defRPr/>
            </a:pPr>
            <a:endParaRPr lang="en-US" sz="4200" dirty="0">
              <a:solidFill>
                <a:schemeClr val="accent6"/>
              </a:solidFill>
              <a:ea typeface="ヒラギノ角ゴ ProN W3"/>
              <a:cs typeface="ヒラギノ角ゴ ProN W3"/>
            </a:endParaRPr>
          </a:p>
          <a:p>
            <a:pPr eaLnBrk="1" hangingPunct="1">
              <a:buClr>
                <a:srgbClr val="000000"/>
              </a:buClr>
              <a:buSzPct val="100000"/>
              <a:buFont typeface="Times New Roman" pitchFamily="18" charset="0"/>
              <a:buNone/>
              <a:defRPr/>
            </a:pPr>
            <a:r>
              <a:rPr lang="en-US" sz="2800" dirty="0" smtClean="0">
                <a:solidFill>
                  <a:schemeClr val="accent6"/>
                </a:solidFill>
                <a:ea typeface="ヒラギノ角ゴ ProN W3"/>
                <a:cs typeface="ヒラギノ角ゴ ProN W3"/>
              </a:rPr>
              <a:t>“Open educational resources are </a:t>
            </a:r>
            <a:r>
              <a:rPr lang="en-US" sz="2800" b="1" dirty="0" smtClean="0">
                <a:solidFill>
                  <a:schemeClr val="accent6"/>
                </a:solidFill>
                <a:ea typeface="ヒラギノ角ゴ ProN W3"/>
                <a:cs typeface="ヒラギノ角ゴ ProN W3"/>
              </a:rPr>
              <a:t>educational materials and resources</a:t>
            </a:r>
            <a:r>
              <a:rPr lang="en-US" sz="2800" dirty="0" smtClean="0">
                <a:solidFill>
                  <a:schemeClr val="accent6"/>
                </a:solidFill>
                <a:ea typeface="ヒラギノ角ゴ ProN W3"/>
                <a:cs typeface="ヒラギノ角ゴ ProN W3"/>
              </a:rPr>
              <a:t> offered freely and openly for anyone to use and − </a:t>
            </a:r>
            <a:r>
              <a:rPr lang="en-US" sz="2800" b="1" dirty="0" smtClean="0">
                <a:solidFill>
                  <a:schemeClr val="accent6"/>
                </a:solidFill>
                <a:ea typeface="ヒラギノ角ゴ ProN W3"/>
                <a:cs typeface="ヒラギノ角ゴ ProN W3"/>
              </a:rPr>
              <a:t>under some licenses </a:t>
            </a:r>
            <a:r>
              <a:rPr lang="en-US" sz="2800" dirty="0" smtClean="0">
                <a:solidFill>
                  <a:schemeClr val="accent6"/>
                </a:solidFill>
                <a:ea typeface="ヒラギノ角ゴ ProN W3"/>
                <a:cs typeface="ヒラギノ角ゴ ProN W3"/>
              </a:rPr>
              <a:t>− to remix, improve and redistribute.”</a:t>
            </a:r>
          </a:p>
        </p:txBody>
      </p:sp>
      <p:sp>
        <p:nvSpPr>
          <p:cNvPr id="5" name="Rectangle 3"/>
          <p:cNvSpPr>
            <a:spLocks noChangeArrowheads="1"/>
          </p:cNvSpPr>
          <p:nvPr/>
        </p:nvSpPr>
        <p:spPr bwMode="auto">
          <a:xfrm>
            <a:off x="1295400" y="4549518"/>
            <a:ext cx="4570412" cy="403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301" tIns="32150" rIns="64301" bIns="321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rgbClr val="000000"/>
              </a:buClr>
              <a:buSzPct val="100000"/>
              <a:buFont typeface="Times New Roman" panose="02020603050405020304" pitchFamily="18" charset="0"/>
              <a:buNone/>
            </a:pPr>
            <a:r>
              <a:rPr lang="en-US" altLang="en-US" sz="1100" dirty="0">
                <a:ea typeface="ヒラギノ角ゴ ProN W3"/>
                <a:cs typeface="ヒラギノ角ゴ ProN W3"/>
              </a:rPr>
              <a:t>Wikipedia: OER, http://en.wikipedia.org/wiki/Open_educational_resources</a:t>
            </a:r>
          </a:p>
        </p:txBody>
      </p:sp>
      <p:pic>
        <p:nvPicPr>
          <p:cNvPr id="6" name="Picture 8"/>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34975" y="4565393"/>
            <a:ext cx="860425" cy="218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858000" y="41805"/>
            <a:ext cx="2183793" cy="1676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5110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69888"/>
            <a:ext cx="8229600" cy="1143000"/>
          </a:xfrm>
        </p:spPr>
        <p:txBody>
          <a:bodyPr/>
          <a:lstStyle/>
          <a:p>
            <a:r>
              <a:rPr lang="en-ZA" b="1" dirty="0" smtClean="0">
                <a:solidFill>
                  <a:schemeClr val="bg2">
                    <a:lumMod val="50000"/>
                  </a:schemeClr>
                </a:solidFill>
              </a:rPr>
              <a:t>Free?</a:t>
            </a:r>
          </a:p>
        </p:txBody>
      </p:sp>
      <p:sp>
        <p:nvSpPr>
          <p:cNvPr id="3" name="Content Placeholder 2"/>
          <p:cNvSpPr>
            <a:spLocks noGrp="1"/>
          </p:cNvSpPr>
          <p:nvPr>
            <p:ph idx="1"/>
          </p:nvPr>
        </p:nvSpPr>
        <p:spPr>
          <a:xfrm>
            <a:off x="457200" y="1905000"/>
            <a:ext cx="8229600" cy="3252787"/>
          </a:xfrm>
        </p:spPr>
        <p:txBody>
          <a:bodyPr>
            <a:normAutofit/>
          </a:bodyPr>
          <a:lstStyle/>
          <a:p>
            <a:pPr>
              <a:buFont typeface="Arial" charset="0"/>
              <a:buChar char="•"/>
              <a:defRPr/>
            </a:pPr>
            <a:r>
              <a:rPr lang="en-ZA" sz="2800" dirty="0" smtClean="0"/>
              <a:t>   “Free use”</a:t>
            </a:r>
          </a:p>
          <a:p>
            <a:pPr marL="400050" lvl="1" indent="0">
              <a:buFont typeface="Arial" charset="0"/>
              <a:buNone/>
              <a:defRPr/>
            </a:pPr>
            <a:r>
              <a:rPr lang="en-ZA" sz="2800" dirty="0" smtClean="0"/>
              <a:t> Free as in no cost</a:t>
            </a:r>
          </a:p>
          <a:p>
            <a:pPr marL="400050" lvl="1" indent="0">
              <a:buFont typeface="Arial" charset="0"/>
              <a:buNone/>
              <a:defRPr/>
            </a:pPr>
            <a:r>
              <a:rPr lang="en-ZA" sz="2800" dirty="0" smtClean="0"/>
              <a:t> Free as in no permission required</a:t>
            </a:r>
          </a:p>
          <a:p>
            <a:pPr marL="0" indent="0">
              <a:buFont typeface="Arial" charset="0"/>
              <a:buNone/>
              <a:defRPr/>
            </a:pPr>
            <a:r>
              <a:rPr lang="en-ZA" sz="2800" dirty="0" smtClean="0"/>
              <a:t>AND/OR</a:t>
            </a:r>
          </a:p>
          <a:p>
            <a:pPr>
              <a:buFont typeface="Arial" charset="0"/>
              <a:buChar char="•"/>
              <a:defRPr/>
            </a:pPr>
            <a:r>
              <a:rPr lang="en-ZA" sz="2800" dirty="0" smtClean="0"/>
              <a:t>    Some can be “re-purposed”</a:t>
            </a:r>
          </a:p>
          <a:p>
            <a:pPr marL="400050" lvl="1" indent="0">
              <a:buFont typeface="Arial" charset="0"/>
              <a:buNone/>
              <a:defRPr/>
            </a:pPr>
            <a:r>
              <a:rPr lang="en-ZA" sz="2800" dirty="0" smtClean="0"/>
              <a:t>Adapted, translated, re-mixed…</a:t>
            </a:r>
          </a:p>
        </p:txBody>
      </p:sp>
    </p:spTree>
    <p:extLst>
      <p:ext uri="{BB962C8B-B14F-4D97-AF65-F5344CB8AC3E}">
        <p14:creationId xmlns:p14="http://schemas.microsoft.com/office/powerpoint/2010/main" val="344119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38200" y="533400"/>
            <a:ext cx="7543800" cy="968438"/>
          </a:xfrm>
        </p:spPr>
        <p:txBody>
          <a:bodyPr/>
          <a:lstStyle/>
          <a:p>
            <a:r>
              <a:rPr lang="en-ZA" b="1" dirty="0" smtClean="0">
                <a:solidFill>
                  <a:schemeClr val="bg2">
                    <a:lumMod val="50000"/>
                  </a:schemeClr>
                </a:solidFill>
              </a:rPr>
              <a:t>A resource …</a:t>
            </a:r>
          </a:p>
        </p:txBody>
      </p:sp>
      <p:pic>
        <p:nvPicPr>
          <p:cNvPr id="37891" name="Content Placeholder 5"/>
          <p:cNvPicPr>
            <a:picLocks noGrp="1" noChangeAspect="1"/>
          </p:cNvPicPr>
          <p:nvPr>
            <p:ph sz="half" idx="1"/>
          </p:nvPr>
        </p:nvPicPr>
        <p:blipFill>
          <a:blip r:embed="rId2" cstate="email">
            <a:extLst>
              <a:ext uri="{28A0092B-C50C-407E-A947-70E740481C1C}">
                <a14:useLocalDpi xmlns:a14="http://schemas.microsoft.com/office/drawing/2010/main"/>
              </a:ext>
            </a:extLst>
          </a:blip>
          <a:srcRect/>
          <a:stretch>
            <a:fillRect/>
          </a:stretch>
        </p:blipFill>
        <p:spPr>
          <a:xfrm>
            <a:off x="914400" y="1771332"/>
            <a:ext cx="2957405" cy="3943668"/>
          </a:xfrm>
        </p:spPr>
      </p:pic>
      <p:sp>
        <p:nvSpPr>
          <p:cNvPr id="4" name="Rectangle 2"/>
          <p:cNvSpPr>
            <a:spLocks noChangeArrowheads="1"/>
          </p:cNvSpPr>
          <p:nvPr/>
        </p:nvSpPr>
        <p:spPr bwMode="auto">
          <a:xfrm>
            <a:off x="4343400" y="5334000"/>
            <a:ext cx="2536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1B346B"/>
                </a:solidFill>
                <a:latin typeface="Calibri" panose="020F0502020204030204" pitchFamily="34" charset="0"/>
              </a:rPr>
              <a:t>Citation: Tony Mays 2011</a:t>
            </a:r>
            <a:endParaRPr lang="en-ZA" altLang="en-US" dirty="0"/>
          </a:p>
        </p:txBody>
      </p:sp>
    </p:spTree>
    <p:extLst>
      <p:ext uri="{BB962C8B-B14F-4D97-AF65-F5344CB8AC3E}">
        <p14:creationId xmlns:p14="http://schemas.microsoft.com/office/powerpoint/2010/main" val="234459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822960" y="286605"/>
            <a:ext cx="7543800" cy="1161196"/>
          </a:xfrm>
        </p:spPr>
        <p:txBody>
          <a:bodyPr>
            <a:normAutofit/>
          </a:bodyPr>
          <a:lstStyle/>
          <a:p>
            <a:r>
              <a:rPr lang="en-ZA" b="1" dirty="0">
                <a:solidFill>
                  <a:schemeClr val="bg2">
                    <a:lumMod val="50000"/>
                  </a:schemeClr>
                </a:solidFill>
              </a:rPr>
              <a:t>An educational resource</a:t>
            </a:r>
          </a:p>
        </p:txBody>
      </p:sp>
      <p:pic>
        <p:nvPicPr>
          <p:cNvPr id="38915" name="Content Placeholder 4"/>
          <p:cNvPicPr>
            <a:picLocks noGrp="1" noChangeAspect="1"/>
          </p:cNvPicPr>
          <p:nvPr>
            <p:ph sz="half" idx="1"/>
          </p:nvPr>
        </p:nvPicPr>
        <p:blipFill>
          <a:blip r:embed="rId2" cstate="email">
            <a:extLst>
              <a:ext uri="{28A0092B-C50C-407E-A947-70E740481C1C}">
                <a14:useLocalDpi xmlns:a14="http://schemas.microsoft.com/office/drawing/2010/main"/>
              </a:ext>
            </a:extLst>
          </a:blip>
          <a:srcRect/>
          <a:stretch>
            <a:fillRect/>
          </a:stretch>
        </p:blipFill>
        <p:spPr>
          <a:xfrm>
            <a:off x="5336752" y="1752600"/>
            <a:ext cx="3013075" cy="4017904"/>
          </a:xfrm>
        </p:spPr>
      </p:pic>
      <p:sp>
        <p:nvSpPr>
          <p:cNvPr id="4" name="Content Placeholder 3"/>
          <p:cNvSpPr>
            <a:spLocks noGrp="1"/>
          </p:cNvSpPr>
          <p:nvPr>
            <p:ph sz="half" idx="2"/>
          </p:nvPr>
        </p:nvSpPr>
        <p:spPr>
          <a:xfrm>
            <a:off x="925407" y="1905001"/>
            <a:ext cx="3703320" cy="3488166"/>
          </a:xfrm>
        </p:spPr>
        <p:txBody>
          <a:bodyPr>
            <a:normAutofit/>
          </a:bodyPr>
          <a:lstStyle/>
          <a:p>
            <a:pPr>
              <a:defRPr/>
            </a:pPr>
            <a:r>
              <a:rPr lang="en-ZA" sz="2400" dirty="0" smtClean="0"/>
              <a:t>What is the name of the bird in the foreground of the picture?</a:t>
            </a:r>
          </a:p>
          <a:p>
            <a:pPr>
              <a:defRPr/>
            </a:pPr>
            <a:r>
              <a:rPr lang="en-ZA" sz="2400" dirty="0" smtClean="0"/>
              <a:t>Can you name 3 other varieties of this kind of bird?</a:t>
            </a:r>
          </a:p>
          <a:p>
            <a:pPr>
              <a:defRPr/>
            </a:pPr>
            <a:r>
              <a:rPr lang="en-ZA" sz="2400" dirty="0" smtClean="0"/>
              <a:t>Can you use this resource?</a:t>
            </a:r>
          </a:p>
          <a:p>
            <a:pPr marL="0" indent="0">
              <a:buFont typeface="Arial" pitchFamily="34" charset="0"/>
              <a:buNone/>
              <a:defRPr/>
            </a:pPr>
            <a:endParaRPr lang="en-ZA" sz="2400" dirty="0"/>
          </a:p>
        </p:txBody>
      </p:sp>
      <p:sp>
        <p:nvSpPr>
          <p:cNvPr id="5" name="Rectangle 2"/>
          <p:cNvSpPr>
            <a:spLocks noChangeArrowheads="1"/>
          </p:cNvSpPr>
          <p:nvPr/>
        </p:nvSpPr>
        <p:spPr bwMode="auto">
          <a:xfrm>
            <a:off x="2445914" y="5367667"/>
            <a:ext cx="2536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1B346B"/>
                </a:solidFill>
                <a:latin typeface="Calibri" panose="020F0502020204030204" pitchFamily="34" charset="0"/>
              </a:rPr>
              <a:t>Citation: Tony Mays 2011</a:t>
            </a:r>
            <a:endParaRPr lang="en-ZA" altLang="en-US" dirty="0"/>
          </a:p>
        </p:txBody>
      </p:sp>
    </p:spTree>
    <p:extLst>
      <p:ext uri="{BB962C8B-B14F-4D97-AF65-F5344CB8AC3E}">
        <p14:creationId xmlns:p14="http://schemas.microsoft.com/office/powerpoint/2010/main" val="6458958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938" name="Title 1"/>
          <p:cNvSpPr>
            <a:spLocks noGrp="1"/>
          </p:cNvSpPr>
          <p:nvPr>
            <p:ph type="title"/>
          </p:nvPr>
        </p:nvSpPr>
        <p:spPr>
          <a:xfrm>
            <a:off x="694267" y="618529"/>
            <a:ext cx="7543800" cy="968438"/>
          </a:xfrm>
        </p:spPr>
        <p:txBody>
          <a:bodyPr>
            <a:normAutofit/>
          </a:bodyPr>
          <a:lstStyle/>
          <a:p>
            <a:r>
              <a:rPr lang="en-ZA" b="1" dirty="0" smtClean="0">
                <a:solidFill>
                  <a:schemeClr val="bg2">
                    <a:lumMod val="50000"/>
                  </a:schemeClr>
                </a:solidFill>
              </a:rPr>
              <a:t>An OER</a:t>
            </a:r>
          </a:p>
        </p:txBody>
      </p:sp>
      <p:pic>
        <p:nvPicPr>
          <p:cNvPr id="39939" name="Content Placeholder 4"/>
          <p:cNvPicPr>
            <a:picLocks noGrp="1" noChangeAspect="1"/>
          </p:cNvPicPr>
          <p:nvPr>
            <p:ph sz="half" idx="1"/>
          </p:nvPr>
        </p:nvPicPr>
        <p:blipFill>
          <a:blip r:embed="rId4" cstate="email">
            <a:extLst>
              <a:ext uri="{28A0092B-C50C-407E-A947-70E740481C1C}">
                <a14:useLocalDpi xmlns:a14="http://schemas.microsoft.com/office/drawing/2010/main"/>
              </a:ext>
            </a:extLst>
          </a:blip>
          <a:srcRect/>
          <a:stretch>
            <a:fillRect/>
          </a:stretch>
        </p:blipFill>
        <p:spPr>
          <a:xfrm>
            <a:off x="609600" y="1752600"/>
            <a:ext cx="2971800" cy="3962864"/>
          </a:xfrm>
        </p:spPr>
      </p:pic>
      <p:sp>
        <p:nvSpPr>
          <p:cNvPr id="39940" name="Content Placeholder 3"/>
          <p:cNvSpPr>
            <a:spLocks noGrp="1"/>
          </p:cNvSpPr>
          <p:nvPr>
            <p:ph sz="half" idx="2"/>
          </p:nvPr>
        </p:nvSpPr>
        <p:spPr>
          <a:xfrm>
            <a:off x="3810000" y="1845736"/>
            <a:ext cx="4800600" cy="1811863"/>
          </a:xfrm>
        </p:spPr>
        <p:txBody>
          <a:bodyPr>
            <a:noAutofit/>
          </a:bodyPr>
          <a:lstStyle/>
          <a:p>
            <a:r>
              <a:rPr lang="en-ZA" sz="2800" dirty="0" smtClean="0"/>
              <a:t>What is the name of the bird in the foreground of the picture?</a:t>
            </a:r>
          </a:p>
          <a:p>
            <a:r>
              <a:rPr lang="en-ZA" sz="2800" dirty="0" smtClean="0"/>
              <a:t>Can you name 3 other varieties of this kind of bird?</a:t>
            </a:r>
          </a:p>
          <a:p>
            <a:endParaRPr lang="en-ZA" sz="2800" dirty="0" smtClean="0"/>
          </a:p>
        </p:txBody>
      </p:sp>
      <p:pic>
        <p:nvPicPr>
          <p:cNvPr id="39941" name="Picture 2">
            <a:hlinkClick r:id="rId5"/>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585460" y="4142382"/>
            <a:ext cx="19812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2" name="Rectangle 6"/>
          <p:cNvSpPr>
            <a:spLocks noChangeArrowheads="1"/>
          </p:cNvSpPr>
          <p:nvPr/>
        </p:nvSpPr>
        <p:spPr bwMode="auto">
          <a:xfrm>
            <a:off x="3810000" y="4791670"/>
            <a:ext cx="5334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dirty="0">
                <a:solidFill>
                  <a:srgbClr val="1B346B"/>
                </a:solidFill>
                <a:latin typeface="Calibri" pitchFamily="34" charset="0"/>
              </a:rPr>
              <a:t>This work is licensed under a </a:t>
            </a:r>
            <a:br>
              <a:rPr lang="en-US" dirty="0">
                <a:solidFill>
                  <a:srgbClr val="1B346B"/>
                </a:solidFill>
                <a:latin typeface="Calibri" pitchFamily="34" charset="0"/>
              </a:rPr>
            </a:br>
            <a:r>
              <a:rPr lang="en-US" dirty="0">
                <a:solidFill>
                  <a:srgbClr val="1B346B"/>
                </a:solidFill>
                <a:latin typeface="Calibri" pitchFamily="34" charset="0"/>
                <a:hlinkClick r:id="rId5"/>
              </a:rPr>
              <a:t>Creative Commons Attribution 3.0 </a:t>
            </a:r>
            <a:r>
              <a:rPr lang="en-US" dirty="0" err="1">
                <a:solidFill>
                  <a:srgbClr val="1B346B"/>
                </a:solidFill>
                <a:latin typeface="Calibri" pitchFamily="34" charset="0"/>
                <a:hlinkClick r:id="rId5"/>
              </a:rPr>
              <a:t>Unported</a:t>
            </a:r>
            <a:r>
              <a:rPr lang="en-US" dirty="0">
                <a:solidFill>
                  <a:srgbClr val="1B346B"/>
                </a:solidFill>
                <a:latin typeface="Calibri" pitchFamily="34" charset="0"/>
                <a:hlinkClick r:id="rId5"/>
              </a:rPr>
              <a:t> License</a:t>
            </a:r>
            <a:endParaRPr lang="en-US" dirty="0">
              <a:solidFill>
                <a:srgbClr val="1B346B"/>
              </a:solidFill>
              <a:latin typeface="Calibri" pitchFamily="34" charset="0"/>
            </a:endParaRPr>
          </a:p>
          <a:p>
            <a:pPr algn="ctr"/>
            <a:r>
              <a:rPr lang="en-US" dirty="0">
                <a:solidFill>
                  <a:srgbClr val="1B346B"/>
                </a:solidFill>
                <a:latin typeface="Calibri" pitchFamily="34" charset="0"/>
              </a:rPr>
              <a:t>Citation: Tony Mays 2011</a:t>
            </a:r>
            <a:endParaRPr lang="en-ZA" dirty="0"/>
          </a:p>
        </p:txBody>
      </p:sp>
    </p:spTree>
    <p:extLst>
      <p:ext uri="{BB962C8B-B14F-4D97-AF65-F5344CB8AC3E}">
        <p14:creationId xmlns:p14="http://schemas.microsoft.com/office/powerpoint/2010/main" val="26554577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475&quot;/&gt;&lt;/object&gt;&lt;object type=&quot;3&quot; unique_id=&quot;10005&quot;&gt;&lt;property id=&quot;20148&quot; value=&quot;5&quot;/&gt;&lt;property id=&quot;20300&quot; value=&quot;Slide 2 - &amp;quot;So what are OER?&amp;quot;&quot;/&gt;&lt;property id=&quot;20307&quot; value=&quot;501&quot;/&gt;&lt;/object&gt;&lt;object type=&quot;3&quot; unique_id=&quot;10006&quot;&gt;&lt;property id=&quot;20148&quot; value=&quot;5&quot;/&gt;&lt;property id=&quot;20300&quot; value=&quot;Slide 4 - &amp;quot;FREE?&amp;quot;&quot;/&gt;&lt;property id=&quot;20307&quot; value=&quot;502&quot;/&gt;&lt;/object&gt;&lt;object type=&quot;3&quot; unique_id=&quot;10007&quot;&gt;&lt;property id=&quot;20148&quot; value=&quot;5&quot;/&gt;&lt;property id=&quot;20300&quot; value=&quot;Slide 5 - &amp;quot;A resource&amp;quot;&quot;/&gt;&lt;property id=&quot;20307&quot; value=&quot;503&quot;/&gt;&lt;/object&gt;&lt;object type=&quot;3&quot; unique_id=&quot;10008&quot;&gt;&lt;property id=&quot;20148&quot; value=&quot;5&quot;/&gt;&lt;property id=&quot;20300&quot; value=&quot;Slide 6 - &amp;quot;An educational resource&amp;quot;&quot;/&gt;&lt;property id=&quot;20307&quot; value=&quot;504&quot;/&gt;&lt;/object&gt;&lt;object type=&quot;3&quot; unique_id=&quot;10009&quot;&gt;&lt;property id=&quot;20148&quot; value=&quot;5&quot;/&gt;&lt;property id=&quot;20300&quot; value=&quot;Slide 7 - &amp;quot;An OER (what can you do with it?)&amp;quot;&quot;/&gt;&lt;property id=&quot;20307&quot; value=&quot;505&quot;/&gt;&lt;/object&gt;&lt;object type=&quot;3&quot; unique_id=&quot;10010&quot;&gt;&lt;property id=&quot;20148&quot; value=&quot;5&quot;/&gt;&lt;property id=&quot;20300&quot; value=&quot;Slide 8 - &amp;quot;A remixed OER&amp;quot;&quot;/&gt;&lt;property id=&quot;20307&quot; value=&quot;506&quot;/&gt;&lt;/object&gt;&lt;object type=&quot;3&quot; unique_id=&quot;10011&quot;&gt;&lt;property id=&quot;20148&quot; value=&quot;5&quot;/&gt;&lt;property id=&quot;20300&quot; value=&quot;Slide 12 - &amp;quot; MIT Example&amp;quot;&quot;/&gt;&lt;property id=&quot;20307&quot; value=&quot;507&quot;/&gt;&lt;/object&gt;&lt;object type=&quot;3&quot; unique_id=&quot;10016&quot;&gt;&lt;property id=&quot;20148&quot; value=&quot;5&quot;/&gt;&lt;property id=&quot;20300&quot; value=&quot;Slide 13 - &amp;quot;Typical Life Cycle of an OER&amp;quot;&quot;/&gt;&lt;property id=&quot;20307&quot; value=&quot;512&quot;/&gt;&lt;/object&gt;&lt;object type=&quot;3&quot; unique_id=&quot;10026&quot;&gt;&lt;property id=&quot;20148&quot; value=&quot;5&quot;/&gt;&lt;property id=&quot;20300&quot; value=&quot;Slide 14 - &amp;quot;Challenges to Adoption&amp;quot;&quot;/&gt;&lt;property id=&quot;20307&quot; value=&quot;521&quot;/&gt;&lt;/object&gt;&lt;object type=&quot;3&quot; unique_id=&quot;10027&quot;&gt;&lt;property id=&quot;20148&quot; value=&quot;5&quot;/&gt;&lt;property id=&quot;20300&quot; value=&quot;Slide 15 - &amp;quot;Discussion Questions&amp;quot;&quot;/&gt;&lt;property id=&quot;20307&quot; value=&quot;522&quot;/&gt;&lt;/object&gt;&lt;object type=&quot;3&quot; unique_id=&quot;10028&quot;&gt;&lt;property id=&quot;20148&quot; value=&quot;5&quot;/&gt;&lt;property id=&quot;20300&quot; value=&quot;Slide 16 - &amp;quot;Thank you&amp;quot;&quot;/&gt;&lt;property id=&quot;20307&quot; value=&quot;463&quot;/&gt;&lt;/object&gt;&lt;object type=&quot;3&quot; unique_id=&quot;10623&quot;&gt;&lt;property id=&quot;20148&quot; value=&quot;5&quot;/&gt;&lt;property id=&quot;20300&quot; value=&quot;Slide 3&quot;/&gt;&lt;property id=&quot;20307&quot; value=&quot;523&quot;/&gt;&lt;/object&gt;&lt;object type=&quot;3&quot; unique_id=&quot;10624&quot;&gt;&lt;property id=&quot;20148&quot; value=&quot;5&quot;/&gt;&lt;property id=&quot;20300&quot; value=&quot;Slide 9&quot;/&gt;&lt;property id=&quot;20307&quot; value=&quot;524&quot;/&gt;&lt;/object&gt;&lt;object type=&quot;3&quot; unique_id=&quot;10625&quot;&gt;&lt;property id=&quot;20148&quot; value=&quot;5&quot;/&gt;&lt;property id=&quot;20300&quot; value=&quot;Slide 10 - &amp;quot;OER has the Potential&amp;quot;&quot;/&gt;&lt;property id=&quot;20307&quot; value=&quot;526&quot;/&gt;&lt;/object&gt;&lt;object type=&quot;3&quot; unique_id=&quot;10626&quot;&gt;&lt;property id=&quot;20148&quot; value=&quot;5&quot;/&gt;&lt;property id=&quot;20300&quot; value=&quot;Slide 11&quot;/&gt;&lt;property id=&quot;20307&quot; value=&quot;525&quot;/&gt;&lt;/object&gt;&lt;/object&gt;&lt;/object&gt;&lt;/database&gt;"/>
  <p:tag name="SECTOMILLISECCONVERTED" val="1"/>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8413B570BEF67439F8BB589D2E024C3" ma:contentTypeVersion="0" ma:contentTypeDescription="Create a new document." ma:contentTypeScope="" ma:versionID="98fd9718526954c0199537e0d94c98c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D659BF-1B39-4227-9E19-A00FE5736417}">
  <ds:schemaRefs>
    <ds:schemaRef ds:uri="http://purl.org/dc/elements/1.1/"/>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purl.org/dc/dcmitype/"/>
    <ds:schemaRef ds:uri="http://purl.org/dc/terms/"/>
  </ds:schemaRefs>
</ds:datastoreItem>
</file>

<file path=customXml/itemProps2.xml><?xml version="1.0" encoding="utf-8"?>
<ds:datastoreItem xmlns:ds="http://schemas.openxmlformats.org/officeDocument/2006/customXml" ds:itemID="{80E5ADB6-EEE5-48E2-9F09-FDA0F4DB0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3D1E4E4-294D-48F9-9D90-AE143A98C5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5548</TotalTime>
  <Words>1234</Words>
  <Application>Microsoft Office PowerPoint</Application>
  <PresentationFormat>On-screen Show (4:3)</PresentationFormat>
  <Paragraphs>126</Paragraphs>
  <Slides>18</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MS PGothic</vt:lpstr>
      <vt:lpstr>Arial</vt:lpstr>
      <vt:lpstr>Arial Rounded MT Bold</vt:lpstr>
      <vt:lpstr>Calibri</vt:lpstr>
      <vt:lpstr>Calibri Light</vt:lpstr>
      <vt:lpstr>Times New Roman</vt:lpstr>
      <vt:lpstr>Wingdings</vt:lpstr>
      <vt:lpstr>ヒラギノ角ゴ ProN W3</vt:lpstr>
      <vt:lpstr>Retrospect</vt:lpstr>
      <vt:lpstr>PowerPoint Presentation</vt:lpstr>
      <vt:lpstr>PowerPoint Presentation</vt:lpstr>
      <vt:lpstr>PowerPoint Presentation</vt:lpstr>
      <vt:lpstr>So what are OER?</vt:lpstr>
      <vt:lpstr>PowerPoint Presentation</vt:lpstr>
      <vt:lpstr>Free?</vt:lpstr>
      <vt:lpstr>A resource …</vt:lpstr>
      <vt:lpstr>An educational resource</vt:lpstr>
      <vt:lpstr>An OER</vt:lpstr>
      <vt:lpstr>A remixed (adapted) OER</vt:lpstr>
      <vt:lpstr>PowerPoint Presentation</vt:lpstr>
      <vt:lpstr>OER has the Potential to …</vt:lpstr>
      <vt:lpstr>What is the difference between Open Courseware and OER?</vt:lpstr>
      <vt:lpstr> MIT Example</vt:lpstr>
      <vt:lpstr>Typical Life Cycle of an OER</vt:lpstr>
      <vt:lpstr>Challenges to Adoption</vt:lpstr>
      <vt:lpstr>Discussion Questions</vt:lpstr>
      <vt:lpstr>PowerPoint Presentation</vt:lpstr>
    </vt:vector>
  </TitlesOfParts>
  <Company>Inkvault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Rosemary</dc:creator>
  <cp:lastModifiedBy>Jenny Louw</cp:lastModifiedBy>
  <cp:revision>192</cp:revision>
  <dcterms:created xsi:type="dcterms:W3CDTF">2010-01-15T08:29:05Z</dcterms:created>
  <dcterms:modified xsi:type="dcterms:W3CDTF">2017-07-10T09:05:20Z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0x01010058413B570BEF67439F8BB589D2E024C3</vt:lpwstr>
  </property>
</Properties>
</file>