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6" r:id="rId1"/>
  </p:sldMasterIdLst>
  <p:sldIdLst>
    <p:sldId id="256" r:id="rId2"/>
    <p:sldId id="261" r:id="rId3"/>
    <p:sldId id="257" r:id="rId4"/>
    <p:sldId id="259" r:id="rId5"/>
    <p:sldId id="262" r:id="rId6"/>
    <p:sldId id="260" r:id="rId7"/>
    <p:sldId id="263" r:id="rId8"/>
    <p:sldId id="267" r:id="rId9"/>
    <p:sldId id="266" r:id="rId10"/>
    <p:sldId id="264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97" d="100"/>
          <a:sy n="97" d="100"/>
        </p:scale>
        <p:origin x="90" y="5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Classeur3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Classeur3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Classeur3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[Classeur3]Feuil2!Tableau croisé dynamique79</c:name>
    <c:fmtId val="3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/>
              <a:t>Participation by</a:t>
            </a:r>
            <a:r>
              <a:rPr lang="fr-FR" baseline="0"/>
              <a:t> /par</a:t>
            </a:r>
            <a:br>
              <a:rPr lang="fr-FR" baseline="0"/>
            </a:br>
            <a:r>
              <a:rPr lang="fr-FR" baseline="0"/>
              <a:t>Gender/sexe</a:t>
            </a:r>
            <a:endParaRPr lang="fr-FR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bestFit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bestFit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bestFit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</c:pivotFmt>
      <c:pivotFmt>
        <c:idx val="6"/>
        <c:spPr>
          <a:solidFill>
            <a:schemeClr val="accent1"/>
          </a:solidFill>
          <a:ln>
            <a:noFill/>
          </a:ln>
          <a:effectLst/>
        </c:spPr>
      </c:pivotFmt>
    </c:pivotFmts>
    <c:plotArea>
      <c:layout/>
      <c:pieChart>
        <c:varyColors val="1"/>
        <c:ser>
          <c:idx val="0"/>
          <c:order val="0"/>
          <c:tx>
            <c:strRef>
              <c:f>Feuil2!$B$3</c:f>
              <c:strCache>
                <c:ptCount val="1"/>
                <c:pt idx="0">
                  <c:v>Total</c:v>
                </c:pt>
              </c:strCache>
            </c:strRef>
          </c:tx>
          <c:explosion val="4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AED-4FD0-AFE6-4C61B303650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AED-4FD0-AFE6-4C61B303650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Feuil2!$A$4:$A$5</c:f>
              <c:strCache>
                <c:ptCount val="2"/>
                <c:pt idx="0">
                  <c:v>Female</c:v>
                </c:pt>
                <c:pt idx="1">
                  <c:v>Male</c:v>
                </c:pt>
              </c:strCache>
            </c:strRef>
          </c:cat>
          <c:val>
            <c:numRef>
              <c:f>Feuil2!$B$4:$B$5</c:f>
              <c:numCache>
                <c:formatCode>General</c:formatCode>
                <c:ptCount val="2"/>
                <c:pt idx="0">
                  <c:v>15</c:v>
                </c:pt>
                <c:pt idx="1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AED-4FD0-AFE6-4C61B3036505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[Classeur3]Feuil4!Tableau croisé dynamique93</c:name>
    <c:fmtId val="3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dirty="0" err="1"/>
              <a:t>Responses</a:t>
            </a:r>
            <a:r>
              <a:rPr lang="fr-FR" baseline="0" dirty="0"/>
              <a:t> by </a:t>
            </a:r>
            <a:r>
              <a:rPr lang="fr-FR" dirty="0"/>
              <a:t> </a:t>
            </a:r>
            <a:r>
              <a:rPr lang="fr-FR" dirty="0" err="1"/>
              <a:t>Region</a:t>
            </a:r>
            <a:r>
              <a:rPr lang="fr-FR" dirty="0"/>
              <a:t>/ </a:t>
            </a:r>
            <a:br>
              <a:rPr lang="fr-FR" dirty="0"/>
            </a:br>
            <a:r>
              <a:rPr lang="fr-FR" dirty="0"/>
              <a:t>Réponses par</a:t>
            </a:r>
            <a:r>
              <a:rPr lang="fr-FR" baseline="0" dirty="0"/>
              <a:t> région</a:t>
            </a:r>
            <a:endParaRPr lang="fr-FR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Feuil4!$B$3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Feuil4!$A$4:$A$8</c:f>
              <c:strCache>
                <c:ptCount val="5"/>
                <c:pt idx="0">
                  <c:v>AFR</c:v>
                </c:pt>
                <c:pt idx="1">
                  <c:v>APA</c:v>
                </c:pt>
                <c:pt idx="2">
                  <c:v>ARB States</c:v>
                </c:pt>
                <c:pt idx="3">
                  <c:v>ENA</c:v>
                </c:pt>
                <c:pt idx="4">
                  <c:v>LAC</c:v>
                </c:pt>
              </c:strCache>
            </c:strRef>
          </c:cat>
          <c:val>
            <c:numRef>
              <c:f>Feuil4!$B$4:$B$8</c:f>
              <c:numCache>
                <c:formatCode>General</c:formatCode>
                <c:ptCount val="5"/>
                <c:pt idx="0">
                  <c:v>3</c:v>
                </c:pt>
                <c:pt idx="1">
                  <c:v>2</c:v>
                </c:pt>
                <c:pt idx="2">
                  <c:v>3</c:v>
                </c:pt>
                <c:pt idx="3">
                  <c:v>14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F90-4C7F-8C8E-6059503FC67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78260856"/>
        <c:axId val="578264792"/>
      </c:barChart>
      <c:catAx>
        <c:axId val="578260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78264792"/>
        <c:crosses val="autoZero"/>
        <c:auto val="1"/>
        <c:lblAlgn val="ctr"/>
        <c:lblOffset val="100"/>
        <c:noMultiLvlLbl val="0"/>
      </c:catAx>
      <c:valAx>
        <c:axId val="578264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782608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[Classeur3]Feuil3!Tableau croisé dynamique88</c:name>
    <c:fmtId val="9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sz="1600" b="0" i="0" baseline="0" dirty="0">
                <a:effectLst/>
              </a:rPr>
              <a:t>Country of </a:t>
            </a:r>
            <a:r>
              <a:rPr lang="fr-FR" sz="1600" b="0" i="0" baseline="0" dirty="0" err="1">
                <a:effectLst/>
              </a:rPr>
              <a:t>Respondants</a:t>
            </a:r>
            <a:r>
              <a:rPr lang="fr-FR" sz="1600" b="0" i="0" baseline="0" dirty="0">
                <a:effectLst/>
              </a:rPr>
              <a:t> Institutions/</a:t>
            </a:r>
            <a:br>
              <a:rPr lang="fr-FR" sz="1600" b="0" i="0" baseline="0" dirty="0">
                <a:effectLst/>
              </a:rPr>
            </a:br>
            <a:r>
              <a:rPr lang="fr-FR" sz="1600" b="0" i="0" baseline="0" dirty="0">
                <a:effectLst/>
              </a:rPr>
              <a:t>Pays des institutions des répondants</a:t>
            </a:r>
            <a:endParaRPr lang="fr-FR" sz="1200" dirty="0">
              <a:effectLst/>
            </a:endParaRPr>
          </a:p>
        </c:rich>
      </c:tx>
      <c:layout>
        <c:manualLayout>
          <c:xMode val="edge"/>
          <c:yMode val="edge"/>
          <c:x val="0.19954855643044619"/>
          <c:y val="5.884317766638150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Feuil3!$B$3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Feuil3!$A$4:$A$19</c:f>
              <c:strCache>
                <c:ptCount val="16"/>
                <c:pt idx="0">
                  <c:v>Canada</c:v>
                </c:pt>
                <c:pt idx="1">
                  <c:v>Chile</c:v>
                </c:pt>
                <c:pt idx="2">
                  <c:v>Germany</c:v>
                </c:pt>
                <c:pt idx="3">
                  <c:v>Japan</c:v>
                </c:pt>
                <c:pt idx="4">
                  <c:v>Kenya</c:v>
                </c:pt>
                <c:pt idx="5">
                  <c:v>Kingdom of Bahrain</c:v>
                </c:pt>
                <c:pt idx="6">
                  <c:v>Marocco</c:v>
                </c:pt>
                <c:pt idx="7">
                  <c:v>Mexico</c:v>
                </c:pt>
                <c:pt idx="8">
                  <c:v>Netherlands</c:v>
                </c:pt>
                <c:pt idx="9">
                  <c:v>Nigeria</c:v>
                </c:pt>
                <c:pt idx="10">
                  <c:v>South Africa</c:v>
                </c:pt>
                <c:pt idx="11">
                  <c:v>Sudan</c:v>
                </c:pt>
                <c:pt idx="12">
                  <c:v>Thailand</c:v>
                </c:pt>
                <c:pt idx="13">
                  <c:v>United Kingdom</c:v>
                </c:pt>
                <c:pt idx="14">
                  <c:v>United States</c:v>
                </c:pt>
                <c:pt idx="15">
                  <c:v>Uruguay</c:v>
                </c:pt>
              </c:strCache>
            </c:strRef>
          </c:cat>
          <c:val>
            <c:numRef>
              <c:f>Feuil3!$B$4:$B$19</c:f>
              <c:numCache>
                <c:formatCode>General</c:formatCode>
                <c:ptCount val="16"/>
                <c:pt idx="0">
                  <c:v>4</c:v>
                </c:pt>
                <c:pt idx="1">
                  <c:v>1</c:v>
                </c:pt>
                <c:pt idx="2">
                  <c:v>3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3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3</c:v>
                </c:pt>
                <c:pt idx="1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EFD-4DBE-A28A-4DE68DE7C74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689674384"/>
        <c:axId val="689678320"/>
      </c:barChart>
      <c:catAx>
        <c:axId val="6896743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89678320"/>
        <c:crosses val="autoZero"/>
        <c:auto val="1"/>
        <c:lblAlgn val="ctr"/>
        <c:lblOffset val="100"/>
        <c:noMultiLvlLbl val="0"/>
      </c:catAx>
      <c:valAx>
        <c:axId val="6896783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896743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3669BD-BBDA-4384-8069-5CC721063A83}" type="doc">
      <dgm:prSet loTypeId="urn:microsoft.com/office/officeart/2005/8/layout/radial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E352E542-F8A8-4F32-BF19-99981FDB88D4}">
      <dgm:prSet phldrT="[Texte]" custT="1"/>
      <dgm:spPr/>
      <dgm:t>
        <a:bodyPr/>
        <a:lstStyle/>
        <a:p>
          <a:r>
            <a:rPr lang="fr-FR" sz="3600" dirty="0"/>
            <a:t>OER Dynamic Coalition </a:t>
          </a:r>
          <a:endParaRPr lang="tr-TR" sz="3600" dirty="0"/>
        </a:p>
      </dgm:t>
    </dgm:pt>
    <dgm:pt modelId="{0E588FF6-714C-4B0E-B8CD-DCC185292776}" type="parTrans" cxnId="{C494537C-31CC-455D-8AD9-14A795C2759D}">
      <dgm:prSet/>
      <dgm:spPr/>
      <dgm:t>
        <a:bodyPr/>
        <a:lstStyle/>
        <a:p>
          <a:endParaRPr lang="tr-TR"/>
        </a:p>
      </dgm:t>
    </dgm:pt>
    <dgm:pt modelId="{612E1D26-BD77-4B31-9523-ED4DDB5F211E}" type="sibTrans" cxnId="{C494537C-31CC-455D-8AD9-14A795C2759D}">
      <dgm:prSet/>
      <dgm:spPr/>
      <dgm:t>
        <a:bodyPr/>
        <a:lstStyle/>
        <a:p>
          <a:endParaRPr lang="tr-TR"/>
        </a:p>
      </dgm:t>
    </dgm:pt>
    <dgm:pt modelId="{6130E819-DDB4-43D0-94DD-DB06CB9B5682}">
      <dgm:prSet phldrT="[Texte]"/>
      <dgm:spPr/>
      <dgm:t>
        <a:bodyPr/>
        <a:lstStyle/>
        <a:p>
          <a:r>
            <a:rPr lang="fr-FR" b="1" dirty="0"/>
            <a:t>Dynamic Coalition launch</a:t>
          </a:r>
          <a:endParaRPr lang="tr-TR" b="1" dirty="0"/>
        </a:p>
      </dgm:t>
    </dgm:pt>
    <dgm:pt modelId="{45E75915-A297-4011-AE2D-208C045825BF}" type="parTrans" cxnId="{59E18C7C-CF7C-4C0B-B7D9-F9FF72D5203A}">
      <dgm:prSet/>
      <dgm:spPr/>
      <dgm:t>
        <a:bodyPr/>
        <a:lstStyle/>
        <a:p>
          <a:endParaRPr lang="tr-TR"/>
        </a:p>
      </dgm:t>
    </dgm:pt>
    <dgm:pt modelId="{50AC67E8-3EF2-496D-A300-BE9543F152CC}" type="sibTrans" cxnId="{59E18C7C-CF7C-4C0B-B7D9-F9FF72D5203A}">
      <dgm:prSet/>
      <dgm:spPr/>
      <dgm:t>
        <a:bodyPr/>
        <a:lstStyle/>
        <a:p>
          <a:endParaRPr lang="tr-TR"/>
        </a:p>
      </dgm:t>
    </dgm:pt>
    <dgm:pt modelId="{0FBF1797-4388-4CBC-8421-160587E8261B}">
      <dgm:prSet phldrT="[Texte]"/>
      <dgm:spPr/>
      <dgm:t>
        <a:bodyPr/>
        <a:lstStyle/>
        <a:p>
          <a:r>
            <a:rPr lang="fr-FR" b="1" dirty="0"/>
            <a:t>Survey</a:t>
          </a:r>
          <a:endParaRPr lang="tr-TR" b="1" dirty="0"/>
        </a:p>
      </dgm:t>
    </dgm:pt>
    <dgm:pt modelId="{F885BEB6-B623-491D-A0FF-32E8C205D290}" type="parTrans" cxnId="{7810A516-34C3-4D12-A785-C1E66C42C473}">
      <dgm:prSet/>
      <dgm:spPr/>
      <dgm:t>
        <a:bodyPr/>
        <a:lstStyle/>
        <a:p>
          <a:endParaRPr lang="tr-TR"/>
        </a:p>
      </dgm:t>
    </dgm:pt>
    <dgm:pt modelId="{71A81640-7BBA-4E54-9AE1-42EEF110CB13}" type="sibTrans" cxnId="{7810A516-34C3-4D12-A785-C1E66C42C473}">
      <dgm:prSet/>
      <dgm:spPr/>
      <dgm:t>
        <a:bodyPr/>
        <a:lstStyle/>
        <a:p>
          <a:endParaRPr lang="tr-TR"/>
        </a:p>
      </dgm:t>
    </dgm:pt>
    <dgm:pt modelId="{837B4BB8-8398-4B4C-B478-900537B74B5D}">
      <dgm:prSet phldrT="[Texte]"/>
      <dgm:spPr/>
      <dgm:t>
        <a:bodyPr/>
        <a:lstStyle/>
        <a:p>
          <a:r>
            <a:rPr lang="fr-FR" b="1" dirty="0"/>
            <a:t>Consultation</a:t>
          </a:r>
          <a:endParaRPr lang="tr-TR" b="1" dirty="0"/>
        </a:p>
      </dgm:t>
    </dgm:pt>
    <dgm:pt modelId="{E7F788A0-4DA1-49C9-96BC-0F27E1E0F03F}" type="parTrans" cxnId="{4224D7A1-2CAB-4698-BCBA-8CBFADC22A50}">
      <dgm:prSet/>
      <dgm:spPr/>
      <dgm:t>
        <a:bodyPr/>
        <a:lstStyle/>
        <a:p>
          <a:endParaRPr lang="tr-TR"/>
        </a:p>
      </dgm:t>
    </dgm:pt>
    <dgm:pt modelId="{95E5B658-E59F-4E6E-8BC9-FD7F3F1EC8CA}" type="sibTrans" cxnId="{4224D7A1-2CAB-4698-BCBA-8CBFADC22A50}">
      <dgm:prSet/>
      <dgm:spPr/>
      <dgm:t>
        <a:bodyPr/>
        <a:lstStyle/>
        <a:p>
          <a:endParaRPr lang="tr-TR"/>
        </a:p>
      </dgm:t>
    </dgm:pt>
    <dgm:pt modelId="{E61D1130-73E9-495C-AFA4-B5A2A2BBC0E7}" type="pres">
      <dgm:prSet presAssocID="{403669BD-BBDA-4384-8069-5CC721063A83}" presName="composite" presStyleCnt="0">
        <dgm:presLayoutVars>
          <dgm:chMax val="1"/>
          <dgm:dir/>
          <dgm:resizeHandles val="exact"/>
        </dgm:presLayoutVars>
      </dgm:prSet>
      <dgm:spPr/>
    </dgm:pt>
    <dgm:pt modelId="{FF76E951-763C-4343-B5AC-B17F2DFC37AB}" type="pres">
      <dgm:prSet presAssocID="{403669BD-BBDA-4384-8069-5CC721063A83}" presName="radial" presStyleCnt="0">
        <dgm:presLayoutVars>
          <dgm:animLvl val="ctr"/>
        </dgm:presLayoutVars>
      </dgm:prSet>
      <dgm:spPr/>
    </dgm:pt>
    <dgm:pt modelId="{F30D7D91-03D1-4B17-BAB0-9A11ADCF27B5}" type="pres">
      <dgm:prSet presAssocID="{E352E542-F8A8-4F32-BF19-99981FDB88D4}" presName="centerShape" presStyleLbl="vennNode1" presStyleIdx="0" presStyleCnt="4" custScaleX="88452" custScaleY="92126" custLinFactNeighborX="-12956" custLinFactNeighborY="-2159"/>
      <dgm:spPr/>
    </dgm:pt>
    <dgm:pt modelId="{FDAB09C3-7ECF-47E9-AC18-105341D530E8}" type="pres">
      <dgm:prSet presAssocID="{6130E819-DDB4-43D0-94DD-DB06CB9B5682}" presName="node" presStyleLbl="vennNode1" presStyleIdx="1" presStyleCnt="4" custRadScaleRad="54445" custRadScaleInc="46615">
        <dgm:presLayoutVars>
          <dgm:bulletEnabled val="1"/>
        </dgm:presLayoutVars>
      </dgm:prSet>
      <dgm:spPr/>
    </dgm:pt>
    <dgm:pt modelId="{1D8A429E-3F04-48A2-AF8E-BC13CCACF3D9}" type="pres">
      <dgm:prSet presAssocID="{0FBF1797-4388-4CBC-8421-160587E8261B}" presName="node" presStyleLbl="vennNode1" presStyleIdx="2" presStyleCnt="4" custRadScaleRad="85412" custRadScaleInc="-31238">
        <dgm:presLayoutVars>
          <dgm:bulletEnabled val="1"/>
        </dgm:presLayoutVars>
      </dgm:prSet>
      <dgm:spPr/>
    </dgm:pt>
    <dgm:pt modelId="{79E359BA-F544-4A1F-8634-D7AEB9162C33}" type="pres">
      <dgm:prSet presAssocID="{837B4BB8-8398-4B4C-B478-900537B74B5D}" presName="node" presStyleLbl="vennNode1" presStyleIdx="3" presStyleCnt="4" custRadScaleRad="51027" custRadScaleInc="-103271">
        <dgm:presLayoutVars>
          <dgm:bulletEnabled val="1"/>
        </dgm:presLayoutVars>
      </dgm:prSet>
      <dgm:spPr/>
    </dgm:pt>
  </dgm:ptLst>
  <dgm:cxnLst>
    <dgm:cxn modelId="{7810A516-34C3-4D12-A785-C1E66C42C473}" srcId="{E352E542-F8A8-4F32-BF19-99981FDB88D4}" destId="{0FBF1797-4388-4CBC-8421-160587E8261B}" srcOrd="1" destOrd="0" parTransId="{F885BEB6-B623-491D-A0FF-32E8C205D290}" sibTransId="{71A81640-7BBA-4E54-9AE1-42EEF110CB13}"/>
    <dgm:cxn modelId="{1DDF8121-4241-4075-9C9E-11F2E992AAE5}" type="presOf" srcId="{837B4BB8-8398-4B4C-B478-900537B74B5D}" destId="{79E359BA-F544-4A1F-8634-D7AEB9162C33}" srcOrd="0" destOrd="0" presId="urn:microsoft.com/office/officeart/2005/8/layout/radial3"/>
    <dgm:cxn modelId="{192BFC5B-6BC9-429A-88E7-92ACB34E9548}" type="presOf" srcId="{E352E542-F8A8-4F32-BF19-99981FDB88D4}" destId="{F30D7D91-03D1-4B17-BAB0-9A11ADCF27B5}" srcOrd="0" destOrd="0" presId="urn:microsoft.com/office/officeart/2005/8/layout/radial3"/>
    <dgm:cxn modelId="{337C5F5C-B8F8-4783-9009-AF919872C8BD}" type="presOf" srcId="{403669BD-BBDA-4384-8069-5CC721063A83}" destId="{E61D1130-73E9-495C-AFA4-B5A2A2BBC0E7}" srcOrd="0" destOrd="0" presId="urn:microsoft.com/office/officeart/2005/8/layout/radial3"/>
    <dgm:cxn modelId="{C494537C-31CC-455D-8AD9-14A795C2759D}" srcId="{403669BD-BBDA-4384-8069-5CC721063A83}" destId="{E352E542-F8A8-4F32-BF19-99981FDB88D4}" srcOrd="0" destOrd="0" parTransId="{0E588FF6-714C-4B0E-B8CD-DCC185292776}" sibTransId="{612E1D26-BD77-4B31-9523-ED4DDB5F211E}"/>
    <dgm:cxn modelId="{59E18C7C-CF7C-4C0B-B7D9-F9FF72D5203A}" srcId="{E352E542-F8A8-4F32-BF19-99981FDB88D4}" destId="{6130E819-DDB4-43D0-94DD-DB06CB9B5682}" srcOrd="0" destOrd="0" parTransId="{45E75915-A297-4011-AE2D-208C045825BF}" sibTransId="{50AC67E8-3EF2-496D-A300-BE9543F152CC}"/>
    <dgm:cxn modelId="{4224D7A1-2CAB-4698-BCBA-8CBFADC22A50}" srcId="{E352E542-F8A8-4F32-BF19-99981FDB88D4}" destId="{837B4BB8-8398-4B4C-B478-900537B74B5D}" srcOrd="2" destOrd="0" parTransId="{E7F788A0-4DA1-49C9-96BC-0F27E1E0F03F}" sibTransId="{95E5B658-E59F-4E6E-8BC9-FD7F3F1EC8CA}"/>
    <dgm:cxn modelId="{2A90E0AF-FE97-4520-A49B-12B9922BD55C}" type="presOf" srcId="{0FBF1797-4388-4CBC-8421-160587E8261B}" destId="{1D8A429E-3F04-48A2-AF8E-BC13CCACF3D9}" srcOrd="0" destOrd="0" presId="urn:microsoft.com/office/officeart/2005/8/layout/radial3"/>
    <dgm:cxn modelId="{69A456E6-0E6E-4B16-91B1-80F7A69582EF}" type="presOf" srcId="{6130E819-DDB4-43D0-94DD-DB06CB9B5682}" destId="{FDAB09C3-7ECF-47E9-AC18-105341D530E8}" srcOrd="0" destOrd="0" presId="urn:microsoft.com/office/officeart/2005/8/layout/radial3"/>
    <dgm:cxn modelId="{99EF2600-94E3-4D7D-B0A8-21B322C31075}" type="presParOf" srcId="{E61D1130-73E9-495C-AFA4-B5A2A2BBC0E7}" destId="{FF76E951-763C-4343-B5AC-B17F2DFC37AB}" srcOrd="0" destOrd="0" presId="urn:microsoft.com/office/officeart/2005/8/layout/radial3"/>
    <dgm:cxn modelId="{8766B4BD-9E18-4560-978B-00611EDBDC8E}" type="presParOf" srcId="{FF76E951-763C-4343-B5AC-B17F2DFC37AB}" destId="{F30D7D91-03D1-4B17-BAB0-9A11ADCF27B5}" srcOrd="0" destOrd="0" presId="urn:microsoft.com/office/officeart/2005/8/layout/radial3"/>
    <dgm:cxn modelId="{F84ECE33-4FC0-4FB4-9D2D-46753149D529}" type="presParOf" srcId="{FF76E951-763C-4343-B5AC-B17F2DFC37AB}" destId="{FDAB09C3-7ECF-47E9-AC18-105341D530E8}" srcOrd="1" destOrd="0" presId="urn:microsoft.com/office/officeart/2005/8/layout/radial3"/>
    <dgm:cxn modelId="{AB39FD91-DC6B-4015-B8FC-928AD9781330}" type="presParOf" srcId="{FF76E951-763C-4343-B5AC-B17F2DFC37AB}" destId="{1D8A429E-3F04-48A2-AF8E-BC13CCACF3D9}" srcOrd="2" destOrd="0" presId="urn:microsoft.com/office/officeart/2005/8/layout/radial3"/>
    <dgm:cxn modelId="{FFF1D237-8DDA-4936-A50E-326C87D6569B}" type="presParOf" srcId="{FF76E951-763C-4343-B5AC-B17F2DFC37AB}" destId="{79E359BA-F544-4A1F-8634-D7AEB9162C33}" srcOrd="3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0D7D91-03D1-4B17-BAB0-9A11ADCF27B5}">
      <dsp:nvSpPr>
        <dsp:cNvPr id="0" name=""/>
        <dsp:cNvSpPr/>
      </dsp:nvSpPr>
      <dsp:spPr>
        <a:xfrm>
          <a:off x="2030838" y="1624008"/>
          <a:ext cx="2944088" cy="306637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600" kern="1200" dirty="0"/>
            <a:t>OER Dynamic Coalition </a:t>
          </a:r>
          <a:endParaRPr lang="tr-TR" sz="3600" kern="1200" dirty="0"/>
        </a:p>
      </dsp:txBody>
      <dsp:txXfrm>
        <a:off x="2461990" y="2073068"/>
        <a:ext cx="2081784" cy="2168255"/>
      </dsp:txXfrm>
    </dsp:sp>
    <dsp:sp modelId="{FDAB09C3-7ECF-47E9-AC18-105341D530E8}">
      <dsp:nvSpPr>
        <dsp:cNvPr id="0" name=""/>
        <dsp:cNvSpPr/>
      </dsp:nvSpPr>
      <dsp:spPr>
        <a:xfrm>
          <a:off x="4208599" y="1758245"/>
          <a:ext cx="1664229" cy="166422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/>
            <a:t>Dynamic Coalition launch</a:t>
          </a:r>
          <a:endParaRPr lang="tr-TR" sz="1400" b="1" kern="1200" dirty="0"/>
        </a:p>
      </dsp:txBody>
      <dsp:txXfrm>
        <a:off x="4452320" y="2001966"/>
        <a:ext cx="1176787" cy="1176787"/>
      </dsp:txXfrm>
    </dsp:sp>
    <dsp:sp modelId="{1D8A429E-3F04-48A2-AF8E-BC13CCACF3D9}">
      <dsp:nvSpPr>
        <dsp:cNvPr id="0" name=""/>
        <dsp:cNvSpPr/>
      </dsp:nvSpPr>
      <dsp:spPr>
        <a:xfrm>
          <a:off x="5065696" y="2177630"/>
          <a:ext cx="1664229" cy="166422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/>
            <a:t>Survey</a:t>
          </a:r>
          <a:endParaRPr lang="tr-TR" sz="1400" b="1" kern="1200" dirty="0"/>
        </a:p>
      </dsp:txBody>
      <dsp:txXfrm>
        <a:off x="5309417" y="2421351"/>
        <a:ext cx="1176787" cy="1176787"/>
      </dsp:txXfrm>
    </dsp:sp>
    <dsp:sp modelId="{79E359BA-F544-4A1F-8634-D7AEB9162C33}">
      <dsp:nvSpPr>
        <dsp:cNvPr id="0" name=""/>
        <dsp:cNvSpPr/>
      </dsp:nvSpPr>
      <dsp:spPr>
        <a:xfrm>
          <a:off x="4224398" y="2904272"/>
          <a:ext cx="1664229" cy="166422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/>
            <a:t>Consultation</a:t>
          </a:r>
          <a:endParaRPr lang="tr-TR" sz="1400" b="1" kern="1200" dirty="0"/>
        </a:p>
      </dsp:txBody>
      <dsp:txXfrm>
        <a:off x="4468119" y="3147993"/>
        <a:ext cx="1176787" cy="11767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7/22/2020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4691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B4B05-9419-4D5E-8341-906F3B5E41C9}" type="datetimeFigureOut">
              <a:rPr lang="en-AU" smtClean="0"/>
              <a:t>22/07/2020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23A8C-E1B8-4E68-904D-A6C651AE96E5}" type="slidenum">
              <a:rPr lang="en-AU" smtClean="0"/>
              <a:t>‹N°›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50327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757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7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9" name="Rectangle 118">
            <a:extLst>
              <a:ext uri="{FF2B5EF4-FFF2-40B4-BE49-F238E27FC236}">
                <a16:creationId xmlns:a16="http://schemas.microsoft.com/office/drawing/2014/main" id="{0E2F58BF-12E5-4B5A-AD25-4DAAA2742A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E6E602A-AAE7-43F2-BFA1-812810EC4F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0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br>
              <a:rPr lang="en-US" sz="1600" b="0" cap="all" dirty="0"/>
            </a:br>
            <a:r>
              <a:rPr lang="en-US" sz="1600" b="0" cap="all" dirty="0"/>
              <a:t>OER Dynamic Coalition / </a:t>
            </a:r>
            <a:br>
              <a:rPr lang="en-US" sz="1600" b="0" cap="all" dirty="0"/>
            </a:br>
            <a:r>
              <a:rPr lang="en-US" sz="1600" b="0" cap="all" dirty="0">
                <a:solidFill>
                  <a:srgbClr val="0070C0"/>
                </a:solidFill>
              </a:rPr>
              <a:t>Coalition </a:t>
            </a:r>
            <a:r>
              <a:rPr lang="en-US" sz="1600" b="0" cap="all" dirty="0" err="1">
                <a:solidFill>
                  <a:srgbClr val="0070C0"/>
                </a:solidFill>
              </a:rPr>
              <a:t>dynamique</a:t>
            </a:r>
            <a:r>
              <a:rPr lang="en-US" sz="1600" b="0" cap="all" dirty="0">
                <a:solidFill>
                  <a:srgbClr val="0070C0"/>
                </a:solidFill>
              </a:rPr>
              <a:t> pour les REL</a:t>
            </a:r>
            <a:br>
              <a:rPr lang="en-US" sz="1600" b="0" cap="all" dirty="0"/>
            </a:br>
            <a:br>
              <a:rPr lang="en-US" sz="1600" b="0" cap="all" dirty="0"/>
            </a:br>
            <a:r>
              <a:rPr lang="en-US" sz="1600" b="0" cap="all" dirty="0"/>
              <a:t>Online Consultation of Working Groups</a:t>
            </a:r>
            <a:br>
              <a:rPr lang="en-US" sz="1600" b="0" cap="all" dirty="0"/>
            </a:br>
            <a:br>
              <a:rPr lang="en-US" sz="1600" b="0" cap="all" dirty="0"/>
            </a:br>
            <a:r>
              <a:rPr lang="en-US" sz="1600" cap="all" dirty="0">
                <a:solidFill>
                  <a:srgbClr val="0070C0"/>
                </a:solidFill>
              </a:rPr>
              <a:t>Consultation </a:t>
            </a:r>
            <a:r>
              <a:rPr lang="en-US" sz="1600" cap="all" dirty="0" err="1">
                <a:solidFill>
                  <a:srgbClr val="0070C0"/>
                </a:solidFill>
              </a:rPr>
              <a:t>en</a:t>
            </a:r>
            <a:r>
              <a:rPr lang="en-US" sz="1600" cap="all" dirty="0">
                <a:solidFill>
                  <a:srgbClr val="0070C0"/>
                </a:solidFill>
              </a:rPr>
              <a:t> </a:t>
            </a:r>
            <a:r>
              <a:rPr lang="en-US" sz="1600" cap="all" dirty="0" err="1">
                <a:solidFill>
                  <a:srgbClr val="0070C0"/>
                </a:solidFill>
              </a:rPr>
              <a:t>ligne</a:t>
            </a:r>
            <a:r>
              <a:rPr lang="en-US" sz="1600" cap="all" dirty="0">
                <a:solidFill>
                  <a:srgbClr val="0070C0"/>
                </a:solidFill>
              </a:rPr>
              <a:t> des </a:t>
            </a:r>
            <a:r>
              <a:rPr lang="en-US" sz="1600" cap="all" dirty="0" err="1">
                <a:solidFill>
                  <a:srgbClr val="0070C0"/>
                </a:solidFill>
              </a:rPr>
              <a:t>grOUpes</a:t>
            </a:r>
            <a:r>
              <a:rPr lang="en-US" sz="1600" cap="all" dirty="0">
                <a:solidFill>
                  <a:srgbClr val="0070C0"/>
                </a:solidFill>
              </a:rPr>
              <a:t> de travail</a:t>
            </a:r>
            <a:br>
              <a:rPr lang="en-US" sz="1600" b="0" cap="all" dirty="0"/>
            </a:br>
            <a:br>
              <a:rPr lang="en-US" sz="1600" b="0" cap="all" dirty="0"/>
            </a:br>
            <a:br>
              <a:rPr lang="en-US" sz="1600" b="0" cap="all" dirty="0"/>
            </a:br>
            <a:endParaRPr lang="en-US" sz="1600" b="0" cap="all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B1EAC2A-131F-491A-BFCD-671FEA40AA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676872"/>
            <a:ext cx="4023359" cy="1833231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900" dirty="0"/>
              <a:t>Zeynep Varoglu</a:t>
            </a:r>
            <a:br>
              <a:rPr lang="en-US" sz="900" dirty="0"/>
            </a:br>
            <a:br>
              <a:rPr lang="en-US" sz="900" dirty="0"/>
            </a:br>
            <a:r>
              <a:rPr lang="en-US" sz="900" dirty="0"/>
              <a:t>Programme Specialist/ </a:t>
            </a:r>
            <a:r>
              <a:rPr lang="en-US" sz="900" dirty="0" err="1">
                <a:solidFill>
                  <a:srgbClr val="0070C0"/>
                </a:solidFill>
              </a:rPr>
              <a:t>Spécialiste</a:t>
            </a:r>
            <a:r>
              <a:rPr lang="en-US" sz="900" dirty="0">
                <a:solidFill>
                  <a:srgbClr val="0070C0"/>
                </a:solidFill>
              </a:rPr>
              <a:t> du programme</a:t>
            </a:r>
          </a:p>
          <a:p>
            <a:pPr>
              <a:lnSpc>
                <a:spcPct val="100000"/>
              </a:lnSpc>
            </a:pPr>
            <a:r>
              <a:rPr lang="en-US" sz="900" dirty="0"/>
              <a:t>Digital Innovation &amp; Transformation Section/  </a:t>
            </a:r>
            <a:r>
              <a:rPr lang="en-US" sz="900" dirty="0">
                <a:solidFill>
                  <a:srgbClr val="0070C0"/>
                </a:solidFill>
              </a:rPr>
              <a:t>Section pour </a:t>
            </a:r>
            <a:r>
              <a:rPr lang="en-US" sz="900" dirty="0" err="1">
                <a:solidFill>
                  <a:srgbClr val="0070C0"/>
                </a:solidFill>
              </a:rPr>
              <a:t>l’innovation</a:t>
            </a:r>
            <a:r>
              <a:rPr lang="en-US" sz="900" dirty="0">
                <a:solidFill>
                  <a:srgbClr val="0070C0"/>
                </a:solidFill>
              </a:rPr>
              <a:t> et la transformation </a:t>
            </a:r>
            <a:r>
              <a:rPr lang="en-US" sz="900" dirty="0" err="1">
                <a:solidFill>
                  <a:srgbClr val="0070C0"/>
                </a:solidFill>
              </a:rPr>
              <a:t>digitale</a:t>
            </a:r>
            <a:endParaRPr lang="en-US" sz="900" dirty="0">
              <a:solidFill>
                <a:srgbClr val="0070C0"/>
              </a:solidFill>
            </a:endParaRPr>
          </a:p>
          <a:p>
            <a:pPr>
              <a:lnSpc>
                <a:spcPct val="100000"/>
              </a:lnSpc>
            </a:pPr>
            <a:r>
              <a:rPr lang="en-US" sz="900" dirty="0"/>
              <a:t>Communication and Information Sector / </a:t>
            </a:r>
            <a:r>
              <a:rPr lang="en-US" sz="900" dirty="0">
                <a:solidFill>
                  <a:srgbClr val="0070C0"/>
                </a:solidFill>
              </a:rPr>
              <a:t>Secteur pour la communication et </a:t>
            </a:r>
            <a:r>
              <a:rPr lang="en-US" sz="900" dirty="0" err="1">
                <a:solidFill>
                  <a:srgbClr val="0070C0"/>
                </a:solidFill>
              </a:rPr>
              <a:t>l’Information</a:t>
            </a:r>
            <a:endParaRPr lang="en-US" sz="900" dirty="0">
              <a:solidFill>
                <a:srgbClr val="0070C0"/>
              </a:solidFill>
            </a:endParaRPr>
          </a:p>
          <a:p>
            <a:pPr>
              <a:lnSpc>
                <a:spcPct val="100000"/>
              </a:lnSpc>
            </a:pPr>
            <a:r>
              <a:rPr lang="en-US" sz="900" dirty="0"/>
              <a:t>UNESCO</a:t>
            </a:r>
          </a:p>
          <a:p>
            <a:pPr indent="-2286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sz="900" dirty="0"/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solidFill>
              <a:schemeClr val="tx2">
                <a:lumMod val="25000"/>
                <a:lumOff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0" name="Picture 3">
            <a:extLst>
              <a:ext uri="{FF2B5EF4-FFF2-40B4-BE49-F238E27FC236}">
                <a16:creationId xmlns:a16="http://schemas.microsoft.com/office/drawing/2014/main" id="{9FE6CFE4-52F1-4C7A-A024-B43888CF13F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12" r="26006" b="-1"/>
          <a:stretch/>
        </p:blipFill>
        <p:spPr>
          <a:xfrm>
            <a:off x="4868487" y="10"/>
            <a:ext cx="7323513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68007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AU" sz="2400" dirty="0"/>
              <a:t> </a:t>
            </a:r>
            <a:endParaRPr lang="en-AU" sz="24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1800" dirty="0"/>
              <a:t> </a:t>
            </a:r>
          </a:p>
          <a:p>
            <a:pPr marL="0" indent="0">
              <a:buNone/>
            </a:pPr>
            <a:br>
              <a:rPr lang="fr-FR" sz="1800" dirty="0"/>
            </a:br>
            <a:endParaRPr lang="tr-TR" sz="1800" dirty="0"/>
          </a:p>
          <a:p>
            <a:pPr marL="0" indent="0">
              <a:buNone/>
            </a:pPr>
            <a:endParaRPr lang="en-AU" dirty="0"/>
          </a:p>
        </p:txBody>
      </p:sp>
      <p:graphicFrame>
        <p:nvGraphicFramePr>
          <p:cNvPr id="9" name="Diagramme 8">
            <a:extLst>
              <a:ext uri="{FF2B5EF4-FFF2-40B4-BE49-F238E27FC236}">
                <a16:creationId xmlns:a16="http://schemas.microsoft.com/office/drawing/2014/main" id="{F1724E18-5AD7-47D4-88CC-58DDE53B7C3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93988793"/>
              </p:ext>
            </p:extLst>
          </p:nvPr>
        </p:nvGraphicFramePr>
        <p:xfrm>
          <a:off x="2156691" y="838634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ZoneTexte 9">
            <a:extLst>
              <a:ext uri="{FF2B5EF4-FFF2-40B4-BE49-F238E27FC236}">
                <a16:creationId xmlns:a16="http://schemas.microsoft.com/office/drawing/2014/main" id="{C215386C-58D3-4DFE-8FBC-89586420C42A}"/>
              </a:ext>
            </a:extLst>
          </p:cNvPr>
          <p:cNvSpPr txBox="1"/>
          <p:nvPr/>
        </p:nvSpPr>
        <p:spPr>
          <a:xfrm>
            <a:off x="2213264" y="385717"/>
            <a:ext cx="80217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The Importance of Consultation</a:t>
            </a:r>
            <a:r>
              <a:rPr lang="fr-FR" dirty="0">
                <a:solidFill>
                  <a:srgbClr val="0070C0"/>
                </a:solidFill>
              </a:rPr>
              <a:t>/ L'importance de la consultation</a:t>
            </a:r>
            <a:endParaRPr lang="tr-T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646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AU" sz="2400" dirty="0"/>
              <a:t>Agenda for Opening/ </a:t>
            </a:r>
            <a:r>
              <a:rPr lang="en-AU" sz="2400" dirty="0">
                <a:solidFill>
                  <a:srgbClr val="0070C0"/>
                </a:solidFill>
              </a:rPr>
              <a:t>Ordre du jour </a:t>
            </a:r>
            <a:r>
              <a:rPr lang="en-AU" sz="2400" dirty="0" err="1">
                <a:solidFill>
                  <a:srgbClr val="0070C0"/>
                </a:solidFill>
              </a:rPr>
              <a:t>ouverture</a:t>
            </a:r>
            <a:endParaRPr lang="en-AU" sz="24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8828" y="2120945"/>
            <a:ext cx="4369525" cy="4351338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CA" sz="1800" dirty="0"/>
              <a:t>Welcome &amp; technical background </a:t>
            </a:r>
          </a:p>
          <a:p>
            <a:pPr marL="514350" indent="-514350">
              <a:buFont typeface="+mj-lt"/>
              <a:buAutoNum type="arabicPeriod"/>
            </a:pPr>
            <a:r>
              <a:rPr lang="en-CA" sz="1800" dirty="0"/>
              <a:t>Objectives of the Online Consultation</a:t>
            </a:r>
          </a:p>
          <a:p>
            <a:pPr marL="514350" indent="-514350">
              <a:buFont typeface="+mj-lt"/>
              <a:buAutoNum type="arabicPeriod"/>
            </a:pPr>
            <a:r>
              <a:rPr lang="en-CA" sz="1800" dirty="0"/>
              <a:t>Survey: Participation, contents, etc. </a:t>
            </a:r>
          </a:p>
          <a:p>
            <a:pPr marL="514350" indent="-514350">
              <a:buFont typeface="+mj-lt"/>
              <a:buAutoNum type="arabicPeriod"/>
            </a:pPr>
            <a:r>
              <a:rPr lang="en-CA" sz="1800" dirty="0"/>
              <a:t>The importance of Governments in the activities  the OER Dynamic Coalition </a:t>
            </a:r>
            <a:br>
              <a:rPr lang="en-CA" sz="1800" dirty="0"/>
            </a:br>
            <a:r>
              <a:rPr lang="en-CA" sz="1800" i="1" dirty="0"/>
              <a:t>Gasper Hrastelj, Slovenia Nat Comm</a:t>
            </a:r>
            <a:endParaRPr lang="fr-FR" sz="1800" i="1" dirty="0"/>
          </a:p>
          <a:p>
            <a:pPr marL="514350" indent="-514350">
              <a:buFont typeface="+mj-lt"/>
              <a:buAutoNum type="arabicPeriod"/>
            </a:pPr>
            <a:r>
              <a:rPr lang="en-CA" sz="1800" dirty="0"/>
              <a:t>Monitoring  </a:t>
            </a:r>
            <a:br>
              <a:rPr lang="en-CA" sz="1800" dirty="0"/>
            </a:br>
            <a:r>
              <a:rPr lang="en-CA" sz="1800" i="1" dirty="0"/>
              <a:t>Alexis Carr, COL</a:t>
            </a:r>
            <a:endParaRPr lang="fr-FR" sz="1800" i="1" dirty="0"/>
          </a:p>
          <a:p>
            <a:pPr marL="514350" indent="-514350">
              <a:buFont typeface="+mj-lt"/>
              <a:buAutoNum type="arabicPeriod"/>
            </a:pPr>
            <a:r>
              <a:rPr lang="en-CA" sz="1800" dirty="0"/>
              <a:t>Communication</a:t>
            </a:r>
            <a:br>
              <a:rPr lang="en-CA" sz="1800" dirty="0"/>
            </a:br>
            <a:r>
              <a:rPr lang="en-CA" sz="1800" i="1" dirty="0"/>
              <a:t>Neil Butcher, OER Africa</a:t>
            </a:r>
          </a:p>
          <a:p>
            <a:pPr marL="514350" indent="-514350">
              <a:buFont typeface="+mj-lt"/>
              <a:buAutoNum type="arabicPeriod"/>
            </a:pPr>
            <a:r>
              <a:rPr lang="en-CA" sz="1800" dirty="0"/>
              <a:t>Discussion</a:t>
            </a:r>
          </a:p>
          <a:p>
            <a:pPr marL="514350" indent="-514350">
              <a:buFont typeface="+mj-lt"/>
              <a:buAutoNum type="arabicPeriod"/>
            </a:pPr>
            <a:r>
              <a:rPr lang="en-CA" sz="1800" dirty="0"/>
              <a:t>Conclusion</a:t>
            </a:r>
            <a:br>
              <a:rPr lang="fr-FR" sz="1800" dirty="0"/>
            </a:br>
            <a:endParaRPr lang="tr-TR" sz="1800" dirty="0"/>
          </a:p>
          <a:p>
            <a:pPr marL="0" indent="0">
              <a:buNone/>
            </a:pPr>
            <a:endParaRPr lang="en-AU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6C17FA8-FFEB-4BEB-876F-EEA0E932DD28}"/>
              </a:ext>
            </a:extLst>
          </p:cNvPr>
          <p:cNvSpPr txBox="1">
            <a:spLocks/>
          </p:cNvSpPr>
          <p:nvPr/>
        </p:nvSpPr>
        <p:spPr>
          <a:xfrm>
            <a:off x="6096000" y="2103936"/>
            <a:ext cx="43695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fr-FR" sz="1800" dirty="0">
                <a:solidFill>
                  <a:srgbClr val="0070C0"/>
                </a:solidFill>
              </a:rPr>
              <a:t>Bienvenue et points techniques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1800" dirty="0">
                <a:solidFill>
                  <a:srgbClr val="0070C0"/>
                </a:solidFill>
              </a:rPr>
              <a:t>Objectifs de la consultation en ligne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1800" dirty="0">
                <a:solidFill>
                  <a:srgbClr val="0070C0"/>
                </a:solidFill>
              </a:rPr>
              <a:t>Enquête: participation, contenu, etc.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1800" dirty="0">
                <a:solidFill>
                  <a:srgbClr val="0070C0"/>
                </a:solidFill>
              </a:rPr>
              <a:t>L'importance des gouvernements dans les activités de  la Coalition dynamique REL</a:t>
            </a:r>
            <a:br>
              <a:rPr lang="fr-FR" sz="1800" dirty="0">
                <a:solidFill>
                  <a:srgbClr val="0070C0"/>
                </a:solidFill>
              </a:rPr>
            </a:br>
            <a:r>
              <a:rPr lang="fr-FR" sz="1800" i="1" dirty="0">
                <a:solidFill>
                  <a:srgbClr val="0070C0"/>
                </a:solidFill>
              </a:rPr>
              <a:t>Gasper Hrastelj, </a:t>
            </a:r>
            <a:r>
              <a:rPr lang="fr-FR" sz="1800" i="1" dirty="0" err="1">
                <a:solidFill>
                  <a:srgbClr val="0070C0"/>
                </a:solidFill>
              </a:rPr>
              <a:t>Comm</a:t>
            </a:r>
            <a:r>
              <a:rPr lang="fr-FR" sz="1800" i="1" dirty="0">
                <a:solidFill>
                  <a:srgbClr val="0070C0"/>
                </a:solidFill>
              </a:rPr>
              <a:t> nationale Slovénie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1800" dirty="0">
                <a:solidFill>
                  <a:srgbClr val="0070C0"/>
                </a:solidFill>
              </a:rPr>
              <a:t>Suivi </a:t>
            </a:r>
            <a:br>
              <a:rPr lang="fr-FR" sz="1800" dirty="0">
                <a:solidFill>
                  <a:srgbClr val="0070C0"/>
                </a:solidFill>
              </a:rPr>
            </a:br>
            <a:r>
              <a:rPr lang="fr-FR" sz="1800" i="1" dirty="0">
                <a:solidFill>
                  <a:srgbClr val="0070C0"/>
                </a:solidFill>
              </a:rPr>
              <a:t>Alexis Carr, COL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1800" dirty="0">
                <a:solidFill>
                  <a:srgbClr val="0070C0"/>
                </a:solidFill>
              </a:rPr>
              <a:t>Communication </a:t>
            </a:r>
            <a:br>
              <a:rPr lang="fr-FR" sz="1800" dirty="0">
                <a:solidFill>
                  <a:srgbClr val="0070C0"/>
                </a:solidFill>
              </a:rPr>
            </a:br>
            <a:r>
              <a:rPr lang="fr-FR" sz="1800" i="1" dirty="0">
                <a:solidFill>
                  <a:srgbClr val="0070C0"/>
                </a:solidFill>
              </a:rPr>
              <a:t>Neil Butcher, OER Afrique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1800" dirty="0">
                <a:solidFill>
                  <a:srgbClr val="0070C0"/>
                </a:solidFill>
              </a:rPr>
              <a:t>Discussion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1800" dirty="0">
                <a:solidFill>
                  <a:srgbClr val="0070C0"/>
                </a:solidFill>
              </a:rPr>
              <a:t>Conclusion</a:t>
            </a:r>
            <a:br>
              <a:rPr lang="fr-FR" sz="1800" dirty="0"/>
            </a:br>
            <a:endParaRPr lang="tr-TR" sz="1800" dirty="0"/>
          </a:p>
          <a:p>
            <a:pPr marL="0" indent="0">
              <a:buFont typeface="Arial" panose="020B0604020202020204" pitchFamily="34" charset="0"/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37220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2D6FBB9D-1CAA-4D05-AB33-BABDFE17B8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04727B71-B4B6-4823-80A1-68C40B475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9A6DB05-9FB5-4B07-8675-74C23D4FD8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id="{B4CE5841-C184-4A70-A609-5FE4A50783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F4880CB-EA6C-4D7E-8EFB-FF01136D1B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1683169"/>
            <a:ext cx="4068849" cy="414858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000" dirty="0"/>
              <a:t>Objectives</a:t>
            </a:r>
            <a:br>
              <a:rPr lang="en-US" sz="3000" dirty="0"/>
            </a:br>
            <a:br>
              <a:rPr lang="en-US" sz="3000" dirty="0"/>
            </a:br>
            <a:br>
              <a:rPr lang="en-US" sz="3000" dirty="0"/>
            </a:br>
            <a:br>
              <a:rPr lang="en-US" sz="3000" dirty="0"/>
            </a:br>
            <a:r>
              <a:rPr lang="en-US" sz="3000" dirty="0">
                <a:solidFill>
                  <a:schemeClr val="tx2">
                    <a:lumMod val="50000"/>
                    <a:lumOff val="50000"/>
                  </a:schemeClr>
                </a:solidFill>
              </a:rPr>
              <a:t>--------------------</a:t>
            </a:r>
            <a:br>
              <a:rPr lang="en-US" sz="3000" dirty="0"/>
            </a:br>
            <a:br>
              <a:rPr lang="en-US" sz="3000" dirty="0"/>
            </a:br>
            <a:r>
              <a:rPr lang="en-US" sz="3000" dirty="0" err="1">
                <a:solidFill>
                  <a:srgbClr val="0070C0"/>
                </a:solidFill>
              </a:rPr>
              <a:t>Objectifs</a:t>
            </a:r>
            <a:br>
              <a:rPr lang="en-US" sz="3000" dirty="0"/>
            </a:br>
            <a:br>
              <a:rPr lang="en-US" sz="3000" dirty="0"/>
            </a:br>
            <a:r>
              <a:rPr lang="en-US" sz="3000" dirty="0"/>
              <a:t> 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C7A2E47-C562-442C-B48B-EA3D7222F8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32504" y="1683170"/>
            <a:ext cx="5818248" cy="4148585"/>
          </a:xfrm>
        </p:spPr>
        <p:txBody>
          <a:bodyPr vert="horz" lIns="91440" tIns="45720" rIns="91440" bIns="45720" rtlCol="0">
            <a:normAutofit/>
          </a:bodyPr>
          <a:lstStyle/>
          <a:p>
            <a:pPr marL="742950" lvl="0" indent="-2286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Further clarify the priority areas of action per Working Group</a:t>
            </a:r>
            <a:br>
              <a:rPr lang="en-US" sz="1600" dirty="0"/>
            </a:br>
            <a:endParaRPr lang="en-US" sz="1600" dirty="0"/>
          </a:p>
          <a:p>
            <a:pPr marL="742950" lvl="0" indent="-2286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Identify activities and issues related to the establishment of an electronic tool for information sharing and collaboration on the activities of participating organizations </a:t>
            </a:r>
          </a:p>
          <a:p>
            <a:pPr marL="285750" lvl="0" indent="-2286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-----------------------------------------------------------------------</a:t>
            </a:r>
          </a:p>
          <a:p>
            <a:pPr marL="742950" indent="-2286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600" dirty="0" err="1">
                <a:solidFill>
                  <a:srgbClr val="0070C0"/>
                </a:solidFill>
              </a:rPr>
              <a:t>Préciser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 err="1">
                <a:solidFill>
                  <a:srgbClr val="0070C0"/>
                </a:solidFill>
              </a:rPr>
              <a:t>davantage</a:t>
            </a:r>
            <a:r>
              <a:rPr lang="en-US" sz="1600" dirty="0">
                <a:solidFill>
                  <a:srgbClr val="0070C0"/>
                </a:solidFill>
              </a:rPr>
              <a:t> les </a:t>
            </a:r>
            <a:r>
              <a:rPr lang="en-US" sz="1600" dirty="0" err="1">
                <a:solidFill>
                  <a:srgbClr val="0070C0"/>
                </a:solidFill>
              </a:rPr>
              <a:t>domaines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 err="1">
                <a:solidFill>
                  <a:srgbClr val="0070C0"/>
                </a:solidFill>
              </a:rPr>
              <a:t>d'action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 err="1">
                <a:solidFill>
                  <a:srgbClr val="0070C0"/>
                </a:solidFill>
              </a:rPr>
              <a:t>prioritaires</a:t>
            </a:r>
            <a:r>
              <a:rPr lang="en-US" sz="1600" dirty="0">
                <a:solidFill>
                  <a:srgbClr val="0070C0"/>
                </a:solidFill>
              </a:rPr>
              <a:t> par Groupe de travail</a:t>
            </a:r>
          </a:p>
          <a:p>
            <a:pPr marL="742950" indent="-2286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70C0"/>
                </a:solidFill>
              </a:rPr>
              <a:t>Identifier les </a:t>
            </a:r>
            <a:r>
              <a:rPr lang="en-US" sz="1600" dirty="0" err="1">
                <a:solidFill>
                  <a:srgbClr val="0070C0"/>
                </a:solidFill>
              </a:rPr>
              <a:t>activités</a:t>
            </a:r>
            <a:r>
              <a:rPr lang="en-US" sz="1600" dirty="0">
                <a:solidFill>
                  <a:srgbClr val="0070C0"/>
                </a:solidFill>
              </a:rPr>
              <a:t> et les </a:t>
            </a:r>
            <a:r>
              <a:rPr lang="en-US" sz="1600" dirty="0" err="1">
                <a:solidFill>
                  <a:srgbClr val="0070C0"/>
                </a:solidFill>
              </a:rPr>
              <a:t>problèmes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 err="1">
                <a:solidFill>
                  <a:srgbClr val="0070C0"/>
                </a:solidFill>
              </a:rPr>
              <a:t>liés</a:t>
            </a:r>
            <a:r>
              <a:rPr lang="en-US" sz="1600" dirty="0">
                <a:solidFill>
                  <a:srgbClr val="0070C0"/>
                </a:solidFill>
              </a:rPr>
              <a:t> à la mise </a:t>
            </a:r>
            <a:r>
              <a:rPr lang="en-US" sz="1600" dirty="0" err="1">
                <a:solidFill>
                  <a:srgbClr val="0070C0"/>
                </a:solidFill>
              </a:rPr>
              <a:t>en</a:t>
            </a:r>
            <a:r>
              <a:rPr lang="en-US" sz="1600" dirty="0">
                <a:solidFill>
                  <a:srgbClr val="0070C0"/>
                </a:solidFill>
              </a:rPr>
              <a:t> place d'un </a:t>
            </a:r>
            <a:r>
              <a:rPr lang="en-US" sz="1600" dirty="0" err="1">
                <a:solidFill>
                  <a:srgbClr val="0070C0"/>
                </a:solidFill>
              </a:rPr>
              <a:t>outil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 err="1">
                <a:solidFill>
                  <a:srgbClr val="0070C0"/>
                </a:solidFill>
              </a:rPr>
              <a:t>électronique</a:t>
            </a:r>
            <a:r>
              <a:rPr lang="en-US" sz="1600" dirty="0">
                <a:solidFill>
                  <a:srgbClr val="0070C0"/>
                </a:solidFill>
              </a:rPr>
              <a:t> de partage </a:t>
            </a:r>
            <a:r>
              <a:rPr lang="en-US" sz="1600" dirty="0" err="1">
                <a:solidFill>
                  <a:srgbClr val="0070C0"/>
                </a:solidFill>
              </a:rPr>
              <a:t>d'informations</a:t>
            </a:r>
            <a:r>
              <a:rPr lang="en-US" sz="1600" dirty="0">
                <a:solidFill>
                  <a:srgbClr val="0070C0"/>
                </a:solidFill>
              </a:rPr>
              <a:t> et de collaboration sur les </a:t>
            </a:r>
            <a:r>
              <a:rPr lang="en-US" sz="1600" dirty="0" err="1">
                <a:solidFill>
                  <a:srgbClr val="0070C0"/>
                </a:solidFill>
              </a:rPr>
              <a:t>activités</a:t>
            </a:r>
            <a:r>
              <a:rPr lang="en-US" sz="1600" dirty="0">
                <a:solidFill>
                  <a:srgbClr val="0070C0"/>
                </a:solidFill>
              </a:rPr>
              <a:t> des </a:t>
            </a:r>
            <a:r>
              <a:rPr lang="en-US" sz="1600" dirty="0" err="1">
                <a:solidFill>
                  <a:srgbClr val="0070C0"/>
                </a:solidFill>
              </a:rPr>
              <a:t>organisations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 err="1">
                <a:solidFill>
                  <a:srgbClr val="0070C0"/>
                </a:solidFill>
              </a:rPr>
              <a:t>participantes</a:t>
            </a:r>
            <a:endParaRPr lang="en-US" sz="1600" dirty="0">
              <a:solidFill>
                <a:srgbClr val="0070C0"/>
              </a:solidFill>
            </a:endParaRPr>
          </a:p>
          <a:p>
            <a:pPr indent="-2286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6" name="Rectangle 37">
            <a:extLst>
              <a:ext uri="{FF2B5EF4-FFF2-40B4-BE49-F238E27FC236}">
                <a16:creationId xmlns:a16="http://schemas.microsoft.com/office/drawing/2014/main" id="{CD1AAA2C-FBBE-42AA-B869-31D524B765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6112341"/>
            <a:ext cx="1050645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7" name="Rectangle 39">
            <a:extLst>
              <a:ext uri="{FF2B5EF4-FFF2-40B4-BE49-F238E27FC236}">
                <a16:creationId xmlns:a16="http://schemas.microsoft.com/office/drawing/2014/main" id="{5F937BBF-9326-4230-AB1B-F1795E3505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916936" y="4000284"/>
            <a:ext cx="54864" cy="42062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93225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AU" sz="2400" dirty="0"/>
              <a:t>Technical Points/ Points techniques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8828" y="2120945"/>
            <a:ext cx="4369525" cy="322048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CA" sz="2400" dirty="0"/>
              <a:t>Zoom   </a:t>
            </a:r>
          </a:p>
          <a:p>
            <a:r>
              <a:rPr lang="en-CA" sz="1800" dirty="0"/>
              <a:t>Interpretation</a:t>
            </a:r>
          </a:p>
          <a:p>
            <a:r>
              <a:rPr lang="en-CA" sz="1800" dirty="0"/>
              <a:t>How to Participate </a:t>
            </a:r>
          </a:p>
          <a:p>
            <a:pPr lvl="1"/>
            <a:r>
              <a:rPr lang="en-CA" sz="1400" dirty="0"/>
              <a:t>Q/A Box</a:t>
            </a:r>
          </a:p>
          <a:p>
            <a:pPr lvl="1"/>
            <a:r>
              <a:rPr lang="en-CA" sz="1400" dirty="0"/>
              <a:t>Chat</a:t>
            </a:r>
          </a:p>
          <a:p>
            <a:pPr lvl="1"/>
            <a:r>
              <a:rPr lang="en-CA" sz="1400" dirty="0"/>
              <a:t>Raising Hands </a:t>
            </a:r>
          </a:p>
          <a:p>
            <a:pPr lvl="1"/>
            <a:r>
              <a:rPr lang="en-CA" sz="1400" dirty="0"/>
              <a:t>Registering for Sessions</a:t>
            </a:r>
          </a:p>
          <a:p>
            <a:pPr lvl="1"/>
            <a:r>
              <a:rPr lang="en-CA" sz="1400" dirty="0"/>
              <a:t>Recording</a:t>
            </a:r>
          </a:p>
          <a:p>
            <a:pPr marL="0" indent="0">
              <a:buNone/>
            </a:pPr>
            <a:endParaRPr lang="fr-FR" sz="1800" dirty="0"/>
          </a:p>
          <a:p>
            <a:pPr marL="0" indent="0">
              <a:buNone/>
            </a:pPr>
            <a:br>
              <a:rPr lang="fr-FR" sz="1800" dirty="0"/>
            </a:br>
            <a:endParaRPr lang="tr-TR" sz="1800" dirty="0"/>
          </a:p>
          <a:p>
            <a:pPr marL="0" indent="0">
              <a:buNone/>
            </a:pPr>
            <a:endParaRPr lang="en-AU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6C17FA8-FFEB-4BEB-876F-EEA0E932DD28}"/>
              </a:ext>
            </a:extLst>
          </p:cNvPr>
          <p:cNvSpPr txBox="1">
            <a:spLocks/>
          </p:cNvSpPr>
          <p:nvPr/>
        </p:nvSpPr>
        <p:spPr>
          <a:xfrm>
            <a:off x="6096000" y="2103936"/>
            <a:ext cx="503355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400" dirty="0">
                <a:solidFill>
                  <a:srgbClr val="0070C0"/>
                </a:solidFill>
              </a:rPr>
              <a:t>Zoom  </a:t>
            </a:r>
          </a:p>
          <a:p>
            <a:pPr lvl="1"/>
            <a:r>
              <a:rPr lang="fr-FR" sz="1800" dirty="0">
                <a:solidFill>
                  <a:srgbClr val="0070C0"/>
                </a:solidFill>
              </a:rPr>
              <a:t>Interprétation</a:t>
            </a:r>
          </a:p>
          <a:p>
            <a:pPr lvl="1"/>
            <a:r>
              <a:rPr lang="fr-FR" sz="1800" dirty="0">
                <a:solidFill>
                  <a:srgbClr val="0070C0"/>
                </a:solidFill>
              </a:rPr>
              <a:t>Comment participer : </a:t>
            </a:r>
          </a:p>
          <a:p>
            <a:pPr lvl="2"/>
            <a:r>
              <a:rPr lang="fr-FR" sz="1100" dirty="0">
                <a:solidFill>
                  <a:srgbClr val="0070C0"/>
                </a:solidFill>
              </a:rPr>
              <a:t>Boîte de questions / réponses</a:t>
            </a:r>
          </a:p>
          <a:p>
            <a:pPr lvl="2"/>
            <a:r>
              <a:rPr lang="fr-FR" sz="1100" dirty="0">
                <a:solidFill>
                  <a:srgbClr val="0070C0"/>
                </a:solidFill>
              </a:rPr>
              <a:t>Chat </a:t>
            </a:r>
          </a:p>
          <a:p>
            <a:pPr lvl="2"/>
            <a:r>
              <a:rPr lang="fr-FR" sz="1100" dirty="0">
                <a:solidFill>
                  <a:srgbClr val="0070C0"/>
                </a:solidFill>
              </a:rPr>
              <a:t>Lever la main</a:t>
            </a:r>
          </a:p>
          <a:p>
            <a:pPr lvl="2"/>
            <a:r>
              <a:rPr lang="fr-FR" sz="1100" dirty="0">
                <a:solidFill>
                  <a:srgbClr val="0070C0"/>
                </a:solidFill>
              </a:rPr>
              <a:t>Inscription aux sessions</a:t>
            </a:r>
          </a:p>
          <a:p>
            <a:pPr lvl="2"/>
            <a:r>
              <a:rPr lang="fr-FR" sz="1100" dirty="0">
                <a:solidFill>
                  <a:srgbClr val="0070C0"/>
                </a:solidFill>
              </a:rPr>
              <a:t>Enregistrement</a:t>
            </a:r>
          </a:p>
          <a:p>
            <a:pPr lvl="2"/>
            <a:endParaRPr lang="fr-FR" sz="1100" dirty="0">
              <a:solidFill>
                <a:srgbClr val="0070C0"/>
              </a:solidFill>
            </a:endParaRPr>
          </a:p>
          <a:p>
            <a:pPr marL="0" indent="0">
              <a:buNone/>
            </a:pPr>
            <a:br>
              <a:rPr lang="fr-FR" sz="2400" dirty="0"/>
            </a:br>
            <a:endParaRPr lang="tr-TR" sz="2400" dirty="0"/>
          </a:p>
          <a:p>
            <a:pPr marL="0" indent="0">
              <a:buFont typeface="Arial" panose="020B0604020202020204" pitchFamily="34" charset="0"/>
              <a:buNone/>
            </a:pPr>
            <a:endParaRPr lang="en-AU" dirty="0"/>
          </a:p>
        </p:txBody>
      </p:sp>
      <p:pic>
        <p:nvPicPr>
          <p:cNvPr id="6" name="Image 5" descr="Une image contenant dessin&#10;&#10;Description générée automatiquement">
            <a:extLst>
              <a:ext uri="{FF2B5EF4-FFF2-40B4-BE49-F238E27FC236}">
                <a16:creationId xmlns:a16="http://schemas.microsoft.com/office/drawing/2014/main" id="{90A197E3-CBBA-41D2-9C63-E72E3682C6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7924" y="237912"/>
            <a:ext cx="2106651" cy="1579988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3669DDD1-EEFC-4BDD-9AF2-B38397C3A6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7748" y="2428111"/>
            <a:ext cx="561975" cy="542925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1A45F5EC-6D68-4D8F-B060-288DD1E4842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90124" y="4316366"/>
            <a:ext cx="609599" cy="561974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9D46B2F2-1118-401C-826A-E3BC94A80D1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20497" y="3255763"/>
            <a:ext cx="609599" cy="755373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FD5F7380-8AA9-4877-A35E-8992C66E203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65305" y="5183570"/>
            <a:ext cx="859235" cy="541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91425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8F7AFB9A-7364-478C-B48B-8523CDD9AE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6" name="Freeform: Shape 15">
            <a:extLst>
              <a:ext uri="{FF2B5EF4-FFF2-40B4-BE49-F238E27FC236}">
                <a16:creationId xmlns:a16="http://schemas.microsoft.com/office/drawing/2014/main" id="{36678033-86B6-40E6-BE90-78D8ED4E3A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6096002" cy="6858000"/>
          </a:xfrm>
          <a:custGeom>
            <a:avLst/>
            <a:gdLst>
              <a:gd name="connsiteX0" fmla="*/ 0 w 6096002"/>
              <a:gd name="connsiteY0" fmla="*/ 0 h 6858000"/>
              <a:gd name="connsiteX1" fmla="*/ 4885967 w 6096002"/>
              <a:gd name="connsiteY1" fmla="*/ 0 h 6858000"/>
              <a:gd name="connsiteX2" fmla="*/ 4946007 w 6096002"/>
              <a:gd name="connsiteY2" fmla="*/ 69271 h 6858000"/>
              <a:gd name="connsiteX3" fmla="*/ 6096002 w 6096002"/>
              <a:gd name="connsiteY3" fmla="*/ 3429000 h 6858000"/>
              <a:gd name="connsiteX4" fmla="*/ 4946007 w 6096002"/>
              <a:gd name="connsiteY4" fmla="*/ 6788730 h 6858000"/>
              <a:gd name="connsiteX5" fmla="*/ 4885967 w 6096002"/>
              <a:gd name="connsiteY5" fmla="*/ 6858000 h 6858000"/>
              <a:gd name="connsiteX6" fmla="*/ 0 w 609600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2" h="6858000">
                <a:moveTo>
                  <a:pt x="0" y="0"/>
                </a:moveTo>
                <a:lnTo>
                  <a:pt x="4885967" y="0"/>
                </a:lnTo>
                <a:lnTo>
                  <a:pt x="4946007" y="69271"/>
                </a:lnTo>
                <a:cubicBezTo>
                  <a:pt x="5656533" y="929100"/>
                  <a:pt x="6096002" y="2116944"/>
                  <a:pt x="6096002" y="3429000"/>
                </a:cubicBezTo>
                <a:cubicBezTo>
                  <a:pt x="6096002" y="4741056"/>
                  <a:pt x="5656533" y="5928900"/>
                  <a:pt x="4946007" y="6788730"/>
                </a:cubicBezTo>
                <a:lnTo>
                  <a:pt x="4885967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8" name="Freeform: Shape 17">
            <a:extLst>
              <a:ext uri="{FF2B5EF4-FFF2-40B4-BE49-F238E27FC236}">
                <a16:creationId xmlns:a16="http://schemas.microsoft.com/office/drawing/2014/main" id="{D2542E1A-076E-4A34-BB67-2BF961754E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85370" cy="6858000"/>
          </a:xfrm>
          <a:custGeom>
            <a:avLst/>
            <a:gdLst>
              <a:gd name="connsiteX0" fmla="*/ 0 w 6085370"/>
              <a:gd name="connsiteY0" fmla="*/ 0 h 6858000"/>
              <a:gd name="connsiteX1" fmla="*/ 4875335 w 6085370"/>
              <a:gd name="connsiteY1" fmla="*/ 0 h 6858000"/>
              <a:gd name="connsiteX2" fmla="*/ 4935375 w 6085370"/>
              <a:gd name="connsiteY2" fmla="*/ 69271 h 6858000"/>
              <a:gd name="connsiteX3" fmla="*/ 6085370 w 6085370"/>
              <a:gd name="connsiteY3" fmla="*/ 3429000 h 6858000"/>
              <a:gd name="connsiteX4" fmla="*/ 4935375 w 6085370"/>
              <a:gd name="connsiteY4" fmla="*/ 6788730 h 6858000"/>
              <a:gd name="connsiteX5" fmla="*/ 4875335 w 6085370"/>
              <a:gd name="connsiteY5" fmla="*/ 6858000 h 6858000"/>
              <a:gd name="connsiteX6" fmla="*/ 0 w 608537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85370" h="6858000">
                <a:moveTo>
                  <a:pt x="0" y="0"/>
                </a:moveTo>
                <a:lnTo>
                  <a:pt x="4875335" y="0"/>
                </a:lnTo>
                <a:lnTo>
                  <a:pt x="4935375" y="69271"/>
                </a:lnTo>
                <a:cubicBezTo>
                  <a:pt x="5645901" y="929100"/>
                  <a:pt x="6085370" y="2116944"/>
                  <a:pt x="6085370" y="3429000"/>
                </a:cubicBezTo>
                <a:cubicBezTo>
                  <a:pt x="6085370" y="4741056"/>
                  <a:pt x="5645901" y="5928900"/>
                  <a:pt x="4935375" y="6788730"/>
                </a:cubicBezTo>
                <a:lnTo>
                  <a:pt x="4875335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8913" y="859536"/>
            <a:ext cx="4832802" cy="1243584"/>
          </a:xfrm>
        </p:spPr>
        <p:txBody>
          <a:bodyPr>
            <a:normAutofit fontScale="90000"/>
          </a:bodyPr>
          <a:lstStyle/>
          <a:p>
            <a:r>
              <a:rPr lang="en-AU" sz="2600" dirty="0"/>
              <a:t>Background</a:t>
            </a:r>
            <a:br>
              <a:rPr lang="en-AU" sz="2600" dirty="0"/>
            </a:br>
            <a:br>
              <a:rPr lang="en-AU" sz="2600" dirty="0"/>
            </a:br>
            <a:r>
              <a:rPr lang="en-AU" sz="2600" dirty="0" err="1">
                <a:solidFill>
                  <a:srgbClr val="0070C0"/>
                </a:solidFill>
              </a:rPr>
              <a:t>Contexte</a:t>
            </a:r>
            <a:br>
              <a:rPr lang="en-AU" sz="2600" dirty="0"/>
            </a:br>
            <a:endParaRPr lang="en-AU" sz="260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5C56826-D4E5-42ED-8529-079651CB30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152144"/>
            <a:ext cx="128016" cy="6539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2095FCE-EF05-4443-B97A-85DEE3A5CA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8912" y="2185062"/>
            <a:ext cx="498348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Espace réservé du contenu 8">
            <a:extLst>
              <a:ext uri="{FF2B5EF4-FFF2-40B4-BE49-F238E27FC236}">
                <a16:creationId xmlns:a16="http://schemas.microsoft.com/office/drawing/2014/main" id="{43A43181-7E18-4913-A604-5655D8AB17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912" y="2512611"/>
            <a:ext cx="4832803" cy="3664351"/>
          </a:xfrm>
        </p:spPr>
        <p:txBody>
          <a:bodyPr>
            <a:normAutofit/>
          </a:bodyPr>
          <a:lstStyle/>
          <a:p>
            <a:r>
              <a:rPr lang="en-AU" sz="1800" dirty="0"/>
              <a:t>Dynamic Coalition Launch March 2020, Final Report / </a:t>
            </a:r>
            <a:r>
              <a:rPr lang="en-AU" sz="1800" dirty="0" err="1">
                <a:solidFill>
                  <a:srgbClr val="0070C0"/>
                </a:solidFill>
              </a:rPr>
              <a:t>Lancement</a:t>
            </a:r>
            <a:r>
              <a:rPr lang="en-AU" sz="1800" dirty="0">
                <a:solidFill>
                  <a:srgbClr val="0070C0"/>
                </a:solidFill>
              </a:rPr>
              <a:t> de la Coalition </a:t>
            </a:r>
            <a:r>
              <a:rPr lang="en-AU" sz="1800" dirty="0" err="1">
                <a:solidFill>
                  <a:srgbClr val="0070C0"/>
                </a:solidFill>
              </a:rPr>
              <a:t>dynamique</a:t>
            </a:r>
            <a:r>
              <a:rPr lang="en-AU" sz="1800" dirty="0">
                <a:solidFill>
                  <a:srgbClr val="0070C0"/>
                </a:solidFill>
              </a:rPr>
              <a:t> et Rapport final (Mars 2020)</a:t>
            </a:r>
          </a:p>
          <a:p>
            <a:r>
              <a:rPr lang="en-AU" sz="1800" dirty="0"/>
              <a:t>Establishment of   Working Groups / </a:t>
            </a:r>
            <a:r>
              <a:rPr lang="en-AU" sz="1800" dirty="0" err="1">
                <a:solidFill>
                  <a:srgbClr val="0070C0"/>
                </a:solidFill>
              </a:rPr>
              <a:t>Etablissment</a:t>
            </a:r>
            <a:r>
              <a:rPr lang="en-AU" sz="1800" dirty="0">
                <a:solidFill>
                  <a:srgbClr val="0070C0"/>
                </a:solidFill>
              </a:rPr>
              <a:t> des groups de travail</a:t>
            </a:r>
          </a:p>
          <a:p>
            <a:r>
              <a:rPr lang="en-AU" sz="1800" dirty="0"/>
              <a:t>Survey (July 2020)/ </a:t>
            </a:r>
            <a:r>
              <a:rPr lang="en-AU" sz="1800" dirty="0" err="1">
                <a:solidFill>
                  <a:srgbClr val="0070C0"/>
                </a:solidFill>
              </a:rPr>
              <a:t>Enquete</a:t>
            </a:r>
            <a:r>
              <a:rPr lang="en-AU" sz="1800" dirty="0">
                <a:solidFill>
                  <a:srgbClr val="0070C0"/>
                </a:solidFill>
              </a:rPr>
              <a:t> (</a:t>
            </a:r>
            <a:r>
              <a:rPr lang="en-AU" sz="1800" dirty="0" err="1">
                <a:solidFill>
                  <a:srgbClr val="0070C0"/>
                </a:solidFill>
              </a:rPr>
              <a:t>Juillet</a:t>
            </a:r>
            <a:r>
              <a:rPr lang="en-AU" sz="1800" dirty="0">
                <a:solidFill>
                  <a:srgbClr val="0070C0"/>
                </a:solidFill>
              </a:rPr>
              <a:t> 2020)</a:t>
            </a:r>
          </a:p>
          <a:p>
            <a:r>
              <a:rPr lang="en-AU" sz="1800" dirty="0"/>
              <a:t>Consultation (July 2020) / </a:t>
            </a:r>
            <a:r>
              <a:rPr lang="en-AU" sz="1800" dirty="0">
                <a:solidFill>
                  <a:srgbClr val="0070C0"/>
                </a:solidFill>
              </a:rPr>
              <a:t>Consultation (</a:t>
            </a:r>
            <a:r>
              <a:rPr lang="en-AU" sz="1800" dirty="0" err="1">
                <a:solidFill>
                  <a:srgbClr val="0070C0"/>
                </a:solidFill>
              </a:rPr>
              <a:t>Juillet</a:t>
            </a:r>
            <a:r>
              <a:rPr lang="en-AU" sz="1800" dirty="0">
                <a:solidFill>
                  <a:srgbClr val="0070C0"/>
                </a:solidFill>
              </a:rPr>
              <a:t> 2020)</a:t>
            </a:r>
            <a:endParaRPr lang="tr-TR" sz="1800" dirty="0">
              <a:solidFill>
                <a:srgbClr val="0070C0"/>
              </a:solidFill>
            </a:endParaRP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2D4A2EE1-0A1C-4AE6-84F1-CBCFF3C102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17368" y="534654"/>
            <a:ext cx="5135719" cy="2709092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10327ABD-CB1C-4139-AF41-FBB70DC567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17368" y="3452474"/>
            <a:ext cx="5135719" cy="2696252"/>
          </a:xfrm>
          <a:prstGeom prst="rect">
            <a:avLst/>
          </a:prstGeom>
        </p:spPr>
      </p:pic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6C17FA8-FFEB-4BEB-876F-EEA0E932DD28}"/>
              </a:ext>
            </a:extLst>
          </p:cNvPr>
          <p:cNvSpPr txBox="1">
            <a:spLocks/>
          </p:cNvSpPr>
          <p:nvPr/>
        </p:nvSpPr>
        <p:spPr>
          <a:xfrm>
            <a:off x="6096000" y="2103936"/>
            <a:ext cx="503355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400" dirty="0">
                <a:solidFill>
                  <a:srgbClr val="0070C0"/>
                </a:solidFill>
              </a:rPr>
              <a:t> </a:t>
            </a:r>
            <a:endParaRPr lang="fr-FR" sz="1100" dirty="0">
              <a:solidFill>
                <a:srgbClr val="0070C0"/>
              </a:solidFill>
            </a:endParaRPr>
          </a:p>
          <a:p>
            <a:pPr marL="0" indent="0">
              <a:buNone/>
            </a:pPr>
            <a:br>
              <a:rPr lang="fr-FR" sz="2400" dirty="0"/>
            </a:br>
            <a:endParaRPr lang="tr-TR" sz="2400" dirty="0"/>
          </a:p>
          <a:p>
            <a:pPr marL="0" indent="0">
              <a:buFont typeface="Arial" panose="020B0604020202020204" pitchFamily="34" charset="0"/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235141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446" y="202721"/>
            <a:ext cx="10515600" cy="601526"/>
          </a:xfrm>
        </p:spPr>
        <p:txBody>
          <a:bodyPr>
            <a:normAutofit/>
          </a:bodyPr>
          <a:lstStyle/>
          <a:p>
            <a:pPr algn="ctr"/>
            <a:r>
              <a:rPr lang="en-AU" sz="2400" dirty="0"/>
              <a:t> Responses to Survey/ </a:t>
            </a:r>
            <a:r>
              <a:rPr lang="en-AU" sz="2400" dirty="0" err="1"/>
              <a:t>Réponses</a:t>
            </a:r>
            <a:r>
              <a:rPr lang="en-AU" sz="2400" dirty="0"/>
              <a:t> à </a:t>
            </a:r>
            <a:r>
              <a:rPr lang="en-AU" sz="2400" dirty="0" err="1"/>
              <a:t>l’enquête</a:t>
            </a:r>
            <a:endParaRPr lang="en-AU" sz="2400" dirty="0"/>
          </a:p>
        </p:txBody>
      </p:sp>
      <p:graphicFrame>
        <p:nvGraphicFramePr>
          <p:cNvPr id="12" name="Espace réservé du contenu 11">
            <a:extLst>
              <a:ext uri="{FF2B5EF4-FFF2-40B4-BE49-F238E27FC236}">
                <a16:creationId xmlns:a16="http://schemas.microsoft.com/office/drawing/2014/main" id="{B8B1CB12-C08E-4645-B00E-6C1CB4DC78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8942190"/>
              </p:ext>
            </p:extLst>
          </p:nvPr>
        </p:nvGraphicFramePr>
        <p:xfrm>
          <a:off x="3844636" y="1309255"/>
          <a:ext cx="4831773" cy="42914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28493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446" y="202721"/>
            <a:ext cx="10515600" cy="601526"/>
          </a:xfrm>
        </p:spPr>
        <p:txBody>
          <a:bodyPr>
            <a:normAutofit/>
          </a:bodyPr>
          <a:lstStyle/>
          <a:p>
            <a:pPr algn="ctr"/>
            <a:r>
              <a:rPr lang="en-AU" sz="2400" dirty="0"/>
              <a:t> Responses to Survey/ </a:t>
            </a:r>
            <a:r>
              <a:rPr lang="en-AU" sz="2400" dirty="0" err="1"/>
              <a:t>Réponses</a:t>
            </a:r>
            <a:r>
              <a:rPr lang="en-AU" sz="2400" dirty="0"/>
              <a:t> à </a:t>
            </a:r>
            <a:r>
              <a:rPr lang="en-AU" sz="2400" dirty="0" err="1"/>
              <a:t>l’enquête</a:t>
            </a:r>
            <a:endParaRPr lang="en-AU" sz="2400" dirty="0"/>
          </a:p>
        </p:txBody>
      </p:sp>
      <p:graphicFrame>
        <p:nvGraphicFramePr>
          <p:cNvPr id="16" name="Graphique 15">
            <a:extLst>
              <a:ext uri="{FF2B5EF4-FFF2-40B4-BE49-F238E27FC236}">
                <a16:creationId xmlns:a16="http://schemas.microsoft.com/office/drawing/2014/main" id="{6ACD6B74-FCFE-40ED-BE2A-2CB5685C76B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66759211"/>
              </p:ext>
            </p:extLst>
          </p:nvPr>
        </p:nvGraphicFramePr>
        <p:xfrm>
          <a:off x="682667" y="1494193"/>
          <a:ext cx="4417695" cy="2958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8" name="Graphique 17">
            <a:extLst>
              <a:ext uri="{FF2B5EF4-FFF2-40B4-BE49-F238E27FC236}">
                <a16:creationId xmlns:a16="http://schemas.microsoft.com/office/drawing/2014/main" id="{2E61785E-2517-44AC-99A0-D4ADB82564C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6780366"/>
              </p:ext>
            </p:extLst>
          </p:nvPr>
        </p:nvGraphicFramePr>
        <p:xfrm>
          <a:off x="6625046" y="1169311"/>
          <a:ext cx="4572000" cy="47482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509503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au 9">
            <a:extLst>
              <a:ext uri="{FF2B5EF4-FFF2-40B4-BE49-F238E27FC236}">
                <a16:creationId xmlns:a16="http://schemas.microsoft.com/office/drawing/2014/main" id="{33B2705F-AA4E-4D46-85F6-906C6A7DF5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3549178"/>
              </p:ext>
            </p:extLst>
          </p:nvPr>
        </p:nvGraphicFramePr>
        <p:xfrm>
          <a:off x="0" y="0"/>
          <a:ext cx="12192000" cy="66616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4168">
                  <a:extLst>
                    <a:ext uri="{9D8B030D-6E8A-4147-A177-3AD203B41FA5}">
                      <a16:colId xmlns:a16="http://schemas.microsoft.com/office/drawing/2014/main" val="3557203673"/>
                    </a:ext>
                  </a:extLst>
                </a:gridCol>
                <a:gridCol w="5416194">
                  <a:extLst>
                    <a:ext uri="{9D8B030D-6E8A-4147-A177-3AD203B41FA5}">
                      <a16:colId xmlns:a16="http://schemas.microsoft.com/office/drawing/2014/main" val="3233736803"/>
                    </a:ext>
                  </a:extLst>
                </a:gridCol>
                <a:gridCol w="5261638">
                  <a:extLst>
                    <a:ext uri="{9D8B030D-6E8A-4147-A177-3AD203B41FA5}">
                      <a16:colId xmlns:a16="http://schemas.microsoft.com/office/drawing/2014/main" val="1994522119"/>
                    </a:ext>
                  </a:extLst>
                </a:gridCol>
              </a:tblGrid>
              <a:tr h="504671">
                <a:tc>
                  <a:txBody>
                    <a:bodyPr/>
                    <a:lstStyle/>
                    <a:p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0" dirty="0">
                          <a:solidFill>
                            <a:schemeClr val="tx2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AM </a:t>
                      </a:r>
                      <a:endParaRPr lang="tr-TR" sz="1800" b="0" dirty="0">
                        <a:solidFill>
                          <a:schemeClr val="tx2"/>
                        </a:solidFill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0" kern="1200" dirty="0">
                          <a:solidFill>
                            <a:schemeClr val="tx2"/>
                          </a:solidFill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PM</a:t>
                      </a:r>
                      <a:endParaRPr lang="tr-TR" sz="1800" b="0" kern="1200" dirty="0">
                        <a:solidFill>
                          <a:schemeClr val="tx2"/>
                        </a:solidFill>
                        <a:latin typeface="Calibri Light" panose="020F0302020204030204" pitchFamily="34" charset="0"/>
                        <a:ea typeface="+mn-ea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0267702"/>
                  </a:ext>
                </a:extLst>
              </a:tr>
              <a:tr h="2013094">
                <a:tc>
                  <a:txBody>
                    <a:bodyPr/>
                    <a:lstStyle/>
                    <a:p>
                      <a:r>
                        <a:rPr lang="fr-FR" sz="1400" b="1" dirty="0" err="1"/>
                        <a:t>Wednesday</a:t>
                      </a:r>
                      <a:r>
                        <a:rPr lang="fr-FR" sz="1400" b="1" dirty="0"/>
                        <a:t>, 22 July 2020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="1" dirty="0" err="1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Opening</a:t>
                      </a:r>
                      <a:r>
                        <a:rPr lang="fr-FR" sz="1600" b="1" dirty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: 11:00-  12:00</a:t>
                      </a:r>
                      <a:br>
                        <a:rPr lang="fr-FR" sz="1400" dirty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</a:br>
                      <a:endParaRPr lang="fr-FR" sz="140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  <a:p>
                      <a:r>
                        <a:rPr lang="fr-FR" sz="1400" dirty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Zeynep Varoglu, </a:t>
                      </a:r>
                      <a:r>
                        <a:rPr lang="fr-FR" sz="1400" dirty="0" err="1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Organizer</a:t>
                      </a:r>
                      <a:r>
                        <a:rPr lang="fr-FR" sz="1400" dirty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, CI, UNESCO HQ</a:t>
                      </a:r>
                    </a:p>
                    <a:p>
                      <a:r>
                        <a:rPr lang="fr-FR" sz="1400" dirty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Gasper Hrastelj, Nat </a:t>
                      </a:r>
                      <a:r>
                        <a:rPr lang="fr-FR" sz="1400" dirty="0" err="1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Comm</a:t>
                      </a:r>
                      <a:r>
                        <a:rPr lang="fr-FR" sz="1400" dirty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Chair, (Slovenia)</a:t>
                      </a:r>
                    </a:p>
                    <a:p>
                      <a:r>
                        <a:rPr lang="fr-FR" sz="1400" dirty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Mitja Jermol, AI/New Technologies Chair (Slovenia)</a:t>
                      </a:r>
                    </a:p>
                    <a:p>
                      <a:r>
                        <a:rPr lang="fr-FR" sz="1400" dirty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Alexis Carr, Monitoring Chair (COL)</a:t>
                      </a:r>
                    </a:p>
                    <a:p>
                      <a:endParaRPr lang="fr-FR" sz="140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  <a:p>
                      <a:r>
                        <a:rPr lang="fr-FR" sz="1400" dirty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Rapporteur: Neil Butcher, Communications Chair, South </a:t>
                      </a:r>
                      <a:r>
                        <a:rPr lang="fr-FR" sz="1400" dirty="0" err="1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Africa</a:t>
                      </a:r>
                      <a:endParaRPr lang="fr-FR" sz="140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  <a:p>
                      <a:endParaRPr lang="tr-TR" sz="140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WG 4 Sustainability  : 16:30 –  18:30</a:t>
                      </a:r>
                      <a:b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</a:b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Calibri Light" panose="020F0302020204030204" pitchFamily="34" charset="0"/>
                        <a:ea typeface="+mn-ea"/>
                        <a:cs typeface="Calibri Light" panose="020F03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Lisa Petrides, Chair Sustainability (United States)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Tel Amiel, Chair Sustainability (Brazil)</a:t>
                      </a:r>
                      <a:endParaRPr lang="fr-FR" sz="1400" kern="1200" dirty="0">
                        <a:solidFill>
                          <a:schemeClr val="dk1"/>
                        </a:solidFill>
                        <a:effectLst/>
                        <a:latin typeface="Calibri Light" panose="020F0302020204030204" pitchFamily="34" charset="0"/>
                        <a:ea typeface="+mn-ea"/>
                        <a:cs typeface="Calibri Light" panose="020F0302020204030204" pitchFamily="34" charset="0"/>
                      </a:endParaRPr>
                    </a:p>
                    <a:p>
                      <a:endParaRPr lang="fr-FR" sz="140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Rapporteur: Neil Butcher, Communications Chair, South </a:t>
                      </a:r>
                      <a:r>
                        <a:rPr lang="fr-FR" sz="1400" dirty="0" err="1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Africa</a:t>
                      </a:r>
                      <a:endParaRPr lang="fr-FR" sz="140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Rapporteur: Neil Butcher, Communications Chair, South </a:t>
                      </a:r>
                      <a:r>
                        <a:rPr lang="fr-FR" sz="1400" dirty="0" err="1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Africa</a:t>
                      </a:r>
                      <a:endParaRPr lang="fr-FR" sz="140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  <a:p>
                      <a:endParaRPr lang="tr-TR" sz="140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6086280"/>
                  </a:ext>
                </a:extLst>
              </a:tr>
              <a:tr h="1617714">
                <a:tc>
                  <a:txBody>
                    <a:bodyPr/>
                    <a:lstStyle/>
                    <a:p>
                      <a:r>
                        <a:rPr lang="fr-FR" sz="1400" b="1" dirty="0"/>
                        <a:t>Thursday </a:t>
                      </a:r>
                      <a:br>
                        <a:rPr lang="fr-FR" sz="1400" b="1" dirty="0"/>
                      </a:br>
                      <a:r>
                        <a:rPr lang="fr-FR" sz="1400" b="1" dirty="0"/>
                        <a:t>23 July 2020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WG 3 Quality Inclusive Multilingualism : 10:00 – 12:00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kern="1200" dirty="0">
                        <a:solidFill>
                          <a:schemeClr val="dk1"/>
                        </a:solidFill>
                        <a:effectLst/>
                        <a:latin typeface="Calibri Light" panose="020F0302020204030204" pitchFamily="34" charset="0"/>
                        <a:ea typeface="+mn-ea"/>
                        <a:cs typeface="Calibri Light" panose="020F03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Melinda Bandalaria, Chair Quality, Inclusive , Multilingualism (Philippines)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Calibri Light" panose="020F0302020204030204" pitchFamily="34" charset="0"/>
                        <a:ea typeface="+mn-ea"/>
                        <a:cs typeface="Calibri Light" panose="020F03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Papa-Youga Dieng, Chair, Quality, Inclusive Multilingualism (OIF)</a:t>
                      </a:r>
                      <a:b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</a:br>
                      <a:b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</a:br>
                      <a:r>
                        <a:rPr lang="fr-FR" sz="1400" dirty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Rapporteur: Neil Butcher, Communications Chair, South </a:t>
                      </a:r>
                      <a:r>
                        <a:rPr lang="fr-FR" sz="1400" dirty="0" err="1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Africa</a:t>
                      </a:r>
                      <a:endParaRPr lang="fr-FR" sz="140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kern="1200" dirty="0">
                        <a:solidFill>
                          <a:schemeClr val="dk1"/>
                        </a:solidFill>
                        <a:effectLst/>
                        <a:latin typeface="Calibri Light" panose="020F0302020204030204" pitchFamily="34" charset="0"/>
                        <a:ea typeface="+mn-ea"/>
                        <a:cs typeface="Calibri Light" panose="020F0302020204030204" pitchFamily="34" charset="0"/>
                      </a:endParaRPr>
                    </a:p>
                    <a:p>
                      <a:endParaRPr lang="tr-TR" sz="140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WG 2 Policy:  16:30 – 18:30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</a:b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Jane-Frances Obiageli Agbu, Chair, Policy (Nigeria)</a:t>
                      </a:r>
                      <a:b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</a:b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Calibri Light" panose="020F0302020204030204" pitchFamily="34" charset="0"/>
                        <a:ea typeface="+mn-ea"/>
                        <a:cs typeface="Calibri Light" panose="020F03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kern="1200" dirty="0">
                          <a:solidFill>
                            <a:schemeClr val="dk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Maria Soledad Ramirez Montoya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 , Chair Policy (Mexico)</a:t>
                      </a:r>
                      <a:endParaRPr lang="fr-FR" sz="1400" kern="1200" dirty="0">
                        <a:solidFill>
                          <a:schemeClr val="dk1"/>
                        </a:solidFill>
                        <a:effectLst/>
                        <a:latin typeface="Calibri Light" panose="020F0302020204030204" pitchFamily="34" charset="0"/>
                        <a:ea typeface="+mn-ea"/>
                        <a:cs typeface="Calibri Light" panose="020F0302020204030204" pitchFamily="34" charset="0"/>
                      </a:endParaRPr>
                    </a:p>
                    <a:p>
                      <a:endParaRPr lang="fr-FR" sz="140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Rapporteur: Neil Butcher, Communications Chair, South </a:t>
                      </a:r>
                      <a:r>
                        <a:rPr lang="fr-FR" sz="1400" dirty="0" err="1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Africa</a:t>
                      </a:r>
                      <a:endParaRPr lang="fr-FR" sz="140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  <a:p>
                      <a:endParaRPr lang="tr-TR" sz="140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0597906"/>
                  </a:ext>
                </a:extLst>
              </a:tr>
              <a:tr h="504671">
                <a:tc>
                  <a:txBody>
                    <a:bodyPr/>
                    <a:lstStyle/>
                    <a:p>
                      <a:r>
                        <a:rPr lang="fr-FR" sz="1400" b="1" dirty="0"/>
                        <a:t>Friday</a:t>
                      </a:r>
                    </a:p>
                    <a:p>
                      <a:r>
                        <a:rPr lang="fr-FR" sz="1400" b="1" dirty="0"/>
                        <a:t>24 July 2020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="1" dirty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WG 4 </a:t>
                      </a:r>
                      <a:r>
                        <a:rPr lang="fr-FR" sz="1600" b="1" dirty="0" err="1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Capacity</a:t>
                      </a:r>
                      <a:r>
                        <a:rPr lang="fr-FR" sz="1600" b="1" dirty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Building : 10:00 – 12:00</a:t>
                      </a:r>
                      <a:br>
                        <a:rPr lang="fr-FR" sz="1600" dirty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</a:br>
                      <a:endParaRPr lang="fr-FR" sz="160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  <a:p>
                      <a:r>
                        <a:rPr lang="fr-FR" sz="1400" dirty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Gihan Osman, Chair </a:t>
                      </a:r>
                      <a:r>
                        <a:rPr lang="fr-FR" sz="1400" dirty="0" err="1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Capacity</a:t>
                      </a:r>
                      <a:r>
                        <a:rPr lang="fr-FR" sz="1400" dirty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Building (</a:t>
                      </a:r>
                      <a:r>
                        <a:rPr lang="fr-FR" sz="1400" dirty="0" err="1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Egypt</a:t>
                      </a:r>
                      <a:r>
                        <a:rPr lang="fr-FR" sz="1400" dirty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Skander Ghenia, Chair </a:t>
                      </a:r>
                      <a:r>
                        <a:rPr lang="fr-FR" sz="1400" dirty="0" err="1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Capacity</a:t>
                      </a:r>
                      <a:r>
                        <a:rPr lang="fr-FR" sz="1400" dirty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Building (</a:t>
                      </a:r>
                      <a:r>
                        <a:rPr lang="fr-FR" sz="1400" dirty="0" err="1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Tunisia</a:t>
                      </a:r>
                      <a:r>
                        <a:rPr lang="fr-FR" sz="1400" dirty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)</a:t>
                      </a:r>
                      <a:br>
                        <a:rPr lang="fr-FR" sz="1400" dirty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</a:br>
                      <a:br>
                        <a:rPr lang="fr-FR" sz="1400" dirty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</a:br>
                      <a:br>
                        <a:rPr lang="fr-FR" sz="1400" dirty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</a:br>
                      <a:r>
                        <a:rPr lang="fr-FR" sz="1400" dirty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Rapporteur: Neil Butcher, Communications Chair, South </a:t>
                      </a:r>
                      <a:r>
                        <a:rPr lang="fr-FR" sz="1400" dirty="0" err="1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Africa</a:t>
                      </a:r>
                      <a:endParaRPr lang="fr-FR" sz="140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  <a:p>
                      <a:endParaRPr lang="tr-TR" sz="140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="1" dirty="0" err="1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Closing</a:t>
                      </a:r>
                      <a:r>
                        <a:rPr lang="fr-FR" sz="1600" b="1" dirty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16:00 – 17:00</a:t>
                      </a:r>
                    </a:p>
                    <a:p>
                      <a:br>
                        <a:rPr lang="fr-FR" sz="1400" dirty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</a:br>
                      <a:r>
                        <a:rPr lang="fr-FR" sz="1400" dirty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Zeynep Varoglu, </a:t>
                      </a:r>
                      <a:r>
                        <a:rPr lang="fr-FR" sz="1400" dirty="0" err="1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Organizer</a:t>
                      </a:r>
                      <a:r>
                        <a:rPr lang="fr-FR" sz="1400" dirty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, CI, UNESCO HQ</a:t>
                      </a:r>
                    </a:p>
                    <a:p>
                      <a:r>
                        <a:rPr lang="fr-FR" sz="1400" dirty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Gasper Hrastelj, Nat </a:t>
                      </a:r>
                      <a:r>
                        <a:rPr lang="fr-FR" sz="1400" dirty="0" err="1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Comm</a:t>
                      </a:r>
                      <a:r>
                        <a:rPr lang="fr-FR" sz="1400" dirty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Chair, (Slovenia)</a:t>
                      </a:r>
                    </a:p>
                    <a:p>
                      <a:r>
                        <a:rPr lang="fr-FR" sz="1400" dirty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Mitja Jermol, AI/New Technologies Chair (Slovenia)</a:t>
                      </a:r>
                    </a:p>
                    <a:p>
                      <a:r>
                        <a:rPr lang="fr-FR" sz="1400" dirty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Alexis Carr, Monitoring Chair (COL)</a:t>
                      </a:r>
                    </a:p>
                    <a:p>
                      <a:endParaRPr lang="fr-FR" sz="140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  <a:p>
                      <a:r>
                        <a:rPr lang="fr-FR" sz="1400" dirty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Rapporteur: Neil Butcher, Communications Chair, South </a:t>
                      </a:r>
                      <a:r>
                        <a:rPr lang="fr-FR" sz="1400" dirty="0" err="1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Africa</a:t>
                      </a:r>
                      <a:endParaRPr lang="fr-FR" sz="140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  <a:p>
                      <a:endParaRPr lang="tr-TR" sz="140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87155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93632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8F7AFB9A-7364-478C-B48B-8523CDD9AE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0" name="Freeform: Shape 29">
            <a:extLst>
              <a:ext uri="{FF2B5EF4-FFF2-40B4-BE49-F238E27FC236}">
                <a16:creationId xmlns:a16="http://schemas.microsoft.com/office/drawing/2014/main" id="{36678033-86B6-40E6-BE90-78D8ED4E3A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6096002" cy="6858000"/>
          </a:xfrm>
          <a:custGeom>
            <a:avLst/>
            <a:gdLst>
              <a:gd name="connsiteX0" fmla="*/ 0 w 6096002"/>
              <a:gd name="connsiteY0" fmla="*/ 0 h 6858000"/>
              <a:gd name="connsiteX1" fmla="*/ 4885967 w 6096002"/>
              <a:gd name="connsiteY1" fmla="*/ 0 h 6858000"/>
              <a:gd name="connsiteX2" fmla="*/ 4946007 w 6096002"/>
              <a:gd name="connsiteY2" fmla="*/ 69271 h 6858000"/>
              <a:gd name="connsiteX3" fmla="*/ 6096002 w 6096002"/>
              <a:gd name="connsiteY3" fmla="*/ 3429000 h 6858000"/>
              <a:gd name="connsiteX4" fmla="*/ 4946007 w 6096002"/>
              <a:gd name="connsiteY4" fmla="*/ 6788730 h 6858000"/>
              <a:gd name="connsiteX5" fmla="*/ 4885967 w 6096002"/>
              <a:gd name="connsiteY5" fmla="*/ 6858000 h 6858000"/>
              <a:gd name="connsiteX6" fmla="*/ 0 w 609600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2" h="6858000">
                <a:moveTo>
                  <a:pt x="0" y="0"/>
                </a:moveTo>
                <a:lnTo>
                  <a:pt x="4885967" y="0"/>
                </a:lnTo>
                <a:lnTo>
                  <a:pt x="4946007" y="69271"/>
                </a:lnTo>
                <a:cubicBezTo>
                  <a:pt x="5656533" y="929100"/>
                  <a:pt x="6096002" y="2116944"/>
                  <a:pt x="6096002" y="3429000"/>
                </a:cubicBezTo>
                <a:cubicBezTo>
                  <a:pt x="6096002" y="4741056"/>
                  <a:pt x="5656533" y="5928900"/>
                  <a:pt x="4946007" y="6788730"/>
                </a:cubicBezTo>
                <a:lnTo>
                  <a:pt x="4885967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32" name="Freeform: Shape 31">
            <a:extLst>
              <a:ext uri="{FF2B5EF4-FFF2-40B4-BE49-F238E27FC236}">
                <a16:creationId xmlns:a16="http://schemas.microsoft.com/office/drawing/2014/main" id="{D2542E1A-076E-4A34-BB67-2BF961754E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85370" cy="6858000"/>
          </a:xfrm>
          <a:custGeom>
            <a:avLst/>
            <a:gdLst>
              <a:gd name="connsiteX0" fmla="*/ 0 w 6085370"/>
              <a:gd name="connsiteY0" fmla="*/ 0 h 6858000"/>
              <a:gd name="connsiteX1" fmla="*/ 4875335 w 6085370"/>
              <a:gd name="connsiteY1" fmla="*/ 0 h 6858000"/>
              <a:gd name="connsiteX2" fmla="*/ 4935375 w 6085370"/>
              <a:gd name="connsiteY2" fmla="*/ 69271 h 6858000"/>
              <a:gd name="connsiteX3" fmla="*/ 6085370 w 6085370"/>
              <a:gd name="connsiteY3" fmla="*/ 3429000 h 6858000"/>
              <a:gd name="connsiteX4" fmla="*/ 4935375 w 6085370"/>
              <a:gd name="connsiteY4" fmla="*/ 6788730 h 6858000"/>
              <a:gd name="connsiteX5" fmla="*/ 4875335 w 6085370"/>
              <a:gd name="connsiteY5" fmla="*/ 6858000 h 6858000"/>
              <a:gd name="connsiteX6" fmla="*/ 0 w 608537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85370" h="6858000">
                <a:moveTo>
                  <a:pt x="0" y="0"/>
                </a:moveTo>
                <a:lnTo>
                  <a:pt x="4875335" y="0"/>
                </a:lnTo>
                <a:lnTo>
                  <a:pt x="4935375" y="69271"/>
                </a:lnTo>
                <a:cubicBezTo>
                  <a:pt x="5645901" y="929100"/>
                  <a:pt x="6085370" y="2116944"/>
                  <a:pt x="6085370" y="3429000"/>
                </a:cubicBezTo>
                <a:cubicBezTo>
                  <a:pt x="6085370" y="4741056"/>
                  <a:pt x="5645901" y="5928900"/>
                  <a:pt x="4935375" y="6788730"/>
                </a:cubicBezTo>
                <a:lnTo>
                  <a:pt x="4875335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" name="Rectangle 33">
            <a:extLst>
              <a:ext uri="{FF2B5EF4-FFF2-40B4-BE49-F238E27FC236}">
                <a16:creationId xmlns:a16="http://schemas.microsoft.com/office/drawing/2014/main" id="{75C56826-D4E5-42ED-8529-079651CB30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152144"/>
            <a:ext cx="128016" cy="6539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" name="Rectangle 35">
            <a:extLst>
              <a:ext uri="{FF2B5EF4-FFF2-40B4-BE49-F238E27FC236}">
                <a16:creationId xmlns:a16="http://schemas.microsoft.com/office/drawing/2014/main" id="{82095FCE-EF05-4443-B97A-85DEE3A5CA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8912" y="2185062"/>
            <a:ext cx="498348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1ABB1605-8432-4611-9AB3-97AE984DCF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913" y="2512611"/>
            <a:ext cx="4133088" cy="36643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Next Steps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>
                <a:solidFill>
                  <a:srgbClr val="0070C0"/>
                </a:solidFill>
              </a:rPr>
              <a:t>Prochaines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étapes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180B9630-BF70-4FCA-A31A-08093A7111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2907" y="367933"/>
            <a:ext cx="8220179" cy="2861568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7030D502-46BC-444D-9300-4D02683258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2908" y="3538762"/>
            <a:ext cx="8021783" cy="3221731"/>
          </a:xfrm>
          <a:prstGeom prst="rect">
            <a:avLst/>
          </a:prstGeom>
        </p:spPr>
      </p:pic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6C17FA8-FFEB-4BEB-876F-EEA0E932DD28}"/>
              </a:ext>
            </a:extLst>
          </p:cNvPr>
          <p:cNvSpPr txBox="1">
            <a:spLocks/>
          </p:cNvSpPr>
          <p:nvPr/>
        </p:nvSpPr>
        <p:spPr>
          <a:xfrm>
            <a:off x="6096000" y="2103936"/>
            <a:ext cx="43695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tr-TR" sz="1800" dirty="0"/>
          </a:p>
          <a:p>
            <a:pPr marL="0" indent="0">
              <a:buFont typeface="Arial" panose="020B0604020202020204" pitchFamily="34" charset="0"/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69347617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ccentBoxVTI">
      <a:dk1>
        <a:srgbClr val="000000"/>
      </a:dk1>
      <a:lt1>
        <a:sysClr val="window" lastClr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291</Words>
  <Application>Microsoft Office PowerPoint</Application>
  <PresentationFormat>Grand écran</PresentationFormat>
  <Paragraphs>113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5" baseType="lpstr">
      <vt:lpstr>Arial</vt:lpstr>
      <vt:lpstr>Avenir Next LT Pro</vt:lpstr>
      <vt:lpstr>Calibri</vt:lpstr>
      <vt:lpstr>Calibri Light</vt:lpstr>
      <vt:lpstr>AccentBoxVTI</vt:lpstr>
      <vt:lpstr> OER Dynamic Coalition /  Coalition dynamique pour les REL  Online Consultation of Working Groups  Consultation en ligne des grOUpes de travail   </vt:lpstr>
      <vt:lpstr>Agenda for Opening/ Ordre du jour ouverture</vt:lpstr>
      <vt:lpstr>Objectives    --------------------  Objectifs   </vt:lpstr>
      <vt:lpstr>Technical Points/ Points techniques </vt:lpstr>
      <vt:lpstr>Background  Contexte </vt:lpstr>
      <vt:lpstr> Responses to Survey/ Réponses à l’enquête</vt:lpstr>
      <vt:lpstr> Responses to Survey/ Réponses à l’enquête</vt:lpstr>
      <vt:lpstr>Présentation PowerPoint</vt:lpstr>
      <vt:lpstr>Présentation PowerPoint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OER Dynamic Coalition /  Coalition dynamique pour les REL  Online Consultation of Working Groups  Consultation en ligne des grOUpes de travail</dc:title>
  <dc:creator>CI KSD ICT</dc:creator>
  <cp:lastModifiedBy>CI KSD ICT</cp:lastModifiedBy>
  <cp:revision>4</cp:revision>
  <dcterms:created xsi:type="dcterms:W3CDTF">2020-07-21T18:57:48Z</dcterms:created>
  <dcterms:modified xsi:type="dcterms:W3CDTF">2020-07-22T08:34:32Z</dcterms:modified>
</cp:coreProperties>
</file>