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0" r:id="rId4"/>
    <p:sldId id="261" r:id="rId5"/>
    <p:sldId id="265" r:id="rId6"/>
    <p:sldId id="266" r:id="rId7"/>
    <p:sldId id="267" r:id="rId8"/>
    <p:sldId id="268" r:id="rId9"/>
    <p:sldId id="269"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68"/>
    <p:restoredTop sz="94701"/>
  </p:normalViewPr>
  <p:slideViewPr>
    <p:cSldViewPr snapToGrid="0" snapToObjects="1">
      <p:cViewPr>
        <p:scale>
          <a:sx n="92" d="100"/>
          <a:sy n="92" d="100"/>
        </p:scale>
        <p:origin x="400"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7715D-25F1-1A40-8BF1-392C4FD865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43240D-1C99-B448-986B-7D46835D0F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6B5369-D955-F247-B704-53055019BE20}"/>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5" name="Footer Placeholder 4">
            <a:extLst>
              <a:ext uri="{FF2B5EF4-FFF2-40B4-BE49-F238E27FC236}">
                <a16:creationId xmlns:a16="http://schemas.microsoft.com/office/drawing/2014/main" id="{D64787EC-34E6-EA49-9A31-EFFA5739A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65C9E9-D306-314F-9718-9966BB21A923}"/>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315171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48573-A9F8-D64F-9EF0-3BB0CBEE2C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D95F95-F620-6B45-946B-A1F9B55B212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57321D-76AB-1847-A663-CA9C97C103E3}"/>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5" name="Footer Placeholder 4">
            <a:extLst>
              <a:ext uri="{FF2B5EF4-FFF2-40B4-BE49-F238E27FC236}">
                <a16:creationId xmlns:a16="http://schemas.microsoft.com/office/drawing/2014/main" id="{CB76FEA4-8B99-A546-92AD-3270DC0A72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DFF84-5EA5-364D-A4D7-77A2F799FD2D}"/>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4193422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C8B3CB-9FD8-144A-87F1-85057B2206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9B91735-FE87-0349-AD4A-7B728C5E6F1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4075E-62EE-3A45-9269-A6751ABC1C3D}"/>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5" name="Footer Placeholder 4">
            <a:extLst>
              <a:ext uri="{FF2B5EF4-FFF2-40B4-BE49-F238E27FC236}">
                <a16:creationId xmlns:a16="http://schemas.microsoft.com/office/drawing/2014/main" id="{16F5E2EB-5140-A242-A000-B8595575BD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3F7246-C7C9-854A-85E1-E1E02713ACDD}"/>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1668480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086AF-57FB-7F49-9522-6E91DE376E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7A3124-B403-D344-9F67-E999D86F5EE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2577F4-A43D-0046-8C09-E3A32073CF8A}"/>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5" name="Footer Placeholder 4">
            <a:extLst>
              <a:ext uri="{FF2B5EF4-FFF2-40B4-BE49-F238E27FC236}">
                <a16:creationId xmlns:a16="http://schemas.microsoft.com/office/drawing/2014/main" id="{E4F1828B-0727-7446-A898-100C7D8145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60CCCF-6364-4446-98FE-919DA915886E}"/>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155076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9B16B-ED32-204C-BEB4-D5380DB4BC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EDAE17-C219-254B-A722-F01A3F0327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EBE2873-6CAB-2144-960F-930851592A4E}"/>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5" name="Footer Placeholder 4">
            <a:extLst>
              <a:ext uri="{FF2B5EF4-FFF2-40B4-BE49-F238E27FC236}">
                <a16:creationId xmlns:a16="http://schemas.microsoft.com/office/drawing/2014/main" id="{B11CAACA-E5DA-FC4E-B7AD-81C52CD5B6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7C8613-5846-A34D-8078-C9259660EA7C}"/>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1387890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A921D-3E47-7344-8205-5B9FC1D27B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001EB0-25A9-CD4A-BDBA-D6B06898407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87A1D0-5721-AB49-8C92-EF43459AFBD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B764D4-5485-7E46-8DEA-23FC9F9CBCE6}"/>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6" name="Footer Placeholder 5">
            <a:extLst>
              <a:ext uri="{FF2B5EF4-FFF2-40B4-BE49-F238E27FC236}">
                <a16:creationId xmlns:a16="http://schemas.microsoft.com/office/drawing/2014/main" id="{7993F3FA-2C42-EE49-840F-D377D39427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61FFCE-46AE-154A-92F1-B748AC439129}"/>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2155029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B652-4748-9948-94C0-F4847FFFB51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26DC55-864E-5349-8E28-083156682A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3CBF568-E2AE-3847-B96A-410E0F76B8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C5EC5A-8385-2348-876B-9360688E47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B415B04-EAE6-E841-A4D8-8C52161137F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06DF-9C28-2F48-93DF-83030161B047}"/>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8" name="Footer Placeholder 7">
            <a:extLst>
              <a:ext uri="{FF2B5EF4-FFF2-40B4-BE49-F238E27FC236}">
                <a16:creationId xmlns:a16="http://schemas.microsoft.com/office/drawing/2014/main" id="{71D10F71-1A5A-1A47-BCC8-20E40FC9E5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DD14F3-D41F-4C41-A0BF-8CB28D731727}"/>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2427681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96B12-4659-A144-93E4-F9F411671D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4E55F4-516C-3943-8CBD-0C97E53C87EF}"/>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4" name="Footer Placeholder 3">
            <a:extLst>
              <a:ext uri="{FF2B5EF4-FFF2-40B4-BE49-F238E27FC236}">
                <a16:creationId xmlns:a16="http://schemas.microsoft.com/office/drawing/2014/main" id="{5117AB3A-115E-424A-98D1-B793BEF888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A74EE3-F4A5-C14C-A59B-38FEE9F82A77}"/>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2066851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BD2182-FD5A-8B4A-BB90-1030CAFE6DDD}"/>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3" name="Footer Placeholder 2">
            <a:extLst>
              <a:ext uri="{FF2B5EF4-FFF2-40B4-BE49-F238E27FC236}">
                <a16:creationId xmlns:a16="http://schemas.microsoft.com/office/drawing/2014/main" id="{5B870E11-8E92-E944-B90A-16A025FEC5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751E13-00D1-0B48-A91B-1235EBAB4BF1}"/>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143628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2A01B-157F-184F-A595-FAB4DD03E8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365B5B-1614-B041-AB53-7BD07FDB75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C333B3-9F3C-B747-B943-650C8456AB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1B7301-E637-A741-AB72-630DE1695588}"/>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6" name="Footer Placeholder 5">
            <a:extLst>
              <a:ext uri="{FF2B5EF4-FFF2-40B4-BE49-F238E27FC236}">
                <a16:creationId xmlns:a16="http://schemas.microsoft.com/office/drawing/2014/main" id="{8966E3D7-2CDB-ED4B-AA2D-34BB8FDCCD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B67A67-A212-C045-B9A9-85F750BF2050}"/>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1936946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A2880-08EE-454B-AD70-69CDBC2C1D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88CDB0-2C9D-3C48-9BE5-FF1555E6E3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B706AC-17F4-4F4C-A0B7-815414083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B147BF-BB45-CD40-A908-A08C00A21253}"/>
              </a:ext>
            </a:extLst>
          </p:cNvPr>
          <p:cNvSpPr>
            <a:spLocks noGrp="1"/>
          </p:cNvSpPr>
          <p:nvPr>
            <p:ph type="dt" sz="half" idx="10"/>
          </p:nvPr>
        </p:nvSpPr>
        <p:spPr/>
        <p:txBody>
          <a:bodyPr/>
          <a:lstStyle/>
          <a:p>
            <a:fld id="{AC084F22-721C-4C4D-9665-8B2EFDA7ED56}" type="datetimeFigureOut">
              <a:rPr lang="en-US" smtClean="0"/>
              <a:t>7/22/20</a:t>
            </a:fld>
            <a:endParaRPr lang="en-US"/>
          </a:p>
        </p:txBody>
      </p:sp>
      <p:sp>
        <p:nvSpPr>
          <p:cNvPr id="6" name="Footer Placeholder 5">
            <a:extLst>
              <a:ext uri="{FF2B5EF4-FFF2-40B4-BE49-F238E27FC236}">
                <a16:creationId xmlns:a16="http://schemas.microsoft.com/office/drawing/2014/main" id="{C77DDF0E-4AE5-9641-A910-B6C5BE93FF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08D1FC-6A66-784E-8106-5B8D221D9D19}"/>
              </a:ext>
            </a:extLst>
          </p:cNvPr>
          <p:cNvSpPr>
            <a:spLocks noGrp="1"/>
          </p:cNvSpPr>
          <p:nvPr>
            <p:ph type="sldNum" sz="quarter" idx="12"/>
          </p:nvPr>
        </p:nvSpPr>
        <p:spPr/>
        <p:txBody>
          <a:bodyPr/>
          <a:lstStyle/>
          <a:p>
            <a:fld id="{3B937FB7-6D2A-9549-A401-0989290ECDDB}" type="slidenum">
              <a:rPr lang="en-US" smtClean="0"/>
              <a:t>‹#›</a:t>
            </a:fld>
            <a:endParaRPr lang="en-US"/>
          </a:p>
        </p:txBody>
      </p:sp>
    </p:spTree>
    <p:extLst>
      <p:ext uri="{BB962C8B-B14F-4D97-AF65-F5344CB8AC3E}">
        <p14:creationId xmlns:p14="http://schemas.microsoft.com/office/powerpoint/2010/main" val="951810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42E4A6-3EA4-2749-A17E-E77E71DBE9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E13B94C-0823-DC41-A86F-5F70F22101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BD3A2-A865-9A48-A775-6773A040B4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084F22-721C-4C4D-9665-8B2EFDA7ED56}" type="datetimeFigureOut">
              <a:rPr lang="en-US" smtClean="0"/>
              <a:t>7/22/20</a:t>
            </a:fld>
            <a:endParaRPr lang="en-US"/>
          </a:p>
        </p:txBody>
      </p:sp>
      <p:sp>
        <p:nvSpPr>
          <p:cNvPr id="5" name="Footer Placeholder 4">
            <a:extLst>
              <a:ext uri="{FF2B5EF4-FFF2-40B4-BE49-F238E27FC236}">
                <a16:creationId xmlns:a16="http://schemas.microsoft.com/office/drawing/2014/main" id="{183AA7A3-4434-4E40-A223-B4173F633C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2FFD2A-B440-6A43-B6C5-2B2CBA5B2C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37FB7-6D2A-9549-A401-0989290ECDDB}" type="slidenum">
              <a:rPr lang="en-US" smtClean="0"/>
              <a:t>‹#›</a:t>
            </a:fld>
            <a:endParaRPr lang="en-US"/>
          </a:p>
        </p:txBody>
      </p:sp>
    </p:spTree>
    <p:extLst>
      <p:ext uri="{BB962C8B-B14F-4D97-AF65-F5344CB8AC3E}">
        <p14:creationId xmlns:p14="http://schemas.microsoft.com/office/powerpoint/2010/main" val="1953853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D9955-9811-C44E-9648-98A764DECEE1}"/>
              </a:ext>
            </a:extLst>
          </p:cNvPr>
          <p:cNvSpPr>
            <a:spLocks noGrp="1"/>
          </p:cNvSpPr>
          <p:nvPr>
            <p:ph type="ctrTitle"/>
          </p:nvPr>
        </p:nvSpPr>
        <p:spPr>
          <a:xfrm>
            <a:off x="1524000" y="1122363"/>
            <a:ext cx="9144000" cy="1496851"/>
          </a:xfrm>
        </p:spPr>
        <p:txBody>
          <a:bodyPr>
            <a:noAutofit/>
          </a:bodyPr>
          <a:lstStyle/>
          <a:p>
            <a:r>
              <a:rPr lang="en-US" sz="4000" b="1" dirty="0">
                <a:latin typeface="+mn-lt"/>
              </a:rPr>
              <a:t>OER Dynamic Coalition Working Group 3:</a:t>
            </a:r>
            <a:br>
              <a:rPr lang="en-US" sz="4000" b="1" dirty="0">
                <a:latin typeface="+mn-lt"/>
              </a:rPr>
            </a:br>
            <a:r>
              <a:rPr lang="en-US" sz="4000" b="1" dirty="0"/>
              <a:t>Inclusive, Equitable Accessible, Quality OER</a:t>
            </a:r>
            <a:endParaRPr lang="en-US" sz="4000" dirty="0"/>
          </a:p>
        </p:txBody>
      </p:sp>
      <p:sp>
        <p:nvSpPr>
          <p:cNvPr id="3" name="Subtitle 2">
            <a:extLst>
              <a:ext uri="{FF2B5EF4-FFF2-40B4-BE49-F238E27FC236}">
                <a16:creationId xmlns:a16="http://schemas.microsoft.com/office/drawing/2014/main" id="{9928AE2D-F1D7-EF4F-8B57-83E6BF7151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68425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3024F5B-2F6E-8047-9B0B-BDE3C3362A2D}"/>
              </a:ext>
            </a:extLst>
          </p:cNvPr>
          <p:cNvSpPr/>
          <p:nvPr/>
        </p:nvSpPr>
        <p:spPr>
          <a:xfrm>
            <a:off x="0" y="2648671"/>
            <a:ext cx="12192000" cy="169068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FAAD6B-8574-EB4F-9149-B9C958E27A96}"/>
              </a:ext>
            </a:extLst>
          </p:cNvPr>
          <p:cNvSpPr>
            <a:spLocks noGrp="1"/>
          </p:cNvSpPr>
          <p:nvPr>
            <p:ph type="title"/>
          </p:nvPr>
        </p:nvSpPr>
        <p:spPr>
          <a:xfrm>
            <a:off x="962891" y="2831234"/>
            <a:ext cx="10515600" cy="1325563"/>
          </a:xfrm>
        </p:spPr>
        <p:txBody>
          <a:bodyPr/>
          <a:lstStyle/>
          <a:p>
            <a:pPr algn="ctr"/>
            <a:r>
              <a:rPr lang="en-US" b="1" dirty="0">
                <a:solidFill>
                  <a:schemeClr val="bg1"/>
                </a:solidFill>
                <a:latin typeface="+mn-lt"/>
              </a:rPr>
              <a:t>Thank you!</a:t>
            </a:r>
          </a:p>
        </p:txBody>
      </p:sp>
    </p:spTree>
    <p:extLst>
      <p:ext uri="{BB962C8B-B14F-4D97-AF65-F5344CB8AC3E}">
        <p14:creationId xmlns:p14="http://schemas.microsoft.com/office/powerpoint/2010/main" val="4128154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B916AF-C6B3-6642-A700-364D1449E087}"/>
              </a:ext>
            </a:extLst>
          </p:cNvPr>
          <p:cNvSpPr/>
          <p:nvPr/>
        </p:nvSpPr>
        <p:spPr>
          <a:xfrm>
            <a:off x="0" y="0"/>
            <a:ext cx="12192000" cy="169068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F86E0B-8FA0-4442-866F-E3AC0B29D4D2}"/>
              </a:ext>
            </a:extLst>
          </p:cNvPr>
          <p:cNvSpPr>
            <a:spLocks noGrp="1"/>
          </p:cNvSpPr>
          <p:nvPr>
            <p:ph type="title"/>
          </p:nvPr>
        </p:nvSpPr>
        <p:spPr/>
        <p:txBody>
          <a:bodyPr/>
          <a:lstStyle/>
          <a:p>
            <a:r>
              <a:rPr lang="en-US" b="1" dirty="0">
                <a:solidFill>
                  <a:schemeClr val="bg1"/>
                </a:solidFill>
                <a:latin typeface="+mn-lt"/>
              </a:rPr>
              <a:t>Objectives of this Online Consultation:</a:t>
            </a:r>
          </a:p>
        </p:txBody>
      </p:sp>
      <p:sp>
        <p:nvSpPr>
          <p:cNvPr id="3" name="Content Placeholder 2">
            <a:extLst>
              <a:ext uri="{FF2B5EF4-FFF2-40B4-BE49-F238E27FC236}">
                <a16:creationId xmlns:a16="http://schemas.microsoft.com/office/drawing/2014/main" id="{14C995A0-B63C-6D4A-A44F-C9924CA8D818}"/>
              </a:ext>
            </a:extLst>
          </p:cNvPr>
          <p:cNvSpPr>
            <a:spLocks noGrp="1"/>
          </p:cNvSpPr>
          <p:nvPr>
            <p:ph idx="1"/>
          </p:nvPr>
        </p:nvSpPr>
        <p:spPr>
          <a:xfrm>
            <a:off x="838200" y="2590799"/>
            <a:ext cx="10515600" cy="3586163"/>
          </a:xfrm>
        </p:spPr>
        <p:txBody>
          <a:bodyPr/>
          <a:lstStyle/>
          <a:p>
            <a:r>
              <a:rPr lang="en-US" dirty="0"/>
              <a:t> </a:t>
            </a:r>
            <a:r>
              <a:rPr lang="en-US" sz="3200" dirty="0"/>
              <a:t>Identify/Determine priority areas and establish teams for the development of project proposals. </a:t>
            </a:r>
          </a:p>
          <a:p>
            <a:r>
              <a:rPr lang="en-US" sz="3200" dirty="0"/>
              <a:t>Identify information sharing on activities of participating organizations that feed into the WG activities</a:t>
            </a:r>
            <a:endParaRPr lang="en-US" dirty="0"/>
          </a:p>
        </p:txBody>
      </p:sp>
    </p:spTree>
    <p:extLst>
      <p:ext uri="{BB962C8B-B14F-4D97-AF65-F5344CB8AC3E}">
        <p14:creationId xmlns:p14="http://schemas.microsoft.com/office/powerpoint/2010/main" val="408941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Tableau des réponses au formulaire Forms. Titre de la question : Si oui, veuillez classer votre opinion sur la priorité des activités à développer dans ce domaine [réponses à classer de 1 à 4, 1 étant la priorité la plus élevée]. Nombre de réponses : .">
            <a:extLst>
              <a:ext uri="{FF2B5EF4-FFF2-40B4-BE49-F238E27FC236}">
                <a16:creationId xmlns:a16="http://schemas.microsoft.com/office/drawing/2014/main" id="{7409C548-1689-4CB0-A5B8-7840493302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0886" y="3302055"/>
            <a:ext cx="6080983" cy="317351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Tableau des réponses au formulaire Forms. Titre de la question : If yes, please rank your opinion on the priority of the activities to be developed in this area [answers to be ranked from 1 to 4, 1 being the highest priority]. Nombre de réponses : .">
            <a:extLst>
              <a:ext uri="{FF2B5EF4-FFF2-40B4-BE49-F238E27FC236}">
                <a16:creationId xmlns:a16="http://schemas.microsoft.com/office/drawing/2014/main" id="{22416F9C-91ED-4C34-8847-F5EEB08752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579" y="995207"/>
            <a:ext cx="5335307" cy="278436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E6A33D9-D58D-E84F-BB5F-AE381777921D}"/>
              </a:ext>
            </a:extLst>
          </p:cNvPr>
          <p:cNvSpPr txBox="1"/>
          <p:nvPr/>
        </p:nvSpPr>
        <p:spPr>
          <a:xfrm>
            <a:off x="230245" y="157882"/>
            <a:ext cx="5631125" cy="369332"/>
          </a:xfrm>
          <a:prstGeom prst="rect">
            <a:avLst/>
          </a:prstGeom>
          <a:noFill/>
        </p:spPr>
        <p:txBody>
          <a:bodyPr wrap="square" rtlCol="0">
            <a:spAutoFit/>
          </a:bodyPr>
          <a:lstStyle/>
          <a:p>
            <a:r>
              <a:rPr lang="en-US" dirty="0"/>
              <a:t>Results of the Survey:  For Discussion</a:t>
            </a:r>
          </a:p>
        </p:txBody>
      </p:sp>
      <p:sp>
        <p:nvSpPr>
          <p:cNvPr id="5" name="Rectangle 4">
            <a:extLst>
              <a:ext uri="{FF2B5EF4-FFF2-40B4-BE49-F238E27FC236}">
                <a16:creationId xmlns:a16="http://schemas.microsoft.com/office/drawing/2014/main" id="{5D2A487E-EE56-514D-B43A-73B20CE1E359}"/>
              </a:ext>
            </a:extLst>
          </p:cNvPr>
          <p:cNvSpPr/>
          <p:nvPr/>
        </p:nvSpPr>
        <p:spPr>
          <a:xfrm>
            <a:off x="125579" y="622711"/>
            <a:ext cx="6096000" cy="276999"/>
          </a:xfrm>
          <a:prstGeom prst="rect">
            <a:avLst/>
          </a:prstGeom>
        </p:spPr>
        <p:txBody>
          <a:bodyPr>
            <a:spAutoFit/>
          </a:bodyPr>
          <a:lstStyle/>
          <a:p>
            <a:r>
              <a:rPr lang="en-US" sz="1200" dirty="0">
                <a:solidFill>
                  <a:srgbClr val="000000"/>
                </a:solidFill>
                <a:latin typeface="Calibri" panose="020F0502020204030204" pitchFamily="34" charset="0"/>
              </a:rPr>
              <a:t>SQ: Rank your view on the priority of projects to be developed in this area:</a:t>
            </a:r>
            <a:endParaRPr lang="en-US" sz="1200" b="0" dirty="0">
              <a:effectLst/>
            </a:endParaRPr>
          </a:p>
        </p:txBody>
      </p:sp>
    </p:spTree>
    <p:extLst>
      <p:ext uri="{BB962C8B-B14F-4D97-AF65-F5344CB8AC3E}">
        <p14:creationId xmlns:p14="http://schemas.microsoft.com/office/powerpoint/2010/main" val="3326559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45210D-A66B-7344-851A-6422155FF9AD}"/>
              </a:ext>
            </a:extLst>
          </p:cNvPr>
          <p:cNvSpPr/>
          <p:nvPr/>
        </p:nvSpPr>
        <p:spPr>
          <a:xfrm>
            <a:off x="332509" y="251983"/>
            <a:ext cx="11485418" cy="1200329"/>
          </a:xfrm>
          <a:prstGeom prst="rect">
            <a:avLst/>
          </a:prstGeom>
        </p:spPr>
        <p:txBody>
          <a:bodyPr wrap="square">
            <a:spAutoFit/>
          </a:bodyPr>
          <a:lstStyle/>
          <a:p>
            <a:r>
              <a:rPr lang="en-US" sz="2400" b="1" dirty="0">
                <a:solidFill>
                  <a:srgbClr val="FF0000"/>
                </a:solidFill>
                <a:latin typeface="Calibri" panose="020F0502020204030204" pitchFamily="34" charset="0"/>
              </a:rPr>
              <a:t>Ongoing Activities</a:t>
            </a:r>
            <a:r>
              <a:rPr lang="en-US" sz="2400" dirty="0">
                <a:solidFill>
                  <a:srgbClr val="000000"/>
                </a:solidFill>
                <a:latin typeface="Calibri" panose="020F0502020204030204" pitchFamily="34" charset="0"/>
              </a:rPr>
              <a:t>:  Does your institution/organization have ongoing  activities  in this area that you would like to include on an electronic tool for information sharing and collaboration on Dynamic Coalition activities? If so, please indicate the areas: [Yes/No]</a:t>
            </a:r>
            <a:endParaRPr lang="en-US" sz="2400" b="0" dirty="0">
              <a:effectLst/>
            </a:endParaRPr>
          </a:p>
        </p:txBody>
      </p:sp>
      <p:pic>
        <p:nvPicPr>
          <p:cNvPr id="4" name="Picture 2" descr="Tableau des réponses au formulaire Forms. Titre de la question : Ongoing Activities :   Does your institution/organization have ongoing  activities  in this area that you would like to include on an electronic tool for information sharing and collaboration on Dynamic Coalition activities? If so, please indicate the areas:. Nombre de réponses : 13&amp;nbsp;réponses.">
            <a:extLst>
              <a:ext uri="{FF2B5EF4-FFF2-40B4-BE49-F238E27FC236}">
                <a16:creationId xmlns:a16="http://schemas.microsoft.com/office/drawing/2014/main" id="{DE5F6D4A-B34B-CC46-A79F-8859A2B1CB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81"/>
          <a:stretch/>
        </p:blipFill>
        <p:spPr bwMode="auto">
          <a:xfrm>
            <a:off x="166255" y="1731818"/>
            <a:ext cx="12025745" cy="4973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5405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6C7A2A1-29A9-3447-AD19-A63BD0D3E6E8}"/>
              </a:ext>
            </a:extLst>
          </p:cNvPr>
          <p:cNvSpPr/>
          <p:nvPr/>
        </p:nvSpPr>
        <p:spPr>
          <a:xfrm>
            <a:off x="0" y="0"/>
            <a:ext cx="12192000" cy="169068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FAAD6B-8574-EB4F-9149-B9C958E27A96}"/>
              </a:ext>
            </a:extLst>
          </p:cNvPr>
          <p:cNvSpPr>
            <a:spLocks noGrp="1"/>
          </p:cNvSpPr>
          <p:nvPr>
            <p:ph type="title"/>
          </p:nvPr>
        </p:nvSpPr>
        <p:spPr/>
        <p:txBody>
          <a:bodyPr/>
          <a:lstStyle/>
          <a:p>
            <a:r>
              <a:rPr lang="en-US" b="1" dirty="0">
                <a:solidFill>
                  <a:schemeClr val="bg1"/>
                </a:solidFill>
                <a:latin typeface="+mn-lt"/>
              </a:rPr>
              <a:t>A.  Inclusive OER:  Discussion</a:t>
            </a:r>
          </a:p>
        </p:txBody>
      </p:sp>
      <p:sp>
        <p:nvSpPr>
          <p:cNvPr id="5" name="Content Placeholder 4">
            <a:extLst>
              <a:ext uri="{FF2B5EF4-FFF2-40B4-BE49-F238E27FC236}">
                <a16:creationId xmlns:a16="http://schemas.microsoft.com/office/drawing/2014/main" id="{6F4B2140-8905-884D-B263-7BD8F3E416F0}"/>
              </a:ext>
            </a:extLst>
          </p:cNvPr>
          <p:cNvSpPr>
            <a:spLocks noGrp="1"/>
          </p:cNvSpPr>
          <p:nvPr>
            <p:ph idx="1"/>
          </p:nvPr>
        </p:nvSpPr>
        <p:spPr>
          <a:xfrm>
            <a:off x="658091" y="2130425"/>
            <a:ext cx="10515600" cy="4351338"/>
          </a:xfrm>
        </p:spPr>
        <p:txBody>
          <a:bodyPr>
            <a:noAutofit/>
          </a:bodyPr>
          <a:lstStyle/>
          <a:p>
            <a:r>
              <a:rPr lang="en-US" sz="3200" dirty="0"/>
              <a:t>Include use of assistive technologies and accessible formats </a:t>
            </a:r>
          </a:p>
          <a:p>
            <a:r>
              <a:rPr lang="en-US" sz="3200" dirty="0"/>
              <a:t>Initiate and support Communities of Practice made up of OER expert and Instructional Designers with expertise in accessibility issues</a:t>
            </a:r>
          </a:p>
          <a:p>
            <a:r>
              <a:rPr lang="en-US" sz="3200" dirty="0"/>
              <a:t>Ensure gender equality in all OER activities (with regard to participants, supporting access to funding, actors, beneficiaries);This includes identifying barriers to gender equality, and addressing them</a:t>
            </a:r>
          </a:p>
        </p:txBody>
      </p:sp>
    </p:spTree>
    <p:extLst>
      <p:ext uri="{BB962C8B-B14F-4D97-AF65-F5344CB8AC3E}">
        <p14:creationId xmlns:p14="http://schemas.microsoft.com/office/powerpoint/2010/main" val="3341719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53134F-B34B-074E-B58B-BB0FD38BCBE5}"/>
              </a:ext>
            </a:extLst>
          </p:cNvPr>
          <p:cNvSpPr/>
          <p:nvPr/>
        </p:nvSpPr>
        <p:spPr>
          <a:xfrm>
            <a:off x="0" y="0"/>
            <a:ext cx="12192000" cy="169068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FAAD6B-8574-EB4F-9149-B9C958E27A96}"/>
              </a:ext>
            </a:extLst>
          </p:cNvPr>
          <p:cNvSpPr>
            <a:spLocks noGrp="1"/>
          </p:cNvSpPr>
          <p:nvPr>
            <p:ph type="title"/>
          </p:nvPr>
        </p:nvSpPr>
        <p:spPr/>
        <p:txBody>
          <a:bodyPr/>
          <a:lstStyle/>
          <a:p>
            <a:r>
              <a:rPr lang="en-US" b="1" dirty="0">
                <a:solidFill>
                  <a:schemeClr val="bg1"/>
                </a:solidFill>
                <a:latin typeface="+mn-lt"/>
              </a:rPr>
              <a:t>B.  Multilingualism: Discussion</a:t>
            </a:r>
          </a:p>
        </p:txBody>
      </p:sp>
      <p:sp>
        <p:nvSpPr>
          <p:cNvPr id="3" name="Content Placeholder 2">
            <a:extLst>
              <a:ext uri="{FF2B5EF4-FFF2-40B4-BE49-F238E27FC236}">
                <a16:creationId xmlns:a16="http://schemas.microsoft.com/office/drawing/2014/main" id="{568BF486-23A0-6C46-B811-210430F59D46}"/>
              </a:ext>
            </a:extLst>
          </p:cNvPr>
          <p:cNvSpPr>
            <a:spLocks noGrp="1"/>
          </p:cNvSpPr>
          <p:nvPr>
            <p:ph idx="1"/>
          </p:nvPr>
        </p:nvSpPr>
        <p:spPr>
          <a:xfrm>
            <a:off x="602673" y="2241261"/>
            <a:ext cx="10515600" cy="4351338"/>
          </a:xfrm>
        </p:spPr>
        <p:txBody>
          <a:bodyPr>
            <a:normAutofit/>
          </a:bodyPr>
          <a:lstStyle/>
          <a:p>
            <a:r>
              <a:rPr lang="en-US" dirty="0"/>
              <a:t>Create a multilingual and accessible federated OER discovery system based on agreed upon common meta-data</a:t>
            </a:r>
          </a:p>
          <a:p>
            <a:r>
              <a:rPr lang="en-US" dirty="0"/>
              <a:t>Leverage AI for translation of OER</a:t>
            </a:r>
          </a:p>
          <a:p>
            <a:r>
              <a:rPr lang="en-US" dirty="0"/>
              <a:t>Use open formats and standards to promote ease in translation and contextualization</a:t>
            </a:r>
          </a:p>
          <a:p>
            <a:r>
              <a:rPr lang="en-US" dirty="0"/>
              <a:t>Create a platform that calls for translations</a:t>
            </a:r>
          </a:p>
        </p:txBody>
      </p:sp>
    </p:spTree>
    <p:extLst>
      <p:ext uri="{BB962C8B-B14F-4D97-AF65-F5344CB8AC3E}">
        <p14:creationId xmlns:p14="http://schemas.microsoft.com/office/powerpoint/2010/main" val="4039609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C69988-8EB8-5245-84CB-5528D44DFFD8}"/>
              </a:ext>
            </a:extLst>
          </p:cNvPr>
          <p:cNvSpPr/>
          <p:nvPr/>
        </p:nvSpPr>
        <p:spPr>
          <a:xfrm>
            <a:off x="0" y="0"/>
            <a:ext cx="12192000" cy="169068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FAAD6B-8574-EB4F-9149-B9C958E27A96}"/>
              </a:ext>
            </a:extLst>
          </p:cNvPr>
          <p:cNvSpPr>
            <a:spLocks noGrp="1"/>
          </p:cNvSpPr>
          <p:nvPr>
            <p:ph type="title"/>
          </p:nvPr>
        </p:nvSpPr>
        <p:spPr/>
        <p:txBody>
          <a:bodyPr/>
          <a:lstStyle/>
          <a:p>
            <a:r>
              <a:rPr lang="en-US" b="1" dirty="0">
                <a:solidFill>
                  <a:schemeClr val="bg1"/>
                </a:solidFill>
                <a:latin typeface="+mn-lt"/>
              </a:rPr>
              <a:t>C.  Quality Assurance: Discussion</a:t>
            </a:r>
          </a:p>
        </p:txBody>
      </p:sp>
      <p:sp>
        <p:nvSpPr>
          <p:cNvPr id="3" name="Content Placeholder 2">
            <a:extLst>
              <a:ext uri="{FF2B5EF4-FFF2-40B4-BE49-F238E27FC236}">
                <a16:creationId xmlns:a16="http://schemas.microsoft.com/office/drawing/2014/main" id="{568BF486-23A0-6C46-B811-210430F59D46}"/>
              </a:ext>
            </a:extLst>
          </p:cNvPr>
          <p:cNvSpPr>
            <a:spLocks noGrp="1"/>
          </p:cNvSpPr>
          <p:nvPr>
            <p:ph idx="1"/>
          </p:nvPr>
        </p:nvSpPr>
        <p:spPr>
          <a:xfrm>
            <a:off x="547255" y="2506662"/>
            <a:ext cx="10515600" cy="4351338"/>
          </a:xfrm>
        </p:spPr>
        <p:txBody>
          <a:bodyPr>
            <a:normAutofit/>
          </a:bodyPr>
          <a:lstStyle/>
          <a:p>
            <a:r>
              <a:rPr lang="en-US" sz="3600" dirty="0"/>
              <a:t>Development of QA criteria and descriptive tag development</a:t>
            </a:r>
          </a:p>
          <a:p>
            <a:r>
              <a:rPr lang="en-US" sz="3600" dirty="0"/>
              <a:t>QA and Recognition bodies that need to be integrated in review and accreditation processes at the course, institutional and governmental levels.</a:t>
            </a:r>
          </a:p>
        </p:txBody>
      </p:sp>
    </p:spTree>
    <p:extLst>
      <p:ext uri="{BB962C8B-B14F-4D97-AF65-F5344CB8AC3E}">
        <p14:creationId xmlns:p14="http://schemas.microsoft.com/office/powerpoint/2010/main" val="118392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03EC2D-C70B-8444-B54B-406B30F7EEAE}"/>
              </a:ext>
            </a:extLst>
          </p:cNvPr>
          <p:cNvSpPr/>
          <p:nvPr/>
        </p:nvSpPr>
        <p:spPr>
          <a:xfrm>
            <a:off x="0" y="0"/>
            <a:ext cx="12192000" cy="169068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FAAD6B-8574-EB4F-9149-B9C958E27A96}"/>
              </a:ext>
            </a:extLst>
          </p:cNvPr>
          <p:cNvSpPr>
            <a:spLocks noGrp="1"/>
          </p:cNvSpPr>
          <p:nvPr>
            <p:ph type="title"/>
          </p:nvPr>
        </p:nvSpPr>
        <p:spPr/>
        <p:txBody>
          <a:bodyPr/>
          <a:lstStyle/>
          <a:p>
            <a:r>
              <a:rPr lang="en-US" b="1" dirty="0">
                <a:solidFill>
                  <a:schemeClr val="bg1"/>
                </a:solidFill>
                <a:latin typeface="+mn-lt"/>
              </a:rPr>
              <a:t>D.  Research:  Discussion</a:t>
            </a:r>
          </a:p>
        </p:txBody>
      </p:sp>
      <p:sp>
        <p:nvSpPr>
          <p:cNvPr id="3" name="Content Placeholder 2">
            <a:extLst>
              <a:ext uri="{FF2B5EF4-FFF2-40B4-BE49-F238E27FC236}">
                <a16:creationId xmlns:a16="http://schemas.microsoft.com/office/drawing/2014/main" id="{568BF486-23A0-6C46-B811-210430F59D46}"/>
              </a:ext>
            </a:extLst>
          </p:cNvPr>
          <p:cNvSpPr>
            <a:spLocks noGrp="1"/>
          </p:cNvSpPr>
          <p:nvPr>
            <p:ph idx="1"/>
          </p:nvPr>
        </p:nvSpPr>
        <p:spPr>
          <a:xfrm>
            <a:off x="574964" y="2506662"/>
            <a:ext cx="10515600" cy="4351338"/>
          </a:xfrm>
        </p:spPr>
        <p:txBody>
          <a:bodyPr>
            <a:normAutofit/>
          </a:bodyPr>
          <a:lstStyle/>
          <a:p>
            <a:r>
              <a:rPr lang="en-US" sz="3600" dirty="0"/>
              <a:t>Encourage research with communities of practice in the area of accessibility, inclusiveness, quality assurance and </a:t>
            </a:r>
            <a:r>
              <a:rPr lang="en-US" sz="3600" dirty="0" err="1"/>
              <a:t>mutilingualism</a:t>
            </a:r>
            <a:r>
              <a:rPr lang="en-US" sz="3600" dirty="0"/>
              <a:t> to inform the development of OER by diverse communities</a:t>
            </a:r>
          </a:p>
        </p:txBody>
      </p:sp>
    </p:spTree>
    <p:extLst>
      <p:ext uri="{BB962C8B-B14F-4D97-AF65-F5344CB8AC3E}">
        <p14:creationId xmlns:p14="http://schemas.microsoft.com/office/powerpoint/2010/main" val="1281143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3024F5B-2F6E-8047-9B0B-BDE3C3362A2D}"/>
              </a:ext>
            </a:extLst>
          </p:cNvPr>
          <p:cNvSpPr/>
          <p:nvPr/>
        </p:nvSpPr>
        <p:spPr>
          <a:xfrm>
            <a:off x="0" y="0"/>
            <a:ext cx="12192000" cy="169068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FAAD6B-8574-EB4F-9149-B9C958E27A96}"/>
              </a:ext>
            </a:extLst>
          </p:cNvPr>
          <p:cNvSpPr>
            <a:spLocks noGrp="1"/>
          </p:cNvSpPr>
          <p:nvPr>
            <p:ph type="title"/>
          </p:nvPr>
        </p:nvSpPr>
        <p:spPr/>
        <p:txBody>
          <a:bodyPr/>
          <a:lstStyle/>
          <a:p>
            <a:r>
              <a:rPr lang="en-US" b="1" dirty="0">
                <a:solidFill>
                  <a:schemeClr val="bg1"/>
                </a:solidFill>
                <a:latin typeface="+mn-lt"/>
              </a:rPr>
              <a:t>E.  Communication; Monitoring; AI</a:t>
            </a:r>
          </a:p>
        </p:txBody>
      </p:sp>
      <p:sp>
        <p:nvSpPr>
          <p:cNvPr id="3" name="Content Placeholder 2">
            <a:extLst>
              <a:ext uri="{FF2B5EF4-FFF2-40B4-BE49-F238E27FC236}">
                <a16:creationId xmlns:a16="http://schemas.microsoft.com/office/drawing/2014/main" id="{568BF486-23A0-6C46-B811-210430F59D46}"/>
              </a:ext>
            </a:extLst>
          </p:cNvPr>
          <p:cNvSpPr>
            <a:spLocks noGrp="1"/>
          </p:cNvSpPr>
          <p:nvPr>
            <p:ph idx="1"/>
          </p:nvPr>
        </p:nvSpPr>
        <p:spPr>
          <a:xfrm>
            <a:off x="561109" y="2656898"/>
            <a:ext cx="10515600" cy="4351338"/>
          </a:xfrm>
        </p:spPr>
        <p:txBody>
          <a:bodyPr>
            <a:normAutofit/>
          </a:bodyPr>
          <a:lstStyle/>
          <a:p>
            <a:r>
              <a:rPr lang="en-US" sz="3600" dirty="0"/>
              <a:t>Leverage AI for translation of OER </a:t>
            </a:r>
          </a:p>
          <a:p>
            <a:pPr marL="0" indent="0">
              <a:buNone/>
            </a:pPr>
            <a:endParaRPr lang="en-US" dirty="0"/>
          </a:p>
        </p:txBody>
      </p:sp>
    </p:spTree>
    <p:extLst>
      <p:ext uri="{BB962C8B-B14F-4D97-AF65-F5344CB8AC3E}">
        <p14:creationId xmlns:p14="http://schemas.microsoft.com/office/powerpoint/2010/main" val="889923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861</TotalTime>
  <Words>322</Words>
  <Application>Microsoft Macintosh PowerPoint</Application>
  <PresentationFormat>Widescreen</PresentationFormat>
  <Paragraphs>24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OER Dynamic Coalition Working Group 3: Inclusive, Equitable Accessible, Quality OER</vt:lpstr>
      <vt:lpstr>Objectives of this Online Consultation:</vt:lpstr>
      <vt:lpstr>PowerPoint Presentation</vt:lpstr>
      <vt:lpstr>PowerPoint Presentation</vt:lpstr>
      <vt:lpstr>A.  Inclusive OER:  Discussion</vt:lpstr>
      <vt:lpstr>B.  Multilingualism: Discussion</vt:lpstr>
      <vt:lpstr>C.  Quality Assurance: Discussion</vt:lpstr>
      <vt:lpstr>D.  Research:  Discussion</vt:lpstr>
      <vt:lpstr>E.  Communication; Monitoring; AI</vt:lpstr>
      <vt:lpstr>Thank you!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OER Dynamic Coalition Working Group 3: Inclusive, Equitable Accessible, Quality OER</dc:title>
  <dc:creator>Microsoft Office User</dc:creator>
  <cp:lastModifiedBy>Microsoft Office User</cp:lastModifiedBy>
  <cp:revision>14</cp:revision>
  <dcterms:created xsi:type="dcterms:W3CDTF">2020-07-22T01:18:05Z</dcterms:created>
  <dcterms:modified xsi:type="dcterms:W3CDTF">2020-07-22T15:39:30Z</dcterms:modified>
</cp:coreProperties>
</file>