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463" r:id="rId3"/>
    <p:sldId id="468" r:id="rId4"/>
    <p:sldId id="464" r:id="rId5"/>
    <p:sldId id="454" r:id="rId6"/>
    <p:sldId id="466" r:id="rId7"/>
    <p:sldId id="455" r:id="rId8"/>
    <p:sldId id="456" r:id="rId9"/>
    <p:sldId id="452" r:id="rId10"/>
    <p:sldId id="467" r:id="rId11"/>
    <p:sldId id="470" r:id="rId12"/>
    <p:sldId id="469" r:id="rId13"/>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368" autoAdjust="0"/>
    <p:restoredTop sz="94718" autoAdjust="0"/>
  </p:normalViewPr>
  <p:slideViewPr>
    <p:cSldViewPr>
      <p:cViewPr>
        <p:scale>
          <a:sx n="70" d="100"/>
          <a:sy n="70" d="100"/>
        </p:scale>
        <p:origin x="-1764" y="-4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20" d="100"/>
          <a:sy n="120" d="100"/>
        </p:scale>
        <p:origin x="-1464" y="96"/>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GB"/>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22403583-36C5-4EC2-B5E4-99F161E95E8D}" type="datetimeFigureOut">
              <a:rPr lang="en-GB"/>
              <a:pPr>
                <a:defRPr/>
              </a:pPr>
              <a:t>17/05/2016</a:t>
            </a:fld>
            <a:endParaRPr lang="en-GB"/>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GB"/>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30AD1965-ECE9-4900-B9FA-2716FB4C80C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en-GB" noProof="0" dirty="0" smtClean="0"/>
          </a:p>
        </p:txBody>
      </p:sp>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4021138" y="0"/>
            <a:ext cx="3076575" cy="511175"/>
          </a:xfrm>
          <a:prstGeom prst="rect">
            <a:avLst/>
          </a:prstGeom>
        </p:spPr>
        <p:txBody>
          <a:bodyPr vert="horz" lIns="99048" tIns="49524" rIns="99048" bIns="49524" rtlCol="0"/>
          <a:lstStyle>
            <a:lvl1pPr algn="r" fontAlgn="auto">
              <a:spcBef>
                <a:spcPts val="0"/>
              </a:spcBef>
              <a:spcAft>
                <a:spcPts val="0"/>
              </a:spcAft>
              <a:defRPr sz="1300">
                <a:latin typeface="+mn-lt"/>
                <a:cs typeface="+mn-cs"/>
              </a:defRPr>
            </a:lvl1pPr>
          </a:lstStyle>
          <a:p>
            <a:pPr>
              <a:defRPr/>
            </a:pPr>
            <a:fld id="{3F2240FC-22F8-4DBD-AC5A-43BA82521933}" type="datetimeFigureOut">
              <a:rPr lang="en-GB"/>
              <a:pPr>
                <a:defRPr/>
              </a:pPr>
              <a:t>17/05/2016</a:t>
            </a:fld>
            <a:endParaRPr lang="en-GB" dirty="0"/>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9048" tIns="49524" rIns="99048" bIns="495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721850"/>
            <a:ext cx="3076575" cy="511175"/>
          </a:xfrm>
          <a:prstGeom prst="rect">
            <a:avLst/>
          </a:prstGeom>
        </p:spPr>
        <p:txBody>
          <a:bodyPr vert="horz" lIns="99048" tIns="49524" rIns="99048" bIns="49524"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9048" tIns="49524" rIns="99048" bIns="49524" rtlCol="0" anchor="b"/>
          <a:lstStyle>
            <a:lvl1pPr algn="r" fontAlgn="auto">
              <a:spcBef>
                <a:spcPts val="0"/>
              </a:spcBef>
              <a:spcAft>
                <a:spcPts val="0"/>
              </a:spcAft>
              <a:defRPr sz="1300">
                <a:latin typeface="+mn-lt"/>
                <a:cs typeface="+mn-cs"/>
              </a:defRPr>
            </a:lvl1pPr>
          </a:lstStyle>
          <a:p>
            <a:pPr>
              <a:defRPr/>
            </a:pPr>
            <a:fld id="{2E32FF0F-B41E-4F26-ABB7-F96C657D7525}"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347211BE-D953-499C-B146-C34FB141C001}" type="datetime1">
              <a:rPr lang="en-GB"/>
              <a:pPr>
                <a:defRPr/>
              </a:pPr>
              <a:t>17/05/2016</a:t>
            </a:fld>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70E3B3A-DEBC-4AA3-802B-BB3372ADBC3C}"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B5395A60-8651-410F-AAC3-E0F093976D59}" type="datetime1">
              <a:rPr lang="en-GB"/>
              <a:pPr>
                <a:defRPr/>
              </a:pPr>
              <a:t>17/05/2016</a:t>
            </a:fld>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6ABE47C-1A3D-4AD9-87B9-A39F65BF0384}"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7AC0CBE6-FEF2-4B7D-AAE4-651FA86B4B86}" type="datetime1">
              <a:rPr lang="en-GB"/>
              <a:pPr>
                <a:defRPr/>
              </a:pPr>
              <a:t>17/05/2016</a:t>
            </a:fld>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6A9F511-7040-4766-9E5E-47FEE0084F19}"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9968693D-B167-4B76-8E58-C0216160676A}" type="datetime1">
              <a:rPr lang="en-GB"/>
              <a:pPr>
                <a:defRPr/>
              </a:pPr>
              <a:t>17/05/2016</a:t>
            </a:fld>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89AE8F-602C-4EF8-99A0-D71C3BDBD22D}"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C4A42966-5C18-4716-B4D5-06848B2F86CE}" type="datetime1">
              <a:rPr lang="en-GB"/>
              <a:pPr>
                <a:defRPr/>
              </a:pPr>
              <a:t>17/05/2016</a:t>
            </a:fld>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C2D4313-6BDE-4E22-A94F-10E623E4DCFA}"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549578EE-A616-469F-8718-AE25A8963A55}" type="datetime1">
              <a:rPr lang="en-GB"/>
              <a:pPr>
                <a:defRPr/>
              </a:pPr>
              <a:t>17/05/2016</a:t>
            </a:fld>
            <a:endParaRPr lang="en-GB" dirty="0"/>
          </a:p>
        </p:txBody>
      </p:sp>
      <p:sp>
        <p:nvSpPr>
          <p:cNvPr id="6"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4C7A1786-DD50-40B3-A0EE-4241BF61EA43}"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B27E0BDB-7A5A-49BF-A7F4-9BEF2FA55862}" type="datetime1">
              <a:rPr lang="en-GB"/>
              <a:pPr>
                <a:defRPr/>
              </a:pPr>
              <a:t>17/05/2016</a:t>
            </a:fld>
            <a:endParaRPr lang="en-GB" dirty="0"/>
          </a:p>
        </p:txBody>
      </p:sp>
      <p:sp>
        <p:nvSpPr>
          <p:cNvPr id="8"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76CBBB99-CF8A-46F8-9215-BE908963B570}"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41725C46-86A9-46C4-A11C-03D8143CD892}" type="datetime1">
              <a:rPr lang="en-GB"/>
              <a:pPr>
                <a:defRPr/>
              </a:pPr>
              <a:t>17/05/2016</a:t>
            </a:fld>
            <a:endParaRPr lang="en-GB" dirty="0"/>
          </a:p>
        </p:txBody>
      </p:sp>
      <p:sp>
        <p:nvSpPr>
          <p:cNvPr id="4"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794AA5B6-98E5-4748-A2A3-616592B2BE78}"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CF4E2626-E85A-4923-99C0-96AE97AB066E}" type="datetime1">
              <a:rPr lang="en-GB"/>
              <a:pPr>
                <a:defRPr/>
              </a:pPr>
              <a:t>17/05/2016</a:t>
            </a:fld>
            <a:endParaRPr lang="en-GB" dirty="0"/>
          </a:p>
        </p:txBody>
      </p:sp>
      <p:sp>
        <p:nvSpPr>
          <p:cNvPr id="3"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CCDF3953-91B7-4BE7-8A75-B786226C2E58}"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84F81C4B-9A62-4D58-AC9A-5A850D1B1AC9}" type="datetime1">
              <a:rPr lang="en-GB"/>
              <a:pPr>
                <a:defRPr/>
              </a:pPr>
              <a:t>17/05/2016</a:t>
            </a:fld>
            <a:endParaRPr lang="en-GB" dirty="0"/>
          </a:p>
        </p:txBody>
      </p:sp>
      <p:sp>
        <p:nvSpPr>
          <p:cNvPr id="6"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FAEC7924-D6A7-4C5B-8DB7-67AD8AE3F823}"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900113" y="6308725"/>
            <a:ext cx="2133600" cy="365125"/>
          </a:xfrm>
          <a:prstGeom prst="rect">
            <a:avLst/>
          </a:prstGeom>
        </p:spPr>
        <p:txBody>
          <a:bodyPr/>
          <a:lstStyle>
            <a:lvl1pPr>
              <a:defRPr>
                <a:latin typeface="Arial" charset="0"/>
                <a:cs typeface="Arial" charset="0"/>
              </a:defRPr>
            </a:lvl1pPr>
          </a:lstStyle>
          <a:p>
            <a:pPr>
              <a:defRPr/>
            </a:pPr>
            <a:fld id="{9766DB8C-987A-41C0-BEB5-BF590CCA6646}" type="datetime1">
              <a:rPr lang="en-GB"/>
              <a:pPr>
                <a:defRPr/>
              </a:pPr>
              <a:t>17/05/2016</a:t>
            </a:fld>
            <a:endParaRPr lang="en-GB" dirty="0"/>
          </a:p>
        </p:txBody>
      </p:sp>
      <p:sp>
        <p:nvSpPr>
          <p:cNvPr id="6" name="Footer Placeholder 4"/>
          <p:cNvSpPr>
            <a:spLocks noGrp="1"/>
          </p:cNvSpPr>
          <p:nvPr>
            <p:ph type="ftr" sz="quarter" idx="11"/>
          </p:nvPr>
        </p:nvSpPr>
        <p:spPr/>
        <p:txBody>
          <a:bodyPr/>
          <a:lstStyle>
            <a:lvl1pPr>
              <a:defRPr/>
            </a:lvl1pPr>
          </a:lstStyle>
          <a:p>
            <a:pPr>
              <a:defRPr/>
            </a:pPr>
            <a:r>
              <a:rPr lang="en-GB"/>
              <a:t>Professorial Inaugural Lecture Series No.1</a:t>
            </a: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3B8FF232-A1FF-46EB-B662-9ACDF88DBDB8}"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6"/>
          <p:cNvGrpSpPr>
            <a:grpSpLocks/>
          </p:cNvGrpSpPr>
          <p:nvPr userDrawn="1"/>
        </p:nvGrpSpPr>
        <p:grpSpPr bwMode="auto">
          <a:xfrm>
            <a:off x="0" y="6021388"/>
            <a:ext cx="9180513" cy="836612"/>
            <a:chOff x="0" y="6021288"/>
            <a:chExt cx="9180512" cy="836712"/>
          </a:xfrm>
        </p:grpSpPr>
        <p:pic>
          <p:nvPicPr>
            <p:cNvPr id="1032" name="Picture 6"/>
            <p:cNvPicPr>
              <a:picLocks noChangeAspect="1" noChangeArrowheads="1"/>
            </p:cNvPicPr>
            <p:nvPr/>
          </p:nvPicPr>
          <p:blipFill>
            <a:blip r:embed="rId13"/>
            <a:srcRect/>
            <a:stretch>
              <a:fillRect/>
            </a:stretch>
          </p:blipFill>
          <p:spPr bwMode="auto">
            <a:xfrm>
              <a:off x="0" y="6381328"/>
              <a:ext cx="9180512" cy="476672"/>
            </a:xfrm>
            <a:prstGeom prst="rect">
              <a:avLst/>
            </a:prstGeom>
            <a:noFill/>
            <a:ln w="9525">
              <a:noFill/>
              <a:miter lim="800000"/>
              <a:headEnd/>
              <a:tailEnd/>
            </a:ln>
          </p:spPr>
        </p:pic>
        <p:pic>
          <p:nvPicPr>
            <p:cNvPr id="1033" name="Picture 4" descr="OUT New Logo.png"/>
            <p:cNvPicPr>
              <a:picLocks noChangeAspect="1"/>
            </p:cNvPicPr>
            <p:nvPr/>
          </p:nvPicPr>
          <p:blipFill>
            <a:blip r:embed="rId14"/>
            <a:srcRect/>
            <a:stretch>
              <a:fillRect/>
            </a:stretch>
          </p:blipFill>
          <p:spPr bwMode="auto">
            <a:xfrm>
              <a:off x="107504" y="6021288"/>
              <a:ext cx="898981" cy="792088"/>
            </a:xfrm>
            <a:prstGeom prst="rect">
              <a:avLst/>
            </a:prstGeom>
            <a:noFill/>
            <a:ln w="9525">
              <a:noFill/>
              <a:miter lim="800000"/>
              <a:headEnd/>
              <a:tailEnd/>
            </a:ln>
          </p:spPr>
        </p:pic>
      </p:grpSp>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GB"/>
              <a:t>Professorial Inaugural Lecture Series No.1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C5139F0-C322-4DC1-957C-A9689E6D7842}" type="slidenum">
              <a:rPr lang="en-GB"/>
              <a:pPr>
                <a:defRPr/>
              </a:pPr>
              <a:t>‹#›</a:t>
            </a:fld>
            <a:endParaRPr lang="en-GB" dirty="0"/>
          </a:p>
        </p:txBody>
      </p:sp>
      <p:pic>
        <p:nvPicPr>
          <p:cNvPr id="1031" name="Picture 6"/>
          <p:cNvPicPr>
            <a:picLocks noChangeAspect="1" noChangeArrowheads="1"/>
          </p:cNvPicPr>
          <p:nvPr userDrawn="1"/>
        </p:nvPicPr>
        <p:blipFill>
          <a:blip r:embed="rId15"/>
          <a:srcRect/>
          <a:stretch>
            <a:fillRect/>
          </a:stretch>
        </p:blipFill>
        <p:spPr bwMode="auto">
          <a:xfrm>
            <a:off x="-36513" y="0"/>
            <a:ext cx="9180513" cy="476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65" r:id="rId1"/>
    <p:sldLayoutId id="2147484266" r:id="rId2"/>
    <p:sldLayoutId id="2147484267" r:id="rId3"/>
    <p:sldLayoutId id="2147484268" r:id="rId4"/>
    <p:sldLayoutId id="2147484269" r:id="rId5"/>
    <p:sldLayoutId id="2147484270" r:id="rId6"/>
    <p:sldLayoutId id="2147484271" r:id="rId7"/>
    <p:sldLayoutId id="2147484272" r:id="rId8"/>
    <p:sldLayoutId id="2147484273" r:id="rId9"/>
    <p:sldLayoutId id="2147484274" r:id="rId10"/>
    <p:sldLayoutId id="2147484275"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hyperlink" Target="http://www.out.ac.t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2338"/>
            <a:ext cx="8229600" cy="2506662"/>
          </a:xfrm>
        </p:spPr>
        <p:txBody>
          <a:bodyPr rtlCol="0">
            <a:normAutofit fontScale="90000"/>
          </a:bodyPr>
          <a:lstStyle/>
          <a:p>
            <a:pPr eaLnBrk="1" fontAlgn="auto" hangingPunct="1">
              <a:spcAft>
                <a:spcPts val="0"/>
              </a:spcAft>
              <a:defRPr/>
            </a:pPr>
            <a:r>
              <a:rPr lang="en-US" sz="5300" b="1" dirty="0" smtClean="0">
                <a:solidFill>
                  <a:srgbClr val="0070C0"/>
                </a:solidFill>
                <a:latin typeface="Franklin Gothic Demi Cond" pitchFamily="34" charset="0"/>
                <a:cs typeface="Mongolian Baiti" pitchFamily="66" charset="0"/>
              </a:rPr>
              <a:t>The Open University of Tanzania </a:t>
            </a:r>
            <a:r>
              <a:rPr lang="en-US" sz="4900" b="1" dirty="0" smtClean="0">
                <a:solidFill>
                  <a:srgbClr val="0070C0"/>
                </a:solidFill>
                <a:latin typeface="Franklin Gothic Demi Cond" pitchFamily="34" charset="0"/>
                <a:cs typeface="Mongolian Baiti" pitchFamily="66" charset="0"/>
              </a:rPr>
              <a:t>(OUT)</a:t>
            </a:r>
            <a:br>
              <a:rPr lang="en-US" sz="4900" b="1" dirty="0" smtClean="0">
                <a:solidFill>
                  <a:srgbClr val="0070C0"/>
                </a:solidFill>
                <a:latin typeface="Franklin Gothic Demi Cond" pitchFamily="34" charset="0"/>
                <a:cs typeface="Mongolian Baiti" pitchFamily="66" charset="0"/>
              </a:rPr>
            </a:br>
            <a:r>
              <a:rPr lang="en-US" b="1" dirty="0" smtClean="0">
                <a:solidFill>
                  <a:srgbClr val="0070C0"/>
                </a:solidFill>
                <a:latin typeface="Mongolian Baiti" pitchFamily="66" charset="0"/>
                <a:cs typeface="Mongolian Baiti" pitchFamily="66" charset="0"/>
              </a:rPr>
              <a:t/>
            </a:r>
            <a:br>
              <a:rPr lang="en-US" b="1" dirty="0" smtClean="0">
                <a:solidFill>
                  <a:srgbClr val="0070C0"/>
                </a:solidFill>
                <a:latin typeface="Mongolian Baiti" pitchFamily="66" charset="0"/>
                <a:cs typeface="Mongolian Baiti" pitchFamily="66" charset="0"/>
              </a:rPr>
            </a:br>
            <a:r>
              <a:rPr lang="en-GB" dirty="0" smtClean="0"/>
              <a:t/>
            </a:r>
            <a:br>
              <a:rPr lang="en-GB" dirty="0" smtClean="0"/>
            </a:br>
            <a:endParaRPr lang="en-GB" dirty="0" smtClean="0"/>
          </a:p>
        </p:txBody>
      </p:sp>
      <p:sp>
        <p:nvSpPr>
          <p:cNvPr id="13315" name="Subtitle 2"/>
          <p:cNvSpPr>
            <a:spLocks noGrp="1"/>
          </p:cNvSpPr>
          <p:nvPr>
            <p:ph idx="1"/>
          </p:nvPr>
        </p:nvSpPr>
        <p:spPr>
          <a:xfrm>
            <a:off x="642938" y="4500562"/>
            <a:ext cx="8215342" cy="1428767"/>
          </a:xfrm>
        </p:spPr>
        <p:txBody>
          <a:bodyPr>
            <a:normAutofit fontScale="85000" lnSpcReduction="10000"/>
          </a:bodyPr>
          <a:lstStyle/>
          <a:p>
            <a:pPr algn="ctr" eaLnBrk="1" hangingPunct="1">
              <a:buFont typeface="Arial" charset="0"/>
              <a:buNone/>
            </a:pPr>
            <a:endParaRPr lang="en-US" dirty="0" smtClean="0"/>
          </a:p>
          <a:p>
            <a:pPr algn="ctr" eaLnBrk="1" hangingPunct="1">
              <a:buNone/>
            </a:pPr>
            <a:r>
              <a:rPr lang="en-GB" sz="2800" b="1" dirty="0" smtClean="0"/>
              <a:t>ROLE OF OER IN SUPPORTING PEDAGOGICAL TRANSFORMATION AT THE OPEN UNIVERSITY OF TANZANIA</a:t>
            </a:r>
          </a:p>
        </p:txBody>
      </p:sp>
      <p:pic>
        <p:nvPicPr>
          <p:cNvPr id="13316" name="Picture 4" descr="OUT New Logo.png"/>
          <p:cNvPicPr>
            <a:picLocks noChangeAspect="1"/>
          </p:cNvPicPr>
          <p:nvPr/>
        </p:nvPicPr>
        <p:blipFill>
          <a:blip r:embed="rId2"/>
          <a:srcRect/>
          <a:stretch>
            <a:fillRect/>
          </a:stretch>
        </p:blipFill>
        <p:spPr bwMode="auto">
          <a:xfrm>
            <a:off x="3708400" y="2730500"/>
            <a:ext cx="1855788" cy="1635125"/>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j0214098.wav">
            <a:hlinkClick r:id="" action="ppaction://media"/>
          </p:cNvPr>
          <p:cNvPicPr>
            <a:picLocks noRot="1" noChangeAspect="1"/>
          </p:cNvPicPr>
          <p:nvPr>
            <a:wavAudioFile r:embed="rId1" name="j0214098.wav"/>
          </p:nvPr>
        </p:nvPicPr>
        <p:blipFill>
          <a:blip r:embed="rId3"/>
          <a:srcRect/>
          <a:stretch>
            <a:fillRect/>
          </a:stretch>
        </p:blipFill>
        <p:spPr bwMode="auto">
          <a:xfrm>
            <a:off x="7667625" y="6553200"/>
            <a:ext cx="304800" cy="3048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69731A2E-D7A5-4E76-BBE6-3BBEFFAFA20A}" type="slidenum">
              <a:rPr lang="en-GB" smtClean="0"/>
              <a:pPr>
                <a:defRPr/>
              </a:pPr>
              <a:t>10</a:t>
            </a:fld>
            <a:endParaRPr lang="en-GB" dirty="0"/>
          </a:p>
        </p:txBody>
      </p:sp>
      <p:sp>
        <p:nvSpPr>
          <p:cNvPr id="22532" name="Content Placeholder 7"/>
          <p:cNvSpPr>
            <a:spLocks noGrp="1"/>
          </p:cNvSpPr>
          <p:nvPr>
            <p:ph idx="1"/>
          </p:nvPr>
        </p:nvSpPr>
        <p:spPr>
          <a:xfrm>
            <a:off x="357158" y="1142984"/>
            <a:ext cx="8229600" cy="4525963"/>
          </a:xfrm>
        </p:spPr>
        <p:txBody>
          <a:bodyPr/>
          <a:lstStyle/>
          <a:p>
            <a:pPr algn="just">
              <a:buFont typeface="Arial" charset="0"/>
              <a:buNone/>
            </a:pPr>
            <a:r>
              <a:rPr lang="en-US" dirty="0" smtClean="0"/>
              <a:t>   </a:t>
            </a:r>
            <a:r>
              <a:rPr lang="en-GB" sz="2800" dirty="0" smtClean="0"/>
              <a:t>Using OER (AVU,TESSA,OER Africa and MIT) to supplement lecture notes developed by OUT staff.</a:t>
            </a:r>
          </a:p>
          <a:p>
            <a:r>
              <a:rPr lang="en-GB" sz="2800" dirty="0" smtClean="0"/>
              <a:t>Integrating OER into study material, e.g. TESSA in DPTE</a:t>
            </a:r>
          </a:p>
          <a:p>
            <a:r>
              <a:rPr lang="en-GB" sz="2800" dirty="0" smtClean="0"/>
              <a:t>Developing and encouraging use of interactive materials e.g. AVU, </a:t>
            </a:r>
          </a:p>
          <a:p>
            <a:r>
              <a:rPr lang="en-GB" sz="2800" dirty="0" smtClean="0"/>
              <a:t>Developing OERs - Digital fluency</a:t>
            </a:r>
          </a:p>
          <a:p>
            <a:r>
              <a:rPr lang="en-GB" sz="2800" dirty="0" smtClean="0"/>
              <a:t>Converting existing study material into OER </a:t>
            </a:r>
          </a:p>
          <a:p>
            <a:pPr algn="just">
              <a:buNone/>
            </a:pPr>
            <a:r>
              <a:rPr lang="en-US" sz="2800" dirty="0" smtClean="0"/>
              <a:t>	</a:t>
            </a:r>
            <a:endParaRPr lang="en-US" dirty="0" smtClean="0"/>
          </a:p>
          <a:p>
            <a:pPr eaLnBrk="1" hangingPunct="1">
              <a:buFont typeface="Arial" charset="0"/>
              <a:buNone/>
            </a:pPr>
            <a:endParaRPr lang="en-US" sz="800" dirty="0" smtClean="0"/>
          </a:p>
          <a:p>
            <a:pPr eaLnBrk="1" hangingPunct="1">
              <a:buFont typeface="Arial" charset="0"/>
              <a:buNone/>
            </a:pPr>
            <a:r>
              <a:rPr lang="en-US" dirty="0" smtClean="0"/>
              <a:t>             </a:t>
            </a:r>
            <a:endParaRPr lang="en-GB" dirty="0" smtClean="0"/>
          </a:p>
          <a:p>
            <a:endParaRPr lang="en-US" dirty="0" smtClean="0"/>
          </a:p>
        </p:txBody>
      </p:sp>
      <p:sp>
        <p:nvSpPr>
          <p:cNvPr id="22533" name="Title 9"/>
          <p:cNvSpPr>
            <a:spLocks noGrp="1"/>
          </p:cNvSpPr>
          <p:nvPr>
            <p:ph type="title"/>
          </p:nvPr>
        </p:nvSpPr>
        <p:spPr>
          <a:xfrm>
            <a:off x="571472" y="274638"/>
            <a:ext cx="8115328" cy="725470"/>
          </a:xfrm>
        </p:spPr>
        <p:txBody>
          <a:bodyPr/>
          <a:lstStyle/>
          <a:p>
            <a:r>
              <a:rPr lang="en-US" sz="3200" dirty="0" smtClean="0">
                <a:latin typeface="+mn-lt"/>
              </a:rPr>
              <a:t>continued</a:t>
            </a:r>
          </a:p>
        </p:txBody>
      </p:sp>
    </p:spTree>
  </p:cSld>
  <p:clrMapOvr>
    <a:masterClrMapping/>
  </p:clrMapOvr>
  <p:transition spd="slow">
    <p:wheel spokes="8"/>
  </p:transition>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745"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pPr>
              <a:buNone/>
            </a:pPr>
            <a:r>
              <a:rPr lang="en-GB" dirty="0" smtClean="0"/>
              <a:t>	In conclusion OER has transformed our work by making it e</a:t>
            </a:r>
            <a:r>
              <a:rPr lang="en-US" dirty="0" smtClean="0"/>
              <a:t>easier, more collaborative and cost effective.</a:t>
            </a:r>
          </a:p>
          <a:p>
            <a:endParaRPr lang="en-GB" dirty="0"/>
          </a:p>
        </p:txBody>
      </p:sp>
      <p:sp>
        <p:nvSpPr>
          <p:cNvPr id="4" name="Slide Number Placeholder 3"/>
          <p:cNvSpPr>
            <a:spLocks noGrp="1"/>
          </p:cNvSpPr>
          <p:nvPr>
            <p:ph type="sldNum" sz="quarter" idx="12"/>
          </p:nvPr>
        </p:nvSpPr>
        <p:spPr/>
        <p:txBody>
          <a:bodyPr/>
          <a:lstStyle/>
          <a:p>
            <a:pPr>
              <a:defRPr/>
            </a:pPr>
            <a:fld id="{C789AE8F-602C-4EF8-99A0-D71C3BDBD22D}" type="slidenum">
              <a:rPr lang="en-GB" smtClean="0"/>
              <a:pPr>
                <a:defRPr/>
              </a:pPr>
              <a:t>11</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US" dirty="0" smtClean="0"/>
              <a:t>			</a:t>
            </a:r>
          </a:p>
          <a:p>
            <a:pPr>
              <a:buNone/>
            </a:pPr>
            <a:endParaRPr lang="en-US" smtClean="0"/>
          </a:p>
          <a:p>
            <a:pPr algn="ctr">
              <a:buNone/>
            </a:pPr>
            <a:r>
              <a:rPr lang="en-US" smtClean="0"/>
              <a:t>Thank </a:t>
            </a:r>
            <a:r>
              <a:rPr lang="en-US" dirty="0" smtClean="0"/>
              <a:t>you very much for listening</a:t>
            </a:r>
          </a:p>
          <a:p>
            <a:endParaRPr lang="en-GB" dirty="0"/>
          </a:p>
        </p:txBody>
      </p:sp>
      <p:sp>
        <p:nvSpPr>
          <p:cNvPr id="4" name="Slide Number Placeholder 3"/>
          <p:cNvSpPr>
            <a:spLocks noGrp="1"/>
          </p:cNvSpPr>
          <p:nvPr>
            <p:ph type="sldNum" sz="quarter" idx="12"/>
          </p:nvPr>
        </p:nvSpPr>
        <p:spPr/>
        <p:txBody>
          <a:bodyPr/>
          <a:lstStyle/>
          <a:p>
            <a:pPr>
              <a:defRPr/>
            </a:pPr>
            <a:fld id="{C789AE8F-602C-4EF8-99A0-D71C3BDBD22D}" type="slidenum">
              <a:rPr lang="en-GB" smtClean="0"/>
              <a:pPr>
                <a:defRPr/>
              </a:pPr>
              <a:t>12</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115300" cy="796925"/>
          </a:xfrm>
        </p:spPr>
        <p:txBody>
          <a:bodyPr/>
          <a:lstStyle/>
          <a:p>
            <a:pPr eaLnBrk="1" hangingPunct="1">
              <a:defRPr/>
            </a:pPr>
            <a:r>
              <a:rPr lang="en-US" sz="3600" b="1" dirty="0" smtClean="0"/>
              <a:t/>
            </a:r>
            <a:br>
              <a:rPr lang="en-US" sz="3600" b="1" dirty="0" smtClean="0"/>
            </a:br>
            <a:r>
              <a:rPr lang="en-GB" sz="3600" dirty="0" smtClean="0"/>
              <a:t/>
            </a:r>
            <a:br>
              <a:rPr lang="en-GB" sz="3600" dirty="0" smtClean="0"/>
            </a:br>
            <a:endParaRPr lang="en-GB" sz="3600" b="1" dirty="0" smtClean="0">
              <a:solidFill>
                <a:schemeClr val="tx2">
                  <a:lumMod val="75000"/>
                </a:schemeClr>
              </a:solidFill>
            </a:endParaRPr>
          </a:p>
        </p:txBody>
      </p:sp>
      <p:sp>
        <p:nvSpPr>
          <p:cNvPr id="14339" name="Content Placeholder 2"/>
          <p:cNvSpPr>
            <a:spLocks noGrp="1"/>
          </p:cNvSpPr>
          <p:nvPr>
            <p:ph idx="1"/>
          </p:nvPr>
        </p:nvSpPr>
        <p:spPr>
          <a:xfrm>
            <a:off x="357158" y="1142984"/>
            <a:ext cx="8229600" cy="4525963"/>
          </a:xfrm>
        </p:spPr>
        <p:txBody>
          <a:bodyPr/>
          <a:lstStyle/>
          <a:p>
            <a:pPr algn="ctr" eaLnBrk="1" hangingPunct="1">
              <a:buFont typeface="Arial" charset="0"/>
              <a:buNone/>
            </a:pPr>
            <a:endParaRPr lang="en-US" b="1" dirty="0" smtClean="0"/>
          </a:p>
          <a:p>
            <a:pPr algn="ctr">
              <a:buFont typeface="Arial" charset="0"/>
              <a:buNone/>
            </a:pPr>
            <a:endParaRPr lang="en-US" dirty="0" smtClean="0"/>
          </a:p>
          <a:p>
            <a:pPr algn="ctr">
              <a:buFont typeface="Arial" charset="0"/>
              <a:buNone/>
            </a:pPr>
            <a:r>
              <a:rPr lang="en-US" dirty="0" smtClean="0"/>
              <a:t>Prepared </a:t>
            </a:r>
          </a:p>
          <a:p>
            <a:pPr algn="ctr">
              <a:buFont typeface="Arial" charset="0"/>
              <a:buNone/>
            </a:pPr>
            <a:r>
              <a:rPr lang="en-US" dirty="0" smtClean="0"/>
              <a:t>by</a:t>
            </a:r>
          </a:p>
          <a:p>
            <a:pPr algn="ctr">
              <a:buFont typeface="Arial" charset="0"/>
              <a:buNone/>
            </a:pPr>
            <a:endParaRPr lang="en-US" b="1" dirty="0" smtClean="0"/>
          </a:p>
          <a:p>
            <a:pPr algn="ctr">
              <a:buNone/>
            </a:pPr>
            <a:r>
              <a:rPr lang="en-GB" dirty="0" smtClean="0"/>
              <a:t>Prof  </a:t>
            </a:r>
            <a:r>
              <a:rPr lang="en-GB" dirty="0" err="1" smtClean="0"/>
              <a:t>C.K.Muganda</a:t>
            </a:r>
            <a:r>
              <a:rPr lang="en-GB" dirty="0" smtClean="0"/>
              <a:t>, Dr.  A.S. </a:t>
            </a:r>
            <a:r>
              <a:rPr lang="en-GB" dirty="0" err="1" smtClean="0"/>
              <a:t>Samzugi</a:t>
            </a:r>
            <a:r>
              <a:rPr lang="en-GB" dirty="0" smtClean="0"/>
              <a:t>, and  Ms. Regina M.</a:t>
            </a:r>
            <a:endParaRPr lang="en-US" dirty="0" smtClean="0"/>
          </a:p>
        </p:txBody>
      </p:sp>
      <p:sp>
        <p:nvSpPr>
          <p:cNvPr id="4" name="Slide Number Placeholder 3"/>
          <p:cNvSpPr>
            <a:spLocks noGrp="1"/>
          </p:cNvSpPr>
          <p:nvPr>
            <p:ph type="sldNum" sz="quarter" idx="12"/>
          </p:nvPr>
        </p:nvSpPr>
        <p:spPr/>
        <p:txBody>
          <a:bodyPr/>
          <a:lstStyle/>
          <a:p>
            <a:pPr>
              <a:defRPr/>
            </a:pPr>
            <a:fld id="{0554231D-2F66-489D-ADAC-D709AAE4E2EC}" type="slidenum">
              <a:rPr lang="en-GB" smtClean="0"/>
              <a:pPr>
                <a:defRPr/>
              </a:pPr>
              <a:t>2</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about OUT</a:t>
            </a:r>
            <a:endParaRPr lang="en-GB" dirty="0"/>
          </a:p>
        </p:txBody>
      </p:sp>
      <p:sp>
        <p:nvSpPr>
          <p:cNvPr id="3" name="Content Placeholder 2"/>
          <p:cNvSpPr>
            <a:spLocks noGrp="1"/>
          </p:cNvSpPr>
          <p:nvPr>
            <p:ph idx="1"/>
          </p:nvPr>
        </p:nvSpPr>
        <p:spPr/>
        <p:txBody>
          <a:bodyPr/>
          <a:lstStyle/>
          <a:p>
            <a:r>
              <a:rPr lang="en-GB" dirty="0" smtClean="0"/>
              <a:t>Public University</a:t>
            </a:r>
          </a:p>
          <a:p>
            <a:r>
              <a:rPr lang="en-GB" dirty="0" smtClean="0"/>
              <a:t>ODL</a:t>
            </a:r>
          </a:p>
          <a:p>
            <a:r>
              <a:rPr lang="en-GB" dirty="0" smtClean="0"/>
              <a:t>Regional and coordination centres</a:t>
            </a:r>
          </a:p>
          <a:p>
            <a:r>
              <a:rPr lang="en-GB" dirty="0" smtClean="0"/>
              <a:t>Degrees and non-degree programmes</a:t>
            </a:r>
          </a:p>
          <a:p>
            <a:pPr>
              <a:buNone/>
            </a:pPr>
            <a:endParaRPr lang="en-GB" dirty="0" smtClean="0"/>
          </a:p>
          <a:p>
            <a:endParaRPr lang="en-GB" dirty="0"/>
          </a:p>
        </p:txBody>
      </p:sp>
      <p:sp>
        <p:nvSpPr>
          <p:cNvPr id="4" name="Slide Number Placeholder 3"/>
          <p:cNvSpPr>
            <a:spLocks noGrp="1"/>
          </p:cNvSpPr>
          <p:nvPr>
            <p:ph type="sldNum" sz="quarter" idx="12"/>
          </p:nvPr>
        </p:nvSpPr>
        <p:spPr/>
        <p:txBody>
          <a:bodyPr/>
          <a:lstStyle/>
          <a:p>
            <a:pPr>
              <a:defRPr/>
            </a:pPr>
            <a:fld id="{C789AE8F-602C-4EF8-99A0-D71C3BDBD22D}" type="slidenum">
              <a:rPr lang="en-GB" smtClean="0"/>
              <a:pPr>
                <a:defRPr/>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00034" y="500042"/>
            <a:ext cx="8229600" cy="500062"/>
          </a:xfrm>
        </p:spPr>
        <p:txBody>
          <a:bodyPr/>
          <a:lstStyle/>
          <a:p>
            <a:r>
              <a:rPr lang="en-US" sz="3200" dirty="0" smtClean="0"/>
              <a:t>Pedagogical transformation at OUT cont…</a:t>
            </a:r>
          </a:p>
        </p:txBody>
      </p:sp>
      <p:sp>
        <p:nvSpPr>
          <p:cNvPr id="15363" name="Content Placeholder 2"/>
          <p:cNvSpPr>
            <a:spLocks noGrp="1"/>
          </p:cNvSpPr>
          <p:nvPr>
            <p:ph idx="1"/>
          </p:nvPr>
        </p:nvSpPr>
        <p:spPr>
          <a:xfrm>
            <a:off x="428596" y="1142984"/>
            <a:ext cx="8229600" cy="5311775"/>
          </a:xfrm>
        </p:spPr>
        <p:txBody>
          <a:bodyPr/>
          <a:lstStyle/>
          <a:p>
            <a:pPr algn="just">
              <a:buNone/>
            </a:pPr>
            <a:r>
              <a:rPr lang="en-GB" sz="2800" dirty="0" smtClean="0"/>
              <a:t>	In the context of OUT pedagogical transformation refers to moving from traditional approach of teaching and learning to a new way that is learner cantered.</a:t>
            </a:r>
          </a:p>
          <a:p>
            <a:pPr algn="just">
              <a:buNone/>
            </a:pPr>
            <a:r>
              <a:rPr lang="en-GB" sz="2800" dirty="0" smtClean="0"/>
              <a:t>	This involves developing independent learners who can search for knowledge, interrogate and interact with resources.</a:t>
            </a:r>
          </a:p>
          <a:p>
            <a:pPr>
              <a:buFont typeface="Arial" charset="0"/>
              <a:buNone/>
            </a:pPr>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84C8417C-4244-45CF-ACBF-75276260222F}" type="slidenum">
              <a:rPr lang="en-GB" smtClean="0"/>
              <a:pPr>
                <a:defRPr/>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500063"/>
            <a:ext cx="8229600" cy="785812"/>
          </a:xfrm>
        </p:spPr>
        <p:txBody>
          <a:bodyPr/>
          <a:lstStyle/>
          <a:p>
            <a:r>
              <a:rPr lang="en-US" sz="3200" dirty="0" smtClean="0">
                <a:latin typeface="+mn-lt"/>
              </a:rPr>
              <a:t>continued</a:t>
            </a:r>
          </a:p>
        </p:txBody>
      </p:sp>
      <p:sp>
        <p:nvSpPr>
          <p:cNvPr id="17411" name="Content Placeholder 2"/>
          <p:cNvSpPr>
            <a:spLocks noGrp="1"/>
          </p:cNvSpPr>
          <p:nvPr>
            <p:ph idx="1"/>
          </p:nvPr>
        </p:nvSpPr>
        <p:spPr>
          <a:xfrm>
            <a:off x="642938" y="1500188"/>
            <a:ext cx="8229600" cy="5168900"/>
          </a:xfrm>
        </p:spPr>
        <p:txBody>
          <a:bodyPr/>
          <a:lstStyle/>
          <a:p>
            <a:pPr algn="just">
              <a:buNone/>
            </a:pPr>
            <a:r>
              <a:rPr lang="en-GB" dirty="0" smtClean="0"/>
              <a:t>	</a:t>
            </a:r>
            <a:r>
              <a:rPr lang="en-GB" sz="2800" dirty="0" smtClean="0"/>
              <a:t>Therefore in the context of this presentation pedagogical transformation can be viewed as a learner centred approach to teaching and learning.</a:t>
            </a:r>
          </a:p>
          <a:p>
            <a:pPr algn="just">
              <a:buNone/>
            </a:pPr>
            <a:endParaRPr lang="en-GB" sz="2800" dirty="0" smtClean="0"/>
          </a:p>
          <a:p>
            <a:pPr algn="just">
              <a:buNone/>
            </a:pPr>
            <a:r>
              <a:rPr lang="en-GB" sz="2800" dirty="0" smtClean="0"/>
              <a:t>	It empowers learners to be independent and critical thinkers, who are able to evaluate what they have learnt, who can apply the acquired knowledge in solving social economic problems in the society. </a:t>
            </a:r>
          </a:p>
          <a:p>
            <a:pPr marL="514350" indent="-514350">
              <a:buNone/>
              <a:defRPr/>
            </a:pPr>
            <a:endParaRPr lang="en-US" dirty="0" smtClean="0"/>
          </a:p>
          <a:p>
            <a:pPr marL="514350" indent="-514350">
              <a:buFont typeface="Arial" charset="0"/>
              <a:buNone/>
              <a:defRPr/>
            </a:pPr>
            <a:endParaRPr lang="en-US" dirty="0" smtClean="0"/>
          </a:p>
          <a:p>
            <a:pPr marL="514350" indent="-514350">
              <a:buFont typeface="Arial" charset="0"/>
              <a:buNone/>
              <a:defRPr/>
            </a:pPr>
            <a:endParaRPr lang="en-US" dirty="0" smtClean="0"/>
          </a:p>
          <a:p>
            <a:pPr marL="514350" indent="-514350">
              <a:buFont typeface="Arial" charset="0"/>
              <a:buNone/>
              <a:defRPr/>
            </a:pPr>
            <a:endParaRPr lang="en-US" dirty="0" smtClean="0"/>
          </a:p>
          <a:p>
            <a:pPr marL="514350" indent="-514350">
              <a:buFont typeface="Arial" charset="0"/>
              <a:buNone/>
              <a:defRPr/>
            </a:pPr>
            <a:endParaRPr lang="en-US" dirty="0" smtClean="0"/>
          </a:p>
          <a:p>
            <a:pPr marL="514350" indent="-514350">
              <a:buFont typeface="Arial" charset="0"/>
              <a:buNone/>
              <a:defRPr/>
            </a:pPr>
            <a:endParaRPr lang="en-US" dirty="0" smtClean="0"/>
          </a:p>
          <a:p>
            <a:pPr marL="514350" indent="-514350">
              <a:buFont typeface="Arial" charset="0"/>
              <a:buNone/>
              <a:defRPr/>
            </a:pPr>
            <a:endParaRPr lang="en-US" dirty="0" smtClean="0"/>
          </a:p>
          <a:p>
            <a:pPr marL="514350" indent="-514350">
              <a:buFont typeface="Arial" charset="0"/>
              <a:buNone/>
              <a:defRPr/>
            </a:pPr>
            <a:endParaRPr lang="en-US" dirty="0" smtClean="0"/>
          </a:p>
        </p:txBody>
      </p:sp>
      <p:sp>
        <p:nvSpPr>
          <p:cNvPr id="4" name="Slide Number Placeholder 3"/>
          <p:cNvSpPr>
            <a:spLocks noGrp="1"/>
          </p:cNvSpPr>
          <p:nvPr>
            <p:ph type="sldNum" sz="quarter" idx="12"/>
          </p:nvPr>
        </p:nvSpPr>
        <p:spPr/>
        <p:txBody>
          <a:bodyPr/>
          <a:lstStyle/>
          <a:p>
            <a:pPr>
              <a:defRPr/>
            </a:pPr>
            <a:fld id="{9D44BE97-1E95-4BA3-89ED-BFCDFE50C306}" type="slidenum">
              <a:rPr lang="en-GB" smtClean="0"/>
              <a:pPr>
                <a:defRPr/>
              </a:pPr>
              <a:t>5</a:t>
            </a:fld>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1143000"/>
            <a:ext cx="8229600" cy="5214938"/>
          </a:xfrm>
        </p:spPr>
        <p:txBody>
          <a:bodyPr/>
          <a:lstStyle/>
          <a:p>
            <a:pPr algn="just" eaLnBrk="1" hangingPunct="1"/>
            <a:r>
              <a:rPr lang="en-GB" sz="2800" dirty="0" smtClean="0"/>
              <a:t>Under pedagogical transformation the learners are trained on how to search and critically assess and use the information / knowled</a:t>
            </a:r>
            <a:r>
              <a:rPr lang="en-GB" dirty="0" smtClean="0"/>
              <a:t>ge to solve problem.</a:t>
            </a:r>
          </a:p>
          <a:p>
            <a:pPr eaLnBrk="1" hangingPunct="1"/>
            <a:endParaRPr lang="en-GB" dirty="0" smtClean="0"/>
          </a:p>
        </p:txBody>
      </p:sp>
      <p:sp>
        <p:nvSpPr>
          <p:cNvPr id="4" name="Slide Number Placeholder 3"/>
          <p:cNvSpPr>
            <a:spLocks noGrp="1"/>
          </p:cNvSpPr>
          <p:nvPr>
            <p:ph type="sldNum" sz="quarter" idx="12"/>
          </p:nvPr>
        </p:nvSpPr>
        <p:spPr/>
        <p:txBody>
          <a:bodyPr/>
          <a:lstStyle/>
          <a:p>
            <a:pPr>
              <a:defRPr/>
            </a:pPr>
            <a:fld id="{C7510144-D757-465B-9BB8-69316B6D3D61}" type="slidenum">
              <a:rPr lang="en-GB" smtClean="0"/>
              <a:pPr>
                <a:defRPr/>
              </a:pPr>
              <a:t>6</a:t>
            </a:fld>
            <a:endParaRPr lang="en-GB" dirty="0"/>
          </a:p>
        </p:txBody>
      </p:sp>
      <p:sp>
        <p:nvSpPr>
          <p:cNvPr id="18436" name="Title 4"/>
          <p:cNvSpPr>
            <a:spLocks noGrp="1"/>
          </p:cNvSpPr>
          <p:nvPr>
            <p:ph type="title"/>
          </p:nvPr>
        </p:nvSpPr>
        <p:spPr>
          <a:xfrm>
            <a:off x="500063" y="428625"/>
            <a:ext cx="8229600" cy="714375"/>
          </a:xfrm>
        </p:spPr>
        <p:txBody>
          <a:bodyPr/>
          <a:lstStyle/>
          <a:p>
            <a:r>
              <a:rPr lang="en-US" sz="3200" dirty="0" smtClean="0"/>
              <a:t>continued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457200" y="1357299"/>
            <a:ext cx="8229600" cy="3286148"/>
          </a:xfrm>
        </p:spPr>
        <p:txBody>
          <a:bodyPr>
            <a:noAutofit/>
          </a:bodyPr>
          <a:lstStyle/>
          <a:p>
            <a:pPr algn="just"/>
            <a:r>
              <a:rPr lang="en-GB" dirty="0" smtClean="0"/>
              <a:t>The OUT students and staff like their counterparts in the conventional system need to access current sources of information to support their teaching or learning process regardless of the geographical location.</a:t>
            </a:r>
          </a:p>
          <a:p>
            <a:pPr algn="just"/>
            <a:endParaRPr lang="en-GB" dirty="0" smtClean="0"/>
          </a:p>
          <a:p>
            <a:pPr algn="just"/>
            <a:r>
              <a:rPr lang="en-GB" dirty="0" smtClean="0"/>
              <a:t>The guiding principle is that no student should be unduly disadvantaged because of the distance from the headquarters.</a:t>
            </a:r>
          </a:p>
          <a:p>
            <a:pPr algn="just">
              <a:buFont typeface="Arial" charset="0"/>
              <a:buNone/>
            </a:pPr>
            <a:endParaRPr lang="en-US" sz="2400" dirty="0" smtClean="0"/>
          </a:p>
          <a:p>
            <a:pPr>
              <a:buFont typeface="Arial" charset="0"/>
              <a:buNone/>
            </a:pPr>
            <a:endParaRPr lang="en-US" b="1" dirty="0" smtClean="0"/>
          </a:p>
        </p:txBody>
      </p:sp>
      <p:sp>
        <p:nvSpPr>
          <p:cNvPr id="4" name="Slide Number Placeholder 3"/>
          <p:cNvSpPr>
            <a:spLocks noGrp="1"/>
          </p:cNvSpPr>
          <p:nvPr>
            <p:ph type="sldNum" sz="quarter" idx="12"/>
          </p:nvPr>
        </p:nvSpPr>
        <p:spPr/>
        <p:txBody>
          <a:bodyPr/>
          <a:lstStyle/>
          <a:p>
            <a:pPr>
              <a:defRPr/>
            </a:pPr>
            <a:fld id="{24E730D4-05DD-4552-8EA1-F4C33FFCE6E4}" type="slidenum">
              <a:rPr lang="en-GB" smtClean="0"/>
              <a:pPr>
                <a:defRPr/>
              </a:pPr>
              <a:t>7</a:t>
            </a:fld>
            <a:endParaRPr lang="en-GB" dirty="0"/>
          </a:p>
        </p:txBody>
      </p:sp>
      <p:sp>
        <p:nvSpPr>
          <p:cNvPr id="19460" name="Title 4"/>
          <p:cNvSpPr>
            <a:spLocks noGrp="1"/>
          </p:cNvSpPr>
          <p:nvPr>
            <p:ph type="title"/>
          </p:nvPr>
        </p:nvSpPr>
        <p:spPr/>
        <p:txBody>
          <a:bodyPr/>
          <a:lstStyle/>
          <a:p>
            <a:r>
              <a:rPr lang="en-GB" sz="3200" dirty="0" smtClean="0"/>
              <a:t>Pedagogical transformation at out</a:t>
            </a:r>
            <a:endParaRPr lang="en-US" sz="3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500063"/>
            <a:ext cx="8229600" cy="642937"/>
          </a:xfrm>
        </p:spPr>
        <p:txBody>
          <a:bodyPr/>
          <a:lstStyle/>
          <a:p>
            <a:r>
              <a:rPr lang="en-US" sz="3200" dirty="0" smtClean="0"/>
              <a:t>continued</a:t>
            </a:r>
          </a:p>
        </p:txBody>
      </p:sp>
      <p:sp>
        <p:nvSpPr>
          <p:cNvPr id="20483" name="Content Placeholder 2"/>
          <p:cNvSpPr>
            <a:spLocks noGrp="1"/>
          </p:cNvSpPr>
          <p:nvPr>
            <p:ph idx="1"/>
          </p:nvPr>
        </p:nvSpPr>
        <p:spPr>
          <a:xfrm>
            <a:off x="457200" y="1071563"/>
            <a:ext cx="8229600" cy="5572125"/>
          </a:xfrm>
        </p:spPr>
        <p:txBody>
          <a:bodyPr/>
          <a:lstStyle/>
          <a:p>
            <a:pPr>
              <a:buNone/>
            </a:pPr>
            <a:endParaRPr lang="en-GB" sz="2800" dirty="0" smtClean="0"/>
          </a:p>
          <a:p>
            <a:pPr algn="just">
              <a:buFont typeface="Arial" pitchFamily="34" charset="0"/>
              <a:buChar char="•"/>
            </a:pPr>
            <a:r>
              <a:rPr lang="en-GB" dirty="0" smtClean="0"/>
              <a:t>Therefore ,OER provides this opportunity by eliminating geographical boundaries and  time,</a:t>
            </a:r>
          </a:p>
          <a:p>
            <a:pPr algn="just">
              <a:buFont typeface="Arial" pitchFamily="34" charset="0"/>
              <a:buChar char="•"/>
            </a:pPr>
            <a:r>
              <a:rPr lang="en-GB" dirty="0" smtClean="0"/>
              <a:t>Eliminating fear of using other peoples works provided they abide to creative common licences.</a:t>
            </a:r>
          </a:p>
        </p:txBody>
      </p:sp>
      <p:sp>
        <p:nvSpPr>
          <p:cNvPr id="4" name="Slide Number Placeholder 3"/>
          <p:cNvSpPr>
            <a:spLocks noGrp="1"/>
          </p:cNvSpPr>
          <p:nvPr>
            <p:ph type="sldNum" sz="quarter" idx="12"/>
          </p:nvPr>
        </p:nvSpPr>
        <p:spPr/>
        <p:txBody>
          <a:bodyPr/>
          <a:lstStyle/>
          <a:p>
            <a:pPr>
              <a:defRPr/>
            </a:pPr>
            <a:fld id="{8BC97690-1EA4-4323-BED5-C5BA8F6A971C}" type="slidenum">
              <a:rPr lang="en-GB" smtClean="0"/>
              <a:pPr>
                <a:defRPr/>
              </a:pPr>
              <a:t>8</a:t>
            </a:fld>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j0214098.wav">
            <a:hlinkClick r:id="" action="ppaction://media"/>
          </p:cNvPr>
          <p:cNvPicPr>
            <a:picLocks noRot="1" noChangeAspect="1"/>
          </p:cNvPicPr>
          <p:nvPr>
            <a:wavAudioFile r:embed="rId1" name="j0214098.wav"/>
          </p:nvPr>
        </p:nvPicPr>
        <p:blipFill>
          <a:blip r:embed="rId3"/>
          <a:srcRect/>
          <a:stretch>
            <a:fillRect/>
          </a:stretch>
        </p:blipFill>
        <p:spPr bwMode="auto">
          <a:xfrm>
            <a:off x="7667625" y="6553200"/>
            <a:ext cx="304800" cy="3048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4A98BA7B-BD35-4235-B6F8-BDC203A83A5C}" type="slidenum">
              <a:rPr lang="en-GB" smtClean="0"/>
              <a:pPr>
                <a:defRPr/>
              </a:pPr>
              <a:t>9</a:t>
            </a:fld>
            <a:endParaRPr lang="en-GB" dirty="0"/>
          </a:p>
        </p:txBody>
      </p:sp>
      <p:sp>
        <p:nvSpPr>
          <p:cNvPr id="21508" name="Content Placeholder 7"/>
          <p:cNvSpPr>
            <a:spLocks noGrp="1"/>
          </p:cNvSpPr>
          <p:nvPr>
            <p:ph idx="1"/>
          </p:nvPr>
        </p:nvSpPr>
        <p:spPr>
          <a:xfrm>
            <a:off x="571472" y="1357298"/>
            <a:ext cx="8229600" cy="4525963"/>
          </a:xfrm>
        </p:spPr>
        <p:txBody>
          <a:bodyPr/>
          <a:lstStyle/>
          <a:p>
            <a:r>
              <a:rPr lang="en-GB" dirty="0" smtClean="0"/>
              <a:t>In order to reach a wider segment of population a number of initiatives were taken:</a:t>
            </a:r>
          </a:p>
          <a:p>
            <a:pPr lvl="1"/>
            <a:r>
              <a:rPr lang="en-GB" dirty="0" smtClean="0"/>
              <a:t>Promoting the available OER (AVU,OER Africa, TESSA )through OUT Website (</a:t>
            </a:r>
            <a:r>
              <a:rPr lang="en-GB" dirty="0" smtClean="0">
                <a:hlinkClick r:id="rId4"/>
              </a:rPr>
              <a:t>www.out.ac.tz</a:t>
            </a:r>
            <a:r>
              <a:rPr lang="en-GB" dirty="0" smtClean="0"/>
              <a:t>)</a:t>
            </a:r>
          </a:p>
          <a:p>
            <a:pPr lvl="1"/>
            <a:r>
              <a:rPr lang="en-GB" dirty="0" smtClean="0"/>
              <a:t>Promoting OER through the use of OUT institutional repository-to reach wider population</a:t>
            </a:r>
          </a:p>
          <a:p>
            <a:pPr eaLnBrk="1" hangingPunct="1">
              <a:buFont typeface="Arial" charset="0"/>
              <a:buNone/>
            </a:pPr>
            <a:endParaRPr lang="en-US" sz="2800" dirty="0" smtClean="0"/>
          </a:p>
          <a:p>
            <a:pPr eaLnBrk="1" hangingPunct="1">
              <a:buFont typeface="Arial" charset="0"/>
              <a:buNone/>
            </a:pPr>
            <a:r>
              <a:rPr lang="en-US" dirty="0" smtClean="0"/>
              <a:t>              </a:t>
            </a:r>
            <a:endParaRPr lang="en-GB" dirty="0" smtClean="0"/>
          </a:p>
          <a:p>
            <a:endParaRPr lang="en-US" dirty="0" smtClean="0"/>
          </a:p>
        </p:txBody>
      </p:sp>
      <p:sp>
        <p:nvSpPr>
          <p:cNvPr id="21509" name="Title 8"/>
          <p:cNvSpPr>
            <a:spLocks noGrp="1"/>
          </p:cNvSpPr>
          <p:nvPr>
            <p:ph type="title"/>
          </p:nvPr>
        </p:nvSpPr>
        <p:spPr/>
        <p:txBody>
          <a:bodyPr/>
          <a:lstStyle/>
          <a:p>
            <a:r>
              <a:rPr lang="en-GB" sz="3200" dirty="0" smtClean="0">
                <a:latin typeface="+mn-lt"/>
              </a:rPr>
              <a:t>INITIATIVE TAKEN</a:t>
            </a:r>
            <a:endParaRPr lang="en-US" sz="3200" dirty="0" smtClean="0">
              <a:latin typeface="+mn-lt"/>
            </a:endParaRPr>
          </a:p>
        </p:txBody>
      </p:sp>
    </p:spTree>
  </p:cSld>
  <p:clrMapOvr>
    <a:masterClrMapping/>
  </p:clrMapOvr>
  <p:transition spd="slow">
    <p:wheel spokes="8"/>
  </p:transition>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745"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5865</TotalTime>
  <Words>279</Words>
  <Application>Microsoft Office PowerPoint</Application>
  <PresentationFormat>On-screen Show (4:3)</PresentationFormat>
  <Paragraphs>69</Paragraphs>
  <Slides>12</Slides>
  <Notes>0</Notes>
  <HiddenSlides>0</HiddenSlides>
  <MMClips>2</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The Open University of Tanzania (OUT)   </vt:lpstr>
      <vt:lpstr>  </vt:lpstr>
      <vt:lpstr>Introduction about OUT</vt:lpstr>
      <vt:lpstr>Pedagogical transformation at OUT cont…</vt:lpstr>
      <vt:lpstr>continued</vt:lpstr>
      <vt:lpstr>continued</vt:lpstr>
      <vt:lpstr>Pedagogical transformation at out</vt:lpstr>
      <vt:lpstr>continued</vt:lpstr>
      <vt:lpstr>INITIATIVE TAKEN</vt:lpstr>
      <vt:lpstr>continued</vt:lpstr>
      <vt:lpstr>Conclusion</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hggjh</dc:title>
  <dc:creator>Tom Kilumbi</dc:creator>
  <cp:lastModifiedBy>Dr A.S. Samzugi</cp:lastModifiedBy>
  <cp:revision>860</cp:revision>
  <dcterms:created xsi:type="dcterms:W3CDTF">2010-12-01T12:14:47Z</dcterms:created>
  <dcterms:modified xsi:type="dcterms:W3CDTF">2016-05-17T07:57:47Z</dcterms:modified>
</cp:coreProperties>
</file>