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57" r:id="rId5"/>
    <p:sldId id="260" r:id="rId6"/>
    <p:sldId id="262" r:id="rId7"/>
    <p:sldId id="275" r:id="rId8"/>
    <p:sldId id="264" r:id="rId9"/>
    <p:sldId id="282" r:id="rId10"/>
    <p:sldId id="283" r:id="rId11"/>
    <p:sldId id="267" r:id="rId12"/>
    <p:sldId id="269" r:id="rId13"/>
    <p:sldId id="276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89257-AB64-4C95-A5FF-76CD41909B85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DD79C-980C-4DFC-AAF5-30133BF8B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5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16261-2E38-446C-A752-492DB788734E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4147-EBBB-4757-80ED-FCA08951EF80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95224-C856-454B-8BE4-C07D6D9A5005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7C281-F6D6-412E-B88D-9C16D52BD9B9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0B869-DDEC-4417-9A3A-D6F6694BC75F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5E55E-39E3-4AC6-B4B3-9D4B00EB1B54}" type="datetime1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3CEEA-A573-435A-9A14-E1173387708B}" type="datetime1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20369-F081-4A7E-9A4E-0C26DEE05A66}" type="datetime1">
              <a:rPr lang="en-US" smtClean="0"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3A69E-D7B5-40A8-8D4F-1E35B2851304}" type="datetime1">
              <a:rPr lang="en-US" smtClean="0"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32E3-3839-4199-B526-16BAB94C07BA}" type="datetime1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515BF-43B2-4198-AFD0-B6350CB18957}" type="datetime1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0CD9D-41EF-4C17-9492-AEF3DE373D92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03130-6378-47A0-A885-266CF2F7F7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TEACHING AND LEARNING MATERIALS (TLMs)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25B33-B42B-4983-89A7-11D16E14050C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Cont..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179388" y="1484313"/>
            <a:ext cx="8785225" cy="48974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sz="3200" dirty="0" smtClean="0"/>
              <a:t>The following aspects must be considered</a:t>
            </a:r>
          </a:p>
          <a:p>
            <a:pPr eaLnBrk="1" hangingPunct="1"/>
            <a:r>
              <a:rPr lang="en-US" altLang="en-US" sz="3200" dirty="0" smtClean="0"/>
              <a:t>Level of the learners</a:t>
            </a:r>
          </a:p>
          <a:p>
            <a:pPr eaLnBrk="1" hangingPunct="1"/>
            <a:r>
              <a:rPr lang="en-US" altLang="en-US" sz="3200" dirty="0" smtClean="0"/>
              <a:t>Topic you want to teach</a:t>
            </a:r>
          </a:p>
          <a:p>
            <a:pPr eaLnBrk="1" hangingPunct="1"/>
            <a:r>
              <a:rPr lang="en-US" altLang="en-US" sz="3200" dirty="0" smtClean="0"/>
              <a:t>Kind of teaching/ learning aid you want to develop (e.g. model or chart)</a:t>
            </a:r>
          </a:p>
          <a:p>
            <a:pPr eaLnBrk="1" hangingPunct="1"/>
            <a:r>
              <a:rPr lang="en-US" altLang="en-US" sz="3200" dirty="0" smtClean="0"/>
              <a:t>Materials needed to improvise your aid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BBFB367-772E-46BE-B0EE-F59706A79535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AB0CB-69F3-407F-917A-291FD3437F3B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role play show how a </a:t>
            </a:r>
            <a:r>
              <a:rPr lang="en-US" dirty="0" smtClean="0"/>
              <a:t>learner </a:t>
            </a:r>
            <a:r>
              <a:rPr lang="en-US" dirty="0"/>
              <a:t>might use TLMs in a </a:t>
            </a:r>
            <a:r>
              <a:rPr lang="en-US" dirty="0" smtClean="0"/>
              <a:t>classroom situation </a:t>
            </a:r>
            <a:r>
              <a:rPr lang="en-US" dirty="0"/>
              <a:t>effectively.</a:t>
            </a:r>
          </a:p>
          <a:p>
            <a:r>
              <a:rPr lang="en-US" dirty="0" smtClean="0"/>
              <a:t>Discuss </a:t>
            </a:r>
            <a:r>
              <a:rPr lang="en-US" dirty="0"/>
              <a:t>the strategies for the effective use of teaching and learning materials.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2843A-CBF0-4395-8E05-8CD52B701E3B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TESTING EFFECTIVENESS AND USEFULNESS OF TEACHING AND LEARNING MATERIALS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Activity 3</a:t>
            </a:r>
            <a:r>
              <a:rPr lang="en-US" b="1" dirty="0" smtClean="0"/>
              <a:t>:</a:t>
            </a:r>
            <a:endParaRPr lang="en-US" b="1" dirty="0"/>
          </a:p>
          <a:p>
            <a:r>
              <a:rPr lang="en-US" dirty="0" smtClean="0"/>
              <a:t>In </a:t>
            </a:r>
            <a:r>
              <a:rPr lang="en-US" dirty="0"/>
              <a:t>groups, using role play, deliver a lesson without any teaching and</a:t>
            </a:r>
          </a:p>
          <a:p>
            <a:r>
              <a:rPr lang="en-US" dirty="0"/>
              <a:t>learning materials. Observe the response from the rest of the </a:t>
            </a:r>
            <a:r>
              <a:rPr lang="en-US" dirty="0" smtClean="0"/>
              <a:t>members of </a:t>
            </a:r>
            <a:r>
              <a:rPr lang="en-US" dirty="0"/>
              <a:t>the group</a:t>
            </a:r>
          </a:p>
          <a:p>
            <a:r>
              <a:rPr lang="en-US" dirty="0" smtClean="0"/>
              <a:t>In </a:t>
            </a:r>
            <a:r>
              <a:rPr lang="en-US" dirty="0"/>
              <a:t>the same groups, deliver a lesson using TLMs of your choice.</a:t>
            </a:r>
          </a:p>
          <a:p>
            <a:r>
              <a:rPr lang="en-US" dirty="0"/>
              <a:t>Observe the response from the rest of the members of the group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lvl="1"/>
            <a:r>
              <a:rPr lang="en-US" dirty="0" smtClean="0"/>
              <a:t>Which </a:t>
            </a:r>
            <a:r>
              <a:rPr lang="en-US" dirty="0"/>
              <a:t>method helped the members of your group to understand </a:t>
            </a:r>
            <a:r>
              <a:rPr lang="en-US" dirty="0" smtClean="0"/>
              <a:t>the lesson </a:t>
            </a:r>
            <a:r>
              <a:rPr lang="en-US" dirty="0"/>
              <a:t>better? </a:t>
            </a:r>
          </a:p>
          <a:p>
            <a:pPr lvl="1"/>
            <a:r>
              <a:rPr lang="en-US" dirty="0" smtClean="0"/>
              <a:t>Would you use this method often? </a:t>
            </a:r>
          </a:p>
          <a:p>
            <a:pPr lvl="1"/>
            <a:r>
              <a:rPr lang="en-US" dirty="0" smtClean="0"/>
              <a:t>How would you improve on 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49774-3FAB-4911-8A6A-50C7A30A3AC8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lesson delivered without teaching and learning aids can be boring to the trainees.</a:t>
            </a:r>
          </a:p>
          <a:p>
            <a:r>
              <a:rPr lang="en-US" dirty="0" smtClean="0"/>
              <a:t>TLMs encourage nearly everyone (i.e. trainees) to participate.</a:t>
            </a:r>
          </a:p>
          <a:p>
            <a:r>
              <a:rPr lang="en-US" dirty="0" smtClean="0"/>
              <a:t>TLMs make lessons enjoyable and memorable.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4924-7DDE-4210-AC06-DF70A5C34A73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EXPECTED </a:t>
            </a:r>
            <a:r>
              <a:rPr lang="en-US" dirty="0"/>
              <a:t>LEARNING OUTCOMES</a:t>
            </a:r>
          </a:p>
          <a:p>
            <a:pPr lvl="1"/>
            <a:r>
              <a:rPr lang="en-US" dirty="0"/>
              <a:t>By the end of this unit, </a:t>
            </a:r>
            <a:r>
              <a:rPr lang="en-US" dirty="0" smtClean="0"/>
              <a:t>learners </a:t>
            </a:r>
            <a:r>
              <a:rPr lang="en-US" dirty="0"/>
              <a:t>should be able to:</a:t>
            </a:r>
          </a:p>
          <a:p>
            <a:pPr lvl="1"/>
            <a:r>
              <a:rPr lang="en-US" dirty="0" smtClean="0"/>
              <a:t>differentiate </a:t>
            </a:r>
            <a:r>
              <a:rPr lang="en-US" dirty="0"/>
              <a:t>between teaching and learning materials.</a:t>
            </a:r>
          </a:p>
          <a:p>
            <a:pPr lvl="1"/>
            <a:r>
              <a:rPr lang="en-US" dirty="0" smtClean="0"/>
              <a:t>justify </a:t>
            </a:r>
            <a:r>
              <a:rPr lang="en-US" dirty="0"/>
              <a:t>the purpose and importance of teaching and learning materials.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identify the different types of teaching and learning materials.</a:t>
            </a:r>
          </a:p>
          <a:p>
            <a:pPr lvl="1"/>
            <a:r>
              <a:rPr lang="en-US" dirty="0" smtClean="0"/>
              <a:t>develop </a:t>
            </a:r>
            <a:r>
              <a:rPr lang="en-US" dirty="0"/>
              <a:t>strategies for the effective use of teaching and learning materials.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BFBB-E4D1-44C9-81C0-7B0E72D2188F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Activity 1</a:t>
            </a:r>
          </a:p>
          <a:p>
            <a:r>
              <a:rPr lang="en-US" dirty="0" smtClean="0"/>
              <a:t>Explain </a:t>
            </a:r>
            <a:r>
              <a:rPr lang="en-US" dirty="0"/>
              <a:t>the difference between teaching and learning materials.</a:t>
            </a:r>
          </a:p>
          <a:p>
            <a:r>
              <a:rPr lang="en-US" dirty="0" smtClean="0"/>
              <a:t>Give </a:t>
            </a:r>
            <a:r>
              <a:rPr lang="en-US" dirty="0"/>
              <a:t>examples of teaching and learning </a:t>
            </a:r>
            <a:r>
              <a:rPr lang="en-US" dirty="0" smtClean="0"/>
              <a:t>materials. </a:t>
            </a:r>
            <a:r>
              <a:rPr lang="en-US" dirty="0"/>
              <a:t>Do this </a:t>
            </a:r>
            <a:r>
              <a:rPr lang="en-US" dirty="0" smtClean="0"/>
              <a:t>in group.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ED74-88B7-4CEF-A755-51A9177CE590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Teaching materials are the aids used by the </a:t>
            </a:r>
            <a:r>
              <a:rPr lang="en-US" dirty="0" smtClean="0"/>
              <a:t>teacher </a:t>
            </a:r>
            <a:r>
              <a:rPr lang="en-US" dirty="0"/>
              <a:t>to help him/her in </a:t>
            </a:r>
            <a:r>
              <a:rPr lang="en-US" dirty="0" smtClean="0"/>
              <a:t>teaching his/her </a:t>
            </a:r>
            <a:r>
              <a:rPr lang="en-US" dirty="0"/>
              <a:t>lesson effectively.</a:t>
            </a:r>
          </a:p>
          <a:p>
            <a:r>
              <a:rPr lang="en-US" dirty="0" smtClean="0"/>
              <a:t>Learning </a:t>
            </a:r>
            <a:r>
              <a:rPr lang="en-US" dirty="0"/>
              <a:t>materials are the aids used by </a:t>
            </a:r>
            <a:r>
              <a:rPr lang="en-US" dirty="0" smtClean="0"/>
              <a:t>the learner/trainee </a:t>
            </a:r>
            <a:r>
              <a:rPr lang="en-US" dirty="0"/>
              <a:t>to help him/her </a:t>
            </a:r>
            <a:r>
              <a:rPr lang="en-US" dirty="0" smtClean="0"/>
              <a:t>learn effectively</a:t>
            </a:r>
            <a:r>
              <a:rPr lang="en-US" dirty="0"/>
              <a:t>.</a:t>
            </a:r>
          </a:p>
          <a:p>
            <a:r>
              <a:rPr lang="en-US" dirty="0" smtClean="0"/>
              <a:t>Both </a:t>
            </a:r>
            <a:r>
              <a:rPr lang="en-US" dirty="0"/>
              <a:t>teaching and learning materials can be big or small.</a:t>
            </a:r>
          </a:p>
          <a:p>
            <a:r>
              <a:rPr lang="en-US" dirty="0" smtClean="0"/>
              <a:t>The </a:t>
            </a:r>
            <a:r>
              <a:rPr lang="en-US" dirty="0"/>
              <a:t>teaching and learning </a:t>
            </a:r>
            <a:r>
              <a:rPr lang="en-US" dirty="0" smtClean="0"/>
              <a:t>materials </a:t>
            </a:r>
            <a:r>
              <a:rPr lang="en-US" dirty="0"/>
              <a:t>can be bought or made easily by both </a:t>
            </a:r>
            <a:r>
              <a:rPr lang="en-US" dirty="0" smtClean="0"/>
              <a:t>the teachers </a:t>
            </a:r>
            <a:r>
              <a:rPr lang="en-US" dirty="0"/>
              <a:t>and </a:t>
            </a:r>
            <a:r>
              <a:rPr lang="en-US" dirty="0" smtClean="0"/>
              <a:t>learner.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072C1-9F4F-4FBD-9F37-75E9ED26D472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PURPOSE </a:t>
            </a:r>
            <a:r>
              <a:rPr lang="en-US" sz="2800" dirty="0"/>
              <a:t>AND IMPORTANCE OF TEACHING AND </a:t>
            </a:r>
            <a:r>
              <a:rPr lang="en-US" sz="2800" dirty="0" smtClean="0"/>
              <a:t>LEARNING MATERIALS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Activity 2</a:t>
            </a:r>
            <a:endParaRPr lang="en-US" b="1" dirty="0"/>
          </a:p>
          <a:p>
            <a:r>
              <a:rPr lang="en-US" dirty="0" smtClean="0"/>
              <a:t>What </a:t>
            </a:r>
            <a:r>
              <a:rPr lang="en-US" dirty="0"/>
              <a:t>do you think is the purpose of teaching and learning materials?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would </a:t>
            </a:r>
            <a:r>
              <a:rPr lang="en-US" dirty="0" smtClean="0"/>
              <a:t>be the </a:t>
            </a:r>
            <a:r>
              <a:rPr lang="en-US" dirty="0"/>
              <a:t>disadvantages of not using teaching and learning materials in the </a:t>
            </a:r>
            <a:r>
              <a:rPr lang="en-US" dirty="0" smtClean="0"/>
              <a:t>classroom situation</a:t>
            </a:r>
            <a:r>
              <a:rPr lang="en-US" dirty="0"/>
              <a:t>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 this group.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3CFAA-EAF6-4092-8C62-AD2482645103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TLMs </a:t>
            </a:r>
            <a:r>
              <a:rPr lang="en-US" dirty="0"/>
              <a:t>can be found locally and are, therefore, cheap.</a:t>
            </a:r>
          </a:p>
          <a:p>
            <a:r>
              <a:rPr lang="en-US" dirty="0" smtClean="0"/>
              <a:t>TLMs </a:t>
            </a:r>
            <a:r>
              <a:rPr lang="en-US" dirty="0"/>
              <a:t>are usually easy to carry (i.e. portable).</a:t>
            </a:r>
          </a:p>
          <a:p>
            <a:r>
              <a:rPr lang="en-US" dirty="0" smtClean="0"/>
              <a:t>TLMs </a:t>
            </a:r>
            <a:r>
              <a:rPr lang="en-US" dirty="0"/>
              <a:t>should be simple and adaptable to the local situation/conditions.</a:t>
            </a:r>
          </a:p>
          <a:p>
            <a:r>
              <a:rPr lang="en-US" dirty="0" smtClean="0"/>
              <a:t>TLMs </a:t>
            </a:r>
            <a:r>
              <a:rPr lang="en-US" dirty="0"/>
              <a:t>enable everyone in a classroom situation to participate actively.</a:t>
            </a:r>
          </a:p>
          <a:p>
            <a:r>
              <a:rPr lang="en-US" dirty="0" smtClean="0"/>
              <a:t>TLMs </a:t>
            </a:r>
            <a:r>
              <a:rPr lang="en-US" dirty="0"/>
              <a:t>help trainees to relate what is being taught to real life situations.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5BE52-8478-4726-9A9C-7DE1E588A5D1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TLM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following are some examples of TLMs:</a:t>
            </a:r>
          </a:p>
          <a:p>
            <a:pPr lvl="1"/>
            <a:r>
              <a:rPr lang="en-US" dirty="0" smtClean="0"/>
              <a:t>Maps</a:t>
            </a:r>
            <a:endParaRPr lang="en-US" dirty="0"/>
          </a:p>
          <a:p>
            <a:pPr lvl="1"/>
            <a:r>
              <a:rPr lang="en-US" dirty="0" smtClean="0"/>
              <a:t>Charts</a:t>
            </a:r>
            <a:endParaRPr lang="en-US" dirty="0"/>
          </a:p>
          <a:p>
            <a:pPr lvl="1"/>
            <a:r>
              <a:rPr lang="en-US" dirty="0" smtClean="0"/>
              <a:t>Diagrams</a:t>
            </a:r>
          </a:p>
          <a:p>
            <a:pPr lvl="1"/>
            <a:r>
              <a:rPr lang="en-US" dirty="0" smtClean="0"/>
              <a:t>Teacher guide</a:t>
            </a:r>
            <a:endParaRPr lang="en-US" dirty="0"/>
          </a:p>
          <a:p>
            <a:pPr lvl="1"/>
            <a:r>
              <a:rPr lang="en-US" dirty="0" smtClean="0"/>
              <a:t>Books</a:t>
            </a:r>
            <a:endParaRPr lang="en-US" dirty="0"/>
          </a:p>
          <a:p>
            <a:pPr lvl="1"/>
            <a:r>
              <a:rPr lang="en-US" dirty="0" smtClean="0"/>
              <a:t>Overhead </a:t>
            </a:r>
            <a:r>
              <a:rPr lang="en-US" dirty="0"/>
              <a:t>projectors/transparencies</a:t>
            </a:r>
          </a:p>
          <a:p>
            <a:pPr lvl="1"/>
            <a:r>
              <a:rPr lang="en-US" dirty="0" smtClean="0"/>
              <a:t>TV </a:t>
            </a:r>
            <a:r>
              <a:rPr lang="en-US" dirty="0"/>
              <a:t>and Videos</a:t>
            </a:r>
          </a:p>
          <a:p>
            <a:pPr lvl="1"/>
            <a:r>
              <a:rPr lang="en-US" dirty="0" smtClean="0"/>
              <a:t>Slide </a:t>
            </a:r>
            <a:r>
              <a:rPr lang="en-US" dirty="0"/>
              <a:t>projectors</a:t>
            </a:r>
          </a:p>
          <a:p>
            <a:pPr lvl="1"/>
            <a:r>
              <a:rPr lang="en-US" dirty="0" smtClean="0"/>
              <a:t>Blackboards/chalkboards/flip </a:t>
            </a:r>
            <a:r>
              <a:rPr lang="en-US" dirty="0"/>
              <a:t>charts</a:t>
            </a:r>
          </a:p>
          <a:p>
            <a:pPr lvl="1"/>
            <a:r>
              <a:rPr lang="en-US" dirty="0" smtClean="0"/>
              <a:t>Chalk</a:t>
            </a:r>
            <a:r>
              <a:rPr lang="en-US" dirty="0"/>
              <a:t>/ felt </a:t>
            </a:r>
            <a:r>
              <a:rPr lang="en-US" dirty="0" smtClean="0"/>
              <a:t>pens/markers</a:t>
            </a:r>
          </a:p>
          <a:p>
            <a:pPr lvl="1"/>
            <a:r>
              <a:rPr lang="en-US" dirty="0" smtClean="0"/>
              <a:t>Computer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35F1C-B2F2-4463-8EA2-A3F8C5879337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many different types of teaching and learning materials that can be used </a:t>
            </a:r>
            <a:r>
              <a:rPr lang="en-US" dirty="0" smtClean="0"/>
              <a:t>by both </a:t>
            </a:r>
            <a:r>
              <a:rPr lang="en-US" dirty="0"/>
              <a:t>the </a:t>
            </a:r>
            <a:r>
              <a:rPr lang="en-US" dirty="0" smtClean="0"/>
              <a:t>teacher </a:t>
            </a:r>
            <a:r>
              <a:rPr lang="en-US" dirty="0"/>
              <a:t>and the trainee/learner.</a:t>
            </a:r>
          </a:p>
          <a:p>
            <a:r>
              <a:rPr lang="en-US" dirty="0" smtClean="0"/>
              <a:t>Many </a:t>
            </a:r>
            <a:r>
              <a:rPr lang="en-US" dirty="0"/>
              <a:t>of these can be found locally.</a:t>
            </a:r>
          </a:p>
          <a:p>
            <a:r>
              <a:rPr lang="en-US" dirty="0" smtClean="0"/>
              <a:t>Some </a:t>
            </a:r>
            <a:r>
              <a:rPr lang="en-US" dirty="0"/>
              <a:t>are </a:t>
            </a:r>
            <a:r>
              <a:rPr lang="en-US" dirty="0" smtClean="0"/>
              <a:t>expensive (Like computer) </a:t>
            </a:r>
            <a:r>
              <a:rPr lang="en-US" dirty="0"/>
              <a:t>while others are relatively cheap and can be produced by </a:t>
            </a:r>
            <a:r>
              <a:rPr lang="en-US" dirty="0" smtClean="0"/>
              <a:t>the learner </a:t>
            </a:r>
            <a:r>
              <a:rPr lang="en-US" dirty="0"/>
              <a:t>themselves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A34D-1F99-41BB-8391-DA74A2F10741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03130-6378-47A0-A885-266CF2F7F79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351837" cy="11525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Things to Consider in Improvising Teaching/Learning Materials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179388" y="1527175"/>
            <a:ext cx="8785225" cy="4854575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Before you prepare the teaching/learning materials, you need to identify and determine the teaching situation you have on the ground. </a:t>
            </a:r>
          </a:p>
          <a:p>
            <a:pPr eaLnBrk="1" hangingPunct="1"/>
            <a:r>
              <a:rPr lang="en-US" altLang="en-US" sz="3200" smtClean="0"/>
              <a:t>However, in improvising effective teaching/learning materials appropriate to the classroom teaching activities, require skills and competences. </a:t>
            </a:r>
          </a:p>
          <a:p>
            <a:pPr eaLnBrk="1" hangingPunct="1">
              <a:buFont typeface="Arial" charset="0"/>
              <a:buNone/>
            </a:pP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B2534C6-72DA-4271-8976-361C6E1B309A}" type="datetime1">
              <a:rPr lang="en-US" smtClean="0"/>
              <a:t>10/3/2018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D47ED-B3BD-463C-8A3C-790796C75507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EACHING AND LEARNING MATERIALS (TLMs)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TML&amp;quot;&quot;/&gt;&lt;property id=&quot;20307&quot; value=&quot;258&quot;/&gt;&lt;/object&gt;&lt;object type=&quot;3&quot; unique_id=&quot;10006&quot;&gt;&lt;property id=&quot;20148&quot; value=&quot;5&quot;/&gt;&lt;property id=&quot;20300&quot; value=&quot;Slide 3 - &amp;quot;TLM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TLM&amp;quot;&quot;/&gt;&lt;property id=&quot;20307&quot; value=&quot;257&quot;/&gt;&lt;/object&gt;&lt;object type=&quot;3&quot; unique_id=&quot;10008&quot;&gt;&lt;property id=&quot;20148&quot; value=&quot;5&quot;/&gt;&lt;property id=&quot;20300&quot; value=&quot;Slide 5 - &amp;quot;PURPOSE AND IMPORTANCE OF TEACHING AND LEARNING MATERIALS&amp;quot;&quot;/&gt;&lt;property id=&quot;20307&quot; value=&quot;260&quot;/&gt;&lt;/object&gt;&lt;object type=&quot;3&quot; unique_id=&quot;10010&quot;&gt;&lt;property id=&quot;20148&quot; value=&quot;5&quot;/&gt;&lt;property id=&quot;20300&quot; value=&quot;Slide 6 - &amp;quot;TML&amp;quot;&quot;/&gt;&lt;property id=&quot;20307&quot; value=&quot;262&quot;/&gt;&lt;/object&gt;&lt;object type=&quot;3&quot; unique_id=&quot;10012&quot;&gt;&lt;property id=&quot;20148&quot; value=&quot;5&quot;/&gt;&lt;property id=&quot;20300&quot; value=&quot;Slide 8 - &amp;quot;Types&amp;quot;&quot;/&gt;&lt;property id=&quot;20307&quot; value=&quot;264&quot;/&gt;&lt;/object&gt;&lt;object type=&quot;3&quot; unique_id=&quot;10015&quot;&gt;&lt;property id=&quot;20148&quot; value=&quot;5&quot;/&gt;&lt;property id=&quot;20300&quot; value=&quot;Slide 11 - &amp;quot;ACTIVITY&amp;quot;&quot;/&gt;&lt;property id=&quot;20307&quot; value=&quot;267&quot;/&gt;&lt;/object&gt;&lt;object type=&quot;3&quot; unique_id=&quot;10017&quot;&gt;&lt;property id=&quot;20148&quot; value=&quot;5&quot;/&gt;&lt;property id=&quot;20300&quot; value=&quot;Slide 12 - &amp;quot;TESTING EFFECTIVENESS AND USEFULNESS OF TEACHING AND LEARNING MATERIALS&amp;quot;&quot;/&gt;&lt;property id=&quot;20307&quot; value=&quot;269&quot;/&gt;&lt;/object&gt;&lt;object type=&quot;3&quot; unique_id=&quot;10018&quot;&gt;&lt;property id=&quot;20148&quot; value=&quot;5&quot;/&gt;&lt;property id=&quot;20300&quot; value=&quot;Slide 16&quot;/&gt;&lt;property id=&quot;20307&quot; value=&quot;270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2&quot;/&gt;&lt;/object&gt;&lt;object type=&quot;3&quot; unique_id=&quot;10021&quot;&gt;&lt;property id=&quot;20148&quot; value=&quot;5&quot;/&gt;&lt;property id=&quot;20300&quot; value=&quot;Slide 19 - &amp;quot;ACTIVITY&amp;quot;&quot;/&gt;&lt;property id=&quot;20307&quot; value=&quot;273&quot;/&gt;&lt;/object&gt;&lt;object type=&quot;3&quot; unique_id=&quot;10302&quot;&gt;&lt;property id=&quot;20148&quot; value=&quot;5&quot;/&gt;&lt;property id=&quot;20300&quot; value=&quot;Slide 7 - &amp;quot;TYPES OF TLM&amp;quot;&quot;/&gt;&lt;property id=&quot;20307&quot; value=&quot;275&quot;/&gt;&lt;/object&gt;&lt;object type=&quot;3&quot; unique_id=&quot;10779&quot;&gt;&lt;property id=&quot;20148&quot; value=&quot;5&quot;/&gt;&lt;property id=&quot;20300&quot; value=&quot;Slide 13&quot;/&gt;&lt;property id=&quot;20307&quot; value=&quot;276&quot;/&gt;&lt;/object&gt;&lt;object type=&quot;3&quot; unique_id=&quot;10780&quot;&gt;&lt;property id=&quot;20148&quot; value=&quot;5&quot;/&gt;&lt;property id=&quot;20300&quot; value=&quot;Slide 14 - &amp;quot;LrJlJJ&amp;#x0D;&amp;#x0A;OF TEACHING AND LEARNING MATERIALS&amp;quot;&quot;/&gt;&lt;property id=&quot;20307&quot; value=&quot;277&quot;/&gt;&lt;/object&gt;&lt;object type=&quot;3&quot; unique_id=&quot;10781&quot;&gt;&lt;property id=&quot;20148&quot; value=&quot;5&quot;/&gt;&lt;property id=&quot;20300&quot; value=&quot;Slide 15&quot;/&gt;&lt;property id=&quot;20307&quot; value=&quot;278&quot;/&gt;&lt;/object&gt;&lt;object type=&quot;3&quot; unique_id=&quot;10782&quot;&gt;&lt;property id=&quot;20148&quot; value=&quot;5&quot;/&gt;&lt;property id=&quot;20300&quot; value=&quot;Slide 20 - &amp;quot;IDENTIFYING WAYS AND METHODS OF ANALYSING AND&amp;#x0D;&amp;#x0A;CHOOSING TEACHJNG AND LEARNING MATERIALS&amp;quot;&quot;/&gt;&lt;property id=&quot;20307&quot; value=&quot;279&quot;/&gt;&lt;/object&gt;&lt;object type=&quot;3&quot; unique_id=&quot;10783&quot;&gt;&lt;property id=&quot;20148&quot; value=&quot;5&quot;/&gt;&lt;property id=&quot;20300&quot; value=&quot;Slide 21 - &amp;quot;DEVELOPING NEW TEACHING AND LEARNING MATERIALS&amp;quot;&quot;/&gt;&lt;property id=&quot;20307&quot; value=&quot;280&quot;/&gt;&lt;/object&gt;&lt;object type=&quot;3&quot; unique_id=&quot;10784&quot;&gt;&lt;property id=&quot;20148&quot; value=&quot;5&quot;/&gt;&lt;property id=&quot;20300&quot; value=&quot;Slide 22 - &amp;quot;1 ENT FYIN TH&amp;#x0D;&amp;#x0A;LEARNING MATERIALS&amp;quot;&quot;/&gt;&lt;property id=&quot;20307&quot; value=&quot;281&quot;/&gt;&lt;/object&gt;&lt;object type=&quot;3&quot; unique_id=&quot;10829&quot;&gt;&lt;property id=&quot;20148&quot; value=&quot;5&quot;/&gt;&lt;property id=&quot;20300&quot; value=&quot;Slide 9 - &amp;quot;Things to Consider in Improvising Teaching/Learning Materials&amp;quot;&quot;/&gt;&lt;property id=&quot;20307&quot; value=&quot;282&quot;/&gt;&lt;/object&gt;&lt;object type=&quot;3&quot; unique_id=&quot;10830&quot;&gt;&lt;property id=&quot;20148&quot; value=&quot;5&quot;/&gt;&lt;property id=&quot;20300&quot; value=&quot;Slide 10 - &amp;quot;Cont..&amp;quot;&quot;/&gt;&lt;property id=&quot;20307&quot; value=&quot;28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613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TEACHING AND LEARNING MATERIALS (TLMs)</vt:lpstr>
      <vt:lpstr>TML</vt:lpstr>
      <vt:lpstr>TLM</vt:lpstr>
      <vt:lpstr>TLM</vt:lpstr>
      <vt:lpstr>PURPOSE AND IMPORTANCE OF TEACHING AND LEARNING MATERIALS</vt:lpstr>
      <vt:lpstr>TML</vt:lpstr>
      <vt:lpstr>TYPES OF TLM</vt:lpstr>
      <vt:lpstr>Types</vt:lpstr>
      <vt:lpstr>Things to Consider in Improvising Teaching/Learning Materials</vt:lpstr>
      <vt:lpstr>Cont..</vt:lpstr>
      <vt:lpstr>ACTIVITY</vt:lpstr>
      <vt:lpstr>TESTING EFFECTIVENESS AND USEFULNESS OF TEACHING AND LEARNING MATERIALS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AND LEARNING MATERIAL</dc:title>
  <dc:creator>Mwanajuma</dc:creator>
  <cp:lastModifiedBy>cs</cp:lastModifiedBy>
  <cp:revision>21</cp:revision>
  <dcterms:created xsi:type="dcterms:W3CDTF">2016-06-02T08:29:55Z</dcterms:created>
  <dcterms:modified xsi:type="dcterms:W3CDTF">2018-10-03T20:38:19Z</dcterms:modified>
</cp:coreProperties>
</file>