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35DF49-3927-47B7-8A8A-93BB7FD4FBAC}" type="datetimeFigureOut">
              <a:rPr lang="en-US" smtClean="0"/>
              <a:t>10/3/2018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6E55B-8D76-4B58-A3B7-F16269E84BFC}" type="slidenum">
              <a:rPr lang="en-US" smtClean="0"/>
              <a:t>‹#›</a:t>
            </a:fld>
            <a:endParaRPr lang="en-US"/>
          </a:p>
        </p:txBody>
      </p:sp>
    </p:spTree>
    <p:extLst>
      <p:ext uri="{BB962C8B-B14F-4D97-AF65-F5344CB8AC3E}">
        <p14:creationId xmlns:p14="http://schemas.microsoft.com/office/powerpoint/2010/main" val="3472127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AE7F76-FE6E-445B-BF38-823B3A9C38D5}" type="slidenum">
              <a:rPr lang="en-US" smtClean="0"/>
              <a:pPr/>
              <a:t>57</a:t>
            </a:fld>
            <a:endParaRPr lang="en-US"/>
          </a:p>
        </p:txBody>
      </p:sp>
    </p:spTree>
    <p:extLst>
      <p:ext uri="{BB962C8B-B14F-4D97-AF65-F5344CB8AC3E}">
        <p14:creationId xmlns:p14="http://schemas.microsoft.com/office/powerpoint/2010/main" val="222109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FB2CFD-3238-4203-A831-895BC5A4C70E}"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344578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B2CFD-3238-4203-A831-895BC5A4C70E}"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2581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B2CFD-3238-4203-A831-895BC5A4C70E}"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69631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B2CFD-3238-4203-A831-895BC5A4C70E}"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144959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B2CFD-3238-4203-A831-895BC5A4C70E}"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1461680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FB2CFD-3238-4203-A831-895BC5A4C70E}"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135722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FB2CFD-3238-4203-A831-895BC5A4C70E}" type="datetimeFigureOut">
              <a:rPr lang="en-US" smtClean="0"/>
              <a:t>10/3/2018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294838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FB2CFD-3238-4203-A831-895BC5A4C70E}" type="datetimeFigureOut">
              <a:rPr lang="en-US" smtClean="0"/>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90539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B2CFD-3238-4203-A831-895BC5A4C70E}" type="datetimeFigureOut">
              <a:rPr lang="en-US" smtClean="0"/>
              <a:t>10/3/2018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49154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B2CFD-3238-4203-A831-895BC5A4C70E}"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77051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B2CFD-3238-4203-A831-895BC5A4C70E}"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495A7-88FF-4B87-9866-88ADF542BBCD}" type="slidenum">
              <a:rPr lang="en-US" smtClean="0"/>
              <a:t>‹#›</a:t>
            </a:fld>
            <a:endParaRPr lang="en-US"/>
          </a:p>
        </p:txBody>
      </p:sp>
    </p:spTree>
    <p:extLst>
      <p:ext uri="{BB962C8B-B14F-4D97-AF65-F5344CB8AC3E}">
        <p14:creationId xmlns:p14="http://schemas.microsoft.com/office/powerpoint/2010/main" val="205989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B2CFD-3238-4203-A831-895BC5A4C70E}" type="datetimeFigureOut">
              <a:rPr lang="en-US" smtClean="0"/>
              <a:t>10/3/2018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495A7-88FF-4B87-9866-88ADF542BBCD}" type="slidenum">
              <a:rPr lang="en-US" smtClean="0"/>
              <a:t>‹#›</a:t>
            </a:fld>
            <a:endParaRPr lang="en-US"/>
          </a:p>
        </p:txBody>
      </p:sp>
    </p:spTree>
    <p:extLst>
      <p:ext uri="{BB962C8B-B14F-4D97-AF65-F5344CB8AC3E}">
        <p14:creationId xmlns:p14="http://schemas.microsoft.com/office/powerpoint/2010/main" val="1754171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TEACHING METHODS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110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z="4400" smtClean="0"/>
              <a:t>Behavioral Theory</a:t>
            </a:r>
            <a:endParaRPr lang="en-GB" sz="4400" smtClean="0"/>
          </a:p>
        </p:txBody>
      </p:sp>
      <p:sp>
        <p:nvSpPr>
          <p:cNvPr id="52227" name="Content Placeholder 2"/>
          <p:cNvSpPr>
            <a:spLocks noGrp="1"/>
          </p:cNvSpPr>
          <p:nvPr>
            <p:ph idx="1"/>
          </p:nvPr>
        </p:nvSpPr>
        <p:spPr/>
        <p:txBody>
          <a:bodyPr>
            <a:normAutofit lnSpcReduction="10000"/>
          </a:bodyPr>
          <a:lstStyle/>
          <a:p>
            <a:r>
              <a:rPr lang="en-US" sz="4000" dirty="0" smtClean="0"/>
              <a:t>Note the contribution of Thorndike, Pavlov, Skinner, </a:t>
            </a:r>
            <a:r>
              <a:rPr lang="en-US" sz="4000" dirty="0" err="1" smtClean="0"/>
              <a:t>Bandura</a:t>
            </a:r>
            <a:r>
              <a:rPr lang="en-US" sz="4000" dirty="0" smtClean="0"/>
              <a:t> on issues such as </a:t>
            </a:r>
          </a:p>
          <a:p>
            <a:r>
              <a:rPr lang="en-US"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Trail and error in learning, </a:t>
            </a:r>
          </a:p>
          <a:p>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Role of reinforcement, </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Modeling</a:t>
            </a:r>
          </a:p>
          <a:p>
            <a:pPr eaLnBrk="1" hangingPunct="1"/>
            <a:r>
              <a:rPr lang="en-US" sz="4000"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Repetition </a:t>
            </a:r>
          </a:p>
          <a:p>
            <a:pPr eaLnBrk="1" hangingPunct="1">
              <a:buFont typeface="Arial" charset="0"/>
              <a:buNone/>
            </a:pPr>
            <a:endParaRPr lang="en-GB" sz="4000" dirty="0" smtClean="0"/>
          </a:p>
        </p:txBody>
      </p:sp>
    </p:spTree>
    <p:extLst>
      <p:ext uri="{BB962C8B-B14F-4D97-AF65-F5344CB8AC3E}">
        <p14:creationId xmlns:p14="http://schemas.microsoft.com/office/powerpoint/2010/main" val="3253025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animEffect transition="in" filter="blinds(horizontal)">
                                      <p:cBhvr>
                                        <p:cTn id="7" dur="500"/>
                                        <p:tgtEl>
                                          <p:spTgt spid="522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2227">
                                            <p:txEl>
                                              <p:pRg st="2" end="2"/>
                                            </p:txEl>
                                          </p:spTgt>
                                        </p:tgtEl>
                                        <p:attrNameLst>
                                          <p:attrName>style.visibility</p:attrName>
                                        </p:attrNameLst>
                                      </p:cBhvr>
                                      <p:to>
                                        <p:strVal val="visible"/>
                                      </p:to>
                                    </p:set>
                                    <p:animEffect transition="in" filter="blinds(horizontal)">
                                      <p:cBhvr>
                                        <p:cTn id="12" dur="500"/>
                                        <p:tgtEl>
                                          <p:spTgt spid="522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2227">
                                            <p:txEl>
                                              <p:pRg st="3" end="3"/>
                                            </p:txEl>
                                          </p:spTgt>
                                        </p:tgtEl>
                                        <p:attrNameLst>
                                          <p:attrName>style.visibility</p:attrName>
                                        </p:attrNameLst>
                                      </p:cBhvr>
                                      <p:to>
                                        <p:strVal val="visible"/>
                                      </p:to>
                                    </p:set>
                                    <p:animEffect transition="in" filter="blinds(horizontal)">
                                      <p:cBhvr>
                                        <p:cTn id="17" dur="500"/>
                                        <p:tgtEl>
                                          <p:spTgt spid="5222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2227">
                                            <p:txEl>
                                              <p:pRg st="4" end="4"/>
                                            </p:txEl>
                                          </p:spTgt>
                                        </p:tgtEl>
                                        <p:attrNameLst>
                                          <p:attrName>style.visibility</p:attrName>
                                        </p:attrNameLst>
                                      </p:cBhvr>
                                      <p:to>
                                        <p:strVal val="visible"/>
                                      </p:to>
                                    </p:set>
                                    <p:animEffect transition="in" filter="blinds(horizontal)">
                                      <p:cBhvr>
                                        <p:cTn id="22"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sz="4800" smtClean="0"/>
              <a:t>Cognitive Theory</a:t>
            </a:r>
            <a:endParaRPr lang="en-GB" sz="4800" smtClean="0"/>
          </a:p>
        </p:txBody>
      </p:sp>
      <p:sp>
        <p:nvSpPr>
          <p:cNvPr id="53251" name="Content Placeholder 2"/>
          <p:cNvSpPr>
            <a:spLocks noGrp="1"/>
          </p:cNvSpPr>
          <p:nvPr>
            <p:ph idx="1"/>
          </p:nvPr>
        </p:nvSpPr>
        <p:spPr/>
        <p:txBody>
          <a:bodyPr>
            <a:normAutofit/>
          </a:bodyPr>
          <a:lstStyle/>
          <a:p>
            <a:pPr algn="just" eaLnBrk="1" hangingPunct="1"/>
            <a:r>
              <a:rPr lang="en-US" sz="4800" dirty="0" smtClean="0"/>
              <a:t>Consider learning as a manipulation or changes of mental process (cognitive structures) </a:t>
            </a:r>
          </a:p>
          <a:p>
            <a:pPr eaLnBrk="1" hangingPunct="1"/>
            <a:endParaRPr lang="en-GB" sz="4800" dirty="0" smtClean="0"/>
          </a:p>
        </p:txBody>
      </p:sp>
    </p:spTree>
    <p:extLst>
      <p:ext uri="{BB962C8B-B14F-4D97-AF65-F5344CB8AC3E}">
        <p14:creationId xmlns:p14="http://schemas.microsoft.com/office/powerpoint/2010/main" val="2597848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Emphasis:</a:t>
            </a: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Meaning full learning instead of rote learning </a:t>
            </a:r>
          </a:p>
          <a:p>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Proper sequencing and organization of ideas</a:t>
            </a:r>
          </a:p>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From simple to complex, from known to unknown</a:t>
            </a:r>
          </a:p>
          <a:p>
            <a:r>
              <a:rPr lang="en-US" dirty="0" smtClean="0"/>
              <a:t>Establishing right content at a right time(age sensitive)</a:t>
            </a:r>
          </a:p>
          <a:p>
            <a:r>
              <a:rPr lang="en-US" dirty="0" smtClean="0"/>
              <a:t>See: </a:t>
            </a:r>
            <a:r>
              <a:rPr lang="en-US" dirty="0" err="1" smtClean="0"/>
              <a:t>Sheyer</a:t>
            </a:r>
            <a:r>
              <a:rPr lang="en-US" dirty="0" smtClean="0"/>
              <a:t> and </a:t>
            </a:r>
            <a:r>
              <a:rPr lang="en-US" dirty="0" err="1" smtClean="0"/>
              <a:t>Adey</a:t>
            </a:r>
            <a:r>
              <a:rPr lang="en-US" dirty="0" smtClean="0"/>
              <a:t> 1979, </a:t>
            </a:r>
            <a:r>
              <a:rPr lang="en-US" dirty="0" err="1" smtClean="0"/>
              <a:t>Adey</a:t>
            </a:r>
            <a:r>
              <a:rPr lang="en-US" dirty="0" smtClean="0"/>
              <a:t> (1988)</a:t>
            </a:r>
          </a:p>
          <a:p>
            <a:endParaRPr lang="en-US" dirty="0"/>
          </a:p>
        </p:txBody>
      </p:sp>
    </p:spTree>
    <p:extLst>
      <p:ext uri="{BB962C8B-B14F-4D97-AF65-F5344CB8AC3E}">
        <p14:creationId xmlns:p14="http://schemas.microsoft.com/office/powerpoint/2010/main" val="11872403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Cognitive structure increases systematically as you grow up:</a:t>
            </a:r>
          </a:p>
          <a:p>
            <a:r>
              <a:rPr lang="en-US" b="1" i="1" dirty="0" err="1" smtClean="0"/>
              <a:t>Sensori</a:t>
            </a:r>
            <a:r>
              <a:rPr lang="en-US" b="1" i="1" dirty="0" smtClean="0"/>
              <a:t>-motor Stage</a:t>
            </a:r>
            <a:endParaRPr lang="en-US" dirty="0" smtClean="0"/>
          </a:p>
          <a:p>
            <a:r>
              <a:rPr lang="en-US" b="1" i="1" dirty="0" smtClean="0"/>
              <a:t>Preoperational Stage</a:t>
            </a:r>
            <a:endParaRPr lang="en-US" dirty="0" smtClean="0"/>
          </a:p>
          <a:p>
            <a:r>
              <a:rPr lang="en-US" b="1" i="1" dirty="0" smtClean="0"/>
              <a:t>Concrete Operational Stage </a:t>
            </a:r>
            <a:endParaRPr lang="en-US" dirty="0" smtClean="0"/>
          </a:p>
          <a:p>
            <a:r>
              <a:rPr lang="en-US" b="1" i="1" dirty="0" smtClean="0"/>
              <a:t>Formal Operational Stage</a:t>
            </a:r>
            <a:endParaRPr lang="en-US" dirty="0" smtClean="0"/>
          </a:p>
          <a:p>
            <a:pPr>
              <a:buNone/>
            </a:pPr>
            <a:endParaRPr lang="en-US" dirty="0"/>
          </a:p>
        </p:txBody>
      </p:sp>
    </p:spTree>
    <p:extLst>
      <p:ext uri="{BB962C8B-B14F-4D97-AF65-F5344CB8AC3E}">
        <p14:creationId xmlns:p14="http://schemas.microsoft.com/office/powerpoint/2010/main" val="36601257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Stages of human development</a:t>
            </a:r>
            <a:endParaRPr lang="en-US" dirty="0"/>
          </a:p>
        </p:txBody>
      </p:sp>
      <p:sp>
        <p:nvSpPr>
          <p:cNvPr id="3" name="Content Placeholder 2"/>
          <p:cNvSpPr>
            <a:spLocks noGrp="1"/>
          </p:cNvSpPr>
          <p:nvPr>
            <p:ph idx="1"/>
          </p:nvPr>
        </p:nvSpPr>
        <p:spPr/>
        <p:txBody>
          <a:bodyPr>
            <a:normAutofit/>
          </a:bodyPr>
          <a:lstStyle/>
          <a:p>
            <a:r>
              <a:rPr lang="en-US" dirty="0" smtClean="0"/>
              <a:t>CS Changes by either the process of:</a:t>
            </a: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Assimilation</a:t>
            </a:r>
            <a:r>
              <a:rPr lang="en-US" dirty="0" smtClean="0"/>
              <a:t>: adding new knowledge to the existing concept structure</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Accommodation</a:t>
            </a:r>
            <a:r>
              <a:rPr lang="en-US" dirty="0" smtClean="0"/>
              <a:t>: Re arranging Existing concept structure to fit the new knowledge</a:t>
            </a:r>
            <a:endParaRPr lang="en-US" dirty="0"/>
          </a:p>
        </p:txBody>
      </p:sp>
    </p:spTree>
    <p:extLst>
      <p:ext uri="{BB962C8B-B14F-4D97-AF65-F5344CB8AC3E}">
        <p14:creationId xmlns:p14="http://schemas.microsoft.com/office/powerpoint/2010/main" val="16657136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Do we learn more WHILE doing or AFTER doing?</a:t>
            </a:r>
          </a:p>
          <a:p>
            <a:pPr>
              <a:buNone/>
            </a:pPr>
            <a:endParaRPr lang="en-US" dirty="0" smtClean="0"/>
          </a:p>
        </p:txBody>
      </p:sp>
    </p:spTree>
    <p:extLst>
      <p:ext uri="{BB962C8B-B14F-4D97-AF65-F5344CB8AC3E}">
        <p14:creationId xmlns:p14="http://schemas.microsoft.com/office/powerpoint/2010/main" val="8656075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GB" sz="4800" dirty="0" smtClean="0"/>
              <a:t>Constructivism </a:t>
            </a:r>
          </a:p>
        </p:txBody>
      </p:sp>
      <p:sp>
        <p:nvSpPr>
          <p:cNvPr id="58371" name="Content Placeholder 2"/>
          <p:cNvSpPr>
            <a:spLocks noGrp="1"/>
          </p:cNvSpPr>
          <p:nvPr>
            <p:ph idx="1"/>
          </p:nvPr>
        </p:nvSpPr>
        <p:spPr/>
        <p:txBody>
          <a:bodyPr>
            <a:normAutofit fontScale="92500"/>
          </a:bodyPr>
          <a:lstStyle/>
          <a:p>
            <a:pPr algn="just" eaLnBrk="1" hangingPunct="1"/>
            <a:r>
              <a:rPr lang="en-US" sz="4800" dirty="0" smtClean="0"/>
              <a:t>Using learner’s own ideas in teaching and learning </a:t>
            </a:r>
          </a:p>
          <a:p>
            <a:pPr algn="just" eaLnBrk="1" hangingPunct="1"/>
            <a:r>
              <a:rPr lang="en-US" sz="4800" dirty="0" smtClean="0"/>
              <a:t>Or enabling them to test their own theories or belief in a safe environment (in group or friend) might influence learning</a:t>
            </a:r>
          </a:p>
          <a:p>
            <a:pPr algn="just" eaLnBrk="1" hangingPunct="1"/>
            <a:endParaRPr lang="en-US" sz="4800" dirty="0" smtClean="0"/>
          </a:p>
          <a:p>
            <a:pPr algn="just" eaLnBrk="1" hangingPunct="1"/>
            <a:endParaRPr lang="en-GB" sz="4800" dirty="0" smtClean="0"/>
          </a:p>
        </p:txBody>
      </p:sp>
    </p:spTree>
    <p:extLst>
      <p:ext uri="{BB962C8B-B14F-4D97-AF65-F5344CB8AC3E}">
        <p14:creationId xmlns:p14="http://schemas.microsoft.com/office/powerpoint/2010/main" val="2229115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1"/>
                </a:solidFill>
              </a:rPr>
              <a:t>Personal Constructivism</a:t>
            </a:r>
            <a:r>
              <a:rPr lang="en-US" dirty="0" smtClean="0"/>
              <a:t>: knowledge is personal, you create it you die with it. See Kelly G. (1955) </a:t>
            </a:r>
            <a:r>
              <a:rPr lang="en-US" sz="2400" dirty="0" smtClean="0"/>
              <a:t>Psychology of personal construct </a:t>
            </a:r>
          </a:p>
          <a:p>
            <a:r>
              <a:rPr lang="en-US" dirty="0" smtClean="0">
                <a:solidFill>
                  <a:srgbClr val="FF0000"/>
                </a:solidFill>
              </a:rPr>
              <a:t>Social Constructivism</a:t>
            </a:r>
            <a:r>
              <a:rPr lang="en-US" dirty="0" smtClean="0"/>
              <a:t>: How society around us build a series of beliefs which are negotiated as correct and ideal: </a:t>
            </a:r>
            <a:r>
              <a:rPr lang="en-US" sz="2400" dirty="0" err="1" smtClean="0"/>
              <a:t>Schutz</a:t>
            </a:r>
            <a:r>
              <a:rPr lang="en-US" sz="2400" dirty="0" smtClean="0"/>
              <a:t> (1932)</a:t>
            </a:r>
          </a:p>
          <a:p>
            <a:r>
              <a:rPr lang="en-US" dirty="0" smtClean="0">
                <a:solidFill>
                  <a:srgbClr val="00B050"/>
                </a:solidFill>
              </a:rPr>
              <a:t>Multiple Intelligent </a:t>
            </a:r>
            <a:r>
              <a:rPr lang="en-US" dirty="0" smtClean="0"/>
              <a:t>Theory: Howard Garner. People are born with multiple abilities</a:t>
            </a:r>
          </a:p>
          <a:p>
            <a:endParaRPr lang="en-US" sz="2400" dirty="0"/>
          </a:p>
        </p:txBody>
      </p:sp>
    </p:spTree>
    <p:extLst>
      <p:ext uri="{BB962C8B-B14F-4D97-AF65-F5344CB8AC3E}">
        <p14:creationId xmlns:p14="http://schemas.microsoft.com/office/powerpoint/2010/main" val="9633878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dirty="0" smtClean="0"/>
              <a:t>As teachers and Instructors what do we learn from these theories?</a:t>
            </a:r>
            <a:endParaRPr lang="en-US" dirty="0"/>
          </a:p>
        </p:txBody>
      </p:sp>
    </p:spTree>
    <p:extLst>
      <p:ext uri="{BB962C8B-B14F-4D97-AF65-F5344CB8AC3E}">
        <p14:creationId xmlns:p14="http://schemas.microsoft.com/office/powerpoint/2010/main" val="3296692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normAutofit fontScale="90000"/>
          </a:bodyPr>
          <a:lstStyle/>
          <a:p>
            <a:pPr eaLnBrk="1" hangingPunct="1"/>
            <a:r>
              <a:rPr lang="en-US" b="1" dirty="0" smtClean="0"/>
              <a:t>Implications of learning theories in teaching </a:t>
            </a:r>
            <a:endParaRPr lang="en-GB" b="1" dirty="0" smtClean="0"/>
          </a:p>
        </p:txBody>
      </p:sp>
      <p:sp>
        <p:nvSpPr>
          <p:cNvPr id="67587" name="Content Placeholder 2"/>
          <p:cNvSpPr>
            <a:spLocks noGrp="1"/>
          </p:cNvSpPr>
          <p:nvPr>
            <p:ph idx="1"/>
          </p:nvPr>
        </p:nvSpPr>
        <p:spPr/>
        <p:txBody>
          <a:bodyPr>
            <a:normAutofit fontScale="92500"/>
          </a:bodyPr>
          <a:lstStyle/>
          <a:p>
            <a:pPr eaLnBrk="1" hangingPunct="1"/>
            <a:r>
              <a:rPr lang="en-US" sz="3600" dirty="0" smtClean="0"/>
              <a:t>Understanding theories of learning should help teachers to design course delivery that facilitates learning </a:t>
            </a:r>
          </a:p>
          <a:p>
            <a:pPr eaLnBrk="1" hangingPunct="1"/>
            <a:r>
              <a:rPr lang="en-US" sz="3600" dirty="0" smtClean="0"/>
              <a:t>Teachers should aim at fostering learning environments where students know how to learn and how to think and reason</a:t>
            </a:r>
          </a:p>
          <a:p>
            <a:pPr eaLnBrk="1" hangingPunct="1"/>
            <a:r>
              <a:rPr lang="en-US" sz="3600" dirty="0" smtClean="0"/>
              <a:t>Integration of all these theories ensure a holistic approach to teaching and learning </a:t>
            </a:r>
          </a:p>
          <a:p>
            <a:pPr eaLnBrk="1" hangingPunct="1"/>
            <a:endParaRPr lang="en-GB" sz="3600" dirty="0" smtClean="0"/>
          </a:p>
        </p:txBody>
      </p:sp>
    </p:spTree>
    <p:extLst>
      <p:ext uri="{BB962C8B-B14F-4D97-AF65-F5344CB8AC3E}">
        <p14:creationId xmlns:p14="http://schemas.microsoft.com/office/powerpoint/2010/main" val="1481471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Teaching </a:t>
            </a:r>
            <a:endParaRPr lang="en-US" dirty="0"/>
          </a:p>
        </p:txBody>
      </p:sp>
      <p:sp>
        <p:nvSpPr>
          <p:cNvPr id="3" name="Content Placeholder 2"/>
          <p:cNvSpPr>
            <a:spLocks noGrp="1"/>
          </p:cNvSpPr>
          <p:nvPr>
            <p:ph idx="1"/>
          </p:nvPr>
        </p:nvSpPr>
        <p:spPr/>
        <p:txBody>
          <a:bodyPr/>
          <a:lstStyle/>
          <a:p>
            <a:r>
              <a:rPr lang="en-US" dirty="0" smtClean="0"/>
              <a:t>Teaching and learning are some time thought to mean the same things.</a:t>
            </a:r>
          </a:p>
          <a:p>
            <a:r>
              <a:rPr lang="en-US" dirty="0" smtClean="0"/>
              <a:t>They don’t…</a:t>
            </a:r>
          </a:p>
          <a:p>
            <a:r>
              <a:rPr lang="en-US" dirty="0" smtClean="0"/>
              <a:t>The actual meaning of teaching and learning is negotiated between the person who act as “teacher” and those considered as “learners”</a:t>
            </a:r>
            <a:endParaRPr lang="en-US" dirty="0"/>
          </a:p>
        </p:txBody>
      </p:sp>
    </p:spTree>
    <p:extLst>
      <p:ext uri="{BB962C8B-B14F-4D97-AF65-F5344CB8AC3E}">
        <p14:creationId xmlns:p14="http://schemas.microsoft.com/office/powerpoint/2010/main" val="1096573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lstStyle/>
          <a:p>
            <a:pPr marL="624078" indent="-514350" algn="just">
              <a:buFont typeface="Wingdings 3" pitchFamily="18" charset="2"/>
              <a:buAutoNum type="alphaLcParenR"/>
              <a:defRPr/>
            </a:pPr>
            <a:r>
              <a:rPr lang="en-US" sz="4000" b="1" dirty="0" smtClean="0"/>
              <a:t>Problem solving method</a:t>
            </a:r>
          </a:p>
          <a:p>
            <a:pPr marL="624078" indent="-514350" algn="just">
              <a:buFont typeface="Wingdings 3" pitchFamily="18" charset="2"/>
              <a:buNone/>
              <a:defRPr/>
            </a:pPr>
            <a:r>
              <a:rPr lang="en-US" sz="4000" dirty="0" smtClean="0"/>
              <a:t>Problem solving method is the method in which students  solve a problem using the scientific approach to collect and </a:t>
            </a:r>
            <a:r>
              <a:rPr lang="en-US" sz="4000" dirty="0" err="1" smtClean="0"/>
              <a:t>analyse</a:t>
            </a:r>
            <a:r>
              <a:rPr lang="en-US" sz="4000" dirty="0" smtClean="0"/>
              <a:t> data. This is the one among the best method of teaching students.</a:t>
            </a:r>
          </a:p>
          <a:p>
            <a:pPr>
              <a:defRPr/>
            </a:pPr>
            <a:endParaRPr lang="en-US" sz="4000" dirty="0"/>
          </a:p>
        </p:txBody>
      </p:sp>
      <p:sp>
        <p:nvSpPr>
          <p:cNvPr id="3" name="Title 2"/>
          <p:cNvSpPr>
            <a:spLocks noGrp="1"/>
          </p:cNvSpPr>
          <p:nvPr>
            <p:ph type="title"/>
          </p:nvPr>
        </p:nvSpPr>
        <p:spPr>
          <a:xfrm>
            <a:off x="457200" y="228600"/>
            <a:ext cx="8229600" cy="762000"/>
          </a:xfrm>
        </p:spPr>
        <p:txBody>
          <a:bodyPr>
            <a:normAutofit/>
          </a:bodyPr>
          <a:lstStyle/>
          <a:p>
            <a:pPr>
              <a:defRPr/>
            </a:pPr>
            <a:r>
              <a:rPr lang="en-US" sz="3600" dirty="0" smtClean="0"/>
              <a:t>TEACHING METHODS</a:t>
            </a:r>
            <a:endParaRPr lang="en-US" sz="3600" dirty="0"/>
          </a:p>
        </p:txBody>
      </p:sp>
    </p:spTree>
    <p:extLst>
      <p:ext uri="{BB962C8B-B14F-4D97-AF65-F5344CB8AC3E}">
        <p14:creationId xmlns:p14="http://schemas.microsoft.com/office/powerpoint/2010/main" val="661885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257800"/>
          </a:xfrm>
        </p:spPr>
        <p:txBody>
          <a:bodyPr/>
          <a:lstStyle/>
          <a:p>
            <a:pPr marL="681228" indent="-571500" algn="just">
              <a:buFont typeface="Wingdings 3" pitchFamily="18" charset="2"/>
              <a:buAutoNum type="romanLcParenR"/>
              <a:defRPr/>
            </a:pPr>
            <a:r>
              <a:rPr lang="en-US" sz="3600" dirty="0" smtClean="0"/>
              <a:t>Identification of the Problem: A Teacher should state a problem to students which need immediate solution. Or should ask a question to be answered through investigation.</a:t>
            </a:r>
          </a:p>
          <a:p>
            <a:pPr marL="681228" indent="-571500" algn="just">
              <a:buFont typeface="Wingdings 3" pitchFamily="18" charset="2"/>
              <a:buAutoNum type="romanLcParenR"/>
              <a:defRPr/>
            </a:pPr>
            <a:r>
              <a:rPr lang="en-US" sz="3600" dirty="0" smtClean="0"/>
              <a:t>Hypotheses formulation: Is a predictive statement that relate to a problem. </a:t>
            </a:r>
          </a:p>
          <a:p>
            <a:pPr>
              <a:defRPr/>
            </a:pPr>
            <a:endParaRPr lang="en-US" dirty="0"/>
          </a:p>
        </p:txBody>
      </p:sp>
      <p:sp>
        <p:nvSpPr>
          <p:cNvPr id="3" name="Title 2"/>
          <p:cNvSpPr>
            <a:spLocks noGrp="1"/>
          </p:cNvSpPr>
          <p:nvPr>
            <p:ph type="title"/>
          </p:nvPr>
        </p:nvSpPr>
        <p:spPr>
          <a:xfrm>
            <a:off x="457200" y="228600"/>
            <a:ext cx="8229600" cy="914400"/>
          </a:xfrm>
        </p:spPr>
        <p:txBody>
          <a:bodyPr/>
          <a:lstStyle/>
          <a:p>
            <a:pPr>
              <a:defRPr/>
            </a:pPr>
            <a:r>
              <a:rPr lang="en-US" sz="4400" dirty="0" smtClean="0"/>
              <a:t>Steps Used in PSM.</a:t>
            </a:r>
            <a:endParaRPr lang="en-US" dirty="0"/>
          </a:p>
        </p:txBody>
      </p:sp>
    </p:spTree>
    <p:extLst>
      <p:ext uri="{BB962C8B-B14F-4D97-AF65-F5344CB8AC3E}">
        <p14:creationId xmlns:p14="http://schemas.microsoft.com/office/powerpoint/2010/main" val="17404916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a:xfrm>
            <a:off x="457200" y="1295400"/>
            <a:ext cx="8229600" cy="4953000"/>
          </a:xfrm>
        </p:spPr>
        <p:txBody>
          <a:bodyPr>
            <a:normAutofit lnSpcReduction="10000"/>
          </a:bodyPr>
          <a:lstStyle/>
          <a:p>
            <a:pPr>
              <a:buFont typeface="Wingdings 3" pitchFamily="18" charset="2"/>
              <a:buNone/>
            </a:pPr>
            <a:r>
              <a:rPr lang="en-US" sz="3200" dirty="0" smtClean="0"/>
              <a:t>iii) </a:t>
            </a:r>
            <a:r>
              <a:rPr lang="en-US" sz="3200" b="1" dirty="0" smtClean="0"/>
              <a:t>Collection of information about the problem</a:t>
            </a:r>
          </a:p>
          <a:p>
            <a:pPr algn="just">
              <a:buFont typeface="Wingdings 3" pitchFamily="18" charset="2"/>
              <a:buNone/>
            </a:pPr>
            <a:r>
              <a:rPr lang="en-US" sz="3200" dirty="0" smtClean="0"/>
              <a:t> The plan for investigation should be done which can be either in primary source or secondary sources or both.  </a:t>
            </a:r>
          </a:p>
          <a:p>
            <a:pPr algn="just">
              <a:buFont typeface="Wingdings 3" pitchFamily="18" charset="2"/>
              <a:buNone/>
            </a:pPr>
            <a:r>
              <a:rPr lang="en-US" sz="3200" dirty="0" smtClean="0"/>
              <a:t>iv) </a:t>
            </a:r>
            <a:r>
              <a:rPr lang="en-US" sz="3200" b="1" dirty="0" smtClean="0"/>
              <a:t>Analysis of the problem</a:t>
            </a:r>
          </a:p>
          <a:p>
            <a:pPr algn="just">
              <a:buFont typeface="Wingdings 3" pitchFamily="18" charset="2"/>
              <a:buNone/>
            </a:pPr>
            <a:r>
              <a:rPr lang="en-US" sz="3200" dirty="0" smtClean="0"/>
              <a:t>After the completion of data collection all information should be </a:t>
            </a:r>
            <a:r>
              <a:rPr lang="en-US" sz="3200" dirty="0" err="1" smtClean="0"/>
              <a:t>analysed</a:t>
            </a:r>
            <a:r>
              <a:rPr lang="en-US" sz="3200" dirty="0" smtClean="0"/>
              <a:t> through different statistical methods to reveal the reality.</a:t>
            </a:r>
          </a:p>
        </p:txBody>
      </p:sp>
      <p:sp>
        <p:nvSpPr>
          <p:cNvPr id="3" name="Title 2"/>
          <p:cNvSpPr>
            <a:spLocks noGrp="1"/>
          </p:cNvSpPr>
          <p:nvPr>
            <p:ph type="title"/>
          </p:nvPr>
        </p:nvSpPr>
        <p:spPr>
          <a:xfrm>
            <a:off x="457200" y="274638"/>
            <a:ext cx="8229600" cy="792162"/>
          </a:xfrm>
        </p:spPr>
        <p:txBody>
          <a:bodyPr/>
          <a:lstStyle/>
          <a:p>
            <a:pPr>
              <a:defRPr/>
            </a:pPr>
            <a:r>
              <a:rPr lang="en-US" sz="4000" dirty="0" smtClean="0"/>
              <a:t>Steps Used in PSM.</a:t>
            </a:r>
            <a:endParaRPr lang="en-US" dirty="0"/>
          </a:p>
        </p:txBody>
      </p:sp>
    </p:spTree>
    <p:extLst>
      <p:ext uri="{BB962C8B-B14F-4D97-AF65-F5344CB8AC3E}">
        <p14:creationId xmlns:p14="http://schemas.microsoft.com/office/powerpoint/2010/main" val="80043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idx="1"/>
          </p:nvPr>
        </p:nvSpPr>
        <p:spPr>
          <a:xfrm>
            <a:off x="457200" y="1066800"/>
            <a:ext cx="8229600" cy="5334000"/>
          </a:xfrm>
        </p:spPr>
        <p:txBody>
          <a:bodyPr/>
          <a:lstStyle/>
          <a:p>
            <a:pPr algn="just">
              <a:buFont typeface="Wingdings 3" pitchFamily="18" charset="2"/>
              <a:buNone/>
            </a:pPr>
            <a:r>
              <a:rPr lang="en-US" sz="3600" smtClean="0"/>
              <a:t>iv) Testing of the hypothesis: A teacher should guide the learner to test the hypothesis that have been developed earlier. Hypothesis can be either rejected or accepted by the findings.</a:t>
            </a:r>
          </a:p>
          <a:p>
            <a:pPr algn="just">
              <a:buFont typeface="Wingdings 3" pitchFamily="18" charset="2"/>
              <a:buNone/>
            </a:pPr>
            <a:r>
              <a:rPr lang="en-US" sz="3600" smtClean="0"/>
              <a:t>v) Generalization: Lastly the class make the general view about the prblm.</a:t>
            </a:r>
          </a:p>
          <a:p>
            <a:endParaRPr lang="en-US" sz="3600" smtClean="0"/>
          </a:p>
        </p:txBody>
      </p:sp>
      <p:sp>
        <p:nvSpPr>
          <p:cNvPr id="3" name="Title 2"/>
          <p:cNvSpPr>
            <a:spLocks noGrp="1"/>
          </p:cNvSpPr>
          <p:nvPr>
            <p:ph type="title"/>
          </p:nvPr>
        </p:nvSpPr>
        <p:spPr>
          <a:xfrm>
            <a:off x="457200" y="228600"/>
            <a:ext cx="8229600" cy="762000"/>
          </a:xfrm>
        </p:spPr>
        <p:txBody>
          <a:bodyPr/>
          <a:lstStyle/>
          <a:p>
            <a:pPr>
              <a:defRPr/>
            </a:pPr>
            <a:r>
              <a:rPr lang="en-US" sz="4000" dirty="0" smtClean="0"/>
              <a:t>Steps Used in PSM.</a:t>
            </a:r>
            <a:endParaRPr lang="en-US" dirty="0"/>
          </a:p>
        </p:txBody>
      </p:sp>
    </p:spTree>
    <p:extLst>
      <p:ext uri="{BB962C8B-B14F-4D97-AF65-F5344CB8AC3E}">
        <p14:creationId xmlns:p14="http://schemas.microsoft.com/office/powerpoint/2010/main" val="19533312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idx="1"/>
          </p:nvPr>
        </p:nvSpPr>
        <p:spPr>
          <a:xfrm>
            <a:off x="457200" y="990600"/>
            <a:ext cx="8229600" cy="5181600"/>
          </a:xfrm>
        </p:spPr>
        <p:txBody>
          <a:bodyPr>
            <a:normAutofit lnSpcReduction="10000"/>
          </a:bodyPr>
          <a:lstStyle/>
          <a:p>
            <a:pPr marL="679450" indent="-571500" algn="just">
              <a:buFont typeface="Lucida Sans Unicode" pitchFamily="34" charset="0"/>
              <a:buAutoNum type="romanLcPeriod"/>
            </a:pPr>
            <a:r>
              <a:rPr lang="en-US" sz="3200" smtClean="0"/>
              <a:t>Students are actively involved</a:t>
            </a:r>
          </a:p>
          <a:p>
            <a:pPr marL="679450" indent="-571500" algn="just">
              <a:buFont typeface="Lucida Sans Unicode" pitchFamily="34" charset="0"/>
              <a:buAutoNum type="romanLcPeriod"/>
            </a:pPr>
            <a:r>
              <a:rPr lang="en-US" sz="3200" smtClean="0"/>
              <a:t>Self learning tendency is developed to learners</a:t>
            </a:r>
          </a:p>
          <a:p>
            <a:pPr marL="679450" indent="-571500" algn="just">
              <a:buFont typeface="Lucida Sans Unicode" pitchFamily="34" charset="0"/>
              <a:buAutoNum type="romanLcPeriod"/>
            </a:pPr>
            <a:r>
              <a:rPr lang="en-US" sz="3200" smtClean="0"/>
              <a:t>Encourage critical thinking and scientific investigation</a:t>
            </a:r>
          </a:p>
          <a:p>
            <a:pPr marL="679450" indent="-571500" algn="just">
              <a:buFont typeface="Lucida Sans Unicode" pitchFamily="34" charset="0"/>
              <a:buAutoNum type="romanLcPeriod"/>
            </a:pPr>
            <a:r>
              <a:rPr lang="en-US" sz="3200" smtClean="0"/>
              <a:t>Gifted students are the most benefited through this method</a:t>
            </a:r>
          </a:p>
          <a:p>
            <a:pPr marL="679450" indent="-571500" algn="just">
              <a:buFont typeface="Lucida Sans Unicode" pitchFamily="34" charset="0"/>
              <a:buAutoNum type="romanLcPeriod"/>
            </a:pPr>
            <a:r>
              <a:rPr lang="en-US" sz="3200" smtClean="0"/>
              <a:t>It involves cognitive of higher levels</a:t>
            </a:r>
          </a:p>
          <a:p>
            <a:pPr marL="679450" indent="-571500" algn="just">
              <a:buFont typeface="Lucida Sans Unicode" pitchFamily="34" charset="0"/>
              <a:buAutoNum type="romanLcPeriod"/>
            </a:pPr>
            <a:r>
              <a:rPr lang="en-US" sz="3200" smtClean="0"/>
              <a:t>Interest in learning and motivation are increased</a:t>
            </a:r>
            <a:r>
              <a:rPr lang="en-US" sz="3600" smtClean="0"/>
              <a:t>.</a:t>
            </a:r>
          </a:p>
          <a:p>
            <a:pPr marL="679450" indent="-571500">
              <a:buFont typeface="Lucida Sans Unicode" pitchFamily="34" charset="0"/>
              <a:buAutoNum type="romanLcPeriod"/>
            </a:pPr>
            <a:endParaRPr lang="en-US" smtClean="0"/>
          </a:p>
        </p:txBody>
      </p:sp>
      <p:sp>
        <p:nvSpPr>
          <p:cNvPr id="3" name="Title 2"/>
          <p:cNvSpPr>
            <a:spLocks noGrp="1"/>
          </p:cNvSpPr>
          <p:nvPr>
            <p:ph type="title"/>
          </p:nvPr>
        </p:nvSpPr>
        <p:spPr>
          <a:xfrm>
            <a:off x="457200" y="228600"/>
            <a:ext cx="8229600" cy="914400"/>
          </a:xfrm>
        </p:spPr>
        <p:txBody>
          <a:bodyPr/>
          <a:lstStyle/>
          <a:p>
            <a:pPr>
              <a:defRPr/>
            </a:pPr>
            <a:r>
              <a:rPr lang="en-US" dirty="0" smtClean="0"/>
              <a:t>ADV. OF PSM</a:t>
            </a:r>
            <a:endParaRPr lang="en-US" dirty="0"/>
          </a:p>
        </p:txBody>
      </p:sp>
    </p:spTree>
    <p:extLst>
      <p:ext uri="{BB962C8B-B14F-4D97-AF65-F5344CB8AC3E}">
        <p14:creationId xmlns:p14="http://schemas.microsoft.com/office/powerpoint/2010/main" val="2323498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
          <p:cNvSpPr>
            <a:spLocks noGrp="1"/>
          </p:cNvSpPr>
          <p:nvPr>
            <p:ph idx="1"/>
          </p:nvPr>
        </p:nvSpPr>
        <p:spPr>
          <a:xfrm>
            <a:off x="457200" y="1066800"/>
            <a:ext cx="8229600" cy="5334000"/>
          </a:xfrm>
        </p:spPr>
        <p:txBody>
          <a:bodyPr/>
          <a:lstStyle/>
          <a:p>
            <a:pPr marL="679450" indent="-571500" algn="just">
              <a:buFont typeface="Lucida Sans Unicode" pitchFamily="34" charset="0"/>
              <a:buAutoNum type="romanLcPeriod"/>
            </a:pPr>
            <a:r>
              <a:rPr lang="en-US" sz="4000" smtClean="0"/>
              <a:t>Time consuming</a:t>
            </a:r>
          </a:p>
          <a:p>
            <a:pPr marL="679450" indent="-571500" algn="just">
              <a:buFont typeface="Lucida Sans Unicode" pitchFamily="34" charset="0"/>
              <a:buAutoNum type="romanLcPeriod"/>
            </a:pPr>
            <a:r>
              <a:rPr lang="en-US" sz="4000" smtClean="0"/>
              <a:t>It is not possible to use for all situations</a:t>
            </a:r>
          </a:p>
          <a:p>
            <a:pPr marL="679450" indent="-571500" algn="just">
              <a:buFont typeface="Lucida Sans Unicode" pitchFamily="34" charset="0"/>
              <a:buAutoNum type="romanLcPeriod"/>
            </a:pPr>
            <a:r>
              <a:rPr lang="en-US" sz="4000" smtClean="0"/>
              <a:t>Sometime it is expensive</a:t>
            </a:r>
          </a:p>
          <a:p>
            <a:pPr marL="679450" indent="-571500" algn="just">
              <a:buFont typeface="Lucida Sans Unicode" pitchFamily="34" charset="0"/>
              <a:buAutoNum type="romanLcPeriod"/>
            </a:pPr>
            <a:r>
              <a:rPr lang="en-US" sz="4000" smtClean="0"/>
              <a:t>Slow learners may be at a disadvantageous group.</a:t>
            </a:r>
          </a:p>
        </p:txBody>
      </p:sp>
      <p:sp>
        <p:nvSpPr>
          <p:cNvPr id="3" name="Title 2"/>
          <p:cNvSpPr>
            <a:spLocks noGrp="1"/>
          </p:cNvSpPr>
          <p:nvPr>
            <p:ph type="title"/>
          </p:nvPr>
        </p:nvSpPr>
        <p:spPr>
          <a:xfrm>
            <a:off x="457200" y="228600"/>
            <a:ext cx="8229600" cy="609600"/>
          </a:xfrm>
        </p:spPr>
        <p:txBody>
          <a:bodyPr>
            <a:normAutofit fontScale="90000"/>
          </a:bodyPr>
          <a:lstStyle/>
          <a:p>
            <a:pPr>
              <a:defRPr/>
            </a:pPr>
            <a:r>
              <a:rPr lang="en-US" dirty="0" smtClean="0"/>
              <a:t>Limitations of PSM</a:t>
            </a:r>
            <a:endParaRPr lang="en-US" dirty="0"/>
          </a:p>
        </p:txBody>
      </p:sp>
    </p:spTree>
    <p:extLst>
      <p:ext uri="{BB962C8B-B14F-4D97-AF65-F5344CB8AC3E}">
        <p14:creationId xmlns:p14="http://schemas.microsoft.com/office/powerpoint/2010/main" val="286703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idx="1"/>
          </p:nvPr>
        </p:nvSpPr>
        <p:spPr>
          <a:xfrm>
            <a:off x="457200" y="1066800"/>
            <a:ext cx="8229600" cy="5105400"/>
          </a:xfrm>
        </p:spPr>
        <p:txBody>
          <a:bodyPr/>
          <a:lstStyle/>
          <a:p>
            <a:pPr algn="just">
              <a:buFont typeface="Wingdings 3" pitchFamily="18" charset="2"/>
              <a:buNone/>
            </a:pPr>
            <a:r>
              <a:rPr lang="en-US" sz="4000" smtClean="0"/>
              <a:t>Project is one among the common methods of teaching in schools. It is a natural, life like learning activity. The profounder of this method is John Dewey an American Philosopher.</a:t>
            </a:r>
          </a:p>
          <a:p>
            <a:pPr algn="just">
              <a:buFont typeface="Wingdings 3" pitchFamily="18" charset="2"/>
              <a:buNone/>
            </a:pPr>
            <a:endParaRPr lang="en-US" sz="4000" smtClean="0"/>
          </a:p>
        </p:txBody>
      </p:sp>
      <p:sp>
        <p:nvSpPr>
          <p:cNvPr id="3" name="Title 2"/>
          <p:cNvSpPr>
            <a:spLocks noGrp="1"/>
          </p:cNvSpPr>
          <p:nvPr>
            <p:ph type="title"/>
          </p:nvPr>
        </p:nvSpPr>
        <p:spPr>
          <a:xfrm>
            <a:off x="457200" y="274638"/>
            <a:ext cx="8229600" cy="639762"/>
          </a:xfrm>
        </p:spPr>
        <p:txBody>
          <a:bodyPr>
            <a:normAutofit fontScale="90000"/>
          </a:bodyPr>
          <a:lstStyle/>
          <a:p>
            <a:pPr>
              <a:defRPr/>
            </a:pPr>
            <a:r>
              <a:rPr lang="en-US" dirty="0" smtClean="0"/>
              <a:t>PROJECT  METHOD </a:t>
            </a:r>
            <a:endParaRPr lang="en-US" dirty="0"/>
          </a:p>
        </p:txBody>
      </p:sp>
    </p:spTree>
    <p:extLst>
      <p:ext uri="{BB962C8B-B14F-4D97-AF65-F5344CB8AC3E}">
        <p14:creationId xmlns:p14="http://schemas.microsoft.com/office/powerpoint/2010/main" val="39394724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idx="1"/>
          </p:nvPr>
        </p:nvSpPr>
        <p:spPr>
          <a:xfrm>
            <a:off x="457200" y="1143000"/>
            <a:ext cx="8229600" cy="5105400"/>
          </a:xfrm>
        </p:spPr>
        <p:txBody>
          <a:bodyPr/>
          <a:lstStyle/>
          <a:p>
            <a:pPr algn="just">
              <a:buFont typeface="Wingdings 3" pitchFamily="18" charset="2"/>
              <a:buNone/>
            </a:pPr>
            <a:r>
              <a:rPr lang="en-US" sz="4000" dirty="0" smtClean="0"/>
              <a:t>This method implies that the students should be educated in the manner they lives in the society.</a:t>
            </a:r>
          </a:p>
          <a:p>
            <a:pPr algn="just">
              <a:buFont typeface="Wingdings 3" pitchFamily="18" charset="2"/>
              <a:buNone/>
            </a:pPr>
            <a:endParaRPr lang="en-US" sz="4000" dirty="0" smtClean="0"/>
          </a:p>
        </p:txBody>
      </p:sp>
      <p:sp>
        <p:nvSpPr>
          <p:cNvPr id="3" name="Title 2"/>
          <p:cNvSpPr>
            <a:spLocks noGrp="1"/>
          </p:cNvSpPr>
          <p:nvPr>
            <p:ph type="title"/>
          </p:nvPr>
        </p:nvSpPr>
        <p:spPr>
          <a:xfrm>
            <a:off x="457200" y="228600"/>
            <a:ext cx="8229600" cy="762000"/>
          </a:xfrm>
        </p:spPr>
        <p:txBody>
          <a:bodyPr/>
          <a:lstStyle/>
          <a:p>
            <a:pPr>
              <a:defRPr/>
            </a:pPr>
            <a:r>
              <a:rPr lang="en-US" dirty="0" smtClean="0"/>
              <a:t>PROJECT METHOD</a:t>
            </a:r>
            <a:endParaRPr lang="en-US" dirty="0"/>
          </a:p>
        </p:txBody>
      </p:sp>
    </p:spTree>
    <p:extLst>
      <p:ext uri="{BB962C8B-B14F-4D97-AF65-F5344CB8AC3E}">
        <p14:creationId xmlns:p14="http://schemas.microsoft.com/office/powerpoint/2010/main" val="21765411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10200"/>
          </a:xfrm>
        </p:spPr>
        <p:txBody>
          <a:bodyPr/>
          <a:lstStyle/>
          <a:p>
            <a:pPr algn="just">
              <a:defRPr/>
            </a:pPr>
            <a:r>
              <a:rPr lang="en-US" sz="3200" dirty="0" smtClean="0"/>
              <a:t>The teacher has to consider the following:</a:t>
            </a:r>
          </a:p>
          <a:p>
            <a:pPr marL="681037" indent="-571500" algn="just">
              <a:buFont typeface="+mj-lt"/>
              <a:buAutoNum type="romanLcPeriod"/>
              <a:defRPr/>
            </a:pPr>
            <a:r>
              <a:rPr lang="en-US" sz="3200" dirty="0" smtClean="0"/>
              <a:t>The alternative method to teach the topic</a:t>
            </a:r>
          </a:p>
          <a:p>
            <a:pPr marL="681037" indent="-571500" algn="just">
              <a:buFont typeface="+mj-lt"/>
              <a:buAutoNum type="romanLcPeriod"/>
              <a:defRPr/>
            </a:pPr>
            <a:r>
              <a:rPr lang="en-US" sz="3200" dirty="0" smtClean="0"/>
              <a:t>The available resources</a:t>
            </a:r>
          </a:p>
          <a:p>
            <a:pPr marL="681037" indent="-571500" algn="just">
              <a:buFont typeface="+mj-lt"/>
              <a:buAutoNum type="romanLcPeriod"/>
              <a:defRPr/>
            </a:pPr>
            <a:r>
              <a:rPr lang="en-US" sz="3200" dirty="0" smtClean="0"/>
              <a:t>The activities design for the topic should sustain the student interest.</a:t>
            </a:r>
          </a:p>
          <a:p>
            <a:pPr marL="681037" indent="-571500" algn="just">
              <a:buFont typeface="+mj-lt"/>
              <a:buAutoNum type="romanLcPeriod"/>
              <a:defRPr/>
            </a:pPr>
            <a:r>
              <a:rPr lang="en-US" sz="3200" dirty="0" smtClean="0"/>
              <a:t>To divide students into groups</a:t>
            </a:r>
          </a:p>
          <a:p>
            <a:pPr marL="681037" indent="-571500" algn="just">
              <a:buFont typeface="+mj-lt"/>
              <a:buAutoNum type="romanLcPeriod"/>
              <a:defRPr/>
            </a:pPr>
            <a:r>
              <a:rPr lang="en-US" sz="3200" dirty="0" smtClean="0"/>
              <a:t>Arrange the class to the extent that students do not disturb one another.</a:t>
            </a:r>
            <a:endParaRPr lang="en-US" sz="3200" dirty="0"/>
          </a:p>
        </p:txBody>
      </p:sp>
      <p:sp>
        <p:nvSpPr>
          <p:cNvPr id="3" name="Title 2"/>
          <p:cNvSpPr>
            <a:spLocks noGrp="1"/>
          </p:cNvSpPr>
          <p:nvPr>
            <p:ph type="title"/>
          </p:nvPr>
        </p:nvSpPr>
        <p:spPr>
          <a:xfrm>
            <a:off x="457200" y="274638"/>
            <a:ext cx="8229600" cy="792162"/>
          </a:xfrm>
        </p:spPr>
        <p:txBody>
          <a:bodyPr>
            <a:normAutofit fontScale="90000"/>
          </a:bodyPr>
          <a:lstStyle/>
          <a:p>
            <a:pPr>
              <a:defRPr/>
            </a:pPr>
            <a:r>
              <a:rPr lang="en-US" sz="3200" dirty="0" smtClean="0"/>
              <a:t>GUIDELINE FOR USING PROJECT  METHOD</a:t>
            </a:r>
            <a:endParaRPr lang="en-US" sz="3200" dirty="0"/>
          </a:p>
        </p:txBody>
      </p:sp>
    </p:spTree>
    <p:extLst>
      <p:ext uri="{BB962C8B-B14F-4D97-AF65-F5344CB8AC3E}">
        <p14:creationId xmlns:p14="http://schemas.microsoft.com/office/powerpoint/2010/main" val="1784545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p:cNvSpPr>
            <a:spLocks noGrp="1"/>
          </p:cNvSpPr>
          <p:nvPr>
            <p:ph idx="1"/>
          </p:nvPr>
        </p:nvSpPr>
        <p:spPr>
          <a:xfrm>
            <a:off x="457200" y="914400"/>
            <a:ext cx="8229600" cy="5638800"/>
          </a:xfrm>
        </p:spPr>
        <p:txBody>
          <a:bodyPr/>
          <a:lstStyle/>
          <a:p>
            <a:pPr algn="just">
              <a:buFont typeface="Wingdings 3" pitchFamily="18" charset="2"/>
              <a:buNone/>
            </a:pPr>
            <a:r>
              <a:rPr lang="en-US" sz="3600" dirty="0" smtClean="0"/>
              <a:t>v) The resource materials should be easily accessible</a:t>
            </a:r>
          </a:p>
          <a:p>
            <a:pPr algn="just">
              <a:buFont typeface="Wingdings 3" pitchFamily="18" charset="2"/>
              <a:buNone/>
            </a:pPr>
            <a:r>
              <a:rPr lang="en-US" sz="3600" dirty="0" smtClean="0"/>
              <a:t>vi) Teacher should be equally accessible to all students.</a:t>
            </a:r>
          </a:p>
          <a:p>
            <a:pPr algn="just">
              <a:buFont typeface="Wingdings 3" pitchFamily="18" charset="2"/>
              <a:buNone/>
            </a:pPr>
            <a:r>
              <a:rPr lang="en-US" sz="3600" dirty="0" smtClean="0"/>
              <a:t>vii) Student should be free to ask for help</a:t>
            </a:r>
          </a:p>
          <a:p>
            <a:pPr algn="just">
              <a:buFont typeface="Wingdings 3" pitchFamily="18" charset="2"/>
              <a:buNone/>
            </a:pPr>
            <a:r>
              <a:rPr lang="en-US" sz="3600" dirty="0" smtClean="0"/>
              <a:t>viii) The student findings should be complied and reported </a:t>
            </a:r>
          </a:p>
          <a:p>
            <a:pPr algn="just">
              <a:buFont typeface="Wingdings 3" pitchFamily="18" charset="2"/>
              <a:buNone/>
            </a:pPr>
            <a:r>
              <a:rPr lang="en-US" sz="3600" dirty="0" smtClean="0"/>
              <a:t>ix) The teacher should be a guide and a resource</a:t>
            </a:r>
          </a:p>
        </p:txBody>
      </p:sp>
      <p:sp>
        <p:nvSpPr>
          <p:cNvPr id="3" name="Title 2"/>
          <p:cNvSpPr>
            <a:spLocks noGrp="1"/>
          </p:cNvSpPr>
          <p:nvPr>
            <p:ph type="title"/>
          </p:nvPr>
        </p:nvSpPr>
        <p:spPr>
          <a:xfrm>
            <a:off x="457200" y="152400"/>
            <a:ext cx="8229600" cy="685800"/>
          </a:xfrm>
        </p:spPr>
        <p:txBody>
          <a:bodyPr>
            <a:normAutofit fontScale="90000"/>
          </a:bodyPr>
          <a:lstStyle/>
          <a:p>
            <a:pPr>
              <a:defRPr/>
            </a:pPr>
            <a:r>
              <a:rPr lang="en-US" dirty="0" smtClean="0"/>
              <a:t>Guideline cont……………..</a:t>
            </a:r>
            <a:endParaRPr lang="en-US" dirty="0"/>
          </a:p>
        </p:txBody>
      </p:sp>
    </p:spTree>
    <p:extLst>
      <p:ext uri="{BB962C8B-B14F-4D97-AF65-F5344CB8AC3E}">
        <p14:creationId xmlns:p14="http://schemas.microsoft.com/office/powerpoint/2010/main" val="2265703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teaching </a:t>
            </a:r>
            <a:endParaRPr lang="en-US" dirty="0"/>
          </a:p>
        </p:txBody>
      </p:sp>
      <p:sp>
        <p:nvSpPr>
          <p:cNvPr id="3" name="Content Placeholder 2"/>
          <p:cNvSpPr>
            <a:spLocks noGrp="1"/>
          </p:cNvSpPr>
          <p:nvPr>
            <p:ph idx="1"/>
          </p:nvPr>
        </p:nvSpPr>
        <p:spPr/>
        <p:txBody>
          <a:bodyPr>
            <a:normAutofit/>
          </a:bodyPr>
          <a:lstStyle/>
          <a:p>
            <a:r>
              <a:rPr lang="en-US" sz="2800" dirty="0" smtClean="0"/>
              <a:t>Teaching can be viewed from different perspectives as described by Miller</a:t>
            </a:r>
          </a:p>
          <a:p>
            <a:pPr>
              <a:buFontTx/>
              <a:buChar char="-"/>
            </a:pP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Teaching as Transmission C 			 S</a:t>
            </a:r>
          </a:p>
          <a:p>
            <a:pPr>
              <a:buFont typeface="Wingdings" pitchFamily="2" charset="2"/>
              <a:buChar char="Ø"/>
            </a:pPr>
            <a:r>
              <a:rPr lang="en-US" sz="2800" dirty="0" smtClean="0"/>
              <a:t>Assume students as a mere recipient</a:t>
            </a:r>
          </a:p>
          <a:p>
            <a:pPr>
              <a:buFont typeface="Wingdings" pitchFamily="2" charset="2"/>
              <a:buChar char="Ø"/>
            </a:pPr>
            <a:r>
              <a:rPr lang="en-US" sz="2800" dirty="0" smtClean="0"/>
              <a:t>Knowledge is transmitted</a:t>
            </a:r>
          </a:p>
          <a:p>
            <a:pPr>
              <a:buFont typeface="Wingdings" pitchFamily="2" charset="2"/>
              <a:buChar char="Ø"/>
            </a:pPr>
            <a:r>
              <a:rPr lang="en-US" sz="2800" dirty="0" smtClean="0"/>
              <a:t>Learner considered as an empty </a:t>
            </a:r>
            <a:r>
              <a:rPr lang="en-US" sz="2800" dirty="0" err="1" smtClean="0"/>
              <a:t>vassel</a:t>
            </a:r>
            <a:r>
              <a:rPr lang="en-US" sz="2800" dirty="0" smtClean="0"/>
              <a:t> to be filled with values, norms, knowledge and skills </a:t>
            </a:r>
          </a:p>
          <a:p>
            <a:pPr>
              <a:buFont typeface="Wingdings" pitchFamily="2" charset="2"/>
              <a:buChar char="Ø"/>
            </a:pPr>
            <a:r>
              <a:rPr lang="en-US" sz="2800" dirty="0" smtClean="0"/>
              <a:t>Best methods fro teaching religion, cultural </a:t>
            </a:r>
            <a:r>
              <a:rPr lang="en-US" sz="2800" dirty="0" err="1" smtClean="0"/>
              <a:t>vaues</a:t>
            </a:r>
            <a:r>
              <a:rPr lang="en-US" sz="2800" dirty="0" smtClean="0"/>
              <a:t> </a:t>
            </a:r>
            <a:endParaRPr lang="en-US" sz="2800" dirty="0"/>
          </a:p>
        </p:txBody>
      </p:sp>
      <p:sp>
        <p:nvSpPr>
          <p:cNvPr id="5" name="Right Arrow 4"/>
          <p:cNvSpPr/>
          <p:nvPr/>
        </p:nvSpPr>
        <p:spPr>
          <a:xfrm>
            <a:off x="6248400" y="2743200"/>
            <a:ext cx="11430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25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p:cNvSpPr>
            <a:spLocks noGrp="1"/>
          </p:cNvSpPr>
          <p:nvPr>
            <p:ph idx="1"/>
          </p:nvPr>
        </p:nvSpPr>
        <p:spPr>
          <a:xfrm>
            <a:off x="457200" y="762000"/>
            <a:ext cx="8229600" cy="5715000"/>
          </a:xfrm>
        </p:spPr>
        <p:txBody>
          <a:bodyPr/>
          <a:lstStyle/>
          <a:p>
            <a:pPr marL="679450" indent="-571500" algn="just">
              <a:buFont typeface="Lucida Sans Unicode" pitchFamily="34" charset="0"/>
              <a:buAutoNum type="romanLcPeriod"/>
            </a:pPr>
            <a:r>
              <a:rPr lang="en-US" sz="3200" dirty="0" smtClean="0"/>
              <a:t>The students are fully involved in the project</a:t>
            </a:r>
          </a:p>
          <a:p>
            <a:pPr marL="679450" indent="-571500" algn="just">
              <a:buFont typeface="Lucida Sans Unicode" pitchFamily="34" charset="0"/>
              <a:buAutoNum type="romanLcPeriod"/>
            </a:pPr>
            <a:r>
              <a:rPr lang="en-US" sz="3200" dirty="0" smtClean="0"/>
              <a:t>It is </a:t>
            </a:r>
            <a:r>
              <a:rPr lang="en-US" dirty="0" smtClean="0"/>
              <a:t> students </a:t>
            </a:r>
            <a:r>
              <a:rPr lang="en-US" sz="3200" dirty="0" smtClean="0"/>
              <a:t>centered</a:t>
            </a:r>
          </a:p>
          <a:p>
            <a:pPr marL="679450" indent="-571500" algn="just">
              <a:buFont typeface="Lucida Sans Unicode" pitchFamily="34" charset="0"/>
              <a:buAutoNum type="romanLcPeriod"/>
            </a:pPr>
            <a:r>
              <a:rPr lang="en-US" sz="3200" dirty="0" smtClean="0"/>
              <a:t>It encourage learning by doing</a:t>
            </a:r>
          </a:p>
          <a:p>
            <a:pPr marL="679450" indent="-571500" algn="just">
              <a:buFont typeface="Lucida Sans Unicode" pitchFamily="34" charset="0"/>
              <a:buAutoNum type="romanLcPeriod"/>
            </a:pPr>
            <a:r>
              <a:rPr lang="en-US" sz="3200" dirty="0" smtClean="0"/>
              <a:t>The students make school work real to life</a:t>
            </a:r>
          </a:p>
          <a:p>
            <a:pPr marL="679450" indent="-571500" algn="just">
              <a:buFont typeface="Lucida Sans Unicode" pitchFamily="34" charset="0"/>
              <a:buAutoNum type="romanLcPeriod"/>
            </a:pPr>
            <a:r>
              <a:rPr lang="en-US" sz="3200" dirty="0" smtClean="0"/>
              <a:t>Encourage good cooperation among the students</a:t>
            </a:r>
          </a:p>
          <a:p>
            <a:pPr marL="679450" indent="-571500" algn="just">
              <a:buFont typeface="Lucida Sans Unicode" pitchFamily="34" charset="0"/>
              <a:buAutoNum type="romanLcPeriod"/>
            </a:pPr>
            <a:r>
              <a:rPr lang="en-US" sz="3200" dirty="0" smtClean="0"/>
              <a:t>Enhance self reliance</a:t>
            </a:r>
          </a:p>
          <a:p>
            <a:pPr marL="679450" indent="-571500" algn="just">
              <a:buFont typeface="Lucida Sans Unicode" pitchFamily="34" charset="0"/>
              <a:buAutoNum type="romanLcPeriod"/>
            </a:pPr>
            <a:r>
              <a:rPr lang="en-US" sz="3200" dirty="0" smtClean="0"/>
              <a:t>Students get accumulated knowledge about the topic</a:t>
            </a:r>
          </a:p>
        </p:txBody>
      </p:sp>
      <p:sp>
        <p:nvSpPr>
          <p:cNvPr id="3" name="Title 2"/>
          <p:cNvSpPr>
            <a:spLocks noGrp="1"/>
          </p:cNvSpPr>
          <p:nvPr>
            <p:ph type="title"/>
          </p:nvPr>
        </p:nvSpPr>
        <p:spPr>
          <a:xfrm>
            <a:off x="457200" y="0"/>
            <a:ext cx="8229600" cy="685800"/>
          </a:xfrm>
        </p:spPr>
        <p:txBody>
          <a:bodyPr>
            <a:normAutofit fontScale="90000"/>
          </a:bodyPr>
          <a:lstStyle/>
          <a:p>
            <a:pPr>
              <a:defRPr/>
            </a:pPr>
            <a:r>
              <a:rPr lang="en-US" dirty="0" smtClean="0"/>
              <a:t>ADV. OF PROJECT METHOD</a:t>
            </a:r>
            <a:endParaRPr lang="en-US" dirty="0"/>
          </a:p>
        </p:txBody>
      </p:sp>
    </p:spTree>
    <p:extLst>
      <p:ext uri="{BB962C8B-B14F-4D97-AF65-F5344CB8AC3E}">
        <p14:creationId xmlns:p14="http://schemas.microsoft.com/office/powerpoint/2010/main" val="1644145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1"/>
          <p:cNvSpPr>
            <a:spLocks noGrp="1"/>
          </p:cNvSpPr>
          <p:nvPr>
            <p:ph idx="1"/>
          </p:nvPr>
        </p:nvSpPr>
        <p:spPr>
          <a:xfrm>
            <a:off x="457200" y="838200"/>
            <a:ext cx="8229600" cy="5562600"/>
          </a:xfrm>
        </p:spPr>
        <p:txBody>
          <a:bodyPr/>
          <a:lstStyle/>
          <a:p>
            <a:pPr marL="679450" indent="-571500" algn="just">
              <a:buFont typeface="Lucida Sans Unicode" pitchFamily="34" charset="0"/>
              <a:buAutoNum type="romanLcPeriod"/>
            </a:pPr>
            <a:r>
              <a:rPr lang="en-US" sz="4000" smtClean="0"/>
              <a:t>Time consuming</a:t>
            </a:r>
          </a:p>
          <a:p>
            <a:pPr marL="679450" indent="-571500" algn="just">
              <a:buFont typeface="Lucida Sans Unicode" pitchFamily="34" charset="0"/>
              <a:buAutoNum type="romanLcPeriod"/>
            </a:pPr>
            <a:r>
              <a:rPr lang="en-US" sz="4000" smtClean="0"/>
              <a:t>It is expensive, it requires many resources.</a:t>
            </a:r>
          </a:p>
          <a:p>
            <a:pPr marL="679450" indent="-571500" algn="just">
              <a:buFont typeface="Lucida Sans Unicode" pitchFamily="34" charset="0"/>
              <a:buAutoNum type="romanLcPeriod"/>
            </a:pPr>
            <a:r>
              <a:rPr lang="en-US" sz="4000" smtClean="0"/>
              <a:t>It may be a problem to schedule a project as it may disrupt the school time table.</a:t>
            </a:r>
          </a:p>
          <a:p>
            <a:pPr marL="679450" indent="-571500" algn="just">
              <a:buFont typeface="Lucida Sans Unicode" pitchFamily="34" charset="0"/>
              <a:buAutoNum type="romanLcPeriod"/>
            </a:pPr>
            <a:r>
              <a:rPr lang="en-US" sz="4000" smtClean="0"/>
              <a:t>Its success depends on how well school is resourceful</a:t>
            </a:r>
          </a:p>
        </p:txBody>
      </p:sp>
      <p:sp>
        <p:nvSpPr>
          <p:cNvPr id="3" name="Title 2"/>
          <p:cNvSpPr>
            <a:spLocks noGrp="1"/>
          </p:cNvSpPr>
          <p:nvPr>
            <p:ph type="title"/>
          </p:nvPr>
        </p:nvSpPr>
        <p:spPr>
          <a:xfrm>
            <a:off x="457200" y="152400"/>
            <a:ext cx="8229600" cy="685800"/>
          </a:xfrm>
        </p:spPr>
        <p:txBody>
          <a:bodyPr>
            <a:normAutofit fontScale="90000"/>
          </a:bodyPr>
          <a:lstStyle/>
          <a:p>
            <a:pPr>
              <a:defRPr/>
            </a:pPr>
            <a:r>
              <a:rPr lang="en-US" dirty="0" smtClean="0"/>
              <a:t>Limitations of Project Method</a:t>
            </a:r>
            <a:endParaRPr lang="en-US" dirty="0"/>
          </a:p>
        </p:txBody>
      </p:sp>
    </p:spTree>
    <p:extLst>
      <p:ext uri="{BB962C8B-B14F-4D97-AF65-F5344CB8AC3E}">
        <p14:creationId xmlns:p14="http://schemas.microsoft.com/office/powerpoint/2010/main" val="2515245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1"/>
          <p:cNvSpPr>
            <a:spLocks noGrp="1"/>
          </p:cNvSpPr>
          <p:nvPr>
            <p:ph idx="1"/>
          </p:nvPr>
        </p:nvSpPr>
        <p:spPr>
          <a:xfrm>
            <a:off x="457200" y="990600"/>
            <a:ext cx="8229600" cy="5334000"/>
          </a:xfrm>
        </p:spPr>
        <p:txBody>
          <a:bodyPr/>
          <a:lstStyle/>
          <a:p>
            <a:pPr algn="just">
              <a:buFont typeface="Wingdings 3" pitchFamily="18" charset="2"/>
              <a:buNone/>
            </a:pPr>
            <a:r>
              <a:rPr lang="en-US" sz="4000" smtClean="0"/>
              <a:t>This method is the most appropriate in teaching topics that involve facts and opinions, topics that require flow of information and ideas from teacher to pupils,  from pupils to teacher or from pupil to pupil.</a:t>
            </a:r>
          </a:p>
        </p:txBody>
      </p:sp>
      <p:sp>
        <p:nvSpPr>
          <p:cNvPr id="3" name="Title 2"/>
          <p:cNvSpPr>
            <a:spLocks noGrp="1"/>
          </p:cNvSpPr>
          <p:nvPr>
            <p:ph type="title"/>
          </p:nvPr>
        </p:nvSpPr>
        <p:spPr>
          <a:xfrm>
            <a:off x="457200" y="228600"/>
            <a:ext cx="8229600" cy="762000"/>
          </a:xfrm>
        </p:spPr>
        <p:txBody>
          <a:bodyPr/>
          <a:lstStyle/>
          <a:p>
            <a:pPr>
              <a:defRPr/>
            </a:pPr>
            <a:r>
              <a:rPr lang="en-US" dirty="0" smtClean="0"/>
              <a:t>DISCUSSION METHOD</a:t>
            </a:r>
            <a:endParaRPr lang="en-US" dirty="0"/>
          </a:p>
        </p:txBody>
      </p:sp>
    </p:spTree>
    <p:extLst>
      <p:ext uri="{BB962C8B-B14F-4D97-AF65-F5344CB8AC3E}">
        <p14:creationId xmlns:p14="http://schemas.microsoft.com/office/powerpoint/2010/main" val="10967022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1"/>
          <p:cNvSpPr>
            <a:spLocks noGrp="1"/>
          </p:cNvSpPr>
          <p:nvPr>
            <p:ph idx="1"/>
          </p:nvPr>
        </p:nvSpPr>
        <p:spPr>
          <a:xfrm>
            <a:off x="457200" y="914400"/>
            <a:ext cx="8229600" cy="5257800"/>
          </a:xfrm>
        </p:spPr>
        <p:txBody>
          <a:bodyPr/>
          <a:lstStyle/>
          <a:p>
            <a:pPr marL="679450" indent="-571500" algn="just">
              <a:buFont typeface="Lucida Sans Unicode" pitchFamily="34" charset="0"/>
              <a:buAutoNum type="romanLcPeriod"/>
            </a:pPr>
            <a:r>
              <a:rPr lang="en-US" sz="3600" smtClean="0"/>
              <a:t>A teacher must familiarize himself with the discussion topic</a:t>
            </a:r>
          </a:p>
          <a:p>
            <a:pPr marL="679450" indent="-571500" algn="just">
              <a:buFont typeface="Lucida Sans Unicode" pitchFamily="34" charset="0"/>
              <a:buAutoNum type="romanLcPeriod"/>
            </a:pPr>
            <a:r>
              <a:rPr lang="en-US" sz="3600" smtClean="0"/>
              <a:t>Sufficient learning activities must be planned for according to the features of the discussion.</a:t>
            </a:r>
          </a:p>
          <a:p>
            <a:pPr marL="679450" indent="-571500" algn="just">
              <a:buFont typeface="Lucida Sans Unicode" pitchFamily="34" charset="0"/>
              <a:buAutoNum type="romanLcPeriod"/>
            </a:pPr>
            <a:r>
              <a:rPr lang="en-US" sz="3600" smtClean="0"/>
              <a:t>A topic should be introduced very specific and well-defined familiar terms to students. </a:t>
            </a:r>
          </a:p>
        </p:txBody>
      </p:sp>
      <p:sp>
        <p:nvSpPr>
          <p:cNvPr id="3" name="Title 2"/>
          <p:cNvSpPr>
            <a:spLocks noGrp="1"/>
          </p:cNvSpPr>
          <p:nvPr>
            <p:ph type="title"/>
          </p:nvPr>
        </p:nvSpPr>
        <p:spPr>
          <a:xfrm>
            <a:off x="457200" y="152400"/>
            <a:ext cx="8229600" cy="685800"/>
          </a:xfrm>
        </p:spPr>
        <p:txBody>
          <a:bodyPr/>
          <a:lstStyle/>
          <a:p>
            <a:pPr>
              <a:defRPr/>
            </a:pPr>
            <a:r>
              <a:rPr lang="en-US" sz="3200" dirty="0" smtClean="0"/>
              <a:t>HOW TO USE DISCUSSION METHOD</a:t>
            </a:r>
            <a:endParaRPr lang="en-US" sz="3200" dirty="0"/>
          </a:p>
        </p:txBody>
      </p:sp>
    </p:spTree>
    <p:extLst>
      <p:ext uri="{BB962C8B-B14F-4D97-AF65-F5344CB8AC3E}">
        <p14:creationId xmlns:p14="http://schemas.microsoft.com/office/powerpoint/2010/main" val="2883547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1"/>
          <p:cNvSpPr>
            <a:spLocks noGrp="1"/>
          </p:cNvSpPr>
          <p:nvPr>
            <p:ph idx="1"/>
          </p:nvPr>
        </p:nvSpPr>
        <p:spPr>
          <a:xfrm>
            <a:off x="457200" y="914400"/>
            <a:ext cx="8229600" cy="5410200"/>
          </a:xfrm>
        </p:spPr>
        <p:txBody>
          <a:bodyPr/>
          <a:lstStyle/>
          <a:p>
            <a:pPr algn="just">
              <a:buFont typeface="Wingdings 3" pitchFamily="18" charset="2"/>
              <a:buNone/>
            </a:pPr>
            <a:r>
              <a:rPr lang="en-US" smtClean="0"/>
              <a:t>iv) </a:t>
            </a:r>
            <a:r>
              <a:rPr lang="en-US" sz="3600" smtClean="0"/>
              <a:t>Teachers role during discussion is a moderator or director of clarifying concepts, making tentative summaries, stating conclusion and keep discussion on track.</a:t>
            </a:r>
          </a:p>
          <a:p>
            <a:pPr algn="just">
              <a:buFont typeface="Wingdings 3" pitchFamily="18" charset="2"/>
              <a:buNone/>
            </a:pPr>
            <a:r>
              <a:rPr lang="en-US" sz="3600" smtClean="0"/>
              <a:t>v) Teacher should pass one group to another to visualize the discussion.</a:t>
            </a:r>
          </a:p>
        </p:txBody>
      </p:sp>
      <p:sp>
        <p:nvSpPr>
          <p:cNvPr id="3" name="Title 2"/>
          <p:cNvSpPr>
            <a:spLocks noGrp="1"/>
          </p:cNvSpPr>
          <p:nvPr>
            <p:ph type="title"/>
          </p:nvPr>
        </p:nvSpPr>
        <p:spPr>
          <a:xfrm>
            <a:off x="457200" y="0"/>
            <a:ext cx="8229600" cy="762000"/>
          </a:xfrm>
        </p:spPr>
        <p:txBody>
          <a:bodyPr>
            <a:normAutofit fontScale="90000"/>
          </a:bodyPr>
          <a:lstStyle/>
          <a:p>
            <a:pPr>
              <a:defRPr/>
            </a:pPr>
            <a:r>
              <a:rPr lang="en-US" sz="3600" dirty="0" smtClean="0"/>
              <a:t>HOW TO USE DISCUSSION METHOD</a:t>
            </a:r>
            <a:endParaRPr lang="en-US" sz="3600" dirty="0"/>
          </a:p>
        </p:txBody>
      </p:sp>
    </p:spTree>
    <p:extLst>
      <p:ext uri="{BB962C8B-B14F-4D97-AF65-F5344CB8AC3E}">
        <p14:creationId xmlns:p14="http://schemas.microsoft.com/office/powerpoint/2010/main" val="37908317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1"/>
          <p:cNvSpPr>
            <a:spLocks noGrp="1"/>
          </p:cNvSpPr>
          <p:nvPr>
            <p:ph idx="1"/>
          </p:nvPr>
        </p:nvSpPr>
        <p:spPr>
          <a:xfrm>
            <a:off x="457200" y="1066800"/>
            <a:ext cx="8229600" cy="5257800"/>
          </a:xfrm>
        </p:spPr>
        <p:txBody>
          <a:bodyPr/>
          <a:lstStyle/>
          <a:p>
            <a:pPr algn="just">
              <a:buFont typeface="Wingdings 3" pitchFamily="18" charset="2"/>
              <a:buNone/>
            </a:pPr>
            <a:r>
              <a:rPr lang="en-US" smtClean="0"/>
              <a:t>vi) </a:t>
            </a:r>
            <a:r>
              <a:rPr lang="en-US" sz="3600" smtClean="0"/>
              <a:t>The teacher should encourage many pupils to participate by directing some guideline questions.</a:t>
            </a:r>
          </a:p>
          <a:p>
            <a:pPr algn="just">
              <a:buFont typeface="Wingdings 3" pitchFamily="18" charset="2"/>
              <a:buNone/>
            </a:pPr>
            <a:r>
              <a:rPr lang="en-US" sz="3600" smtClean="0"/>
              <a:t>vii) An atmosphere of acceptance must exist in the classroom to the extent that students feel free to speak openly.</a:t>
            </a:r>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sz="3600" dirty="0" smtClean="0"/>
              <a:t>HOW TO USE DISCUSSION METHOD</a:t>
            </a:r>
            <a:endParaRPr lang="en-US" sz="3600" dirty="0"/>
          </a:p>
        </p:txBody>
      </p:sp>
    </p:spTree>
    <p:extLst>
      <p:ext uri="{BB962C8B-B14F-4D97-AF65-F5344CB8AC3E}">
        <p14:creationId xmlns:p14="http://schemas.microsoft.com/office/powerpoint/2010/main" val="3629884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1"/>
          <p:cNvSpPr>
            <a:spLocks noGrp="1"/>
          </p:cNvSpPr>
          <p:nvPr>
            <p:ph idx="1"/>
          </p:nvPr>
        </p:nvSpPr>
        <p:spPr>
          <a:xfrm>
            <a:off x="457200" y="914400"/>
            <a:ext cx="8229600" cy="5410200"/>
          </a:xfrm>
        </p:spPr>
        <p:txBody>
          <a:bodyPr/>
          <a:lstStyle/>
          <a:p>
            <a:pPr algn="just">
              <a:buFont typeface="Wingdings 3" pitchFamily="18" charset="2"/>
              <a:buNone/>
            </a:pPr>
            <a:r>
              <a:rPr lang="en-US" sz="4000" smtClean="0"/>
              <a:t>viii) When discussion is over the teacher should invite questions from the pupils</a:t>
            </a:r>
          </a:p>
          <a:p>
            <a:pPr algn="just">
              <a:buFont typeface="Wingdings 3" pitchFamily="18" charset="2"/>
              <a:buNone/>
            </a:pPr>
            <a:endParaRPr lang="en-US" sz="3600" smtClean="0"/>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sz="3600" dirty="0" smtClean="0"/>
              <a:t>HOW TO USE DISCUSSION METHOD</a:t>
            </a:r>
            <a:endParaRPr lang="en-US" sz="3600" dirty="0"/>
          </a:p>
        </p:txBody>
      </p:sp>
    </p:spTree>
    <p:extLst>
      <p:ext uri="{BB962C8B-B14F-4D97-AF65-F5344CB8AC3E}">
        <p14:creationId xmlns:p14="http://schemas.microsoft.com/office/powerpoint/2010/main" val="485666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1"/>
          <p:cNvSpPr>
            <a:spLocks noGrp="1"/>
          </p:cNvSpPr>
          <p:nvPr>
            <p:ph idx="1"/>
          </p:nvPr>
        </p:nvSpPr>
        <p:spPr>
          <a:xfrm>
            <a:off x="457200" y="838200"/>
            <a:ext cx="8229600" cy="5486400"/>
          </a:xfrm>
        </p:spPr>
        <p:txBody>
          <a:bodyPr>
            <a:normAutofit lnSpcReduction="10000"/>
          </a:bodyPr>
          <a:lstStyle/>
          <a:p>
            <a:pPr marL="679450" indent="-571500" algn="just">
              <a:buFont typeface="Lucida Sans Unicode" pitchFamily="34" charset="0"/>
              <a:buAutoNum type="romanLcPeriod"/>
            </a:pPr>
            <a:endParaRPr lang="en-US" sz="3200" dirty="0" smtClean="0"/>
          </a:p>
          <a:p>
            <a:pPr marL="679450" indent="-571500" algn="just">
              <a:buFont typeface="Lucida Sans Unicode" pitchFamily="34" charset="0"/>
              <a:buAutoNum type="romanLcPeriod"/>
            </a:pPr>
            <a:r>
              <a:rPr lang="en-US" sz="3200" dirty="0" smtClean="0"/>
              <a:t>Motivate and arouse interest and curiosity among pupils.</a:t>
            </a:r>
          </a:p>
          <a:p>
            <a:pPr marL="679450" indent="-571500" algn="just">
              <a:buFont typeface="Lucida Sans Unicode" pitchFamily="34" charset="0"/>
              <a:buAutoNum type="romanLcPeriod"/>
            </a:pPr>
            <a:r>
              <a:rPr lang="en-US" sz="3200" dirty="0" smtClean="0"/>
              <a:t>Promote team work.</a:t>
            </a:r>
          </a:p>
          <a:p>
            <a:pPr marL="679450" indent="-571500" algn="just">
              <a:buFont typeface="Lucida Sans Unicode" pitchFamily="34" charset="0"/>
              <a:buAutoNum type="romanLcPeriod"/>
            </a:pPr>
            <a:r>
              <a:rPr lang="en-US" sz="3200" dirty="0" smtClean="0"/>
              <a:t>Develop abilities of analysis and positive attitudes among students.</a:t>
            </a:r>
          </a:p>
          <a:p>
            <a:pPr marL="679450" indent="-571500" algn="just">
              <a:buFont typeface="Lucida Sans Unicode" pitchFamily="34" charset="0"/>
              <a:buAutoNum type="romanLcPeriod"/>
            </a:pPr>
            <a:r>
              <a:rPr lang="en-US" sz="3200" dirty="0" smtClean="0"/>
              <a:t>Develop questioning skills and responses to students</a:t>
            </a:r>
          </a:p>
          <a:p>
            <a:pPr marL="679450" indent="-571500" algn="just">
              <a:buFont typeface="Lucida Sans Unicode" pitchFamily="34" charset="0"/>
              <a:buAutoNum type="romanLcPeriod"/>
            </a:pPr>
            <a:r>
              <a:rPr lang="en-US" sz="3200" dirty="0" smtClean="0"/>
              <a:t>It provide a direct feedback to the teacher on the understanding of the students on the topic </a:t>
            </a:r>
          </a:p>
        </p:txBody>
      </p:sp>
      <p:sp>
        <p:nvSpPr>
          <p:cNvPr id="3" name="Title 2"/>
          <p:cNvSpPr>
            <a:spLocks noGrp="1"/>
          </p:cNvSpPr>
          <p:nvPr>
            <p:ph type="title"/>
          </p:nvPr>
        </p:nvSpPr>
        <p:spPr>
          <a:xfrm>
            <a:off x="457200" y="274638"/>
            <a:ext cx="8229600" cy="792162"/>
          </a:xfrm>
        </p:spPr>
        <p:txBody>
          <a:bodyPr>
            <a:normAutofit fontScale="90000"/>
          </a:bodyPr>
          <a:lstStyle/>
          <a:p>
            <a:pPr>
              <a:defRPr/>
            </a:pPr>
            <a:r>
              <a:rPr lang="en-US" dirty="0" smtClean="0"/>
              <a:t>ADV. OF DISCUSSION METHOD</a:t>
            </a:r>
            <a:endParaRPr lang="en-US" dirty="0"/>
          </a:p>
        </p:txBody>
      </p:sp>
    </p:spTree>
    <p:extLst>
      <p:ext uri="{BB962C8B-B14F-4D97-AF65-F5344CB8AC3E}">
        <p14:creationId xmlns:p14="http://schemas.microsoft.com/office/powerpoint/2010/main" val="4854708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1"/>
          <p:cNvSpPr>
            <a:spLocks noGrp="1"/>
          </p:cNvSpPr>
          <p:nvPr>
            <p:ph idx="1"/>
          </p:nvPr>
        </p:nvSpPr>
        <p:spPr>
          <a:xfrm>
            <a:off x="457200" y="914400"/>
            <a:ext cx="8229600" cy="5715000"/>
          </a:xfrm>
        </p:spPr>
        <p:txBody>
          <a:bodyPr/>
          <a:lstStyle/>
          <a:p>
            <a:pPr marL="679450" indent="-571500" algn="just">
              <a:buFont typeface="Lucida Sans Unicode" pitchFamily="34" charset="0"/>
              <a:buAutoNum type="romanLcPeriod"/>
            </a:pPr>
            <a:r>
              <a:rPr lang="en-US" sz="4000" dirty="0" smtClean="0"/>
              <a:t>Time consuming</a:t>
            </a:r>
          </a:p>
          <a:p>
            <a:pPr marL="679450" indent="-571500" algn="just">
              <a:buFont typeface="Lucida Sans Unicode" pitchFamily="34" charset="0"/>
              <a:buAutoNum type="romanLcPeriod"/>
            </a:pPr>
            <a:r>
              <a:rPr lang="en-US" sz="4000" dirty="0" smtClean="0"/>
              <a:t>Some students become passive while a few may tend to dominate the class ( group Shapers)</a:t>
            </a:r>
          </a:p>
          <a:p>
            <a:pPr marL="679450" indent="-571500" algn="just">
              <a:buFont typeface="Lucida Sans Unicode" pitchFamily="34" charset="0"/>
              <a:buAutoNum type="romanLcPeriod"/>
            </a:pPr>
            <a:r>
              <a:rPr lang="en-US" sz="4000" dirty="0" smtClean="0"/>
              <a:t>Pupils lose self-composure, get too emotionally involved and let matters get completely out of hand.</a:t>
            </a:r>
          </a:p>
        </p:txBody>
      </p:sp>
      <p:sp>
        <p:nvSpPr>
          <p:cNvPr id="3" name="Title 2"/>
          <p:cNvSpPr>
            <a:spLocks noGrp="1"/>
          </p:cNvSpPr>
          <p:nvPr>
            <p:ph type="title"/>
          </p:nvPr>
        </p:nvSpPr>
        <p:spPr>
          <a:xfrm>
            <a:off x="457200" y="0"/>
            <a:ext cx="8229600" cy="762000"/>
          </a:xfrm>
        </p:spPr>
        <p:txBody>
          <a:bodyPr>
            <a:normAutofit fontScale="90000"/>
          </a:bodyPr>
          <a:lstStyle/>
          <a:p>
            <a:pPr>
              <a:defRPr/>
            </a:pPr>
            <a:r>
              <a:rPr lang="en-US" sz="3200" dirty="0" smtClean="0"/>
              <a:t>LIMITATIONS OF DISCUSSION METHOD</a:t>
            </a:r>
            <a:endParaRPr lang="en-US" sz="3200" dirty="0"/>
          </a:p>
        </p:txBody>
      </p:sp>
    </p:spTree>
    <p:extLst>
      <p:ext uri="{BB962C8B-B14F-4D97-AF65-F5344CB8AC3E}">
        <p14:creationId xmlns:p14="http://schemas.microsoft.com/office/powerpoint/2010/main" val="2591217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334000"/>
          </a:xfrm>
        </p:spPr>
        <p:txBody>
          <a:bodyPr/>
          <a:lstStyle/>
          <a:p>
            <a:pPr marL="681037" indent="-571500" algn="just">
              <a:buFont typeface="+mj-lt"/>
              <a:buAutoNum type="romanLcPeriod"/>
              <a:defRPr/>
            </a:pPr>
            <a:r>
              <a:rPr lang="en-US" sz="4000" dirty="0" smtClean="0"/>
              <a:t>Difficult to evaluate students</a:t>
            </a:r>
          </a:p>
          <a:p>
            <a:pPr marL="681037" indent="-571500" algn="just">
              <a:buFont typeface="+mj-lt"/>
              <a:buAutoNum type="romanLcPeriod"/>
              <a:defRPr/>
            </a:pPr>
            <a:r>
              <a:rPr lang="en-US" sz="4000" dirty="0" smtClean="0"/>
              <a:t>Silence may lead the teacher to take over the class in pursuit of the topic and thus may become a lecture </a:t>
            </a:r>
          </a:p>
          <a:p>
            <a:pPr marL="681037" indent="-571500" algn="just">
              <a:buFont typeface="+mj-lt"/>
              <a:buAutoNum type="romanLcPeriod"/>
              <a:defRPr/>
            </a:pPr>
            <a:r>
              <a:rPr lang="en-US" sz="4000" dirty="0" smtClean="0"/>
              <a:t>Teacher may get to frustration if the discussion fail to conclusion</a:t>
            </a:r>
          </a:p>
          <a:p>
            <a:pPr algn="just">
              <a:defRPr/>
            </a:pPr>
            <a:endParaRPr lang="en-US" sz="4000" dirty="0"/>
          </a:p>
        </p:txBody>
      </p:sp>
      <p:sp>
        <p:nvSpPr>
          <p:cNvPr id="3" name="Title 2"/>
          <p:cNvSpPr>
            <a:spLocks noGrp="1"/>
          </p:cNvSpPr>
          <p:nvPr>
            <p:ph type="title"/>
          </p:nvPr>
        </p:nvSpPr>
        <p:spPr>
          <a:xfrm>
            <a:off x="457200" y="274638"/>
            <a:ext cx="8229600" cy="639762"/>
          </a:xfrm>
        </p:spPr>
        <p:txBody>
          <a:bodyPr>
            <a:normAutofit fontScale="90000"/>
          </a:bodyPr>
          <a:lstStyle/>
          <a:p>
            <a:pPr>
              <a:defRPr/>
            </a:pPr>
            <a:r>
              <a:rPr lang="en-US" sz="3200" dirty="0" smtClean="0"/>
              <a:t>LIMITATIONS OF DISCUSSION METHOD</a:t>
            </a:r>
            <a:endParaRPr lang="en-US" sz="3200" dirty="0"/>
          </a:p>
        </p:txBody>
      </p:sp>
    </p:spTree>
    <p:extLst>
      <p:ext uri="{BB962C8B-B14F-4D97-AF65-F5344CB8AC3E}">
        <p14:creationId xmlns:p14="http://schemas.microsoft.com/office/powerpoint/2010/main" val="2161236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Teaching as interaction/ transactional process \</a:t>
            </a: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					S</a:t>
            </a:r>
          </a:p>
          <a:p>
            <a:pPr>
              <a:buFont typeface="Wingdings" pitchFamily="2" charset="2"/>
              <a:buChar char="Ø"/>
            </a:pPr>
            <a:r>
              <a:rPr lang="en-US" sz="3000" dirty="0" smtClean="0"/>
              <a:t>Assume students participation and contribution during learning process </a:t>
            </a:r>
          </a:p>
          <a:p>
            <a:pPr>
              <a:buFont typeface="Wingdings" pitchFamily="2" charset="2"/>
              <a:buChar char="Ø"/>
            </a:pPr>
            <a:r>
              <a:rPr lang="en-US" sz="3000" dirty="0" smtClean="0"/>
              <a:t>Knowledge is generated during the transaction process</a:t>
            </a:r>
          </a:p>
          <a:p>
            <a:pPr>
              <a:buFont typeface="Wingdings" pitchFamily="2" charset="2"/>
              <a:buChar char="Ø"/>
            </a:pPr>
            <a:r>
              <a:rPr lang="en-US" sz="3000" dirty="0" smtClean="0"/>
              <a:t>Involves ( interaction, participation, active learning, facilitating, lecturer, discussion, questioning.</a:t>
            </a:r>
          </a:p>
          <a:p>
            <a:pPr>
              <a:buFont typeface="Wingdings" pitchFamily="2" charset="2"/>
              <a:buChar char="Ø"/>
            </a:pPr>
            <a:r>
              <a:rPr lang="en-US" sz="3000" dirty="0" smtClean="0"/>
              <a:t> </a:t>
            </a:r>
            <a:r>
              <a:rPr lang="en-US" sz="3000" dirty="0" smtClean="0"/>
              <a:t>Plenary </a:t>
            </a:r>
            <a:r>
              <a:rPr lang="en-US" sz="3000" dirty="0" smtClean="0"/>
              <a:t>discussion, group discussion, discussion in pairs, seminars, panel discussions, debates etc</a:t>
            </a:r>
          </a:p>
        </p:txBody>
      </p:sp>
      <p:cxnSp>
        <p:nvCxnSpPr>
          <p:cNvPr id="9" name="Straight Arrow Connector 8"/>
          <p:cNvCxnSpPr/>
          <p:nvPr/>
        </p:nvCxnSpPr>
        <p:spPr>
          <a:xfrm>
            <a:off x="1905000" y="2286000"/>
            <a:ext cx="1905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3765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1"/>
          <p:cNvSpPr>
            <a:spLocks noGrp="1"/>
          </p:cNvSpPr>
          <p:nvPr>
            <p:ph idx="1"/>
          </p:nvPr>
        </p:nvSpPr>
        <p:spPr>
          <a:xfrm>
            <a:off x="457200" y="914400"/>
            <a:ext cx="8229600" cy="5562600"/>
          </a:xfrm>
        </p:spPr>
        <p:txBody>
          <a:bodyPr/>
          <a:lstStyle/>
          <a:p>
            <a:pPr algn="just">
              <a:buFont typeface="Wingdings 3" pitchFamily="18" charset="2"/>
              <a:buNone/>
            </a:pPr>
            <a:r>
              <a:rPr lang="en-US" sz="3600" smtClean="0"/>
              <a:t>This is the outdoor education technique which can be effectively used to deliver a lesson to students. During field study students go to places where relevant concepts and information may be observed and studied directly  in their functional setting.</a:t>
            </a:r>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dirty="0" smtClean="0"/>
              <a:t>FIELD STUDY</a:t>
            </a:r>
            <a:endParaRPr lang="en-US" dirty="0"/>
          </a:p>
        </p:txBody>
      </p:sp>
    </p:spTree>
    <p:extLst>
      <p:ext uri="{BB962C8B-B14F-4D97-AF65-F5344CB8AC3E}">
        <p14:creationId xmlns:p14="http://schemas.microsoft.com/office/powerpoint/2010/main" val="60697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1"/>
          <p:cNvSpPr>
            <a:spLocks noGrp="1"/>
          </p:cNvSpPr>
          <p:nvPr>
            <p:ph idx="1"/>
          </p:nvPr>
        </p:nvSpPr>
        <p:spPr>
          <a:xfrm>
            <a:off x="457200" y="1143000"/>
            <a:ext cx="8229600" cy="5410200"/>
          </a:xfrm>
        </p:spPr>
        <p:txBody>
          <a:bodyPr/>
          <a:lstStyle/>
          <a:p>
            <a:pPr marL="679450" indent="-571500" algn="just">
              <a:buFont typeface="Lucida Sans Unicode" pitchFamily="34" charset="0"/>
              <a:buAutoNum type="romanLcPeriod"/>
            </a:pPr>
            <a:r>
              <a:rPr lang="en-US" sz="3200" smtClean="0"/>
              <a:t>A teacher should survey a content  in the syllabus</a:t>
            </a:r>
          </a:p>
          <a:p>
            <a:pPr marL="679450" indent="-571500" algn="just">
              <a:buFont typeface="Lucida Sans Unicode" pitchFamily="34" charset="0"/>
              <a:buAutoNum type="romanLcPeriod"/>
            </a:pPr>
            <a:r>
              <a:rPr lang="en-US" sz="3200" smtClean="0"/>
              <a:t>A teacher should make a survey of the selected area: to have permission and to note points of observation</a:t>
            </a:r>
          </a:p>
          <a:p>
            <a:pPr marL="679450" indent="-571500" algn="just">
              <a:buFont typeface="Lucida Sans Unicode" pitchFamily="34" charset="0"/>
              <a:buAutoNum type="romanLcPeriod"/>
            </a:pPr>
            <a:r>
              <a:rPr lang="en-US" sz="3200" smtClean="0"/>
              <a:t>A teacher should discuss a scope of the field study: Should identify and carefully specify tasks to be pressed both in the field and in the classroom when the field work is over</a:t>
            </a:r>
          </a:p>
          <a:p>
            <a:pPr marL="679450" indent="-571500">
              <a:buFont typeface="Lucida Sans Unicode" pitchFamily="34" charset="0"/>
              <a:buAutoNum type="romanLcPeriod"/>
            </a:pPr>
            <a:endParaRPr lang="en-US" smtClean="0"/>
          </a:p>
        </p:txBody>
      </p:sp>
      <p:sp>
        <p:nvSpPr>
          <p:cNvPr id="3" name="Title 2"/>
          <p:cNvSpPr>
            <a:spLocks noGrp="1"/>
          </p:cNvSpPr>
          <p:nvPr>
            <p:ph type="title"/>
          </p:nvPr>
        </p:nvSpPr>
        <p:spPr>
          <a:xfrm>
            <a:off x="457200" y="228600"/>
            <a:ext cx="8229600" cy="762000"/>
          </a:xfrm>
        </p:spPr>
        <p:txBody>
          <a:bodyPr>
            <a:noAutofit/>
          </a:bodyPr>
          <a:lstStyle/>
          <a:p>
            <a:pPr algn="ctr">
              <a:defRPr/>
            </a:pPr>
            <a:r>
              <a:rPr lang="en-US" sz="3200" b="0" dirty="0" smtClean="0"/>
              <a:t>GUIDELINE FOR A SUCCESSFULFIELD STUDY</a:t>
            </a:r>
            <a:endParaRPr lang="en-US" sz="3200" b="0" dirty="0"/>
          </a:p>
        </p:txBody>
      </p:sp>
    </p:spTree>
    <p:extLst>
      <p:ext uri="{BB962C8B-B14F-4D97-AF65-F5344CB8AC3E}">
        <p14:creationId xmlns:p14="http://schemas.microsoft.com/office/powerpoint/2010/main" val="484523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1"/>
          <p:cNvSpPr>
            <a:spLocks noGrp="1"/>
          </p:cNvSpPr>
          <p:nvPr>
            <p:ph idx="1"/>
          </p:nvPr>
        </p:nvSpPr>
        <p:spPr>
          <a:xfrm>
            <a:off x="457200" y="1295400"/>
            <a:ext cx="8229600" cy="5029200"/>
          </a:xfrm>
        </p:spPr>
        <p:txBody>
          <a:bodyPr/>
          <a:lstStyle/>
          <a:p>
            <a:pPr algn="just">
              <a:buFont typeface="Wingdings 3" pitchFamily="18" charset="2"/>
              <a:buNone/>
            </a:pPr>
            <a:r>
              <a:rPr lang="en-US" sz="4000" smtClean="0"/>
              <a:t>iv) The listing and collection of materials</a:t>
            </a:r>
          </a:p>
          <a:p>
            <a:pPr algn="just">
              <a:buFont typeface="Wingdings 3" pitchFamily="18" charset="2"/>
              <a:buNone/>
            </a:pPr>
            <a:r>
              <a:rPr lang="en-US" sz="4000" smtClean="0"/>
              <a:t>The teacher should help his/her pupils to point out and specify appropriate methods, materials and equipments that they will use during field work.</a:t>
            </a:r>
          </a:p>
        </p:txBody>
      </p:sp>
      <p:sp>
        <p:nvSpPr>
          <p:cNvPr id="3" name="Title 2"/>
          <p:cNvSpPr>
            <a:spLocks noGrp="1"/>
          </p:cNvSpPr>
          <p:nvPr>
            <p:ph type="title"/>
          </p:nvPr>
        </p:nvSpPr>
        <p:spPr>
          <a:xfrm>
            <a:off x="457200" y="228600"/>
            <a:ext cx="8229600" cy="838200"/>
          </a:xfrm>
        </p:spPr>
        <p:txBody>
          <a:bodyPr>
            <a:noAutofit/>
          </a:bodyPr>
          <a:lstStyle/>
          <a:p>
            <a:pPr algn="ctr">
              <a:defRPr/>
            </a:pPr>
            <a:r>
              <a:rPr lang="en-US" sz="3200" b="0" dirty="0" smtClean="0"/>
              <a:t>GUIDELINE FOR A SUCCESSFULFIELD STUDY</a:t>
            </a:r>
            <a:endParaRPr lang="en-US" sz="3200" dirty="0"/>
          </a:p>
        </p:txBody>
      </p:sp>
    </p:spTree>
    <p:extLst>
      <p:ext uri="{BB962C8B-B14F-4D97-AF65-F5344CB8AC3E}">
        <p14:creationId xmlns:p14="http://schemas.microsoft.com/office/powerpoint/2010/main" val="3304572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1"/>
          <p:cNvSpPr>
            <a:spLocks noGrp="1"/>
          </p:cNvSpPr>
          <p:nvPr>
            <p:ph idx="1"/>
          </p:nvPr>
        </p:nvSpPr>
        <p:spPr>
          <a:xfrm>
            <a:off x="457200" y="1219200"/>
            <a:ext cx="8229600" cy="5486400"/>
          </a:xfrm>
        </p:spPr>
        <p:txBody>
          <a:bodyPr/>
          <a:lstStyle/>
          <a:p>
            <a:pPr algn="just">
              <a:buFont typeface="Wingdings 3" pitchFamily="18" charset="2"/>
              <a:buNone/>
            </a:pPr>
            <a:r>
              <a:rPr lang="en-US" sz="2800" smtClean="0"/>
              <a:t>v</a:t>
            </a:r>
            <a:r>
              <a:rPr lang="en-US" sz="4000" smtClean="0"/>
              <a:t>) Data collection in the field</a:t>
            </a:r>
          </a:p>
          <a:p>
            <a:pPr algn="just">
              <a:buFont typeface="Wingdings 3" pitchFamily="18" charset="2"/>
              <a:buNone/>
            </a:pPr>
            <a:r>
              <a:rPr lang="en-US" sz="4000" smtClean="0"/>
              <a:t>The teacher’s role should be a supervisor and helper to make sure all students are where they are supposed to be, make thorough observations at suitable points and record their observation relevant to the topic.</a:t>
            </a:r>
          </a:p>
          <a:p>
            <a:endParaRPr lang="en-US" sz="4000" smtClean="0"/>
          </a:p>
        </p:txBody>
      </p:sp>
      <p:sp>
        <p:nvSpPr>
          <p:cNvPr id="3" name="Title 2"/>
          <p:cNvSpPr>
            <a:spLocks noGrp="1"/>
          </p:cNvSpPr>
          <p:nvPr>
            <p:ph type="title"/>
          </p:nvPr>
        </p:nvSpPr>
        <p:spPr>
          <a:xfrm>
            <a:off x="457200" y="228600"/>
            <a:ext cx="8229600" cy="838200"/>
          </a:xfrm>
        </p:spPr>
        <p:txBody>
          <a:bodyPr>
            <a:noAutofit/>
          </a:bodyPr>
          <a:lstStyle/>
          <a:p>
            <a:pPr algn="ctr">
              <a:defRPr/>
            </a:pPr>
            <a:r>
              <a:rPr lang="en-US" sz="3600" b="0" dirty="0" smtClean="0"/>
              <a:t>GUIDELINE FOR A SUCCESSFULFIELD STUDY</a:t>
            </a:r>
            <a:endParaRPr lang="en-US" sz="3600" dirty="0"/>
          </a:p>
        </p:txBody>
      </p:sp>
    </p:spTree>
    <p:extLst>
      <p:ext uri="{BB962C8B-B14F-4D97-AF65-F5344CB8AC3E}">
        <p14:creationId xmlns:p14="http://schemas.microsoft.com/office/powerpoint/2010/main" val="23552608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1"/>
          <p:cNvSpPr>
            <a:spLocks noGrp="1"/>
          </p:cNvSpPr>
          <p:nvPr>
            <p:ph idx="1"/>
          </p:nvPr>
        </p:nvSpPr>
        <p:spPr>
          <a:xfrm>
            <a:off x="457200" y="1295400"/>
            <a:ext cx="8229600" cy="4876800"/>
          </a:xfrm>
        </p:spPr>
        <p:txBody>
          <a:bodyPr/>
          <a:lstStyle/>
          <a:p>
            <a:pPr algn="just">
              <a:buFont typeface="Wingdings 3" pitchFamily="18" charset="2"/>
              <a:buNone/>
            </a:pPr>
            <a:r>
              <a:rPr lang="en-US" sz="3200" smtClean="0"/>
              <a:t>vi) The analysis, interpretation and presentation of the data collected during the field.</a:t>
            </a:r>
          </a:p>
          <a:p>
            <a:pPr algn="just">
              <a:buFont typeface="Wingdings 3" pitchFamily="18" charset="2"/>
              <a:buNone/>
            </a:pPr>
            <a:r>
              <a:rPr lang="en-US" sz="3200" smtClean="0"/>
              <a:t>Upon the return to the classroom, groups should be organized to analyze and discuss the  collected information from the field. </a:t>
            </a:r>
          </a:p>
          <a:p>
            <a:pPr algn="just">
              <a:buFont typeface="Wingdings 3" pitchFamily="18" charset="2"/>
              <a:buNone/>
            </a:pPr>
            <a:r>
              <a:rPr lang="en-US" sz="3200" smtClean="0"/>
              <a:t>Numerical data collected should be summarized classified and presented in the form of tables and graphs.</a:t>
            </a:r>
          </a:p>
          <a:p>
            <a:pPr>
              <a:buFont typeface="Wingdings 3" pitchFamily="18" charset="2"/>
              <a:buNone/>
            </a:pPr>
            <a:endParaRPr lang="en-US" smtClean="0"/>
          </a:p>
        </p:txBody>
      </p:sp>
      <p:sp>
        <p:nvSpPr>
          <p:cNvPr id="3" name="Title 2"/>
          <p:cNvSpPr>
            <a:spLocks noGrp="1"/>
          </p:cNvSpPr>
          <p:nvPr>
            <p:ph type="title"/>
          </p:nvPr>
        </p:nvSpPr>
        <p:spPr>
          <a:xfrm>
            <a:off x="457200" y="152400"/>
            <a:ext cx="8229600" cy="1066800"/>
          </a:xfrm>
        </p:spPr>
        <p:txBody>
          <a:bodyPr>
            <a:noAutofit/>
          </a:bodyPr>
          <a:lstStyle/>
          <a:p>
            <a:pPr algn="ctr">
              <a:defRPr/>
            </a:pPr>
            <a:r>
              <a:rPr lang="en-US" sz="3600" dirty="0" smtClean="0"/>
              <a:t>GUIDELINE FOR A SUCCESSFULFIELD STUDY</a:t>
            </a:r>
            <a:endParaRPr lang="en-US" sz="3600" dirty="0"/>
          </a:p>
        </p:txBody>
      </p:sp>
    </p:spTree>
    <p:extLst>
      <p:ext uri="{BB962C8B-B14F-4D97-AF65-F5344CB8AC3E}">
        <p14:creationId xmlns:p14="http://schemas.microsoft.com/office/powerpoint/2010/main" val="38073770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1"/>
          <p:cNvSpPr>
            <a:spLocks noGrp="1"/>
          </p:cNvSpPr>
          <p:nvPr>
            <p:ph idx="1"/>
          </p:nvPr>
        </p:nvSpPr>
        <p:spPr>
          <a:xfrm>
            <a:off x="457200" y="1295400"/>
            <a:ext cx="8229600" cy="4953000"/>
          </a:xfrm>
        </p:spPr>
        <p:txBody>
          <a:bodyPr/>
          <a:lstStyle/>
          <a:p>
            <a:pPr algn="just">
              <a:buFont typeface="Wingdings 3" pitchFamily="18" charset="2"/>
              <a:buNone/>
            </a:pPr>
            <a:r>
              <a:rPr lang="en-US" sz="4000" smtClean="0"/>
              <a:t>vii) The display of findings and initiation of further discussion.</a:t>
            </a:r>
          </a:p>
          <a:p>
            <a:pPr algn="just">
              <a:buFont typeface="Wingdings 3" pitchFamily="18" charset="2"/>
              <a:buNone/>
            </a:pPr>
            <a:r>
              <a:rPr lang="en-US" sz="4000" smtClean="0"/>
              <a:t>The report sample and photographs of the studied area should be displayed in order to motivate and create interest among other pupils.</a:t>
            </a:r>
          </a:p>
        </p:txBody>
      </p:sp>
      <p:sp>
        <p:nvSpPr>
          <p:cNvPr id="3" name="Title 2"/>
          <p:cNvSpPr>
            <a:spLocks noGrp="1"/>
          </p:cNvSpPr>
          <p:nvPr>
            <p:ph type="title"/>
          </p:nvPr>
        </p:nvSpPr>
        <p:spPr>
          <a:xfrm>
            <a:off x="457200" y="228600"/>
            <a:ext cx="8229600" cy="914400"/>
          </a:xfrm>
        </p:spPr>
        <p:txBody>
          <a:bodyPr>
            <a:noAutofit/>
          </a:bodyPr>
          <a:lstStyle/>
          <a:p>
            <a:pPr algn="ctr">
              <a:defRPr/>
            </a:pPr>
            <a:r>
              <a:rPr lang="en-US" sz="3600" b="0" dirty="0" smtClean="0"/>
              <a:t>GUIDELINE FOR A SUCCESSFULFIELD STUDY</a:t>
            </a:r>
            <a:endParaRPr lang="en-US" sz="3600" dirty="0"/>
          </a:p>
        </p:txBody>
      </p:sp>
    </p:spTree>
    <p:extLst>
      <p:ext uri="{BB962C8B-B14F-4D97-AF65-F5344CB8AC3E}">
        <p14:creationId xmlns:p14="http://schemas.microsoft.com/office/powerpoint/2010/main" val="2085028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1"/>
          <p:cNvSpPr>
            <a:spLocks noGrp="1"/>
          </p:cNvSpPr>
          <p:nvPr>
            <p:ph idx="1"/>
          </p:nvPr>
        </p:nvSpPr>
        <p:spPr>
          <a:xfrm>
            <a:off x="457200" y="1143000"/>
            <a:ext cx="8229600" cy="5181600"/>
          </a:xfrm>
        </p:spPr>
        <p:txBody>
          <a:bodyPr>
            <a:normAutofit lnSpcReduction="10000"/>
          </a:bodyPr>
          <a:lstStyle/>
          <a:p>
            <a:pPr marL="679450" indent="-571500" algn="just">
              <a:buFont typeface="Lucida Sans Unicode" pitchFamily="34" charset="0"/>
              <a:buAutoNum type="romanLcPeriod"/>
            </a:pPr>
            <a:r>
              <a:rPr lang="en-US" sz="3600" smtClean="0"/>
              <a:t>It provides first hand experiences to students which can serve as a basis for other learning activities.</a:t>
            </a:r>
          </a:p>
          <a:p>
            <a:pPr marL="679450" indent="-571500" algn="just">
              <a:buFont typeface="Lucida Sans Unicode" pitchFamily="34" charset="0"/>
              <a:buAutoNum type="romanLcPeriod"/>
            </a:pPr>
            <a:r>
              <a:rPr lang="en-US" sz="3600" smtClean="0"/>
              <a:t>Pupils become more aware of their environment</a:t>
            </a:r>
          </a:p>
          <a:p>
            <a:pPr marL="679450" indent="-571500" algn="just">
              <a:buFont typeface="Lucida Sans Unicode" pitchFamily="34" charset="0"/>
              <a:buAutoNum type="romanLcPeriod"/>
            </a:pPr>
            <a:r>
              <a:rPr lang="en-US" sz="3600" smtClean="0"/>
              <a:t>It develop to students skill of observation, ability of arguing, attitudes for listening and evaluating skills.</a:t>
            </a:r>
          </a:p>
        </p:txBody>
      </p:sp>
      <p:sp>
        <p:nvSpPr>
          <p:cNvPr id="3" name="Title 2"/>
          <p:cNvSpPr>
            <a:spLocks noGrp="1"/>
          </p:cNvSpPr>
          <p:nvPr>
            <p:ph type="title"/>
          </p:nvPr>
        </p:nvSpPr>
        <p:spPr>
          <a:xfrm>
            <a:off x="457200" y="228600"/>
            <a:ext cx="8229600" cy="838200"/>
          </a:xfrm>
        </p:spPr>
        <p:txBody>
          <a:bodyPr/>
          <a:lstStyle/>
          <a:p>
            <a:pPr>
              <a:defRPr/>
            </a:pPr>
            <a:r>
              <a:rPr lang="en-US" dirty="0" smtClean="0"/>
              <a:t>ADV. OF FIELD STUDY</a:t>
            </a:r>
            <a:endParaRPr lang="en-US" dirty="0"/>
          </a:p>
        </p:txBody>
      </p:sp>
    </p:spTree>
    <p:extLst>
      <p:ext uri="{BB962C8B-B14F-4D97-AF65-F5344CB8AC3E}">
        <p14:creationId xmlns:p14="http://schemas.microsoft.com/office/powerpoint/2010/main" val="35819822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1"/>
          <p:cNvSpPr>
            <a:spLocks noGrp="1"/>
          </p:cNvSpPr>
          <p:nvPr>
            <p:ph idx="1"/>
          </p:nvPr>
        </p:nvSpPr>
        <p:spPr>
          <a:xfrm>
            <a:off x="457200" y="1066800"/>
            <a:ext cx="8229600" cy="5181600"/>
          </a:xfrm>
        </p:spPr>
        <p:txBody>
          <a:bodyPr/>
          <a:lstStyle/>
          <a:p>
            <a:pPr algn="just">
              <a:buFont typeface="Wingdings 3" pitchFamily="18" charset="2"/>
              <a:buNone/>
            </a:pPr>
            <a:r>
              <a:rPr lang="en-US" sz="3600" smtClean="0"/>
              <a:t>iv) It extends classroom learning in to reality.</a:t>
            </a:r>
          </a:p>
          <a:p>
            <a:pPr algn="just">
              <a:buFont typeface="Wingdings 3" pitchFamily="18" charset="2"/>
              <a:buNone/>
            </a:pPr>
            <a:r>
              <a:rPr lang="en-US" sz="3600" smtClean="0"/>
              <a:t>v) It can greatly add enhance the school-community relationship</a:t>
            </a:r>
          </a:p>
        </p:txBody>
      </p:sp>
      <p:sp>
        <p:nvSpPr>
          <p:cNvPr id="3" name="Title 2"/>
          <p:cNvSpPr>
            <a:spLocks noGrp="1"/>
          </p:cNvSpPr>
          <p:nvPr>
            <p:ph type="title"/>
          </p:nvPr>
        </p:nvSpPr>
        <p:spPr>
          <a:xfrm>
            <a:off x="457200" y="228600"/>
            <a:ext cx="8229600" cy="838200"/>
          </a:xfrm>
        </p:spPr>
        <p:txBody>
          <a:bodyPr/>
          <a:lstStyle/>
          <a:p>
            <a:pPr>
              <a:defRPr/>
            </a:pPr>
            <a:r>
              <a:rPr lang="en-US" dirty="0" smtClean="0"/>
              <a:t>ADV. OF FIELD STUDY</a:t>
            </a:r>
            <a:endParaRPr lang="en-US" dirty="0"/>
          </a:p>
        </p:txBody>
      </p:sp>
    </p:spTree>
    <p:extLst>
      <p:ext uri="{BB962C8B-B14F-4D97-AF65-F5344CB8AC3E}">
        <p14:creationId xmlns:p14="http://schemas.microsoft.com/office/powerpoint/2010/main" val="9471631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idx="1"/>
          </p:nvPr>
        </p:nvSpPr>
        <p:spPr>
          <a:xfrm>
            <a:off x="457200" y="914400"/>
            <a:ext cx="8229600" cy="5638800"/>
          </a:xfrm>
        </p:spPr>
        <p:txBody>
          <a:bodyPr>
            <a:normAutofit lnSpcReduction="10000"/>
          </a:bodyPr>
          <a:lstStyle/>
          <a:p>
            <a:pPr marL="679450" indent="-571500" algn="just">
              <a:buFont typeface="Lucida Sans Unicode" pitchFamily="34" charset="0"/>
              <a:buAutoNum type="romanLcPeriod"/>
            </a:pPr>
            <a:r>
              <a:rPr lang="en-US" sz="3600" smtClean="0"/>
              <a:t>If the method is not properly planned it become the waste of time and takes away from the valuable learning activities.</a:t>
            </a:r>
          </a:p>
          <a:p>
            <a:pPr marL="679450" indent="-571500" algn="just">
              <a:buFont typeface="Lucida Sans Unicode" pitchFamily="34" charset="0"/>
              <a:buAutoNum type="romanLcPeriod"/>
            </a:pPr>
            <a:r>
              <a:rPr lang="en-US" sz="3600" smtClean="0"/>
              <a:t>Class control and discipline can easily become a problem</a:t>
            </a:r>
          </a:p>
          <a:p>
            <a:pPr marL="679450" indent="-571500" algn="just">
              <a:buFont typeface="Lucida Sans Unicode" pitchFamily="34" charset="0"/>
              <a:buAutoNum type="romanLcPeriod"/>
            </a:pPr>
            <a:r>
              <a:rPr lang="en-US" sz="3600" smtClean="0"/>
              <a:t>Administrative procedures to organize field trip is often complicated that they discourage taking them</a:t>
            </a:r>
            <a:r>
              <a:rPr lang="en-US" smtClean="0"/>
              <a:t>.</a:t>
            </a:r>
          </a:p>
        </p:txBody>
      </p:sp>
      <p:sp>
        <p:nvSpPr>
          <p:cNvPr id="3" name="Title 2"/>
          <p:cNvSpPr>
            <a:spLocks noGrp="1"/>
          </p:cNvSpPr>
          <p:nvPr>
            <p:ph type="title"/>
          </p:nvPr>
        </p:nvSpPr>
        <p:spPr>
          <a:xfrm>
            <a:off x="457200" y="228600"/>
            <a:ext cx="8229600" cy="609600"/>
          </a:xfrm>
        </p:spPr>
        <p:txBody>
          <a:bodyPr>
            <a:normAutofit fontScale="90000"/>
          </a:bodyPr>
          <a:lstStyle/>
          <a:p>
            <a:pPr>
              <a:defRPr/>
            </a:pPr>
            <a:r>
              <a:rPr lang="en-US" dirty="0" smtClean="0"/>
              <a:t>THE LIMITATIONS OF FIELD STUDY</a:t>
            </a:r>
            <a:endParaRPr lang="en-US" dirty="0"/>
          </a:p>
        </p:txBody>
      </p:sp>
    </p:spTree>
    <p:extLst>
      <p:ext uri="{BB962C8B-B14F-4D97-AF65-F5344CB8AC3E}">
        <p14:creationId xmlns:p14="http://schemas.microsoft.com/office/powerpoint/2010/main" val="37241830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ontent Placeholder 1"/>
          <p:cNvSpPr>
            <a:spLocks noGrp="1"/>
          </p:cNvSpPr>
          <p:nvPr>
            <p:ph idx="1"/>
          </p:nvPr>
        </p:nvSpPr>
        <p:spPr>
          <a:xfrm>
            <a:off x="457200" y="914400"/>
            <a:ext cx="8229600" cy="5486400"/>
          </a:xfrm>
        </p:spPr>
        <p:txBody>
          <a:bodyPr/>
          <a:lstStyle/>
          <a:p>
            <a:pPr algn="just">
              <a:buFont typeface="Wingdings 3" pitchFamily="18" charset="2"/>
              <a:buNone/>
            </a:pPr>
            <a:r>
              <a:rPr lang="en-US" sz="4000" smtClean="0"/>
              <a:t>iv) Transport arrangements and collection of materials are often default or costly.</a:t>
            </a:r>
          </a:p>
          <a:p>
            <a:pPr algn="just">
              <a:buFont typeface="Wingdings 3" pitchFamily="18" charset="2"/>
              <a:buNone/>
            </a:pPr>
            <a:r>
              <a:rPr lang="en-US" sz="4000" smtClean="0"/>
              <a:t>v) Can result conflict with other lessons as often disturb the school timetable </a:t>
            </a:r>
          </a:p>
          <a:p>
            <a:pPr algn="just">
              <a:buFont typeface="Wingdings 3" pitchFamily="18" charset="2"/>
              <a:buNone/>
            </a:pPr>
            <a:r>
              <a:rPr lang="en-US" sz="4000" smtClean="0"/>
              <a:t>vi) Time consuming.</a:t>
            </a:r>
          </a:p>
        </p:txBody>
      </p:sp>
      <p:sp>
        <p:nvSpPr>
          <p:cNvPr id="3" name="Title 2"/>
          <p:cNvSpPr>
            <a:spLocks noGrp="1"/>
          </p:cNvSpPr>
          <p:nvPr>
            <p:ph type="title"/>
          </p:nvPr>
        </p:nvSpPr>
        <p:spPr>
          <a:xfrm>
            <a:off x="457200" y="152400"/>
            <a:ext cx="8229600" cy="762000"/>
          </a:xfrm>
        </p:spPr>
        <p:txBody>
          <a:bodyPr>
            <a:normAutofit fontScale="90000"/>
          </a:bodyPr>
          <a:lstStyle/>
          <a:p>
            <a:pPr>
              <a:defRPr/>
            </a:pPr>
            <a:r>
              <a:rPr lang="en-US" dirty="0" smtClean="0"/>
              <a:t>LIMITATIONS OF FIELD STUDY</a:t>
            </a:r>
            <a:endParaRPr lang="en-US" dirty="0"/>
          </a:p>
        </p:txBody>
      </p:sp>
    </p:spTree>
    <p:extLst>
      <p:ext uri="{BB962C8B-B14F-4D97-AF65-F5344CB8AC3E}">
        <p14:creationId xmlns:p14="http://schemas.microsoft.com/office/powerpoint/2010/main" val="34208739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Teaching as transformation process </a:t>
            </a: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en-US" sz="4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lvl="5"/>
            <a:r>
              <a:rPr lang="en-US" sz="4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       S</a:t>
            </a:r>
          </a:p>
          <a:p>
            <a:pPr>
              <a:buFont typeface="Wingdings" pitchFamily="2" charset="2"/>
              <a:buChar char="Ø"/>
            </a:pPr>
            <a:endParaRPr lang="en-US" sz="3000" dirty="0" smtClean="0"/>
          </a:p>
          <a:p>
            <a:pPr>
              <a:buFont typeface="Wingdings" pitchFamily="2" charset="2"/>
              <a:buChar char="Ø"/>
            </a:pPr>
            <a:r>
              <a:rPr lang="en-US" sz="3000" dirty="0" smtClean="0"/>
              <a:t>Assume </a:t>
            </a:r>
            <a:r>
              <a:rPr lang="en-US" sz="3000" dirty="0" smtClean="0"/>
              <a:t>that during the teaching process, learners and content interact in such a way as to transform the students belief system and attitudes. </a:t>
            </a:r>
          </a:p>
          <a:p>
            <a:pPr>
              <a:buFont typeface="Wingdings" pitchFamily="2" charset="2"/>
              <a:buChar char="Ø"/>
            </a:pPr>
            <a:r>
              <a:rPr lang="en-US" sz="3000" dirty="0" smtClean="0"/>
              <a:t>The keen students is also capable of transforming either content or teacher or both  </a:t>
            </a:r>
          </a:p>
          <a:p>
            <a:pPr>
              <a:buFont typeface="Wingdings" pitchFamily="2" charset="2"/>
              <a:buChar char="Ø"/>
            </a:pPr>
            <a:r>
              <a:rPr lang="en-US" sz="3000" dirty="0" smtClean="0"/>
              <a:t>This can be done through field visits, inviting key speakers of the field</a:t>
            </a:r>
          </a:p>
          <a:p>
            <a:pPr>
              <a:buFont typeface="Wingdings" pitchFamily="2" charset="2"/>
              <a:buChar char="Ø"/>
            </a:pPr>
            <a:r>
              <a:rPr lang="en-US" sz="3000" dirty="0" smtClean="0"/>
              <a:t>A very important aspect of transformation is giving students feed back after they have done their work</a:t>
            </a:r>
          </a:p>
        </p:txBody>
      </p:sp>
      <p:graphicFrame>
        <p:nvGraphicFramePr>
          <p:cNvPr id="8" name="Table 7"/>
          <p:cNvGraphicFramePr>
            <a:graphicFrameLocks noGrp="1"/>
          </p:cNvGraphicFramePr>
          <p:nvPr>
            <p:extLst>
              <p:ext uri="{D42A27DB-BD31-4B8C-83A1-F6EECF244321}">
                <p14:modId xmlns:p14="http://schemas.microsoft.com/office/powerpoint/2010/main" val="3744915430"/>
              </p:ext>
            </p:extLst>
          </p:nvPr>
        </p:nvGraphicFramePr>
        <p:xfrm>
          <a:off x="3048000" y="2438400"/>
          <a:ext cx="655320" cy="502920"/>
        </p:xfrm>
        <a:graphic>
          <a:graphicData uri="http://schemas.openxmlformats.org/drawingml/2006/table">
            <a:tbl>
              <a:tblPr/>
              <a:tblGrid>
                <a:gridCol w="655320"/>
              </a:tblGrid>
              <a:tr h="50292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46263083"/>
              </p:ext>
            </p:extLst>
          </p:nvPr>
        </p:nvGraphicFramePr>
        <p:xfrm>
          <a:off x="3505200" y="2362200"/>
          <a:ext cx="944880" cy="624840"/>
        </p:xfrm>
        <a:graphic>
          <a:graphicData uri="http://schemas.openxmlformats.org/drawingml/2006/table">
            <a:tbl>
              <a:tblPr/>
              <a:tblGrid>
                <a:gridCol w="944880"/>
              </a:tblGrid>
              <a:tr h="62484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3672466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1"/>
          <p:cNvSpPr>
            <a:spLocks noGrp="1"/>
          </p:cNvSpPr>
          <p:nvPr>
            <p:ph idx="1"/>
          </p:nvPr>
        </p:nvSpPr>
        <p:spPr>
          <a:xfrm>
            <a:off x="457200" y="1143000"/>
            <a:ext cx="8229600" cy="5486400"/>
          </a:xfrm>
        </p:spPr>
        <p:txBody>
          <a:bodyPr>
            <a:normAutofit lnSpcReduction="10000"/>
          </a:bodyPr>
          <a:lstStyle/>
          <a:p>
            <a:pPr algn="just">
              <a:buFont typeface="Wingdings 3" pitchFamily="18" charset="2"/>
              <a:buNone/>
            </a:pPr>
            <a:r>
              <a:rPr lang="en-US" sz="4000" smtClean="0"/>
              <a:t>Is the most common used in teaching. It involves teaching by means of spoken words.  This method can be used in all levels of teaching.</a:t>
            </a:r>
          </a:p>
          <a:p>
            <a:pPr algn="just">
              <a:buFont typeface="Wingdings 3" pitchFamily="18" charset="2"/>
              <a:buNone/>
            </a:pPr>
            <a:r>
              <a:rPr lang="en-US" sz="4000" smtClean="0"/>
              <a:t>This method is not quite suitable to realize the real aim of teaching because often students become passive.</a:t>
            </a:r>
          </a:p>
        </p:txBody>
      </p:sp>
      <p:sp>
        <p:nvSpPr>
          <p:cNvPr id="3" name="Title 2"/>
          <p:cNvSpPr>
            <a:spLocks noGrp="1"/>
          </p:cNvSpPr>
          <p:nvPr>
            <p:ph type="title"/>
          </p:nvPr>
        </p:nvSpPr>
        <p:spPr>
          <a:xfrm>
            <a:off x="457200" y="274638"/>
            <a:ext cx="8229600" cy="792162"/>
          </a:xfrm>
        </p:spPr>
        <p:txBody>
          <a:bodyPr/>
          <a:lstStyle/>
          <a:p>
            <a:pPr>
              <a:defRPr/>
            </a:pPr>
            <a:r>
              <a:rPr lang="en-US" dirty="0" smtClean="0"/>
              <a:t>LECTURE METHOD</a:t>
            </a:r>
            <a:endParaRPr lang="en-US" dirty="0"/>
          </a:p>
        </p:txBody>
      </p:sp>
    </p:spTree>
    <p:extLst>
      <p:ext uri="{BB962C8B-B14F-4D97-AF65-F5344CB8AC3E}">
        <p14:creationId xmlns:p14="http://schemas.microsoft.com/office/powerpoint/2010/main" val="925202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1"/>
          <p:cNvSpPr>
            <a:spLocks noGrp="1"/>
          </p:cNvSpPr>
          <p:nvPr>
            <p:ph idx="1"/>
          </p:nvPr>
        </p:nvSpPr>
        <p:spPr>
          <a:xfrm>
            <a:off x="457200" y="1143000"/>
            <a:ext cx="8229600" cy="5105400"/>
          </a:xfrm>
        </p:spPr>
        <p:txBody>
          <a:bodyPr/>
          <a:lstStyle/>
          <a:p>
            <a:pPr algn="just">
              <a:buFont typeface="Wingdings" pitchFamily="2" charset="2"/>
              <a:buChar char="§"/>
            </a:pPr>
            <a:r>
              <a:rPr lang="en-US" sz="4000" smtClean="0"/>
              <a:t>It  is a teacher controlled method. The student is provided with a ready-made knowledge and because of this spoon feeding students loses interest and their power of reasoning and observation get no stimulus</a:t>
            </a:r>
            <a:r>
              <a:rPr lang="en-US" smtClean="0"/>
              <a:t>.</a:t>
            </a:r>
          </a:p>
        </p:txBody>
      </p:sp>
      <p:sp>
        <p:nvSpPr>
          <p:cNvPr id="3" name="Title 2"/>
          <p:cNvSpPr>
            <a:spLocks noGrp="1"/>
          </p:cNvSpPr>
          <p:nvPr>
            <p:ph type="title"/>
          </p:nvPr>
        </p:nvSpPr>
        <p:spPr>
          <a:xfrm>
            <a:off x="457200" y="228600"/>
            <a:ext cx="8229600" cy="762000"/>
          </a:xfrm>
        </p:spPr>
        <p:txBody>
          <a:bodyPr/>
          <a:lstStyle/>
          <a:p>
            <a:pPr>
              <a:defRPr/>
            </a:pPr>
            <a:r>
              <a:rPr lang="en-US" dirty="0" smtClean="0"/>
              <a:t>LECTURE METHOD</a:t>
            </a:r>
            <a:endParaRPr lang="en-US" dirty="0"/>
          </a:p>
        </p:txBody>
      </p:sp>
    </p:spTree>
    <p:extLst>
      <p:ext uri="{BB962C8B-B14F-4D97-AF65-F5344CB8AC3E}">
        <p14:creationId xmlns:p14="http://schemas.microsoft.com/office/powerpoint/2010/main" val="1655826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1"/>
          <p:cNvSpPr>
            <a:spLocks noGrp="1"/>
          </p:cNvSpPr>
          <p:nvPr>
            <p:ph idx="1"/>
          </p:nvPr>
        </p:nvSpPr>
        <p:spPr>
          <a:xfrm>
            <a:off x="457200" y="990600"/>
            <a:ext cx="8229600" cy="5257800"/>
          </a:xfrm>
        </p:spPr>
        <p:txBody>
          <a:bodyPr/>
          <a:lstStyle/>
          <a:p>
            <a:pPr>
              <a:buFont typeface="Wingdings 3" pitchFamily="18" charset="2"/>
              <a:buNone/>
            </a:pPr>
            <a:r>
              <a:rPr lang="en-US" sz="3600" smtClean="0"/>
              <a:t>This method commonly used in colleges and universities however some time used at the lower level of secondary level and in primary level.</a:t>
            </a:r>
          </a:p>
          <a:p>
            <a:pPr>
              <a:buFont typeface="Wingdings 3" pitchFamily="18" charset="2"/>
              <a:buNone/>
            </a:pPr>
            <a:r>
              <a:rPr lang="en-US" sz="3600" smtClean="0"/>
              <a:t>Lecture  method is refered as  traditional method of teaching or sometime known as TALK AND CHALK technique.</a:t>
            </a:r>
          </a:p>
        </p:txBody>
      </p:sp>
      <p:sp>
        <p:nvSpPr>
          <p:cNvPr id="3" name="Title 2"/>
          <p:cNvSpPr>
            <a:spLocks noGrp="1"/>
          </p:cNvSpPr>
          <p:nvPr>
            <p:ph type="title"/>
          </p:nvPr>
        </p:nvSpPr>
        <p:spPr>
          <a:xfrm>
            <a:off x="457200" y="274638"/>
            <a:ext cx="8229600" cy="715962"/>
          </a:xfrm>
        </p:spPr>
        <p:txBody>
          <a:bodyPr>
            <a:normAutofit fontScale="90000"/>
          </a:bodyPr>
          <a:lstStyle/>
          <a:p>
            <a:pPr>
              <a:defRPr/>
            </a:pPr>
            <a:r>
              <a:rPr lang="en-US" dirty="0" smtClean="0"/>
              <a:t>LECTURE METHOD</a:t>
            </a:r>
            <a:endParaRPr lang="en-US" dirty="0"/>
          </a:p>
        </p:txBody>
      </p:sp>
    </p:spTree>
    <p:extLst>
      <p:ext uri="{BB962C8B-B14F-4D97-AF65-F5344CB8AC3E}">
        <p14:creationId xmlns:p14="http://schemas.microsoft.com/office/powerpoint/2010/main" val="1962330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1"/>
          <p:cNvSpPr>
            <a:spLocks noGrp="1"/>
          </p:cNvSpPr>
          <p:nvPr>
            <p:ph idx="1"/>
          </p:nvPr>
        </p:nvSpPr>
        <p:spPr>
          <a:xfrm>
            <a:off x="457200" y="1066800"/>
            <a:ext cx="8229600" cy="5105400"/>
          </a:xfrm>
        </p:spPr>
        <p:txBody>
          <a:bodyPr/>
          <a:lstStyle/>
          <a:p>
            <a:pPr marL="679450" indent="-571500" algn="just">
              <a:buFont typeface="Lucida Sans Unicode" pitchFamily="34" charset="0"/>
              <a:buAutoNum type="romanLcPeriod"/>
            </a:pPr>
            <a:r>
              <a:rPr lang="en-US" sz="3600" smtClean="0"/>
              <a:t>To pay attention to the choice of words and ideas to be presented.</a:t>
            </a:r>
          </a:p>
          <a:p>
            <a:pPr marL="679450" indent="-571500" algn="just">
              <a:buFont typeface="Lucida Sans Unicode" pitchFamily="34" charset="0"/>
              <a:buAutoNum type="romanLcPeriod"/>
            </a:pPr>
            <a:r>
              <a:rPr lang="en-US" sz="3600" smtClean="0"/>
              <a:t>Topic presentation should be systematically organized with a good flow of ideas.</a:t>
            </a:r>
          </a:p>
          <a:p>
            <a:pPr marL="679450" indent="-571500" algn="just">
              <a:buFont typeface="Lucida Sans Unicode" pitchFamily="34" charset="0"/>
              <a:buAutoNum type="romanLcPeriod"/>
            </a:pPr>
            <a:r>
              <a:rPr lang="en-US" sz="3600" smtClean="0"/>
              <a:t>Important parts of the topic should be emphased (repeated) during presentation </a:t>
            </a:r>
          </a:p>
          <a:p>
            <a:pPr marL="679450" indent="-571500">
              <a:buFont typeface="Lucida Sans Unicode" pitchFamily="34" charset="0"/>
              <a:buAutoNum type="romanLcPeriod"/>
            </a:pPr>
            <a:endParaRPr lang="en-US" smtClean="0"/>
          </a:p>
          <a:p>
            <a:pPr marL="679450" indent="-571500">
              <a:buFont typeface="Lucida Sans Unicode" pitchFamily="34" charset="0"/>
              <a:buAutoNum type="romanLcPeriod"/>
            </a:pPr>
            <a:endParaRPr lang="en-US" smtClean="0"/>
          </a:p>
        </p:txBody>
      </p:sp>
      <p:sp>
        <p:nvSpPr>
          <p:cNvPr id="3" name="Title 2"/>
          <p:cNvSpPr>
            <a:spLocks noGrp="1"/>
          </p:cNvSpPr>
          <p:nvPr>
            <p:ph type="title"/>
          </p:nvPr>
        </p:nvSpPr>
        <p:spPr>
          <a:xfrm>
            <a:off x="457200" y="152400"/>
            <a:ext cx="8229600" cy="838200"/>
          </a:xfrm>
        </p:spPr>
        <p:txBody>
          <a:bodyPr>
            <a:normAutofit fontScale="90000"/>
          </a:bodyPr>
          <a:lstStyle/>
          <a:p>
            <a:pPr>
              <a:defRPr/>
            </a:pPr>
            <a:r>
              <a:rPr lang="en-US" sz="3200" dirty="0" smtClean="0"/>
              <a:t>GUIDELINE OF USING LECTURE METHOD</a:t>
            </a:r>
            <a:endParaRPr lang="en-US" sz="3200" dirty="0"/>
          </a:p>
        </p:txBody>
      </p:sp>
    </p:spTree>
    <p:extLst>
      <p:ext uri="{BB962C8B-B14F-4D97-AF65-F5344CB8AC3E}">
        <p14:creationId xmlns:p14="http://schemas.microsoft.com/office/powerpoint/2010/main" val="31929370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1"/>
          <p:cNvSpPr>
            <a:spLocks noGrp="1"/>
          </p:cNvSpPr>
          <p:nvPr>
            <p:ph idx="1"/>
          </p:nvPr>
        </p:nvSpPr>
        <p:spPr>
          <a:xfrm>
            <a:off x="457200" y="1066800"/>
            <a:ext cx="8229600" cy="5105400"/>
          </a:xfrm>
        </p:spPr>
        <p:txBody>
          <a:bodyPr>
            <a:normAutofit fontScale="92500"/>
          </a:bodyPr>
          <a:lstStyle/>
          <a:p>
            <a:pPr algn="just">
              <a:buFont typeface="Wingdings 3" pitchFamily="18" charset="2"/>
              <a:buNone/>
            </a:pPr>
            <a:r>
              <a:rPr lang="en-US" sz="4000" smtClean="0"/>
              <a:t>iv) During the lesson, interval questions can be asked by a teacher or students.</a:t>
            </a:r>
          </a:p>
          <a:p>
            <a:pPr algn="just">
              <a:buFont typeface="Wingdings 3" pitchFamily="18" charset="2"/>
              <a:buNone/>
            </a:pPr>
            <a:r>
              <a:rPr lang="en-US" sz="4000" smtClean="0"/>
              <a:t>v) Blackboard can be used for elaboration</a:t>
            </a:r>
          </a:p>
          <a:p>
            <a:pPr algn="just">
              <a:buFont typeface="Wingdings 3" pitchFamily="18" charset="2"/>
              <a:buNone/>
            </a:pPr>
            <a:r>
              <a:rPr lang="en-US" sz="4000" smtClean="0"/>
              <a:t>vi) Teaching aids like charts, projector, pictures and other showing different  facts can be integrated during the lesson</a:t>
            </a:r>
            <a:r>
              <a:rPr lang="en-US" smtClean="0"/>
              <a:t>.  </a:t>
            </a:r>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dirty="0" smtClean="0"/>
              <a:t>GUIDELINE FOR USING LECTURE</a:t>
            </a:r>
            <a:endParaRPr lang="en-US" dirty="0"/>
          </a:p>
        </p:txBody>
      </p:sp>
    </p:spTree>
    <p:extLst>
      <p:ext uri="{BB962C8B-B14F-4D97-AF65-F5344CB8AC3E}">
        <p14:creationId xmlns:p14="http://schemas.microsoft.com/office/powerpoint/2010/main" val="4185686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1"/>
          <p:cNvSpPr>
            <a:spLocks noGrp="1"/>
          </p:cNvSpPr>
          <p:nvPr>
            <p:ph idx="1"/>
          </p:nvPr>
        </p:nvSpPr>
        <p:spPr>
          <a:xfrm>
            <a:off x="457200" y="1066800"/>
            <a:ext cx="8229600" cy="5181600"/>
          </a:xfrm>
        </p:spPr>
        <p:txBody>
          <a:bodyPr>
            <a:normAutofit lnSpcReduction="10000"/>
          </a:bodyPr>
          <a:lstStyle/>
          <a:p>
            <a:pPr marL="679450" indent="-571500" algn="just">
              <a:buFont typeface="Lucida Sans Unicode" pitchFamily="34" charset="0"/>
              <a:buAutoNum type="romanLcPeriod"/>
            </a:pPr>
            <a:r>
              <a:rPr lang="en-US" sz="4000" smtClean="0"/>
              <a:t>A teacher can teach and cover a lot of materials for a short period of time</a:t>
            </a:r>
          </a:p>
          <a:p>
            <a:pPr marL="679450" indent="-571500" algn="just">
              <a:buFont typeface="Lucida Sans Unicode" pitchFamily="34" charset="0"/>
              <a:buAutoNum type="romanLcPeriod"/>
            </a:pPr>
            <a:r>
              <a:rPr lang="en-US" sz="4000" smtClean="0"/>
              <a:t>Suitable for the introduction of new topic/ideas.</a:t>
            </a:r>
          </a:p>
          <a:p>
            <a:pPr marL="679450" indent="-571500" algn="just">
              <a:buFont typeface="Lucida Sans Unicode" pitchFamily="34" charset="0"/>
              <a:buAutoNum type="romanLcPeriod"/>
            </a:pPr>
            <a:r>
              <a:rPr lang="en-US" sz="4000" smtClean="0"/>
              <a:t>Difficult topic can be easier presented and understood through lecture </a:t>
            </a:r>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dirty="0" smtClean="0"/>
              <a:t>ADV. OF LECTURE METHOD</a:t>
            </a:r>
            <a:endParaRPr lang="en-US" dirty="0"/>
          </a:p>
        </p:txBody>
      </p:sp>
    </p:spTree>
    <p:extLst>
      <p:ext uri="{BB962C8B-B14F-4D97-AF65-F5344CB8AC3E}">
        <p14:creationId xmlns:p14="http://schemas.microsoft.com/office/powerpoint/2010/main" val="21287489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1"/>
          <p:cNvSpPr>
            <a:spLocks noGrp="1"/>
          </p:cNvSpPr>
          <p:nvPr>
            <p:ph idx="1"/>
          </p:nvPr>
        </p:nvSpPr>
        <p:spPr>
          <a:xfrm>
            <a:off x="457200" y="990600"/>
            <a:ext cx="8229600" cy="5257800"/>
          </a:xfrm>
        </p:spPr>
        <p:txBody>
          <a:bodyPr/>
          <a:lstStyle/>
          <a:p>
            <a:pPr marL="679450" indent="-571500">
              <a:buFont typeface="Lucida Sans Unicode" pitchFamily="34" charset="0"/>
              <a:buAutoNum type="romanLcPeriod"/>
            </a:pPr>
            <a:r>
              <a:rPr lang="en-US" sz="4000" smtClean="0"/>
              <a:t>Lack of involvement of students in teaching process</a:t>
            </a:r>
          </a:p>
          <a:p>
            <a:pPr marL="679450" indent="-571500">
              <a:buFont typeface="Lucida Sans Unicode" pitchFamily="34" charset="0"/>
              <a:buAutoNum type="romanLcPeriod"/>
            </a:pPr>
            <a:r>
              <a:rPr lang="en-US" sz="4000" smtClean="0"/>
              <a:t>Stagnant learner’s ability of thinking</a:t>
            </a:r>
          </a:p>
          <a:p>
            <a:pPr marL="679450" indent="-571500">
              <a:buFont typeface="Lucida Sans Unicode" pitchFamily="34" charset="0"/>
              <a:buAutoNum type="romanLcPeriod"/>
            </a:pPr>
            <a:r>
              <a:rPr lang="en-US" sz="4000" smtClean="0"/>
              <a:t>Students understanding are not evaluated</a:t>
            </a:r>
          </a:p>
          <a:p>
            <a:pPr marL="679450" indent="-571500">
              <a:buFont typeface="Lucida Sans Unicode" pitchFamily="34" charset="0"/>
              <a:buAutoNum type="romanLcPeriod"/>
            </a:pPr>
            <a:r>
              <a:rPr lang="en-US" sz="4000" smtClean="0"/>
              <a:t>Motivate laziness to learners.</a:t>
            </a:r>
          </a:p>
          <a:p>
            <a:pPr marL="679450" indent="-571500">
              <a:buFont typeface="Wingdings 3" pitchFamily="18" charset="2"/>
              <a:buNone/>
            </a:pPr>
            <a:endParaRPr lang="en-US" sz="4000" smtClean="0"/>
          </a:p>
        </p:txBody>
      </p:sp>
      <p:sp>
        <p:nvSpPr>
          <p:cNvPr id="3" name="Title 2"/>
          <p:cNvSpPr>
            <a:spLocks noGrp="1"/>
          </p:cNvSpPr>
          <p:nvPr>
            <p:ph type="title"/>
          </p:nvPr>
        </p:nvSpPr>
        <p:spPr>
          <a:xfrm>
            <a:off x="457200" y="228600"/>
            <a:ext cx="8229600" cy="685800"/>
          </a:xfrm>
        </p:spPr>
        <p:txBody>
          <a:bodyPr>
            <a:normAutofit fontScale="90000"/>
          </a:bodyPr>
          <a:lstStyle/>
          <a:p>
            <a:pPr>
              <a:defRPr/>
            </a:pPr>
            <a:r>
              <a:rPr lang="en-US" dirty="0" smtClean="0"/>
              <a:t>LIMITATIONS OF LECTURE METHOD</a:t>
            </a:r>
            <a:endParaRPr lang="en-US" dirty="0"/>
          </a:p>
        </p:txBody>
      </p:sp>
    </p:spTree>
    <p:extLst>
      <p:ext uri="{BB962C8B-B14F-4D97-AF65-F5344CB8AC3E}">
        <p14:creationId xmlns:p14="http://schemas.microsoft.com/office/powerpoint/2010/main" val="240785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074231" cy="1143000"/>
          </a:xfrm>
        </p:spPr>
        <p:txBody>
          <a:bodyPr>
            <a:normAutofit fontScale="90000"/>
          </a:bodyPr>
          <a:lstStyle/>
          <a:p>
            <a:r>
              <a:rPr lang="en-US" sz="2800" b="1" dirty="0" smtClean="0"/>
              <a:t>Individual Work (to be demonstrated/presented on 29 May &amp; 01 June 2018)</a:t>
            </a:r>
            <a:r>
              <a:rPr lang="en-US" sz="2800" dirty="0" smtClean="0"/>
              <a:t/>
            </a:r>
            <a:br>
              <a:rPr lang="en-US" sz="2800" dirty="0" smtClean="0"/>
            </a:br>
            <a:r>
              <a:rPr lang="en-US" sz="2800" dirty="0" smtClean="0"/>
              <a:t>Preparation, Advantages and </a:t>
            </a:r>
            <a:r>
              <a:rPr lang="en-US" sz="2800" dirty="0"/>
              <a:t>D</a:t>
            </a:r>
            <a:r>
              <a:rPr lang="en-US" sz="2800" dirty="0" smtClean="0"/>
              <a:t>isadvantages</a:t>
            </a:r>
            <a:endParaRPr lang="en-US" sz="2800" dirty="0"/>
          </a:p>
        </p:txBody>
      </p:sp>
      <p:sp>
        <p:nvSpPr>
          <p:cNvPr id="3" name="Content Placeholder 2"/>
          <p:cNvSpPr>
            <a:spLocks noGrp="1"/>
          </p:cNvSpPr>
          <p:nvPr>
            <p:ph idx="1"/>
          </p:nvPr>
        </p:nvSpPr>
        <p:spPr>
          <a:xfrm>
            <a:off x="762000" y="1295400"/>
            <a:ext cx="8142526" cy="4724400"/>
          </a:xfrm>
        </p:spPr>
        <p:txBody>
          <a:bodyPr>
            <a:normAutofit fontScale="77500" lnSpcReduction="20000"/>
          </a:bodyPr>
          <a:lstStyle/>
          <a:p>
            <a:r>
              <a:rPr lang="en-US" dirty="0" smtClean="0"/>
              <a:t>Role playing                              - Maryam </a:t>
            </a:r>
            <a:r>
              <a:rPr lang="en-US" dirty="0" err="1" smtClean="0"/>
              <a:t>Afan</a:t>
            </a:r>
            <a:endParaRPr lang="en-US" dirty="0" smtClean="0"/>
          </a:p>
          <a:p>
            <a:r>
              <a:rPr lang="en-US" dirty="0" smtClean="0"/>
              <a:t>Jig saw                                       - </a:t>
            </a:r>
            <a:r>
              <a:rPr lang="en-US" dirty="0" err="1" smtClean="0"/>
              <a:t>Warda</a:t>
            </a:r>
            <a:endParaRPr lang="en-US" dirty="0" smtClean="0"/>
          </a:p>
          <a:p>
            <a:r>
              <a:rPr lang="en-US" dirty="0" smtClean="0"/>
              <a:t>Blended learning                       - </a:t>
            </a:r>
            <a:r>
              <a:rPr lang="en-US" dirty="0" err="1" smtClean="0"/>
              <a:t>Tuvunao</a:t>
            </a:r>
            <a:endParaRPr lang="en-US" dirty="0" smtClean="0"/>
          </a:p>
          <a:p>
            <a:r>
              <a:rPr lang="en-US" dirty="0" smtClean="0"/>
              <a:t>Demonstration                          - Khadija </a:t>
            </a:r>
            <a:r>
              <a:rPr lang="en-US" dirty="0" err="1" smtClean="0"/>
              <a:t>Rijal</a:t>
            </a:r>
            <a:endParaRPr lang="en-US" dirty="0" smtClean="0"/>
          </a:p>
          <a:p>
            <a:r>
              <a:rPr lang="en-US" dirty="0" smtClean="0"/>
              <a:t>Case study                                 - Khadija Hussein</a:t>
            </a:r>
          </a:p>
          <a:p>
            <a:r>
              <a:rPr lang="en-US" dirty="0" smtClean="0"/>
              <a:t>Informal cooperative learning  - </a:t>
            </a:r>
            <a:r>
              <a:rPr lang="en-US" dirty="0" err="1" smtClean="0"/>
              <a:t>Thureyya</a:t>
            </a:r>
            <a:endParaRPr lang="en-US" dirty="0" smtClean="0"/>
          </a:p>
          <a:p>
            <a:r>
              <a:rPr lang="en-US" dirty="0" smtClean="0"/>
              <a:t>Problem based learning            - </a:t>
            </a:r>
            <a:r>
              <a:rPr lang="en-US" dirty="0" err="1" smtClean="0"/>
              <a:t>Sada</a:t>
            </a:r>
            <a:r>
              <a:rPr lang="en-US" dirty="0" smtClean="0"/>
              <a:t> </a:t>
            </a:r>
            <a:r>
              <a:rPr lang="en-US" dirty="0" err="1" smtClean="0"/>
              <a:t>Yussuf</a:t>
            </a:r>
            <a:endParaRPr lang="en-US" dirty="0" smtClean="0"/>
          </a:p>
          <a:p>
            <a:r>
              <a:rPr lang="en-US" dirty="0" smtClean="0"/>
              <a:t>Small group discussion             - </a:t>
            </a:r>
            <a:r>
              <a:rPr lang="en-US" dirty="0" err="1" smtClean="0"/>
              <a:t>Fatma</a:t>
            </a:r>
            <a:endParaRPr lang="en-US" dirty="0" smtClean="0"/>
          </a:p>
          <a:p>
            <a:r>
              <a:rPr lang="en-US" dirty="0"/>
              <a:t>Reverse </a:t>
            </a:r>
            <a:r>
              <a:rPr lang="en-US" dirty="0" smtClean="0"/>
              <a:t>Jigsaw                           - </a:t>
            </a:r>
            <a:r>
              <a:rPr lang="en-US" dirty="0" err="1" smtClean="0"/>
              <a:t>Shawana</a:t>
            </a:r>
            <a:endParaRPr lang="en-US" dirty="0"/>
          </a:p>
          <a:p>
            <a:r>
              <a:rPr lang="en-US" dirty="0" smtClean="0"/>
              <a:t>Questioning                                - </a:t>
            </a:r>
            <a:r>
              <a:rPr lang="en-US" dirty="0" err="1" smtClean="0"/>
              <a:t>Bimkubwa</a:t>
            </a:r>
            <a:endParaRPr lang="en-US" dirty="0" smtClean="0"/>
          </a:p>
          <a:p>
            <a:r>
              <a:rPr lang="en-US" dirty="0" smtClean="0"/>
              <a:t>Collaborative learning               - Aisha</a:t>
            </a:r>
          </a:p>
          <a:p>
            <a:r>
              <a:rPr lang="en-US" dirty="0"/>
              <a:t>Inside-outside </a:t>
            </a:r>
            <a:r>
              <a:rPr lang="en-US" dirty="0" smtClean="0"/>
              <a:t>circle                   - </a:t>
            </a:r>
            <a:r>
              <a:rPr lang="en-US" dirty="0" err="1" smtClean="0"/>
              <a:t>Sada</a:t>
            </a:r>
            <a:r>
              <a:rPr lang="en-US" dirty="0" smtClean="0"/>
              <a:t> Hassan</a:t>
            </a:r>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64246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endParaRPr lang="en-US" dirty="0" smtClean="0"/>
          </a:p>
          <a:p>
            <a:endParaRPr lang="en-US" dirty="0" smtClean="0"/>
          </a:p>
          <a:p>
            <a:pPr algn="ctr"/>
            <a:r>
              <a:rPr lang="en-US" b="1" dirty="0" smtClean="0"/>
              <a:t>THANKS FOR LISTENING </a:t>
            </a:r>
            <a:endParaRPr lang="en-US" b="1" dirty="0"/>
          </a:p>
        </p:txBody>
      </p:sp>
      <p:sp>
        <p:nvSpPr>
          <p:cNvPr id="4" name="Title 3"/>
          <p:cNvSpPr>
            <a:spLocks noGrp="1"/>
          </p:cNvSpPr>
          <p:nvPr>
            <p:ph type="ctrTitle"/>
          </p:nvPr>
        </p:nvSpPr>
        <p:spPr/>
        <p:txBody>
          <a:bodyPr/>
          <a:lstStyle/>
          <a:p>
            <a:endParaRPr lang="en-US"/>
          </a:p>
        </p:txBody>
      </p:sp>
    </p:spTree>
    <p:extLst>
      <p:ext uri="{BB962C8B-B14F-4D97-AF65-F5344CB8AC3E}">
        <p14:creationId xmlns:p14="http://schemas.microsoft.com/office/powerpoint/2010/main" val="22731792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p:nvPr>
        </p:nvSpPr>
        <p:spPr>
          <a:xfrm>
            <a:off x="685800" y="2130425"/>
            <a:ext cx="7772400" cy="1470025"/>
          </a:xfrm>
        </p:spPr>
        <p:txBody>
          <a:bodyPr/>
          <a:lstStyle/>
          <a:p>
            <a:pPr eaLnBrk="1" hangingPunct="1"/>
            <a:r>
              <a:rPr lang="en-US" dirty="0" smtClean="0">
                <a:solidFill>
                  <a:schemeClr val="tx1"/>
                </a:solidFill>
              </a:rPr>
              <a:t>THEORIES OF LEARNING </a:t>
            </a:r>
            <a:endParaRPr lang="en-GB" dirty="0" smtClean="0">
              <a:solidFill>
                <a:schemeClr val="tx1"/>
              </a:solidFill>
            </a:endParaRPr>
          </a:p>
        </p:txBody>
      </p:sp>
      <p:sp>
        <p:nvSpPr>
          <p:cNvPr id="3" name="Subtitle 2"/>
          <p:cNvSpPr>
            <a:spLocks noGrp="1"/>
          </p:cNvSpPr>
          <p:nvPr>
            <p:ph type="subTitle" idx="1"/>
          </p:nvPr>
        </p:nvSpPr>
        <p:spPr/>
        <p:txBody>
          <a:bodyPr/>
          <a:lstStyle/>
          <a:p>
            <a:pPr eaLnBrk="1" hangingPunct="1">
              <a:defRPr/>
            </a:pPr>
            <a:endParaRPr lang="en-US" dirty="0" smtClean="0"/>
          </a:p>
          <a:p>
            <a:pPr eaLnBrk="1" hangingPunct="1">
              <a:defRPr/>
            </a:pPr>
            <a:endParaRPr lang="en-US" dirty="0" smtClean="0"/>
          </a:p>
          <a:p>
            <a:pPr eaLnBrk="1" hangingPunct="1">
              <a:defRPr/>
            </a:pPr>
            <a:r>
              <a:rPr lang="en-US" dirty="0" smtClean="0"/>
              <a:t>				</a:t>
            </a:r>
          </a:p>
        </p:txBody>
      </p:sp>
    </p:spTree>
    <p:extLst>
      <p:ext uri="{BB962C8B-B14F-4D97-AF65-F5344CB8AC3E}">
        <p14:creationId xmlns:p14="http://schemas.microsoft.com/office/powerpoint/2010/main" val="30126731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257800"/>
          </a:xfrm>
        </p:spPr>
        <p:txBody>
          <a:bodyPr>
            <a:normAutofit/>
          </a:bodyPr>
          <a:lstStyle/>
          <a:p>
            <a:pPr>
              <a:defRPr/>
            </a:pPr>
            <a:r>
              <a:rPr lang="en-US" b="1" dirty="0" smtClean="0"/>
              <a:t>Methods of teaching </a:t>
            </a:r>
          </a:p>
          <a:p>
            <a:pPr marL="624078" indent="-514350">
              <a:buFont typeface="Wingdings 3" pitchFamily="18" charset="2"/>
              <a:buAutoNum type="alphaLcParenR"/>
              <a:defRPr/>
            </a:pPr>
            <a:r>
              <a:rPr lang="en-US" b="1" dirty="0" smtClean="0"/>
              <a:t>Problem solving methods</a:t>
            </a:r>
          </a:p>
          <a:p>
            <a:pPr marL="624078" indent="-514350">
              <a:buFont typeface="Wingdings 3" pitchFamily="18" charset="2"/>
              <a:buAutoNum type="alphaLcParenR"/>
              <a:defRPr/>
            </a:pPr>
            <a:r>
              <a:rPr lang="en-US" b="1" dirty="0" smtClean="0"/>
              <a:t>Project</a:t>
            </a:r>
          </a:p>
          <a:p>
            <a:pPr marL="624078" indent="-514350">
              <a:buFont typeface="Wingdings 3" pitchFamily="18" charset="2"/>
              <a:buAutoNum type="alphaLcParenR"/>
              <a:defRPr/>
            </a:pPr>
            <a:r>
              <a:rPr lang="en-US" b="1" dirty="0" smtClean="0"/>
              <a:t>Field study</a:t>
            </a:r>
          </a:p>
          <a:p>
            <a:pPr marL="624078" indent="-514350">
              <a:buFont typeface="Wingdings 3" pitchFamily="18" charset="2"/>
              <a:buAutoNum type="alphaLcParenR"/>
              <a:defRPr/>
            </a:pPr>
            <a:r>
              <a:rPr lang="en-US" b="1" dirty="0" smtClean="0"/>
              <a:t>Lecture methods</a:t>
            </a:r>
          </a:p>
          <a:p>
            <a:pPr marL="624078" indent="-514350">
              <a:buFont typeface="Wingdings 3" pitchFamily="18" charset="2"/>
              <a:buAutoNum type="alphaLcParenR"/>
              <a:defRPr/>
            </a:pPr>
            <a:r>
              <a:rPr lang="en-US" b="1" dirty="0" smtClean="0"/>
              <a:t>Questioning methods</a:t>
            </a:r>
          </a:p>
          <a:p>
            <a:pPr marL="624078" indent="-514350">
              <a:buFont typeface="Wingdings 3" pitchFamily="18" charset="2"/>
              <a:buAutoNum type="alphaLcParenR"/>
              <a:defRPr/>
            </a:pPr>
            <a:r>
              <a:rPr lang="en-US" b="1" dirty="0" smtClean="0"/>
              <a:t>Case study</a:t>
            </a:r>
          </a:p>
          <a:p>
            <a:pPr marL="624078" indent="-514350">
              <a:buFont typeface="Wingdings 3" pitchFamily="18" charset="2"/>
              <a:buAutoNum type="alphaLcParenR"/>
              <a:defRPr/>
            </a:pPr>
            <a:r>
              <a:rPr lang="en-US" b="1" dirty="0" smtClean="0"/>
              <a:t>Brainstorming method</a:t>
            </a:r>
          </a:p>
          <a:p>
            <a:pPr>
              <a:buFont typeface="Wingdings 3" pitchFamily="18" charset="2"/>
              <a:buNone/>
              <a:defRPr/>
            </a:pPr>
            <a:endParaRPr lang="en-US" dirty="0"/>
          </a:p>
        </p:txBody>
      </p:sp>
      <p:sp>
        <p:nvSpPr>
          <p:cNvPr id="3" name="Title 2"/>
          <p:cNvSpPr>
            <a:spLocks noGrp="1"/>
          </p:cNvSpPr>
          <p:nvPr>
            <p:ph type="title"/>
          </p:nvPr>
        </p:nvSpPr>
        <p:spPr>
          <a:xfrm>
            <a:off x="457200" y="228600"/>
            <a:ext cx="8229600" cy="685800"/>
          </a:xfrm>
        </p:spPr>
        <p:txBody>
          <a:bodyPr/>
          <a:lstStyle/>
          <a:p>
            <a:pPr>
              <a:defRPr/>
            </a:pPr>
            <a:r>
              <a:rPr lang="en-US" sz="3600" dirty="0" smtClean="0"/>
              <a:t>TEACHING METHODS</a:t>
            </a:r>
            <a:endParaRPr lang="en-US" sz="3600" dirty="0"/>
          </a:p>
        </p:txBody>
      </p:sp>
    </p:spTree>
    <p:extLst>
      <p:ext uri="{BB962C8B-B14F-4D97-AF65-F5344CB8AC3E}">
        <p14:creationId xmlns:p14="http://schemas.microsoft.com/office/powerpoint/2010/main" val="10811064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066800" y="228600"/>
            <a:ext cx="7451725" cy="693737"/>
          </a:xfrm>
        </p:spPr>
        <p:txBody>
          <a:bodyPr>
            <a:normAutofit fontScale="90000"/>
          </a:bodyPr>
          <a:lstStyle/>
          <a:p>
            <a:pPr eaLnBrk="1" hangingPunct="1"/>
            <a:r>
              <a:rPr lang="en-GB" sz="4000" b="1" dirty="0" smtClean="0"/>
              <a:t>Selected learning theorists </a:t>
            </a:r>
          </a:p>
        </p:txBody>
      </p:sp>
      <p:sp>
        <p:nvSpPr>
          <p:cNvPr id="50179" name="Content Placeholder 2"/>
          <p:cNvSpPr>
            <a:spLocks noGrp="1"/>
          </p:cNvSpPr>
          <p:nvPr>
            <p:ph idx="1"/>
          </p:nvPr>
        </p:nvSpPr>
        <p:spPr>
          <a:noFill/>
          <a:ln>
            <a:solidFill>
              <a:srgbClr val="FFFF00"/>
            </a:solidFill>
          </a:ln>
        </p:spPr>
        <p:txBody>
          <a:bodyPr>
            <a:normAutofit/>
          </a:bodyPr>
          <a:lstStyle/>
          <a:p>
            <a:pPr eaLnBrk="1" hangingPunct="1"/>
            <a:r>
              <a:rPr lang="en-GB"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1.Behavioral theories </a:t>
            </a:r>
          </a:p>
          <a:p>
            <a:pPr eaLnBrk="1" hangingPunct="1"/>
            <a:r>
              <a:rPr lang="en-GB"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2.Cognitive theories </a:t>
            </a:r>
          </a:p>
          <a:p>
            <a:pPr eaLnBrk="1" hangingPunct="1"/>
            <a:r>
              <a:rPr lang="en-GB" sz="4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3.Social learning theories </a:t>
            </a:r>
          </a:p>
          <a:p>
            <a:pPr eaLnBrk="1" hangingPunct="1">
              <a:buNone/>
            </a:pPr>
            <a:endParaRPr lang="en-GB" sz="4800" dirty="0" smtClean="0"/>
          </a:p>
        </p:txBody>
      </p:sp>
    </p:spTree>
    <p:extLst>
      <p:ext uri="{BB962C8B-B14F-4D97-AF65-F5344CB8AC3E}">
        <p14:creationId xmlns:p14="http://schemas.microsoft.com/office/powerpoint/2010/main" val="19107863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GB" sz="4800" smtClean="0"/>
              <a:t>Behavioral theories </a:t>
            </a:r>
          </a:p>
        </p:txBody>
      </p:sp>
      <p:sp>
        <p:nvSpPr>
          <p:cNvPr id="51203" name="Content Placeholder 2"/>
          <p:cNvSpPr>
            <a:spLocks noGrp="1"/>
          </p:cNvSpPr>
          <p:nvPr>
            <p:ph idx="1"/>
          </p:nvPr>
        </p:nvSpPr>
        <p:spPr/>
        <p:txBody>
          <a:bodyPr>
            <a:normAutofit fontScale="92500" lnSpcReduction="10000"/>
          </a:bodyPr>
          <a:lstStyle/>
          <a:p>
            <a:pPr algn="just" eaLnBrk="1" hangingPunct="1"/>
            <a:r>
              <a:rPr lang="en-US" sz="4400" dirty="0" smtClean="0"/>
              <a:t>View learning as a change of </a:t>
            </a:r>
            <a:r>
              <a:rPr lang="en-US" sz="4400" dirty="0" smtClean="0"/>
              <a:t>behaviors </a:t>
            </a:r>
            <a:r>
              <a:rPr lang="en-US" sz="4400" dirty="0" smtClean="0"/>
              <a:t>resulting form specific learning experiences </a:t>
            </a:r>
          </a:p>
          <a:p>
            <a:pPr algn="just" eaLnBrk="1" hangingPunct="1"/>
            <a:r>
              <a:rPr lang="en-US" sz="4400" dirty="0" smtClean="0"/>
              <a:t>If a learner is able to do something they were not able to do before the learning, then learning has taken place </a:t>
            </a:r>
          </a:p>
          <a:p>
            <a:pPr eaLnBrk="1" hangingPunct="1">
              <a:buFont typeface="Arial" charset="0"/>
              <a:buNone/>
            </a:pPr>
            <a:endParaRPr lang="en-GB" sz="4400" dirty="0" smtClean="0"/>
          </a:p>
        </p:txBody>
      </p:sp>
    </p:spTree>
    <p:extLst>
      <p:ext uri="{BB962C8B-B14F-4D97-AF65-F5344CB8AC3E}">
        <p14:creationId xmlns:p14="http://schemas.microsoft.com/office/powerpoint/2010/main" val="4068578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blinds(horizontal)">
                                      <p:cBhvr>
                                        <p:cTn id="7" dur="5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blinds(horizontal)">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2129</Words>
  <Application>Microsoft Office PowerPoint</Application>
  <PresentationFormat>On-screen Show (4:3)</PresentationFormat>
  <Paragraphs>246</Paragraphs>
  <Slides>58</Slides>
  <Notes>1</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TEACHING METHODS</vt:lpstr>
      <vt:lpstr>Theories of Teaching </vt:lpstr>
      <vt:lpstr>Theories of teaching </vt:lpstr>
      <vt:lpstr>PowerPoint Presentation</vt:lpstr>
      <vt:lpstr>PowerPoint Presentation</vt:lpstr>
      <vt:lpstr>THEORIES OF LEARNING </vt:lpstr>
      <vt:lpstr>TEACHING METHODS</vt:lpstr>
      <vt:lpstr>Selected learning theorists </vt:lpstr>
      <vt:lpstr>Behavioral theories </vt:lpstr>
      <vt:lpstr>Behavioral Theory</vt:lpstr>
      <vt:lpstr>Cognitive Theory</vt:lpstr>
      <vt:lpstr>PowerPoint Presentation</vt:lpstr>
      <vt:lpstr>PowerPoint Presentation</vt:lpstr>
      <vt:lpstr>Stages of human development</vt:lpstr>
      <vt:lpstr>PowerPoint Presentation</vt:lpstr>
      <vt:lpstr>Constructivism </vt:lpstr>
      <vt:lpstr>PowerPoint Presentation</vt:lpstr>
      <vt:lpstr>PowerPoint Presentation</vt:lpstr>
      <vt:lpstr>Implications of learning theories in teaching </vt:lpstr>
      <vt:lpstr>TEACHING METHODS</vt:lpstr>
      <vt:lpstr>Steps Used in PSM.</vt:lpstr>
      <vt:lpstr>Steps Used in PSM.</vt:lpstr>
      <vt:lpstr>Steps Used in PSM.</vt:lpstr>
      <vt:lpstr>ADV. OF PSM</vt:lpstr>
      <vt:lpstr>Limitations of PSM</vt:lpstr>
      <vt:lpstr>PROJECT  METHOD </vt:lpstr>
      <vt:lpstr>PROJECT METHOD</vt:lpstr>
      <vt:lpstr>GUIDELINE FOR USING PROJECT  METHOD</vt:lpstr>
      <vt:lpstr>Guideline cont……………..</vt:lpstr>
      <vt:lpstr>ADV. OF PROJECT METHOD</vt:lpstr>
      <vt:lpstr>Limitations of Project Method</vt:lpstr>
      <vt:lpstr>DISCUSSION METHOD</vt:lpstr>
      <vt:lpstr>HOW TO USE DISCUSSION METHOD</vt:lpstr>
      <vt:lpstr>HOW TO USE DISCUSSION METHOD</vt:lpstr>
      <vt:lpstr>HOW TO USE DISCUSSION METHOD</vt:lpstr>
      <vt:lpstr>HOW TO USE DISCUSSION METHOD</vt:lpstr>
      <vt:lpstr>ADV. OF DISCUSSION METHOD</vt:lpstr>
      <vt:lpstr>LIMITATIONS OF DISCUSSION METHOD</vt:lpstr>
      <vt:lpstr>LIMITATIONS OF DISCUSSION METHOD</vt:lpstr>
      <vt:lpstr>FIELD STUDY</vt:lpstr>
      <vt:lpstr>GUIDELINE FOR A SUCCESSFULFIELD STUDY</vt:lpstr>
      <vt:lpstr>GUIDELINE FOR A SUCCESSFULFIELD STUDY</vt:lpstr>
      <vt:lpstr>GUIDELINE FOR A SUCCESSFULFIELD STUDY</vt:lpstr>
      <vt:lpstr>GUIDELINE FOR A SUCCESSFULFIELD STUDY</vt:lpstr>
      <vt:lpstr>GUIDELINE FOR A SUCCESSFULFIELD STUDY</vt:lpstr>
      <vt:lpstr>ADV. OF FIELD STUDY</vt:lpstr>
      <vt:lpstr>ADV. OF FIELD STUDY</vt:lpstr>
      <vt:lpstr>THE LIMITATIONS OF FIELD STUDY</vt:lpstr>
      <vt:lpstr>LIMITATIONS OF FIELD STUDY</vt:lpstr>
      <vt:lpstr>LECTURE METHOD</vt:lpstr>
      <vt:lpstr>LECTURE METHOD</vt:lpstr>
      <vt:lpstr>LECTURE METHOD</vt:lpstr>
      <vt:lpstr>GUIDELINE OF USING LECTURE METHOD</vt:lpstr>
      <vt:lpstr>GUIDELINE FOR USING LECTURE</vt:lpstr>
      <vt:lpstr>ADV. OF LECTURE METHOD</vt:lpstr>
      <vt:lpstr>LIMITATIONS OF LECTURE METHOD</vt:lpstr>
      <vt:lpstr>Individual Work (to be demonstrated/presented on 29 May &amp; 01 June 2018) Preparation, Advantages and Disadvantages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METHODS</dc:title>
  <dc:creator>cs</dc:creator>
  <cp:lastModifiedBy>cs</cp:lastModifiedBy>
  <cp:revision>1</cp:revision>
  <dcterms:created xsi:type="dcterms:W3CDTF">2018-10-03T20:15:45Z</dcterms:created>
  <dcterms:modified xsi:type="dcterms:W3CDTF">2018-10-03T20:20:04Z</dcterms:modified>
</cp:coreProperties>
</file>