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7EC4603-B1C7-44E8-A815-F7B82BB4FF03}" type="datetimeFigureOut">
              <a:rPr lang="en-US" smtClean="0"/>
              <a:pPr/>
              <a:t>3/25/2009</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A48A8B0A-8143-40E0-B185-B91E44FD797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EC4603-B1C7-44E8-A815-F7B82BB4FF03}" type="datetimeFigureOut">
              <a:rPr lang="en-US" smtClean="0"/>
              <a:pPr/>
              <a:t>3/25/2009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EC4603-B1C7-44E8-A815-F7B82BB4FF03}" type="datetimeFigureOut">
              <a:rPr lang="en-US" smtClean="0"/>
              <a:pPr/>
              <a:t>3/25/2009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EC4603-B1C7-44E8-A815-F7B82BB4FF03}" type="datetimeFigureOut">
              <a:rPr lang="en-US" smtClean="0"/>
              <a:pPr/>
              <a:t>3/25/2009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7EC4603-B1C7-44E8-A815-F7B82BB4FF03}" type="datetimeFigureOut">
              <a:rPr lang="en-US" smtClean="0"/>
              <a:pPr/>
              <a:t>3/25/2009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8A8B0A-8143-40E0-B185-B91E44FD7978}"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EC4603-B1C7-44E8-A815-F7B82BB4FF03}" type="datetimeFigureOut">
              <a:rPr lang="en-US" smtClean="0"/>
              <a:pPr/>
              <a:t>3/25/2009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7EC4603-B1C7-44E8-A815-F7B82BB4FF03}" type="datetimeFigureOut">
              <a:rPr lang="en-US" smtClean="0"/>
              <a:pPr/>
              <a:t>3/25/2009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EC4603-B1C7-44E8-A815-F7B82BB4FF03}" type="datetimeFigureOut">
              <a:rPr lang="en-US" smtClean="0"/>
              <a:pPr/>
              <a:t>3/25/2009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4603-B1C7-44E8-A815-F7B82BB4FF03}" type="datetimeFigureOut">
              <a:rPr lang="en-US" smtClean="0"/>
              <a:pPr/>
              <a:t>3/25/2009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7EC4603-B1C7-44E8-A815-F7B82BB4FF03}" type="datetimeFigureOut">
              <a:rPr lang="en-US" smtClean="0"/>
              <a:pPr/>
              <a:t>3/25/2009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8A8B0A-8143-40E0-B185-B91E44FD797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EC4603-B1C7-44E8-A815-F7B82BB4FF03}" type="datetimeFigureOut">
              <a:rPr lang="en-US" smtClean="0"/>
              <a:pPr/>
              <a:t>3/25/2009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A48A8B0A-8143-40E0-B185-B91E44FD7978}"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7EC4603-B1C7-44E8-A815-F7B82BB4FF03}" type="datetimeFigureOut">
              <a:rPr lang="en-US" smtClean="0"/>
              <a:pPr/>
              <a:t>3/25/2009</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A8B0A-8143-40E0-B185-B91E44FD7978}"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714356"/>
            <a:ext cx="7772400" cy="5143536"/>
          </a:xfrm>
        </p:spPr>
        <p:txBody>
          <a:bodyPr>
            <a:normAutofit/>
          </a:bodyPr>
          <a:lstStyle/>
          <a:p>
            <a:pPr algn="ctr">
              <a:lnSpc>
                <a:spcPct val="114000"/>
              </a:lnSpc>
            </a:pPr>
            <a:r>
              <a:rPr lang="en-GB" sz="6000" b="1" spc="150" dirty="0">
                <a:solidFill>
                  <a:schemeClr val="bg2">
                    <a:lumMod val="10000"/>
                  </a:schemeClr>
                </a:solidFill>
                <a:latin typeface="Felix Titling" pitchFamily="82" charset="0"/>
              </a:rPr>
              <a:t>E-LEARNING INITIATIVES AT THE UNIVERSITY OF </a:t>
            </a:r>
            <a:r>
              <a:rPr lang="en-GB" sz="6000" b="1" spc="150" dirty="0" smtClean="0">
                <a:solidFill>
                  <a:schemeClr val="bg2">
                    <a:lumMod val="10000"/>
                  </a:schemeClr>
                </a:solidFill>
                <a:latin typeface="Felix Titling" pitchFamily="82" charset="0"/>
              </a:rPr>
              <a:t>JOS</a:t>
            </a:r>
            <a:r>
              <a:rPr lang="en-GB" sz="6000" b="1" spc="150" smtClean="0">
                <a:solidFill>
                  <a:schemeClr val="bg2">
                    <a:lumMod val="10000"/>
                  </a:schemeClr>
                </a:solidFill>
                <a:latin typeface="Felix Titling" pitchFamily="82" charset="0"/>
              </a:rPr>
              <a:t/>
            </a:r>
            <a:br>
              <a:rPr lang="en-GB" sz="6000" b="1" spc="150" smtClean="0">
                <a:solidFill>
                  <a:schemeClr val="bg2">
                    <a:lumMod val="10000"/>
                  </a:schemeClr>
                </a:solidFill>
                <a:latin typeface="Felix Titling" pitchFamily="82" charset="0"/>
              </a:rPr>
            </a:br>
            <a:r>
              <a:rPr lang="en-GB" sz="2400" spc="150" smtClean="0">
                <a:solidFill>
                  <a:schemeClr val="bg2">
                    <a:lumMod val="10000"/>
                  </a:schemeClr>
                </a:solidFill>
                <a:latin typeface="Felix Titling" pitchFamily="82" charset="0"/>
              </a:rPr>
              <a:t>By </a:t>
            </a:r>
            <a:r>
              <a:rPr lang="en-GB" sz="2400" spc="150" dirty="0" smtClean="0">
                <a:solidFill>
                  <a:schemeClr val="bg2">
                    <a:lumMod val="10000"/>
                  </a:schemeClr>
                </a:solidFill>
                <a:latin typeface="Felix Titling" pitchFamily="82" charset="0"/>
              </a:rPr>
              <a:t>the DI Team</a:t>
            </a:r>
            <a:r>
              <a:rPr lang="en-GB" sz="6000" dirty="0"/>
              <a:t/>
            </a:r>
            <a:br>
              <a:rPr lang="en-GB" sz="6000" dirty="0"/>
            </a:br>
            <a:endParaRPr lang="en-GB"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pPr lvl="0" algn="just"/>
            <a:r>
              <a:rPr lang="en-GB" dirty="0"/>
              <a:t>Another initiative on digitizing and uploading land-mark High Court judgements in the Central Zone of Nigeria is at an advanced stage.</a:t>
            </a:r>
          </a:p>
          <a:p>
            <a:pPr lvl="0" algn="just"/>
            <a:r>
              <a:rPr lang="en-GB" dirty="0"/>
              <a:t>Today, the facilities at the web-based research lab are being used to train law students, faculty staff, lawyers and High Court Judges across Nigeria.</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70000" lnSpcReduction="20000"/>
          </a:bodyPr>
          <a:lstStyle/>
          <a:p>
            <a:pPr lvl="0" algn="just">
              <a:buNone/>
            </a:pPr>
            <a:r>
              <a:rPr lang="en-GB" dirty="0" smtClean="0"/>
              <a:t>3</a:t>
            </a:r>
            <a:r>
              <a:rPr lang="en-GB" sz="3600" dirty="0" smtClean="0"/>
              <a:t>. Faculty </a:t>
            </a:r>
            <a:r>
              <a:rPr lang="en-GB" sz="3600" dirty="0"/>
              <a:t>e-Learning Initiatives</a:t>
            </a:r>
          </a:p>
          <a:p>
            <a:pPr lvl="0" algn="just"/>
            <a:r>
              <a:rPr lang="en-GB" sz="3600" dirty="0"/>
              <a:t>In a response to the challenges of overcrowded classrooms </a:t>
            </a:r>
            <a:r>
              <a:rPr lang="en-GB" sz="3600" dirty="0" smtClean="0"/>
              <a:t>,</a:t>
            </a:r>
            <a:r>
              <a:rPr lang="en-GB" sz="3600" dirty="0" smtClean="0"/>
              <a:t> </a:t>
            </a:r>
            <a:r>
              <a:rPr lang="en-GB" sz="3600" dirty="0"/>
              <a:t>under achievement and content assessment, some departments, notably, the Department of Mathematics, Anatomy and the Institute of Education are taking steps to digitize some of the heavily subscribed courses in these departments and upload them on </a:t>
            </a:r>
            <a:r>
              <a:rPr lang="en-GB" sz="3600" dirty="0" err="1"/>
              <a:t>Moodle</a:t>
            </a:r>
            <a:r>
              <a:rPr lang="en-GB" sz="3600" dirty="0"/>
              <a:t>, the LMS of the University. Teaching and learning with Computers is often complemented with interactive CD-ROMs to enhance students’ access at the Department of Anatomy.</a:t>
            </a:r>
          </a:p>
          <a:p>
            <a:pPr lvl="0" algn="just"/>
            <a:r>
              <a:rPr lang="en-GB" sz="3600" dirty="0"/>
              <a:t>At the Faculty of Natural Sciences, the Maths Department has introduced e-learning activities to standardize content delivery and monitoring of students progress in Maths 101, Maths 103. This initiative was recently extended to a course in Computer Sciences.</a:t>
            </a:r>
          </a:p>
          <a:p>
            <a:pPr algn="just"/>
            <a:endParaRPr lang="en-GB"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lvl="0" algn="just">
              <a:buNone/>
            </a:pPr>
            <a:r>
              <a:rPr lang="en-GB" dirty="0" smtClean="0"/>
              <a:t>4.	The </a:t>
            </a:r>
            <a:r>
              <a:rPr lang="en-GB" dirty="0"/>
              <a:t>Sustainability Strategy</a:t>
            </a:r>
          </a:p>
          <a:p>
            <a:pPr lvl="0" algn="just"/>
            <a:r>
              <a:rPr lang="en-GB" dirty="0"/>
              <a:t>During the second tranche of the Jos-Carnegie Partnership, the JCPC put in place the Decentralization and Dispersal and the Departmental Initiatives not only to foster ownership of ICT at the University but also to further empower staff, students and the Administration to use ICT effectively to enhance teaching, learning, research and administration.</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lnSpcReduction="10000"/>
          </a:bodyPr>
          <a:lstStyle/>
          <a:p>
            <a:pPr lvl="0" algn="just">
              <a:buNone/>
            </a:pPr>
            <a:r>
              <a:rPr lang="en-GB" dirty="0" smtClean="0"/>
              <a:t>5.	Objectives </a:t>
            </a:r>
            <a:r>
              <a:rPr lang="en-GB" dirty="0"/>
              <a:t>of the Departmental Initiatives</a:t>
            </a:r>
          </a:p>
          <a:p>
            <a:pPr lvl="0" algn="just"/>
            <a:r>
              <a:rPr lang="en-GB" dirty="0"/>
              <a:t>The main Goal of the Departmental Initiatives program is to promote the adoption of e-learning by staff and students for effective teaching, learning and service delivery at the University of Jos. To achieve this goal, four objectives were formulated.</a:t>
            </a:r>
          </a:p>
          <a:p>
            <a:pPr lvl="0" algn="just"/>
            <a:r>
              <a:rPr lang="en-GB" dirty="0"/>
              <a:t>To stimulate staff and students to use existing ICT facilities.</a:t>
            </a:r>
          </a:p>
          <a:p>
            <a:pPr lvl="0" algn="just"/>
            <a:r>
              <a:rPr lang="en-GB" dirty="0"/>
              <a:t>To propose and implement departmental initiatives.</a:t>
            </a:r>
          </a:p>
          <a:p>
            <a:pPr lvl="0" algn="just"/>
            <a:r>
              <a:rPr lang="en-GB" dirty="0"/>
              <a:t>To equip academic staff to improve the quality of teaching and learning by enhanced research through the use of ICT.</a:t>
            </a:r>
          </a:p>
          <a:p>
            <a:pPr lvl="0" algn="just"/>
            <a:r>
              <a:rPr lang="en-GB" dirty="0"/>
              <a:t>To encourage female participation in ICT departmental initiatives.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786478"/>
          </a:xfrm>
        </p:spPr>
        <p:txBody>
          <a:bodyPr>
            <a:normAutofit fontScale="92500" lnSpcReduction="10000"/>
          </a:bodyPr>
          <a:lstStyle/>
          <a:p>
            <a:pPr lvl="0" algn="just">
              <a:buNone/>
            </a:pPr>
            <a:r>
              <a:rPr lang="en-GB" dirty="0" smtClean="0"/>
              <a:t>6.	Sensitization </a:t>
            </a:r>
            <a:r>
              <a:rPr lang="en-GB" dirty="0"/>
              <a:t>Workshops</a:t>
            </a:r>
          </a:p>
          <a:p>
            <a:pPr lvl="0" algn="just"/>
            <a:r>
              <a:rPr lang="en-GB" dirty="0"/>
              <a:t>To achieve objectives </a:t>
            </a:r>
            <a:r>
              <a:rPr lang="en-GB" b="1" dirty="0"/>
              <a:t>1 </a:t>
            </a:r>
            <a:r>
              <a:rPr lang="en-GB" dirty="0"/>
              <a:t>and </a:t>
            </a:r>
            <a:r>
              <a:rPr lang="en-GB" b="1" dirty="0"/>
              <a:t>4</a:t>
            </a:r>
            <a:r>
              <a:rPr lang="en-GB" dirty="0"/>
              <a:t>, four sensitization workshops were organised for various categories of the female population in the University of Jos, while the </a:t>
            </a:r>
            <a:r>
              <a:rPr lang="en-GB" dirty="0" err="1"/>
              <a:t>Moodle</a:t>
            </a:r>
            <a:r>
              <a:rPr lang="en-GB" dirty="0"/>
              <a:t> Training was held for both male and female staff. These were:</a:t>
            </a:r>
          </a:p>
          <a:p>
            <a:pPr lvl="0" algn="just"/>
            <a:r>
              <a:rPr lang="en-GB" dirty="0"/>
              <a:t>A one-day sensitization workshop for New Female Students</a:t>
            </a:r>
          </a:p>
          <a:p>
            <a:pPr lvl="0" algn="just"/>
            <a:r>
              <a:rPr lang="en-GB" dirty="0"/>
              <a:t>A one-day sensitization workshop for Returning and Postgraduate Female Students</a:t>
            </a:r>
          </a:p>
          <a:p>
            <a:pPr lvl="0" algn="just"/>
            <a:r>
              <a:rPr lang="en-GB" dirty="0"/>
              <a:t>Two sets of one-day workshops for Female Academics</a:t>
            </a:r>
          </a:p>
          <a:p>
            <a:pPr lvl="0" algn="just"/>
            <a:r>
              <a:rPr lang="en-GB" dirty="0"/>
              <a:t>A three-day </a:t>
            </a:r>
            <a:r>
              <a:rPr lang="en-GB" dirty="0" err="1"/>
              <a:t>Moodle</a:t>
            </a:r>
            <a:r>
              <a:rPr lang="en-GB" dirty="0"/>
              <a:t> Training Workshop</a:t>
            </a:r>
          </a:p>
          <a:p>
            <a:pPr lvl="1" algn="just"/>
            <a:r>
              <a:rPr lang="en-GB" dirty="0"/>
              <a:t>Audience for the sensitization workshops comprised; new female students, returning and post-graduate female students and female academic staff. For </a:t>
            </a:r>
            <a:r>
              <a:rPr lang="en-GB" dirty="0" err="1"/>
              <a:t>Moodle</a:t>
            </a:r>
            <a:r>
              <a:rPr lang="en-GB" dirty="0"/>
              <a:t>, Academic Staff (both male and female) in the faculties across the University.</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pPr lvl="0">
              <a:buNone/>
            </a:pPr>
            <a:r>
              <a:rPr lang="en-GB" dirty="0" smtClean="0"/>
              <a:t>7.	Key </a:t>
            </a:r>
            <a:r>
              <a:rPr lang="en-GB" dirty="0"/>
              <a:t>Messages</a:t>
            </a:r>
          </a:p>
          <a:p>
            <a:pPr lvl="0"/>
            <a:r>
              <a:rPr lang="en-GB" dirty="0"/>
              <a:t>Key Messages at the workshops centred on the following topics: ICT Infrastructure at the University of Jos: Their Uses and how to Access Them; Career opportunities in ICT; Women Role Models in ICT Within and Outside; E-Services (e-granary, e-library); </a:t>
            </a:r>
            <a:r>
              <a:rPr lang="en-GB" dirty="0" err="1"/>
              <a:t>Moodle</a:t>
            </a:r>
            <a:r>
              <a:rPr lang="en-GB" dirty="0"/>
              <a:t>; and Capabilities of Women in ICT.</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a:bodyPr>
          <a:lstStyle/>
          <a:p>
            <a:pPr lvl="0" algn="just">
              <a:buNone/>
            </a:pPr>
            <a:r>
              <a:rPr lang="en-GB" dirty="0"/>
              <a:t>8</a:t>
            </a:r>
            <a:r>
              <a:rPr lang="en-GB" dirty="0" smtClean="0"/>
              <a:t>.	</a:t>
            </a:r>
            <a:r>
              <a:rPr lang="en-GB" dirty="0" err="1" smtClean="0"/>
              <a:t>Moodle</a:t>
            </a:r>
            <a:r>
              <a:rPr lang="en-GB" dirty="0" smtClean="0"/>
              <a:t> </a:t>
            </a:r>
            <a:r>
              <a:rPr lang="en-GB" dirty="0"/>
              <a:t>Training</a:t>
            </a:r>
          </a:p>
          <a:p>
            <a:pPr lvl="0" algn="just"/>
            <a:r>
              <a:rPr lang="en-GB" dirty="0"/>
              <a:t>A three-day </a:t>
            </a:r>
            <a:r>
              <a:rPr lang="en-GB" dirty="0" err="1"/>
              <a:t>Moodle</a:t>
            </a:r>
            <a:r>
              <a:rPr lang="en-GB" dirty="0"/>
              <a:t> Training workshop was held for academic staff from August 13 – 15, 2008. This was the second such </a:t>
            </a:r>
            <a:r>
              <a:rPr lang="en-GB" dirty="0" err="1"/>
              <a:t>Moodle</a:t>
            </a:r>
            <a:r>
              <a:rPr lang="en-GB" dirty="0"/>
              <a:t> Training Workshop. The first was organised earlier in the year by DDT. The objective of the second </a:t>
            </a:r>
            <a:r>
              <a:rPr lang="en-GB" dirty="0" err="1"/>
              <a:t>Moodle</a:t>
            </a:r>
            <a:r>
              <a:rPr lang="en-GB" dirty="0"/>
              <a:t> training Workshop was to sensitize and train an additional 60 academic staff to be able to upload and teach their courses on the learning management system. Consequently, those who took part in the first </a:t>
            </a:r>
            <a:r>
              <a:rPr lang="en-GB" dirty="0" err="1"/>
              <a:t>Moodle</a:t>
            </a:r>
            <a:r>
              <a:rPr lang="en-GB" dirty="0"/>
              <a:t> training were not included in the second. It was felt that if more academic staff became trained in the use of </a:t>
            </a:r>
            <a:r>
              <a:rPr lang="en-GB" dirty="0" err="1" smtClean="0"/>
              <a:t>Moodle</a:t>
            </a:r>
            <a:r>
              <a:rPr lang="en-GB" dirty="0"/>
              <a:t>, some would eventually wish to use it in teaching some of their courses, while others would indicate some interest in participating in the e-fellowship program.</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10000"/>
          </a:bodyPr>
          <a:lstStyle/>
          <a:p>
            <a:pPr lvl="0" algn="just">
              <a:buNone/>
            </a:pPr>
            <a:r>
              <a:rPr lang="en-GB" dirty="0" smtClean="0"/>
              <a:t>9.	ICT </a:t>
            </a:r>
            <a:r>
              <a:rPr lang="en-GB" dirty="0"/>
              <a:t>Basic Training</a:t>
            </a:r>
          </a:p>
          <a:p>
            <a:pPr lvl="0" algn="just"/>
            <a:r>
              <a:rPr lang="en-GB" dirty="0"/>
              <a:t>DI set up a team that worked on a basic ICT Training Package. This package which has been restructured to involve Microsoft Partnership and Curriculum is now finalized and will soon be uploaded on </a:t>
            </a:r>
            <a:r>
              <a:rPr lang="en-GB" dirty="0" err="1"/>
              <a:t>Moodle</a:t>
            </a:r>
            <a:r>
              <a:rPr lang="en-GB" dirty="0"/>
              <a:t> for use by members of the University Community. The objective of this program is to bridge the technology gap for those who would like to adopt e-Learning but are reluctant or afraid because they lack basic computer skills. When uploaded on </a:t>
            </a:r>
            <a:r>
              <a:rPr lang="en-GB" dirty="0" err="1"/>
              <a:t>Moodle</a:t>
            </a:r>
            <a:r>
              <a:rPr lang="en-GB" dirty="0"/>
              <a:t>, the package will provide training in basic computer skills and will be open to e-fellows of the DI sub-intervention as well as members of the University Community. The course is designed in such a way that participants can be self-taught, but the content can also be used by an instructor to train.</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85000" lnSpcReduction="20000"/>
          </a:bodyPr>
          <a:lstStyle/>
          <a:p>
            <a:pPr lvl="0" algn="just">
              <a:buNone/>
            </a:pPr>
            <a:r>
              <a:rPr lang="en-GB" dirty="0" smtClean="0"/>
              <a:t>10. To </a:t>
            </a:r>
            <a:r>
              <a:rPr lang="en-GB" dirty="0"/>
              <a:t>achieve objectives </a:t>
            </a:r>
            <a:r>
              <a:rPr lang="en-GB" b="1" dirty="0"/>
              <a:t>2 </a:t>
            </a:r>
            <a:r>
              <a:rPr lang="en-GB" dirty="0"/>
              <a:t>and </a:t>
            </a:r>
            <a:r>
              <a:rPr lang="en-GB" b="1" dirty="0"/>
              <a:t>3</a:t>
            </a:r>
            <a:r>
              <a:rPr lang="en-GB" dirty="0"/>
              <a:t>, which is aimed at promoting the use of ICT effectively through the Departmental Initiatives, Stakeholder Consultations were held.</a:t>
            </a:r>
          </a:p>
          <a:p>
            <a:pPr lvl="0" algn="just"/>
            <a:r>
              <a:rPr lang="en-GB" dirty="0"/>
              <a:t>In collaboration with the Decentralization and Dispersal Team (DDT), DI met with all Faculty Boards in the University except the Faculty of Social Sciences. In order to sensitize Faculty Boards about the e-Fellowship and Departmental Initiatives programmes; to brief them on ICT infrastructures available in the University and how to access them. Between May and June, 2008 the course outline template was developed by DI and this was also shared with Deans of Academic Faculties and solicited their input. Following this, the course outline template was modified and sent back to Deans and Directors of Academic Faculties. They were also invited to the lunch-time forum on the presentation of the course outline template on July 3, 2008, where they were encouraged to make further contributions on the template before it was finalized. Following feedback on the course outline template, DI would now see to it that staff begin to use this, especially following the </a:t>
            </a:r>
            <a:r>
              <a:rPr lang="en-GB" dirty="0" err="1"/>
              <a:t>Moodle</a:t>
            </a:r>
            <a:r>
              <a:rPr lang="en-GB" dirty="0"/>
              <a:t> Training.</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85000" lnSpcReduction="20000"/>
          </a:bodyPr>
          <a:lstStyle/>
          <a:p>
            <a:pPr lvl="0" algn="just">
              <a:buNone/>
            </a:pPr>
            <a:r>
              <a:rPr lang="en-GB" dirty="0" smtClean="0"/>
              <a:t>11. Departmental </a:t>
            </a:r>
            <a:r>
              <a:rPr lang="en-GB" dirty="0"/>
              <a:t>Initiative Projects</a:t>
            </a:r>
          </a:p>
          <a:p>
            <a:pPr lvl="0" algn="just"/>
            <a:r>
              <a:rPr lang="en-GB" dirty="0"/>
              <a:t>Following the one-day Proposal Writing Workshop jointly organised by DDT and DI, a final call for proposals was sent out to participants and a timeline for submission given. Some had already sent in their proposals which received inputs and refinements during the proposal Writing Workshops. The received proposals were screened by DI along with consultants Dr. </a:t>
            </a:r>
            <a:r>
              <a:rPr lang="en-GB" dirty="0" err="1"/>
              <a:t>Tanko</a:t>
            </a:r>
            <a:r>
              <a:rPr lang="en-GB" dirty="0"/>
              <a:t> and Dr. </a:t>
            </a:r>
            <a:r>
              <a:rPr lang="en-GB" dirty="0" err="1"/>
              <a:t>Oti</a:t>
            </a:r>
            <a:r>
              <a:rPr lang="en-GB" dirty="0"/>
              <a:t> using criteria already outlined by DI and JCPC. Proposals which showed potential were selected following the screening exercise and award meetings were held with the JCPC. Since even the selected proposals still needed adjustments and refinement, post award meetings were arranged with the awardees to guide them in making the required changes and facilitate implementation. In all, 9 proposals were received and 7 were eventually awarded. Projects will run for 9 – 12 months and each project will cost between </a:t>
            </a:r>
            <a:r>
              <a:rPr lang="en-GB" strike="dblStrike" dirty="0"/>
              <a:t>N</a:t>
            </a:r>
            <a:r>
              <a:rPr lang="en-GB" dirty="0"/>
              <a:t>350,000 to </a:t>
            </a:r>
            <a:r>
              <a:rPr lang="en-GB" strike="dblStrike" dirty="0"/>
              <a:t>N</a:t>
            </a:r>
            <a:r>
              <a:rPr lang="en-GB" dirty="0"/>
              <a:t>500,000. Progress reports will be submitted by March 2009. Out of the 7, women headed two of the project teams.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4800" b="1" dirty="0">
                <a:latin typeface="Felix Titling" pitchFamily="82" charset="0"/>
              </a:rPr>
              <a:t>INTRODUCTION</a:t>
            </a:r>
          </a:p>
        </p:txBody>
      </p:sp>
      <p:sp>
        <p:nvSpPr>
          <p:cNvPr id="4" name="Content Placeholder 3"/>
          <p:cNvSpPr>
            <a:spLocks noGrp="1"/>
          </p:cNvSpPr>
          <p:nvPr>
            <p:ph idx="1"/>
          </p:nvPr>
        </p:nvSpPr>
        <p:spPr/>
        <p:txBody>
          <a:bodyPr numCol="1">
            <a:normAutofit/>
          </a:bodyPr>
          <a:lstStyle/>
          <a:p>
            <a:pPr algn="just">
              <a:buNone/>
            </a:pPr>
            <a:r>
              <a:rPr lang="en-GB" dirty="0" smtClean="0"/>
              <a:t>	Two </a:t>
            </a:r>
            <a:r>
              <a:rPr lang="en-GB" dirty="0"/>
              <a:t>important realities of our age are globalization and increasing availability and use of ICT across the African Continent. Hence, it is important for African Countries to acquire and deploy technologies that will enable them keep pace with global developments in their areas of need. Investment in relevant ICT technologies is also important to enable African countries share contemporary issues, challenges and developments on the continent with global communities of learners.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20000"/>
          </a:bodyPr>
          <a:lstStyle/>
          <a:p>
            <a:pPr lvl="0" algn="just">
              <a:buNone/>
            </a:pPr>
            <a:r>
              <a:rPr lang="en-GB" dirty="0" smtClean="0"/>
              <a:t>12. E-Learning </a:t>
            </a:r>
            <a:r>
              <a:rPr lang="en-GB" dirty="0"/>
              <a:t>Fellowship Projects</a:t>
            </a:r>
          </a:p>
          <a:p>
            <a:pPr lvl="0" algn="just"/>
            <a:r>
              <a:rPr lang="en-GB" dirty="0"/>
              <a:t>The e-Learning Fellowship (henceforth e-Fellows) programme refers to a Community of Academic Fellows who can innovatively use ICT for teaching and learning. The e-Fellows programme allows the university to deepen its level of support and commitment to academic staff by supporting enhancements in e-learning and teaching with technologies.</a:t>
            </a:r>
          </a:p>
          <a:p>
            <a:pPr lvl="0" algn="just"/>
            <a:r>
              <a:rPr lang="en-GB" dirty="0"/>
              <a:t>Following the face-to-face sensitization of faculties at their Faculty Board Meetings on the e-Fellowship programme, DI advertised the programme on the University website using the survey monkey software and laid out the requirements for enrolment. An e-Application form was also posted. In addition, an e-mail was sent to all members of the University Community who have a </a:t>
            </a:r>
            <a:r>
              <a:rPr lang="en-GB" dirty="0" err="1"/>
              <a:t>Unijos</a:t>
            </a:r>
            <a:r>
              <a:rPr lang="en-GB" dirty="0"/>
              <a:t> e-mail address alerting them of the advertisement and the application online.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lnSpcReduction="10000"/>
          </a:bodyPr>
          <a:lstStyle/>
          <a:p>
            <a:pPr lvl="0" algn="just">
              <a:buNone/>
            </a:pPr>
            <a:r>
              <a:rPr lang="en-GB" dirty="0" smtClean="0"/>
              <a:t>13. Women </a:t>
            </a:r>
            <a:r>
              <a:rPr lang="en-GB" dirty="0"/>
              <a:t>in ICT</a:t>
            </a:r>
          </a:p>
          <a:p>
            <a:pPr lvl="0" algn="just"/>
            <a:r>
              <a:rPr lang="en-GB" dirty="0"/>
              <a:t>The purpose of the proposed website for women in ICT in the University of Jos is to motivate women within the community to embrace ICT in learning, teaching, research, administration and career development. The website when it becomes operational, will showcase practising women in ICT on the site as role models to stimulate the female community to follow their challenges and breakthroughs with respect to the use of ICT.</a:t>
            </a:r>
          </a:p>
          <a:p>
            <a:pPr lvl="0" algn="just"/>
            <a:r>
              <a:rPr lang="en-GB" dirty="0"/>
              <a:t>Approval has been sought and obtained for the website to be designed for women in ICT in the University of Jos. The website is under construction. Data are already being obtained from women in ICT within the University of Jos Community.</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929354"/>
          </a:xfrm>
        </p:spPr>
        <p:txBody>
          <a:bodyPr>
            <a:noAutofit/>
          </a:bodyPr>
          <a:lstStyle/>
          <a:p>
            <a:pPr lvl="0" algn="just">
              <a:buNone/>
            </a:pPr>
            <a:r>
              <a:rPr lang="en-GB" sz="2300" dirty="0" smtClean="0"/>
              <a:t>14. Challenges </a:t>
            </a:r>
            <a:r>
              <a:rPr lang="en-GB" sz="2300" dirty="0"/>
              <a:t>Faced and Plans to Overcome the challenges</a:t>
            </a:r>
          </a:p>
          <a:p>
            <a:pPr lvl="0" algn="just"/>
            <a:r>
              <a:rPr lang="en-GB" sz="2300" dirty="0"/>
              <a:t>Although DI was scheduled to start implementing her activities by the 1</a:t>
            </a:r>
            <a:r>
              <a:rPr lang="en-GB" sz="2300" baseline="30000" dirty="0"/>
              <a:t>st</a:t>
            </a:r>
            <a:r>
              <a:rPr lang="en-GB" sz="2300" dirty="0"/>
              <a:t> October, 2007, these activities did not take off until 1</a:t>
            </a:r>
            <a:r>
              <a:rPr lang="en-GB" sz="2300" baseline="30000" dirty="0"/>
              <a:t>st</a:t>
            </a:r>
            <a:r>
              <a:rPr lang="en-GB" sz="2300" dirty="0"/>
              <a:t> April, 2008. The delay was occasioned in part by the University Academic Calendar which caused the DDT sub-intervention to conclude her activities later than had been scheduled. However, detailed planning of DI’s activities actually climaxed at the University of Hull Meeting and Workshop on Project Management with the ICT Consultants in December 2007, through the facilitation of JCPC and Dr. </a:t>
            </a:r>
            <a:r>
              <a:rPr lang="en-GB" sz="2300" dirty="0" err="1"/>
              <a:t>Tanko</a:t>
            </a:r>
            <a:r>
              <a:rPr lang="en-GB" sz="2300" dirty="0"/>
              <a:t> </a:t>
            </a:r>
            <a:r>
              <a:rPr lang="en-GB" sz="2300" dirty="0" err="1"/>
              <a:t>Ishaya</a:t>
            </a:r>
            <a:r>
              <a:rPr lang="en-GB" sz="2300" dirty="0"/>
              <a:t>.</a:t>
            </a:r>
          </a:p>
          <a:p>
            <a:pPr lvl="0" algn="just"/>
            <a:r>
              <a:rPr lang="en-GB" sz="2300" dirty="0"/>
              <a:t>Armed with a detailed plan of activities for the year 2008 and the skills learned at the Project Management Workshop at Hull, it was easy and fast to implement the planned activities. The implementation of DI’s activities was further facilitated by the close collaboration with the Gender Intervention (GIT), </a:t>
            </a:r>
            <a:r>
              <a:rPr lang="en-GB" sz="2300" dirty="0" err="1"/>
              <a:t>UJNet</a:t>
            </a:r>
            <a:r>
              <a:rPr lang="en-GB" sz="2300" dirty="0"/>
              <a:t>, PWS and the DI Team during the implementation process.</a:t>
            </a:r>
          </a:p>
          <a:p>
            <a:pPr algn="just"/>
            <a:endParaRPr lang="en-GB" sz="23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lvl="0" algn="just"/>
            <a:r>
              <a:rPr lang="en-GB" dirty="0"/>
              <a:t>Secondly, there was pressure on the only functional computer lab for DI’s hands-on workshops because of competing demands. However this challenge was overcome through a combination of DI’s flexibility in re-scheduling some of their activities and the kind understanding and cooperation of the ICT directorate which accorded priority to DI’s activities when schedules were tight. The Directorate also ensured that the computers and accessories were in good working condition during DI’s hands-on sessions.</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lvl="0" algn="just">
              <a:buNone/>
            </a:pPr>
            <a:r>
              <a:rPr lang="en-GB" dirty="0" smtClean="0"/>
              <a:t>15. Lessons </a:t>
            </a:r>
            <a:r>
              <a:rPr lang="en-GB" dirty="0"/>
              <a:t>Learned</a:t>
            </a:r>
          </a:p>
          <a:p>
            <a:pPr lvl="0" algn="just"/>
            <a:r>
              <a:rPr lang="en-GB" dirty="0"/>
              <a:t>Hands-on and minds-on ICT sensitization sessions, if properly planned and implemented can motivate women academics to embrace ICT.</a:t>
            </a:r>
          </a:p>
          <a:p>
            <a:pPr lvl="0" algn="just"/>
            <a:r>
              <a:rPr lang="en-GB" dirty="0"/>
              <a:t>Collaboration between interventions helps to strengthen and facilitate the delivery of DI’s activities. Hence, more areas of collaboration will be explored, especially between e-Fellows and the Departmental Initiatives awardees for the delivery of the two projects.</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00042"/>
            <a:ext cx="8229600" cy="5626121"/>
          </a:xfrm>
        </p:spPr>
        <p:txBody>
          <a:bodyPr>
            <a:normAutofit/>
          </a:bodyPr>
          <a:lstStyle/>
          <a:p>
            <a:pPr lvl="0" algn="just"/>
            <a:r>
              <a:rPr lang="en-GB" sz="3600" dirty="0"/>
              <a:t>The policy on Education in Nigeria prescribes that education be used at all levels to promote national development. Hence, investment in ICT at the tertiary level of education to facilitate and support teaching, learning, research, service delivery and overcome challenges is a welcome trend which is consistent with government plan and intention.</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85794"/>
            <a:ext cx="8229600" cy="631844"/>
          </a:xfrm>
        </p:spPr>
        <p:txBody>
          <a:bodyPr>
            <a:normAutofit fontScale="90000"/>
          </a:bodyPr>
          <a:lstStyle/>
          <a:p>
            <a:r>
              <a:rPr lang="en-GB" sz="5300" b="1" dirty="0" smtClean="0">
                <a:latin typeface="Felix Titling" pitchFamily="82" charset="0"/>
              </a:rPr>
              <a:t>THE BEGINNING</a:t>
            </a:r>
            <a:r>
              <a:rPr lang="en-GB" dirty="0"/>
              <a:t/>
            </a:r>
            <a:br>
              <a:rPr lang="en-GB" dirty="0"/>
            </a:br>
            <a:endParaRPr lang="en-GB" dirty="0"/>
          </a:p>
        </p:txBody>
      </p:sp>
      <p:sp>
        <p:nvSpPr>
          <p:cNvPr id="4" name="Content Placeholder 3"/>
          <p:cNvSpPr>
            <a:spLocks noGrp="1"/>
          </p:cNvSpPr>
          <p:nvPr>
            <p:ph idx="1"/>
          </p:nvPr>
        </p:nvSpPr>
        <p:spPr>
          <a:xfrm>
            <a:off x="457200" y="1214422"/>
            <a:ext cx="8229600" cy="4911741"/>
          </a:xfrm>
        </p:spPr>
        <p:txBody>
          <a:bodyPr>
            <a:normAutofit/>
          </a:bodyPr>
          <a:lstStyle/>
          <a:p>
            <a:pPr lvl="0" algn="just"/>
            <a:r>
              <a:rPr lang="en-GB" dirty="0"/>
              <a:t>The seeds of e-learning were planted in the 1980’s by the University of Jos Administration.</a:t>
            </a:r>
          </a:p>
          <a:p>
            <a:pPr lvl="0" algn="just"/>
            <a:r>
              <a:rPr lang="en-GB" dirty="0"/>
              <a:t>An </a:t>
            </a:r>
            <a:r>
              <a:rPr lang="en-GB" dirty="0" err="1"/>
              <a:t>adhoc</a:t>
            </a:r>
            <a:r>
              <a:rPr lang="en-GB" dirty="0"/>
              <a:t> committee was put in place to examine and document “The ability of Computers to facilitate learning, teaching, research and administrative services” at UNIJOS.</a:t>
            </a:r>
          </a:p>
          <a:p>
            <a:pPr lvl="0" algn="just"/>
            <a:r>
              <a:rPr lang="en-GB" dirty="0"/>
              <a:t>While deliberating and acting </a:t>
            </a:r>
            <a:r>
              <a:rPr lang="en-GB" dirty="0" smtClean="0"/>
              <a:t>on the </a:t>
            </a:r>
            <a:r>
              <a:rPr lang="en-GB" dirty="0" err="1" smtClean="0"/>
              <a:t>Commitee’s</a:t>
            </a:r>
            <a:r>
              <a:rPr lang="en-GB" dirty="0" smtClean="0"/>
              <a:t> </a:t>
            </a:r>
            <a:r>
              <a:rPr lang="en-GB" dirty="0"/>
              <a:t>report in subsequent years, successive UNIJOS Administrators clearly demonstrated a shift from the TECHNOLOGY TRANSFER paradigm to a SUSTAINABILITY model.</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a:bodyPr>
          <a:lstStyle/>
          <a:p>
            <a:pPr lvl="0" algn="just"/>
            <a:r>
              <a:rPr lang="en-GB" dirty="0"/>
              <a:t>ICT Infrastructures in some African Universities were developed by foreign investors. This strategy involves heavy initial investment, rapid integration of technologies, short-term training and periodic maintenance. Subsequently, such Universities experience difficulties in sustaining the infrastructures when such investors leave.</a:t>
            </a:r>
          </a:p>
          <a:p>
            <a:pPr lvl="0" algn="just"/>
            <a:r>
              <a:rPr lang="en-GB" dirty="0"/>
              <a:t>However, at the </a:t>
            </a:r>
            <a:r>
              <a:rPr lang="en-GB" dirty="0" err="1"/>
              <a:t>Unijos</a:t>
            </a:r>
            <a:r>
              <a:rPr lang="en-GB" dirty="0"/>
              <a:t>, we acquire technologies to meet our needs. Our experience shows that this approach to ICT technology acquisition may be proceed at a slow pace. However, the loss of speed often translates to a gain in sustainability.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pPr lvl="0" algn="just"/>
            <a:r>
              <a:rPr lang="en-GB" dirty="0"/>
              <a:t>With an emphasis on needs assessment, relevant technology acquisition, sustainability and linkages with the Carnegie Corporation, </a:t>
            </a:r>
            <a:r>
              <a:rPr lang="en-GB" dirty="0" err="1"/>
              <a:t>NeTel</a:t>
            </a:r>
            <a:r>
              <a:rPr lang="en-GB" dirty="0"/>
              <a:t> @ Africa, African Virtual University Initiatives and other organisation, the University of Jos has been able to initiate and sustain the following emerging centres of excellence in e-learning:</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lstStyle/>
          <a:p>
            <a:pPr lvl="0" algn="just">
              <a:buNone/>
            </a:pPr>
            <a:r>
              <a:rPr lang="en-GB" dirty="0" smtClean="0"/>
              <a:t>1. e-Learning </a:t>
            </a:r>
            <a:r>
              <a:rPr lang="en-GB" dirty="0"/>
              <a:t>Initiatives at </a:t>
            </a:r>
            <a:r>
              <a:rPr lang="en-GB" dirty="0" err="1"/>
              <a:t>Unijos</a:t>
            </a:r>
            <a:r>
              <a:rPr lang="en-GB" dirty="0"/>
              <a:t> Library</a:t>
            </a:r>
          </a:p>
          <a:p>
            <a:pPr lvl="0" algn="just"/>
            <a:r>
              <a:rPr lang="en-GB" dirty="0"/>
              <a:t>From 1984 to 1988, the library applied computers at the Faculty of Social Sciences to produce serial lists.</a:t>
            </a:r>
          </a:p>
          <a:p>
            <a:pPr lvl="0" algn="just"/>
            <a:r>
              <a:rPr lang="en-GB" dirty="0"/>
              <a:t>In 1989, UNESCO donated a software which the library used for bibliographic services.</a:t>
            </a:r>
          </a:p>
          <a:p>
            <a:pPr lvl="0" algn="just"/>
            <a:r>
              <a:rPr lang="en-GB" dirty="0"/>
              <a:t>About 26,000 volumes of library stock had been </a:t>
            </a:r>
            <a:r>
              <a:rPr lang="en-GB" dirty="0" err="1"/>
              <a:t>retroconverted</a:t>
            </a:r>
            <a:r>
              <a:rPr lang="en-GB" dirty="0"/>
              <a:t>.</a:t>
            </a:r>
          </a:p>
          <a:p>
            <a:pPr lvl="0" algn="just"/>
            <a:r>
              <a:rPr lang="en-GB" dirty="0"/>
              <a:t>A dedicated server had been acquired for the library to make her services very efficient.</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lvl="0" algn="just"/>
            <a:r>
              <a:rPr lang="en-GB" dirty="0"/>
              <a:t>A substantial progress in library </a:t>
            </a:r>
            <a:r>
              <a:rPr lang="en-GB" dirty="0" err="1"/>
              <a:t>retroconversion</a:t>
            </a:r>
            <a:r>
              <a:rPr lang="en-GB" dirty="0"/>
              <a:t> will make possible the deployment of the already acquired OPAQ software to crown efforts at fully automating the library.</a:t>
            </a:r>
          </a:p>
          <a:p>
            <a:pPr lvl="0" algn="just"/>
            <a:r>
              <a:rPr lang="en-GB" dirty="0"/>
              <a:t>In addition, </a:t>
            </a:r>
            <a:r>
              <a:rPr lang="en-GB" dirty="0" err="1"/>
              <a:t>Unijos</a:t>
            </a:r>
            <a:r>
              <a:rPr lang="en-GB" dirty="0"/>
              <a:t> Library staff train the University Community to carry out research processes using many databases accessible on CD-ROMs, the </a:t>
            </a:r>
            <a:r>
              <a:rPr lang="en-GB" dirty="0" smtClean="0"/>
              <a:t>e-granary</a:t>
            </a:r>
            <a:r>
              <a:rPr lang="en-GB" dirty="0"/>
              <a:t>, intranet and internet.</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pPr lvl="0" algn="just">
              <a:buNone/>
            </a:pPr>
            <a:r>
              <a:rPr lang="en-GB" dirty="0" smtClean="0"/>
              <a:t>2. Faculty </a:t>
            </a:r>
            <a:r>
              <a:rPr lang="en-GB" dirty="0"/>
              <a:t>of Law e-Learning Experiment</a:t>
            </a:r>
          </a:p>
          <a:p>
            <a:pPr lvl="0" algn="just"/>
            <a:r>
              <a:rPr lang="en-GB" dirty="0"/>
              <a:t>The faculty mobilised the efforts, resources of both students and staff while collaborating with JOS-Carnegies Partnership Committee to establish and run one of the most successful computer labs on Campus.</a:t>
            </a:r>
          </a:p>
          <a:p>
            <a:pPr lvl="0" algn="just"/>
            <a:r>
              <a:rPr lang="en-GB" dirty="0"/>
              <a:t>The faculty also runs a web-based research lab from where resources from </a:t>
            </a:r>
            <a:r>
              <a:rPr lang="en-GB" dirty="0" err="1"/>
              <a:t>heins</a:t>
            </a:r>
            <a:r>
              <a:rPr lang="en-GB" dirty="0"/>
              <a:t>-on-line and </a:t>
            </a:r>
            <a:r>
              <a:rPr lang="en-GB" dirty="0" smtClean="0"/>
              <a:t>Westlaw... </a:t>
            </a:r>
            <a:r>
              <a:rPr lang="en-GB" dirty="0"/>
              <a:t>databases can be accessed.</a:t>
            </a:r>
          </a:p>
          <a:p>
            <a:pPr lvl="0" algn="just"/>
            <a:r>
              <a:rPr lang="en-GB" dirty="0"/>
              <a:t>Recently, the faculty embarked on an initiative focused on digitizing the 25 volumes of the faculty’s and students’ journals and uploading these on the net to facilitate access at home and abroad.</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1638</Words>
  <Application>Microsoft Office PowerPoint</Application>
  <PresentationFormat>On-screen Show (4:3)</PresentationFormat>
  <Paragraphs>65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E-LEARNING INITIATIVES AT THE UNIVERSITY OF JOS By the DI Team </vt:lpstr>
      <vt:lpstr>INTRODUCTION</vt:lpstr>
      <vt:lpstr>Slide 3</vt:lpstr>
      <vt:lpstr>THE BEGINNING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 Jibade</dc:creator>
  <cp:lastModifiedBy>Prof Jibade</cp:lastModifiedBy>
  <cp:revision>27</cp:revision>
  <dcterms:created xsi:type="dcterms:W3CDTF">2009-03-25T06:59:30Z</dcterms:created>
  <dcterms:modified xsi:type="dcterms:W3CDTF">2009-03-25T10:56:07Z</dcterms:modified>
</cp:coreProperties>
</file>