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Override PartName="/ppt/notesSlides/notesSlide27.xml" ContentType="application/vnd.openxmlformats-officedocument.presentationml.notesSlide+xml"/>
  <Override PartName="/ppt/tags/tag78.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notesSlides/notesSlide16.xml" ContentType="application/vnd.openxmlformats-officedocument.presentationml.notesSlide+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notesSlides/notesSlide23.xml" ContentType="application/vnd.openxmlformats-officedocument.presentationml.notesSlide+xml"/>
  <Override PartName="/ppt/tags/tag74.xml" ContentType="application/vnd.openxmlformats-officedocument.presentationml.tags+xml"/>
  <Override PartName="/ppt/tags/tag34.xml" ContentType="application/vnd.openxmlformats-officedocument.presentationml.tags+xml"/>
  <Override PartName="/ppt/notesSlides/notesSlide12.xml" ContentType="application/vnd.openxmlformats-officedocument.presentationml.notesSlide+xml"/>
  <Override PartName="/ppt/tags/tag52.xml" ContentType="application/vnd.openxmlformats-officedocument.presentationml.tags+xml"/>
  <Override PartName="/ppt/tags/tag81.xml" ContentType="application/vnd.openxmlformats-officedocument.presentationml.tags+xml"/>
  <Override PartName="/ppt/tags/tag12.xml" ContentType="application/vnd.openxmlformats-officedocument.presentationml.tags+xml"/>
  <Override PartName="/ppt/diagrams/layout1.xml" ContentType="application/vnd.openxmlformats-officedocument.drawingml.diagramLayout+xml"/>
  <Override PartName="/ppt/notesSlides/notesSlide7.xml" ContentType="application/vnd.openxmlformats-officedocument.presentationml.notesSlide+xml"/>
  <Override PartName="/ppt/tags/tag23.xml" ContentType="application/vnd.openxmlformats-officedocument.presentationml.tags+xml"/>
  <Override PartName="/ppt/tags/tag41.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notesSlides/notesSlide17.xml" ContentType="application/vnd.openxmlformats-officedocument.presentationml.notesSlide+xml"/>
  <Override PartName="/ppt/tags/tag68.xml" ContentType="application/vnd.openxmlformats-officedocument.presentationml.tags+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tags/tag1.xml" ContentType="application/vnd.openxmlformats-officedocument.presentationml.tags+xml"/>
  <Override PartName="/ppt/tags/tag28.xml" ContentType="application/vnd.openxmlformats-officedocument.presentationml.tags+xml"/>
  <Override PartName="/ppt/tags/tag57.xml" ContentType="application/vnd.openxmlformats-officedocument.presentationml.tags+xml"/>
  <Override PartName="/ppt/notesSlides/notesSlide24.xml" ContentType="application/vnd.openxmlformats-officedocument.presentationml.notesSlide+xml"/>
  <Override PartName="/ppt/tags/tag75.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notesSlides/notesSlide13.xml" ContentType="application/vnd.openxmlformats-officedocument.presentationml.notesSlide+xml"/>
  <Override PartName="/ppt/tags/tag46.xml" ContentType="application/vnd.openxmlformats-officedocument.presentationml.tags+xml"/>
  <Override PartName="/ppt/tags/tag64.xml" ContentType="application/vnd.openxmlformats-officedocument.presentationml.tags+xml"/>
  <Override PartName="/ppt/tags/tag82.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notesSlides/notesSlide8.xml" ContentType="application/vnd.openxmlformats-officedocument.presentationml.notesSlide+xml"/>
  <Override PartName="/ppt/tags/tag24.xml" ContentType="application/vnd.openxmlformats-officedocument.presentationml.tags+xml"/>
  <Override PartName="/ppt/notesSlides/notesSlide11.xml" ContentType="application/vnd.openxmlformats-officedocument.presentationml.notesSlide+xml"/>
  <Override PartName="/ppt/tags/tag33.xml" ContentType="application/vnd.openxmlformats-officedocument.presentationml.tags+xml"/>
  <Override PartName="/ppt/tags/tag44.xml" ContentType="application/vnd.openxmlformats-officedocument.presentationml.tags+xml"/>
  <Override PartName="/ppt/tags/tag53.xml" ContentType="application/vnd.openxmlformats-officedocument.presentationml.tags+xml"/>
  <Override PartName="/ppt/notesSlides/notesSlide20.xml" ContentType="application/vnd.openxmlformats-officedocument.presentationml.notesSlide+xml"/>
  <Override PartName="/ppt/tags/tag62.xml" ContentType="application/vnd.openxmlformats-officedocument.presentationml.tags+xml"/>
  <Override PartName="/ppt/tags/tag71.xml" ContentType="application/vnd.openxmlformats-officedocument.presentationml.tags+xml"/>
  <Override PartName="/ppt/tags/tag80.xml" ContentType="application/vnd.openxmlformats-officedocument.presentationml.tags+xml"/>
  <Override PartName="/ppt/tags/tag13.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notesSlides/notesSlide4.xml" ContentType="application/vnd.openxmlformats-officedocument.presentationml.notesSlide+xml"/>
  <Override PartName="/ppt/diagrams/data1.xml" ContentType="application/vnd.openxmlformats-officedocument.drawingml.diagramData+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notesSlides/notesSlide25.xml" ContentType="application/vnd.openxmlformats-officedocument.presentationml.notesSlide+xml"/>
  <Override PartName="/ppt/tags/tag76.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notesSlides/notesSlide14.xml" ContentType="application/vnd.openxmlformats-officedocument.presentationml.notesSlide+xml"/>
  <Override PartName="/ppt/tags/tag54.xml" ContentType="application/vnd.openxmlformats-officedocument.presentationml.tags+xml"/>
  <Override PartName="/ppt/tags/tag65.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notesSlides/notesSlide9.xml" ContentType="application/vnd.openxmlformats-officedocument.presentationml.notesSlide+xml"/>
  <Override PartName="/ppt/tags/tag43.xml" ContentType="application/vnd.openxmlformats-officedocument.presentationml.tags+xml"/>
  <Override PartName="/ppt/notesSlides/notesSlide21.xml" ContentType="application/vnd.openxmlformats-officedocument.presentationml.notesSlide+xml"/>
  <Override PartName="/ppt/tags/tag61.xml" ContentType="application/vnd.openxmlformats-officedocument.presentationml.tags+xml"/>
  <Override PartName="/ppt/tags/tag72.xml" ContentType="application/vnd.openxmlformats-officedocument.presentationml.tags+xml"/>
  <Override PartName="/ppt/notesSlides/notesSlide10.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notesSlides/notesSlide5.xml" ContentType="application/vnd.openxmlformats-officedocument.presentationml.notesSlide+xml"/>
  <Override PartName="/ppt/tags/tag21.xml" ContentType="application/vnd.openxmlformats-officedocument.presentationml.tags+xml"/>
  <Override PartName="/ppt/slides/slide28.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Default Extension="jpeg" ContentType="image/jpeg"/>
  <Override PartName="/ppt/tags/tag3.xml" ContentType="application/vnd.openxmlformats-officedocument.presentationml.tags+xml"/>
  <Override PartName="/ppt/diagrams/quickStyle1.xml" ContentType="application/vnd.openxmlformats-officedocument.drawingml.diagramStyle+xml"/>
  <Override PartName="/ppt/tags/tag59.xml" ContentType="application/vnd.openxmlformats-officedocument.presentationml.tags+xml"/>
  <Override PartName="/ppt/tags/tag77.xml" ContentType="application/vnd.openxmlformats-officedocument.presentationml.tags+xml"/>
  <Override PartName="/ppt/slides/slide13.xml" ContentType="application/vnd.openxmlformats-officedocument.presentationml.slide+xml"/>
  <Override PartName="/ppt/slideLayouts/slideLayout1.xml" ContentType="application/vnd.openxmlformats-officedocument.presentationml.slideLayout+xml"/>
  <Default Extension="wav" ContentType="audio/wav"/>
  <Override PartName="/ppt/tags/tag19.xml" ContentType="application/vnd.openxmlformats-officedocument.presentationml.tags+xml"/>
  <Override PartName="/ppt/tags/tag37.xml" ContentType="application/vnd.openxmlformats-officedocument.presentationml.tags+xml"/>
  <Override PartName="/ppt/notesSlides/notesSlide15.xml" ContentType="application/vnd.openxmlformats-officedocument.presentationml.notesSlide+xml"/>
  <Override PartName="/ppt/tags/tag48.xml" ContentType="application/vnd.openxmlformats-officedocument.presentationml.tags+xml"/>
  <Override PartName="/ppt/tags/tag66.xml" ContentType="application/vnd.openxmlformats-officedocument.presentationml.tags+xml"/>
  <Override PartName="/ppt/notesSlides/notesSlide26.xml" ContentType="application/vnd.openxmlformats-officedocument.presentationml.notesSlide+xml"/>
  <Override PartName="/ppt/slides/slide20.xml" ContentType="application/vnd.openxmlformats-officedocument.presentationml.slide+xml"/>
  <Override PartName="/ppt/tags/tag26.xml" ContentType="application/vnd.openxmlformats-officedocument.presentationml.tags+xml"/>
  <Override PartName="/ppt/tags/tag55.xml" ContentType="application/vnd.openxmlformats-officedocument.presentationml.tags+xml"/>
  <Override PartName="/ppt/notesSlides/notesSlide22.xml" ContentType="application/vnd.openxmlformats-officedocument.presentationml.notesSlide+xml"/>
  <Override PartName="/ppt/tags/tag73.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83" r:id="rId2"/>
    <p:sldId id="256" r:id="rId3"/>
    <p:sldId id="257" r:id="rId4"/>
    <p:sldId id="258" r:id="rId5"/>
    <p:sldId id="286"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82" r:id="rId22"/>
    <p:sldId id="274" r:id="rId23"/>
    <p:sldId id="275" r:id="rId24"/>
    <p:sldId id="276" r:id="rId25"/>
    <p:sldId id="277" r:id="rId26"/>
    <p:sldId id="278" r:id="rId27"/>
    <p:sldId id="279" r:id="rId28"/>
    <p:sldId id="280" r:id="rId29"/>
    <p:sldId id="285" r:id="rId30"/>
  </p:sldIdLst>
  <p:sldSz cx="9144000" cy="6858000" type="screen4x3"/>
  <p:notesSz cx="6858000" cy="9144000"/>
  <p:custDataLst>
    <p:tags r:id="rId32"/>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77530" autoAdjust="0"/>
  </p:normalViewPr>
  <p:slideViewPr>
    <p:cSldViewPr>
      <p:cViewPr varScale="1">
        <p:scale>
          <a:sx n="60" d="100"/>
          <a:sy n="60" d="100"/>
        </p:scale>
        <p:origin x="-14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C80F0E-95C5-4F70-A9C6-98E351A64751}"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3801400C-05CD-47F5-A0CD-0EB5F85E0C7C}">
      <dgm:prSet phldrT="[Text]"/>
      <dgm:spPr/>
      <dgm:t>
        <a:bodyPr/>
        <a:lstStyle/>
        <a:p>
          <a:r>
            <a:rPr lang="en-US" dirty="0" smtClean="0"/>
            <a:t>Local content</a:t>
          </a:r>
          <a:endParaRPr lang="en-US" dirty="0"/>
        </a:p>
      </dgm:t>
    </dgm:pt>
    <dgm:pt modelId="{14D02F74-5CF2-430B-B147-3163668961D1}" type="parTrans" cxnId="{D06C8A1D-200E-4900-BABC-1D6EE7985381}">
      <dgm:prSet/>
      <dgm:spPr/>
      <dgm:t>
        <a:bodyPr/>
        <a:lstStyle/>
        <a:p>
          <a:endParaRPr lang="en-US"/>
        </a:p>
      </dgm:t>
    </dgm:pt>
    <dgm:pt modelId="{33611C89-87B8-40A7-8D81-8A5A6BBD42E0}" type="sibTrans" cxnId="{D06C8A1D-200E-4900-BABC-1D6EE7985381}">
      <dgm:prSet/>
      <dgm:spPr/>
      <dgm:t>
        <a:bodyPr/>
        <a:lstStyle/>
        <a:p>
          <a:endParaRPr lang="en-US"/>
        </a:p>
      </dgm:t>
    </dgm:pt>
    <dgm:pt modelId="{69B4234D-43A9-4AF3-A66C-F48B4A1489E2}">
      <dgm:prSet phldrT="[Text]" custT="1"/>
      <dgm:spPr/>
      <dgm:t>
        <a:bodyPr/>
        <a:lstStyle/>
        <a:p>
          <a:r>
            <a:rPr lang="en-US" sz="2600" dirty="0" smtClean="0"/>
            <a:t>Research</a:t>
          </a:r>
          <a:endParaRPr lang="en-US" sz="2600" dirty="0"/>
        </a:p>
      </dgm:t>
    </dgm:pt>
    <dgm:pt modelId="{EAD21473-56C3-42FD-8615-9DBB2DF97CBF}" type="parTrans" cxnId="{E54B1072-ED54-4D13-B4DD-DD8F54320323}">
      <dgm:prSet/>
      <dgm:spPr/>
      <dgm:t>
        <a:bodyPr/>
        <a:lstStyle/>
        <a:p>
          <a:endParaRPr lang="en-US"/>
        </a:p>
      </dgm:t>
    </dgm:pt>
    <dgm:pt modelId="{4DE8F18F-3EF6-485A-AC5C-A61036A5A663}" type="sibTrans" cxnId="{E54B1072-ED54-4D13-B4DD-DD8F54320323}">
      <dgm:prSet/>
      <dgm:spPr/>
      <dgm:t>
        <a:bodyPr/>
        <a:lstStyle/>
        <a:p>
          <a:endParaRPr lang="en-US"/>
        </a:p>
      </dgm:t>
    </dgm:pt>
    <dgm:pt modelId="{75E17061-1955-4478-BE1F-3F4198C58ED5}">
      <dgm:prSet phldrT="[Text]" custT="1"/>
      <dgm:spPr/>
      <dgm:t>
        <a:bodyPr/>
        <a:lstStyle/>
        <a:p>
          <a:r>
            <a:rPr lang="en-US" sz="2600" dirty="0" smtClean="0"/>
            <a:t>Training</a:t>
          </a:r>
          <a:endParaRPr lang="en-US" sz="2600" dirty="0"/>
        </a:p>
      </dgm:t>
    </dgm:pt>
    <dgm:pt modelId="{4E8232DE-7311-4742-900B-E35120E562E5}" type="parTrans" cxnId="{1F8E381B-84DF-43BB-865D-DE846F5016A5}">
      <dgm:prSet/>
      <dgm:spPr/>
      <dgm:t>
        <a:bodyPr/>
        <a:lstStyle/>
        <a:p>
          <a:endParaRPr lang="en-US"/>
        </a:p>
      </dgm:t>
    </dgm:pt>
    <dgm:pt modelId="{B6D7DA18-4083-46AE-BE74-2AC48BBA17DB}" type="sibTrans" cxnId="{1F8E381B-84DF-43BB-865D-DE846F5016A5}">
      <dgm:prSet/>
      <dgm:spPr/>
      <dgm:t>
        <a:bodyPr/>
        <a:lstStyle/>
        <a:p>
          <a:endParaRPr lang="en-US"/>
        </a:p>
      </dgm:t>
    </dgm:pt>
    <dgm:pt modelId="{CB37631F-7197-40CF-9604-E7BB467D1C2C}">
      <dgm:prSet phldrT="[Text]" custT="1"/>
      <dgm:spPr/>
      <dgm:t>
        <a:bodyPr/>
        <a:lstStyle/>
        <a:p>
          <a:r>
            <a:rPr lang="en-US" sz="2600" dirty="0" smtClean="0"/>
            <a:t>Development</a:t>
          </a:r>
          <a:endParaRPr lang="en-US" sz="2600" dirty="0"/>
        </a:p>
      </dgm:t>
    </dgm:pt>
    <dgm:pt modelId="{58560505-E5BD-4C2B-B463-16498772A672}" type="parTrans" cxnId="{078A86C0-852C-4FD5-B895-EAF283FBEA7A}">
      <dgm:prSet/>
      <dgm:spPr/>
      <dgm:t>
        <a:bodyPr/>
        <a:lstStyle/>
        <a:p>
          <a:endParaRPr lang="en-US"/>
        </a:p>
      </dgm:t>
    </dgm:pt>
    <dgm:pt modelId="{D1BFF895-EC2F-4016-9B9B-C5D45C13184A}" type="sibTrans" cxnId="{078A86C0-852C-4FD5-B895-EAF283FBEA7A}">
      <dgm:prSet/>
      <dgm:spPr/>
      <dgm:t>
        <a:bodyPr/>
        <a:lstStyle/>
        <a:p>
          <a:endParaRPr lang="en-US"/>
        </a:p>
      </dgm:t>
    </dgm:pt>
    <dgm:pt modelId="{11971DB1-08DD-4570-A1CF-FBC059414BFB}" type="pres">
      <dgm:prSet presAssocID="{EFC80F0E-95C5-4F70-A9C6-98E351A64751}" presName="Name0" presStyleCnt="0">
        <dgm:presLayoutVars>
          <dgm:chMax val="1"/>
          <dgm:dir/>
          <dgm:animLvl val="ctr"/>
          <dgm:resizeHandles val="exact"/>
        </dgm:presLayoutVars>
      </dgm:prSet>
      <dgm:spPr/>
      <dgm:t>
        <a:bodyPr/>
        <a:lstStyle/>
        <a:p>
          <a:endParaRPr lang="en-US"/>
        </a:p>
      </dgm:t>
    </dgm:pt>
    <dgm:pt modelId="{7AA326E5-28CC-4A02-AC6F-620ECB50A978}" type="pres">
      <dgm:prSet presAssocID="{3801400C-05CD-47F5-A0CD-0EB5F85E0C7C}" presName="centerShape" presStyleLbl="node0" presStyleIdx="0" presStyleCnt="1" custLinFactNeighborY="-7563"/>
      <dgm:spPr/>
      <dgm:t>
        <a:bodyPr/>
        <a:lstStyle/>
        <a:p>
          <a:endParaRPr lang="en-US"/>
        </a:p>
      </dgm:t>
    </dgm:pt>
    <dgm:pt modelId="{6B70BF49-9BEF-4C98-B8D2-ACAE012A924D}" type="pres">
      <dgm:prSet presAssocID="{69B4234D-43A9-4AF3-A66C-F48B4A1489E2}" presName="node" presStyleLbl="node1" presStyleIdx="0" presStyleCnt="3" custScaleX="168479">
        <dgm:presLayoutVars>
          <dgm:bulletEnabled val="1"/>
        </dgm:presLayoutVars>
      </dgm:prSet>
      <dgm:spPr/>
      <dgm:t>
        <a:bodyPr/>
        <a:lstStyle/>
        <a:p>
          <a:endParaRPr lang="en-US"/>
        </a:p>
      </dgm:t>
    </dgm:pt>
    <dgm:pt modelId="{9E9F5D9F-6093-4EB2-83A3-AA50599371A1}" type="pres">
      <dgm:prSet presAssocID="{69B4234D-43A9-4AF3-A66C-F48B4A1489E2}" presName="dummy" presStyleCnt="0"/>
      <dgm:spPr/>
    </dgm:pt>
    <dgm:pt modelId="{3475AE0E-8AEE-432F-BD88-245A0E6BC5AF}" type="pres">
      <dgm:prSet presAssocID="{4DE8F18F-3EF6-485A-AC5C-A61036A5A663}" presName="sibTrans" presStyleLbl="sibTrans2D1" presStyleIdx="0" presStyleCnt="3"/>
      <dgm:spPr/>
      <dgm:t>
        <a:bodyPr/>
        <a:lstStyle/>
        <a:p>
          <a:endParaRPr lang="en-US"/>
        </a:p>
      </dgm:t>
    </dgm:pt>
    <dgm:pt modelId="{2EBA553B-EF46-4A7B-9B12-F6036908C21B}" type="pres">
      <dgm:prSet presAssocID="{75E17061-1955-4478-BE1F-3F4198C58ED5}" presName="node" presStyleLbl="node1" presStyleIdx="1" presStyleCnt="3" custScaleX="191695">
        <dgm:presLayoutVars>
          <dgm:bulletEnabled val="1"/>
        </dgm:presLayoutVars>
      </dgm:prSet>
      <dgm:spPr/>
      <dgm:t>
        <a:bodyPr/>
        <a:lstStyle/>
        <a:p>
          <a:endParaRPr lang="en-US"/>
        </a:p>
      </dgm:t>
    </dgm:pt>
    <dgm:pt modelId="{529D310A-DAE0-40C6-87AD-BE357B5FADDA}" type="pres">
      <dgm:prSet presAssocID="{75E17061-1955-4478-BE1F-3F4198C58ED5}" presName="dummy" presStyleCnt="0"/>
      <dgm:spPr/>
    </dgm:pt>
    <dgm:pt modelId="{9F939FE6-8FDC-4D8D-A8E1-01775A930A7B}" type="pres">
      <dgm:prSet presAssocID="{B6D7DA18-4083-46AE-BE74-2AC48BBA17DB}" presName="sibTrans" presStyleLbl="sibTrans2D1" presStyleIdx="1" presStyleCnt="3"/>
      <dgm:spPr/>
      <dgm:t>
        <a:bodyPr/>
        <a:lstStyle/>
        <a:p>
          <a:endParaRPr lang="en-US"/>
        </a:p>
      </dgm:t>
    </dgm:pt>
    <dgm:pt modelId="{D083E62F-B2B4-4502-B519-A718FEA11ACA}" type="pres">
      <dgm:prSet presAssocID="{CB37631F-7197-40CF-9604-E7BB467D1C2C}" presName="node" presStyleLbl="node1" presStyleIdx="2" presStyleCnt="3" custScaleX="214310" custRadScaleRad="108481" custRadScaleInc="13977">
        <dgm:presLayoutVars>
          <dgm:bulletEnabled val="1"/>
        </dgm:presLayoutVars>
      </dgm:prSet>
      <dgm:spPr/>
      <dgm:t>
        <a:bodyPr/>
        <a:lstStyle/>
        <a:p>
          <a:endParaRPr lang="en-US"/>
        </a:p>
      </dgm:t>
    </dgm:pt>
    <dgm:pt modelId="{8B611983-C9C8-4E91-AC6F-F92358D2D7E5}" type="pres">
      <dgm:prSet presAssocID="{CB37631F-7197-40CF-9604-E7BB467D1C2C}" presName="dummy" presStyleCnt="0"/>
      <dgm:spPr/>
    </dgm:pt>
    <dgm:pt modelId="{7EBE3BFF-5E8F-4C5A-964B-B0E284029360}" type="pres">
      <dgm:prSet presAssocID="{D1BFF895-EC2F-4016-9B9B-C5D45C13184A}" presName="sibTrans" presStyleLbl="sibTrans2D1" presStyleIdx="2" presStyleCnt="3"/>
      <dgm:spPr/>
      <dgm:t>
        <a:bodyPr/>
        <a:lstStyle/>
        <a:p>
          <a:endParaRPr lang="en-US"/>
        </a:p>
      </dgm:t>
    </dgm:pt>
  </dgm:ptLst>
  <dgm:cxnLst>
    <dgm:cxn modelId="{95B22D69-A8A2-461D-BAD0-860D9E4C8202}" type="presOf" srcId="{CB37631F-7197-40CF-9604-E7BB467D1C2C}" destId="{D083E62F-B2B4-4502-B519-A718FEA11ACA}" srcOrd="0" destOrd="0" presId="urn:microsoft.com/office/officeart/2005/8/layout/radial6"/>
    <dgm:cxn modelId="{E088E7F7-B2F9-455C-8048-B09B196C9055}" type="presOf" srcId="{EFC80F0E-95C5-4F70-A9C6-98E351A64751}" destId="{11971DB1-08DD-4570-A1CF-FBC059414BFB}" srcOrd="0" destOrd="0" presId="urn:microsoft.com/office/officeart/2005/8/layout/radial6"/>
    <dgm:cxn modelId="{078A86C0-852C-4FD5-B895-EAF283FBEA7A}" srcId="{3801400C-05CD-47F5-A0CD-0EB5F85E0C7C}" destId="{CB37631F-7197-40CF-9604-E7BB467D1C2C}" srcOrd="2" destOrd="0" parTransId="{58560505-E5BD-4C2B-B463-16498772A672}" sibTransId="{D1BFF895-EC2F-4016-9B9B-C5D45C13184A}"/>
    <dgm:cxn modelId="{5ADFB7ED-6DAE-42AE-9415-EF56EE11943D}" type="presOf" srcId="{75E17061-1955-4478-BE1F-3F4198C58ED5}" destId="{2EBA553B-EF46-4A7B-9B12-F6036908C21B}" srcOrd="0" destOrd="0" presId="urn:microsoft.com/office/officeart/2005/8/layout/radial6"/>
    <dgm:cxn modelId="{E54B1072-ED54-4D13-B4DD-DD8F54320323}" srcId="{3801400C-05CD-47F5-A0CD-0EB5F85E0C7C}" destId="{69B4234D-43A9-4AF3-A66C-F48B4A1489E2}" srcOrd="0" destOrd="0" parTransId="{EAD21473-56C3-42FD-8615-9DBB2DF97CBF}" sibTransId="{4DE8F18F-3EF6-485A-AC5C-A61036A5A663}"/>
    <dgm:cxn modelId="{3676D2D6-AAE2-4DA6-9607-4001C0BD2A4A}" type="presOf" srcId="{4DE8F18F-3EF6-485A-AC5C-A61036A5A663}" destId="{3475AE0E-8AEE-432F-BD88-245A0E6BC5AF}" srcOrd="0" destOrd="0" presId="urn:microsoft.com/office/officeart/2005/8/layout/radial6"/>
    <dgm:cxn modelId="{CB816EED-FD97-4B25-8E60-C36B7BFA1240}" type="presOf" srcId="{69B4234D-43A9-4AF3-A66C-F48B4A1489E2}" destId="{6B70BF49-9BEF-4C98-B8D2-ACAE012A924D}" srcOrd="0" destOrd="0" presId="urn:microsoft.com/office/officeart/2005/8/layout/radial6"/>
    <dgm:cxn modelId="{1F8E381B-84DF-43BB-865D-DE846F5016A5}" srcId="{3801400C-05CD-47F5-A0CD-0EB5F85E0C7C}" destId="{75E17061-1955-4478-BE1F-3F4198C58ED5}" srcOrd="1" destOrd="0" parTransId="{4E8232DE-7311-4742-900B-E35120E562E5}" sibTransId="{B6D7DA18-4083-46AE-BE74-2AC48BBA17DB}"/>
    <dgm:cxn modelId="{0940FDCC-E45F-443B-BA62-40FA9B31CE02}" type="presOf" srcId="{D1BFF895-EC2F-4016-9B9B-C5D45C13184A}" destId="{7EBE3BFF-5E8F-4C5A-964B-B0E284029360}" srcOrd="0" destOrd="0" presId="urn:microsoft.com/office/officeart/2005/8/layout/radial6"/>
    <dgm:cxn modelId="{C260CACE-4DF7-4BCA-899F-420616622CF2}" type="presOf" srcId="{B6D7DA18-4083-46AE-BE74-2AC48BBA17DB}" destId="{9F939FE6-8FDC-4D8D-A8E1-01775A930A7B}" srcOrd="0" destOrd="0" presId="urn:microsoft.com/office/officeart/2005/8/layout/radial6"/>
    <dgm:cxn modelId="{D06C8A1D-200E-4900-BABC-1D6EE7985381}" srcId="{EFC80F0E-95C5-4F70-A9C6-98E351A64751}" destId="{3801400C-05CD-47F5-A0CD-0EB5F85E0C7C}" srcOrd="0" destOrd="0" parTransId="{14D02F74-5CF2-430B-B147-3163668961D1}" sibTransId="{33611C89-87B8-40A7-8D81-8A5A6BBD42E0}"/>
    <dgm:cxn modelId="{60D2AC0E-3C8E-47E6-A23C-FDEAE7DC9F6F}" type="presOf" srcId="{3801400C-05CD-47F5-A0CD-0EB5F85E0C7C}" destId="{7AA326E5-28CC-4A02-AC6F-620ECB50A978}" srcOrd="0" destOrd="0" presId="urn:microsoft.com/office/officeart/2005/8/layout/radial6"/>
    <dgm:cxn modelId="{6142DC78-D0D8-4DA1-9358-643CCAB93FFD}" type="presParOf" srcId="{11971DB1-08DD-4570-A1CF-FBC059414BFB}" destId="{7AA326E5-28CC-4A02-AC6F-620ECB50A978}" srcOrd="0" destOrd="0" presId="urn:microsoft.com/office/officeart/2005/8/layout/radial6"/>
    <dgm:cxn modelId="{510DF6A8-B271-4D77-90C5-34E747A8714A}" type="presParOf" srcId="{11971DB1-08DD-4570-A1CF-FBC059414BFB}" destId="{6B70BF49-9BEF-4C98-B8D2-ACAE012A924D}" srcOrd="1" destOrd="0" presId="urn:microsoft.com/office/officeart/2005/8/layout/radial6"/>
    <dgm:cxn modelId="{AC8ADDCA-BC57-476A-8C34-F5CEB8E6EDD9}" type="presParOf" srcId="{11971DB1-08DD-4570-A1CF-FBC059414BFB}" destId="{9E9F5D9F-6093-4EB2-83A3-AA50599371A1}" srcOrd="2" destOrd="0" presId="urn:microsoft.com/office/officeart/2005/8/layout/radial6"/>
    <dgm:cxn modelId="{CE0C8FD0-0468-4106-84AC-8743C218AEB9}" type="presParOf" srcId="{11971DB1-08DD-4570-A1CF-FBC059414BFB}" destId="{3475AE0E-8AEE-432F-BD88-245A0E6BC5AF}" srcOrd="3" destOrd="0" presId="urn:microsoft.com/office/officeart/2005/8/layout/radial6"/>
    <dgm:cxn modelId="{F306EB3A-2042-4E9C-B527-F4481EB519C1}" type="presParOf" srcId="{11971DB1-08DD-4570-A1CF-FBC059414BFB}" destId="{2EBA553B-EF46-4A7B-9B12-F6036908C21B}" srcOrd="4" destOrd="0" presId="urn:microsoft.com/office/officeart/2005/8/layout/radial6"/>
    <dgm:cxn modelId="{2FFE0B5A-962C-4144-9E16-7542A8D9929B}" type="presParOf" srcId="{11971DB1-08DD-4570-A1CF-FBC059414BFB}" destId="{529D310A-DAE0-40C6-87AD-BE357B5FADDA}" srcOrd="5" destOrd="0" presId="urn:microsoft.com/office/officeart/2005/8/layout/radial6"/>
    <dgm:cxn modelId="{855C6726-4D27-49F1-A26E-42B7558A2637}" type="presParOf" srcId="{11971DB1-08DD-4570-A1CF-FBC059414BFB}" destId="{9F939FE6-8FDC-4D8D-A8E1-01775A930A7B}" srcOrd="6" destOrd="0" presId="urn:microsoft.com/office/officeart/2005/8/layout/radial6"/>
    <dgm:cxn modelId="{FA74E2FB-26F0-4CEA-94EE-2F7068CC758B}" type="presParOf" srcId="{11971DB1-08DD-4570-A1CF-FBC059414BFB}" destId="{D083E62F-B2B4-4502-B519-A718FEA11ACA}" srcOrd="7" destOrd="0" presId="urn:microsoft.com/office/officeart/2005/8/layout/radial6"/>
    <dgm:cxn modelId="{20E469D8-BEC7-45F0-BFCB-80088BEFB3A3}" type="presParOf" srcId="{11971DB1-08DD-4570-A1CF-FBC059414BFB}" destId="{8B611983-C9C8-4E91-AC6F-F92358D2D7E5}" srcOrd="8" destOrd="0" presId="urn:microsoft.com/office/officeart/2005/8/layout/radial6"/>
    <dgm:cxn modelId="{1B57A317-EB3B-4502-8E4C-DC98A57C00F3}" type="presParOf" srcId="{11971DB1-08DD-4570-A1CF-FBC059414BFB}" destId="{7EBE3BFF-5E8F-4C5A-964B-B0E284029360}" srcOrd="9" destOrd="0" presId="urn:microsoft.com/office/officeart/2005/8/layout/radial6"/>
  </dgm:cxnLst>
  <dgm:bg/>
  <dgm:whole/>
</dgm:dataModel>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EECC709-5280-41CF-A0E6-6F47431943C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Arial" charset="0"/>
                <a:ea typeface="+mn-ea"/>
                <a:cs typeface="+mn-cs"/>
              </a:rPr>
              <a:t>The University of Jos is taking small steps to revitalise Education in Nigeria and provide 21</a:t>
            </a:r>
            <a:r>
              <a:rPr lang="en-GB" sz="1200" kern="1200" baseline="30000" dirty="0" smtClean="0">
                <a:solidFill>
                  <a:schemeClr val="tx1"/>
                </a:solidFill>
                <a:latin typeface="Arial" charset="0"/>
                <a:ea typeface="+mn-ea"/>
                <a:cs typeface="+mn-cs"/>
              </a:rPr>
              <a:t>st</a:t>
            </a:r>
            <a:r>
              <a:rPr lang="en-GB" sz="1200" kern="1200" dirty="0" smtClean="0">
                <a:solidFill>
                  <a:schemeClr val="tx1"/>
                </a:solidFill>
                <a:latin typeface="Arial" charset="0"/>
                <a:ea typeface="+mn-ea"/>
                <a:cs typeface="+mn-cs"/>
              </a:rPr>
              <a:t> century training for 21</a:t>
            </a:r>
            <a:r>
              <a:rPr lang="en-GB" sz="1200" kern="1200" baseline="30000" dirty="0" smtClean="0">
                <a:solidFill>
                  <a:schemeClr val="tx1"/>
                </a:solidFill>
                <a:latin typeface="Arial" charset="0"/>
                <a:ea typeface="+mn-ea"/>
                <a:cs typeface="+mn-cs"/>
              </a:rPr>
              <a:t>st</a:t>
            </a:r>
            <a:r>
              <a:rPr lang="en-GB" sz="1200" kern="1200" dirty="0" smtClean="0">
                <a:solidFill>
                  <a:schemeClr val="tx1"/>
                </a:solidFill>
                <a:latin typeface="Arial" charset="0"/>
                <a:ea typeface="+mn-ea"/>
                <a:cs typeface="+mn-cs"/>
              </a:rPr>
              <a:t> century Nigerians. Steps to make learning more interactive for lecturers and more pleasurable for students as we strive to improve the quality of our graduates. We want to better prepare Nigerians for meaningful engagement in the global academic community.</a:t>
            </a:r>
            <a:endParaRPr lang="en-GB"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GB" sz="1200" kern="1200" dirty="0" smtClean="0">
                <a:solidFill>
                  <a:schemeClr val="tx1"/>
                </a:solidFill>
                <a:latin typeface="Arial" charset="0"/>
                <a:ea typeface="+mn-ea"/>
                <a:cs typeface="+mn-cs"/>
              </a:rPr>
              <a:t>Tablet PCs facilitate interactive classroom presentations moving the emphasis from simple information broadcasting to process oriented lectures.  Lecturers will use electronic ink to make dynamic and adaptive presentations ,that would be more responsive to student interactions than power point. They can present images that help bring real world situations to the classroom. Use of tablet PCs will facilitate broad distribution of complex drawings, impossible to copy during a lecture. </a:t>
            </a:r>
          </a:p>
          <a:p>
            <a:endParaRPr lang="en-US"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GB" sz="1200" b="1" kern="1200" dirty="0" smtClean="0">
                <a:solidFill>
                  <a:schemeClr val="tx1"/>
                </a:solidFill>
                <a:latin typeface="Arial" charset="0"/>
                <a:ea typeface="+mn-ea"/>
                <a:cs typeface="+mn-cs"/>
              </a:rPr>
              <a:t>Ubiquitous Presenter is software to be used with Tablet PCs.</a:t>
            </a:r>
            <a:r>
              <a:rPr lang="en-GB" sz="1200" kern="1200" dirty="0" smtClean="0">
                <a:solidFill>
                  <a:schemeClr val="tx1"/>
                </a:solidFill>
                <a:latin typeface="Arial" charset="0"/>
                <a:ea typeface="+mn-ea"/>
                <a:cs typeface="+mn-cs"/>
              </a:rPr>
              <a:t> It combines the advantages of power point with the flexibility and spontaneity of the blackboard; Important discussion points can be annotated on the electronic slides during lectures; Drawings can be left incomplete and finished during class presentation, to encourage students pay better attention;  Questions can be introduced to make lessons more participatory; Students can then have a composite of the pre-drawn power point and the in-class annotation for review and study. </a:t>
            </a:r>
          </a:p>
          <a:p>
            <a:endParaRPr lang="en-US"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b="1" kern="1200" dirty="0" smtClean="0">
                <a:solidFill>
                  <a:schemeClr val="tx1"/>
                </a:solidFill>
                <a:latin typeface="Arial" charset="0"/>
                <a:ea typeface="+mn-ea"/>
                <a:cs typeface="+mn-cs"/>
              </a:rPr>
              <a:t>The project seeks to: </a:t>
            </a:r>
            <a:r>
              <a:rPr lang="en-US" sz="1200" kern="1200" dirty="0" smtClean="0">
                <a:solidFill>
                  <a:schemeClr val="tx1"/>
                </a:solidFill>
                <a:latin typeface="Arial" charset="0"/>
                <a:ea typeface="+mn-ea"/>
                <a:cs typeface="+mn-cs"/>
              </a:rPr>
              <a:t>Increase student participation in the learning process; Increase the use of ICT resources for teaching, and expose Nigerian students and lecturers to new technology;  it seeks to  provide training opportunities for both staff and students while improving the performance of students. Technology assisted learning, will be entrenched in the department as we nurture a vibrant ICT community.</a:t>
            </a:r>
            <a:endParaRPr lang="en-GB" sz="1200" kern="1200" dirty="0" smtClean="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Arial" charset="0"/>
                <a:ea typeface="+mn-ea"/>
                <a:cs typeface="+mn-cs"/>
              </a:rPr>
              <a:t>Outputs include: a redesigned MTH103; a more dynamic, interactive, resource-rich departmental website; wireless access and other e-learning resources in  interactive classrooms; Outcomes include:</a:t>
            </a:r>
            <a:r>
              <a:rPr lang="en-US" sz="1200" b="1" kern="1200" dirty="0" smtClean="0">
                <a:solidFill>
                  <a:schemeClr val="tx1"/>
                </a:solidFill>
                <a:latin typeface="Arial" charset="0"/>
                <a:ea typeface="+mn-ea"/>
                <a:cs typeface="+mn-cs"/>
              </a:rPr>
              <a:t> </a:t>
            </a:r>
            <a:r>
              <a:rPr lang="en-US" sz="1200" kern="1200" dirty="0" smtClean="0">
                <a:solidFill>
                  <a:schemeClr val="tx1"/>
                </a:solidFill>
                <a:latin typeface="Arial" charset="0"/>
                <a:ea typeface="+mn-ea"/>
                <a:cs typeface="+mn-cs"/>
              </a:rPr>
              <a:t>experiences of students, mathematicians and techies, with the technology; change in level of understanding of material  and quality of performance. Grades and retention rates will be long term performance indicators. </a:t>
            </a:r>
            <a:endParaRPr lang="en-GB" sz="1200" kern="1200" dirty="0" smtClean="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Arial" charset="0"/>
                <a:ea typeface="+mn-ea"/>
                <a:cs typeface="+mn-cs"/>
              </a:rPr>
              <a:t>The HP products will support tutorial-mode teaching methods and make our students more participatory in the teaching and learning processes.  Increased interaction between lecturers and students; students and students, will result in improved understanding and overall performance. The free web based materials on the INTRANET will make affordable content available to students. Use of related internet resources will prepare our students for better communication with the global academic community. Teaching and learning will become more pleasurable activities. The quality of the university products will be significantly enhanced.</a:t>
            </a:r>
            <a:endParaRPr lang="en-GB" sz="1200" kern="1200" dirty="0" smtClean="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GB" sz="1200" kern="1200" dirty="0" smtClean="0">
                <a:solidFill>
                  <a:schemeClr val="tx1"/>
                </a:solidFill>
                <a:latin typeface="Arial" charset="0"/>
                <a:ea typeface="+mn-ea"/>
                <a:cs typeface="+mn-cs"/>
              </a:rPr>
              <a:t>Lectures will be delivered in tutorial mode. Tutorials will be complemented with group assignments and self assessment tests.  </a:t>
            </a:r>
            <a:r>
              <a:rPr lang="en-US" sz="1200" kern="1200" dirty="0" smtClean="0">
                <a:solidFill>
                  <a:schemeClr val="tx1"/>
                </a:solidFill>
                <a:latin typeface="Arial" charset="0"/>
                <a:ea typeface="+mn-ea"/>
                <a:cs typeface="+mn-cs"/>
              </a:rPr>
              <a:t>Students will use pen-based technology to submit problems and solutions anonymously, in order to improve student participation in the teaching and learning process. </a:t>
            </a:r>
            <a:r>
              <a:rPr lang="en-GB" sz="1200" kern="1200" dirty="0" smtClean="0">
                <a:solidFill>
                  <a:schemeClr val="tx1"/>
                </a:solidFill>
                <a:latin typeface="Arial" charset="0"/>
                <a:ea typeface="+mn-ea"/>
                <a:cs typeface="+mn-cs"/>
              </a:rPr>
              <a:t>A discussion forum will stimulate off-line exchanges between students and staff. Lecturers will foster the use of other digital resources such as the </a:t>
            </a:r>
            <a:r>
              <a:rPr lang="en-US" sz="1200" kern="1200" dirty="0" smtClean="0">
                <a:solidFill>
                  <a:schemeClr val="tx1"/>
                </a:solidFill>
                <a:latin typeface="Arial" charset="0"/>
                <a:ea typeface="+mn-ea"/>
                <a:cs typeface="+mn-cs"/>
              </a:rPr>
              <a:t>e-granary, and the MIT open courseware. In the long term students will identify other relevant digital materials and make them popular among their peers and among staff. </a:t>
            </a:r>
            <a:endParaRPr lang="en-GB" sz="1200" kern="1200" dirty="0" smtClean="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65125" indent="-255588">
              <a:buFont typeface="Arial" pitchFamily="34" charset="0"/>
              <a:buChar char="•"/>
            </a:pPr>
            <a:r>
              <a:rPr lang="en-US" dirty="0" smtClean="0"/>
              <a:t>Designed to support innovative and effective uses of technology in the classroom setting, recipients of the grant award receive a grant of cash and equipment to implement their proposed technology-based course redesign integration project. </a:t>
            </a:r>
          </a:p>
          <a:p>
            <a:pPr marL="365125" indent="-255588">
              <a:buFont typeface="Arial" pitchFamily="34" charset="0"/>
              <a:buChar char="•"/>
            </a:pPr>
            <a:r>
              <a:rPr lang="en-US" dirty="0" smtClean="0"/>
              <a:t>The 2008 HP </a:t>
            </a:r>
            <a:r>
              <a:rPr lang="en-US" dirty="0" err="1" smtClean="0"/>
              <a:t>TfT</a:t>
            </a:r>
            <a:r>
              <a:rPr lang="en-US" dirty="0" smtClean="0"/>
              <a:t> Higher Education Grant award is valued at approximately USD$100,000. </a:t>
            </a:r>
            <a:endParaRPr lang="en-US"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b="1" kern="1200" dirty="0" smtClean="0">
                <a:solidFill>
                  <a:schemeClr val="tx1"/>
                </a:solidFill>
                <a:latin typeface="Arial" charset="0"/>
                <a:ea typeface="+mn-ea"/>
                <a:cs typeface="+mn-cs"/>
              </a:rPr>
              <a:t>A tablet PC is provided for the lecturer, to be complemented with a classroom solution.</a:t>
            </a:r>
            <a:endParaRPr lang="en-GB" sz="1200" kern="1200" dirty="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fld id="{CEECC709-5280-41CF-A0E6-6F47431943C9}"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b="1" kern="1200" dirty="0" smtClean="0">
                <a:solidFill>
                  <a:schemeClr val="tx1"/>
                </a:solidFill>
                <a:latin typeface="Arial" charset="0"/>
                <a:ea typeface="+mn-ea"/>
                <a:cs typeface="+mn-cs"/>
              </a:rPr>
              <a:t>The  classroom solution consists of: 20 tablet PCs with licensed software;  a printer, a wireless access point, a digital camera and a digital projector.</a:t>
            </a:r>
            <a:endParaRPr lang="en-GB" sz="1200" kern="1200" dirty="0" smtClean="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GB" sz="1200" kern="1200" dirty="0" smtClean="0">
                <a:solidFill>
                  <a:schemeClr val="tx1"/>
                </a:solidFill>
                <a:latin typeface="Arial" charset="0"/>
                <a:ea typeface="+mn-ea"/>
                <a:cs typeface="+mn-cs"/>
              </a:rPr>
              <a:t>The project provides UniJos, a significant networking advantage as a member of the world wide community of “HP Technology for Teaching Grant Recipients ” . It gives us the opportunity to tap the resources and experience of the community.</a:t>
            </a:r>
            <a:endParaRPr lang="en-GB" sz="1200" kern="1200" dirty="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fld id="{CEECC709-5280-41CF-A0E6-6F47431943C9}"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 this presentation</a:t>
            </a:r>
            <a:r>
              <a:rPr lang="en-GB" baseline="0" dirty="0" smtClean="0"/>
              <a:t> we tell the story of the efforts to improve teaching and learning with the use of technology, at Nigeria’s University of Jos. As principal investigator, </a:t>
            </a:r>
            <a:r>
              <a:rPr lang="en-GB" dirty="0" smtClean="0"/>
              <a:t>I work with a</a:t>
            </a:r>
            <a:r>
              <a:rPr lang="en-GB" baseline="0" dirty="0" smtClean="0"/>
              <a:t> 4 person team under the direction of Professor Ms. </a:t>
            </a:r>
            <a:r>
              <a:rPr lang="en-GB" baseline="0" dirty="0" err="1" smtClean="0"/>
              <a:t>Sirisena</a:t>
            </a:r>
            <a:r>
              <a:rPr lang="en-GB" baseline="0" dirty="0" smtClean="0"/>
              <a:t>, head of mathematics. The other members of the team are departmental colleagues, Joshua </a:t>
            </a:r>
            <a:r>
              <a:rPr lang="en-GB" baseline="0" dirty="0" err="1" smtClean="0"/>
              <a:t>Chollom</a:t>
            </a:r>
            <a:r>
              <a:rPr lang="en-GB" baseline="0" dirty="0" smtClean="0"/>
              <a:t>, Josiah </a:t>
            </a:r>
            <a:r>
              <a:rPr lang="en-GB" baseline="0" dirty="0" err="1" smtClean="0"/>
              <a:t>Marut</a:t>
            </a:r>
            <a:r>
              <a:rPr lang="en-GB" baseline="0" dirty="0" smtClean="0"/>
              <a:t>, Joel </a:t>
            </a:r>
            <a:r>
              <a:rPr lang="en-GB" baseline="0" dirty="0" err="1" smtClean="0"/>
              <a:t>Ndam</a:t>
            </a:r>
            <a:r>
              <a:rPr lang="en-GB" baseline="0" dirty="0" smtClean="0"/>
              <a:t> and </a:t>
            </a:r>
            <a:r>
              <a:rPr lang="en-GB" baseline="0" dirty="0" err="1" smtClean="0"/>
              <a:t>Azi</a:t>
            </a:r>
            <a:r>
              <a:rPr lang="en-GB" baseline="0" dirty="0" smtClean="0"/>
              <a:t> </a:t>
            </a:r>
            <a:r>
              <a:rPr lang="en-GB" baseline="0" dirty="0" err="1" smtClean="0"/>
              <a:t>Izang</a:t>
            </a:r>
            <a:r>
              <a:rPr lang="en-GB" baseline="0" dirty="0" smtClean="0"/>
              <a:t> </a:t>
            </a:r>
            <a:r>
              <a:rPr lang="en-GB" baseline="0" dirty="0" err="1" smtClean="0"/>
              <a:t>Nyam</a:t>
            </a:r>
            <a:r>
              <a:rPr lang="en-GB" baseline="0" dirty="0" smtClean="0"/>
              <a:t>.</a:t>
            </a:r>
            <a:endParaRPr lang="en-GB"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In the short term, we shall do course redesign for 3 courses in the mathematics department, as we work with the Dean Faculty, to extend this experiment to all departments in the Natural Sciences. In the long term, we shall work with other faculties to replicate the experiment across the University of Jos. Consequently we plan to work with other partners to impact other HEIs across Nigeria.</a:t>
            </a:r>
          </a:p>
          <a:p>
            <a:endParaRPr lang="en-GB"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In perspective - Our plan is to extend the project from the math department to the faculty and the university; and then to HEIs across Nigeria. We want to </a:t>
            </a:r>
            <a:r>
              <a:rPr lang="en-US" sz="1200" kern="1200" dirty="0" smtClean="0">
                <a:solidFill>
                  <a:schemeClr val="tx1"/>
                </a:solidFill>
                <a:latin typeface="Arial" charset="0"/>
                <a:ea typeface="+mn-ea"/>
                <a:cs typeface="+mn-cs"/>
              </a:rPr>
              <a:t>prepare Nigerian students for better communication with the global academic community. An imperative  for 21</a:t>
            </a:r>
            <a:r>
              <a:rPr lang="en-US" sz="1200" kern="1200" baseline="30000" dirty="0" smtClean="0">
                <a:solidFill>
                  <a:schemeClr val="tx1"/>
                </a:solidFill>
                <a:latin typeface="Arial" charset="0"/>
                <a:ea typeface="+mn-ea"/>
                <a:cs typeface="+mn-cs"/>
              </a:rPr>
              <a:t>st</a:t>
            </a:r>
            <a:r>
              <a:rPr lang="en-US" sz="1200" kern="1200" dirty="0" smtClean="0">
                <a:solidFill>
                  <a:schemeClr val="tx1"/>
                </a:solidFill>
                <a:latin typeface="Arial" charset="0"/>
                <a:ea typeface="+mn-ea"/>
                <a:cs typeface="+mn-cs"/>
              </a:rPr>
              <a:t> century education of 21</a:t>
            </a:r>
            <a:r>
              <a:rPr lang="en-US" sz="1200" kern="1200" baseline="30000" dirty="0" smtClean="0">
                <a:solidFill>
                  <a:schemeClr val="tx1"/>
                </a:solidFill>
                <a:latin typeface="Arial" charset="0"/>
                <a:ea typeface="+mn-ea"/>
                <a:cs typeface="+mn-cs"/>
              </a:rPr>
              <a:t>st</a:t>
            </a:r>
            <a:r>
              <a:rPr lang="en-US" sz="1200" kern="1200" dirty="0" smtClean="0">
                <a:solidFill>
                  <a:schemeClr val="tx1"/>
                </a:solidFill>
                <a:latin typeface="Arial" charset="0"/>
                <a:ea typeface="+mn-ea"/>
                <a:cs typeface="+mn-cs"/>
              </a:rPr>
              <a:t> century Nigerians!</a:t>
            </a:r>
            <a:endParaRPr lang="en-GB"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HP and STEPB will do course redesign for three courses</a:t>
            </a:r>
            <a:r>
              <a:rPr lang="en-GB" baseline="0" dirty="0" smtClean="0"/>
              <a:t> and then follow this up with comprehensive impact assessment all in twelve months.</a:t>
            </a:r>
            <a:endParaRPr lang="en-GB"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 next twelve months, we shall replicate the experiment in every department of the faculty</a:t>
            </a:r>
            <a:r>
              <a:rPr lang="en-US" baseline="0" dirty="0" smtClean="0"/>
              <a:t> of natural sciences. Scale the project to include polytechnics, colleges of education, other universities and secondary schools.</a:t>
            </a:r>
            <a:endParaRPr lang="en-US"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We are developing a tradition of partnering</a:t>
            </a:r>
            <a:r>
              <a:rPr lang="en-GB" baseline="0" dirty="0" smtClean="0"/>
              <a:t> for development, training and research.</a:t>
            </a:r>
            <a:endParaRPr lang="en-GB"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65125" indent="-255588"/>
            <a:r>
              <a:rPr lang="en-GB" dirty="0" smtClean="0"/>
              <a:t>We expect and are enjoying, University Support under the leadership of the Vice Chancellor,  as well as Faculty and </a:t>
            </a:r>
          </a:p>
          <a:p>
            <a:pPr marL="365125" indent="-255588"/>
            <a:r>
              <a:rPr lang="en-GB" dirty="0" smtClean="0"/>
              <a:t>Departmental Support.</a:t>
            </a:r>
          </a:p>
          <a:p>
            <a:pPr marL="365125" indent="-255588"/>
            <a:r>
              <a:rPr lang="en-GB" dirty="0" smtClean="0"/>
              <a:t>We trust it will be there right through!</a:t>
            </a:r>
            <a:endParaRPr lang="en-US"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a:t>
            </a:r>
            <a:r>
              <a:rPr lang="en-GB" baseline="0" dirty="0" smtClean="0"/>
              <a:t> comprehensive documentary on results so far is available on the web. They include pedagogical and software training materials, as well as local content. A follow up presentation gives a bird’s eye view of accomplishments.</a:t>
            </a:r>
            <a:endParaRPr lang="en-GB"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Your story is exceptional</a:t>
            </a:r>
            <a:r>
              <a:rPr lang="en-GB" baseline="0" dirty="0" smtClean="0"/>
              <a:t> and inspirational says an independent observer.</a:t>
            </a:r>
            <a:endParaRPr lang="en-GB"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We are giving you</a:t>
            </a:r>
            <a:r>
              <a:rPr lang="en-GB" baseline="0" dirty="0" smtClean="0"/>
              <a:t> the green lights to </a:t>
            </a:r>
            <a:r>
              <a:rPr lang="en-GB" dirty="0" smtClean="0"/>
              <a:t>join us and come on board as we</a:t>
            </a:r>
            <a:r>
              <a:rPr lang="en-GB" baseline="0" dirty="0" smtClean="0"/>
              <a:t> need to do it all together</a:t>
            </a:r>
            <a:r>
              <a:rPr lang="en-GB" dirty="0" smtClean="0"/>
              <a:t>.</a:t>
            </a:r>
            <a:endParaRPr lang="en-GB"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Arial" charset="0"/>
                <a:ea typeface="+mn-ea"/>
                <a:cs typeface="+mn-cs"/>
              </a:rPr>
              <a:t>Together we can make learning more interactive for lecturers and more pleasurable for students. Together</a:t>
            </a:r>
            <a:r>
              <a:rPr lang="en-GB" sz="1200" kern="1200" baseline="0" dirty="0" smtClean="0">
                <a:solidFill>
                  <a:schemeClr val="tx1"/>
                </a:solidFill>
                <a:latin typeface="Arial" charset="0"/>
                <a:ea typeface="+mn-ea"/>
                <a:cs typeface="+mn-cs"/>
              </a:rPr>
              <a:t> w</a:t>
            </a:r>
            <a:r>
              <a:rPr lang="en-GB" sz="1200" kern="1200" dirty="0" smtClean="0">
                <a:solidFill>
                  <a:schemeClr val="tx1"/>
                </a:solidFill>
                <a:latin typeface="Arial" charset="0"/>
                <a:ea typeface="+mn-ea"/>
                <a:cs typeface="+mn-cs"/>
              </a:rPr>
              <a:t>e can  better prepare Nigerians for meaningful engagement in the global academic community. Together we can  revitalise Education in Nigeria and provide 21</a:t>
            </a:r>
            <a:r>
              <a:rPr lang="en-GB" sz="1200" kern="1200" baseline="30000" dirty="0" smtClean="0">
                <a:solidFill>
                  <a:schemeClr val="tx1"/>
                </a:solidFill>
                <a:latin typeface="Arial" charset="0"/>
                <a:ea typeface="+mn-ea"/>
                <a:cs typeface="+mn-cs"/>
              </a:rPr>
              <a:t>st</a:t>
            </a:r>
            <a:r>
              <a:rPr lang="en-GB" sz="1200" kern="1200" dirty="0" smtClean="0">
                <a:solidFill>
                  <a:schemeClr val="tx1"/>
                </a:solidFill>
                <a:latin typeface="Arial" charset="0"/>
                <a:ea typeface="+mn-ea"/>
                <a:cs typeface="+mn-cs"/>
              </a:rPr>
              <a:t> century training for 21</a:t>
            </a:r>
            <a:r>
              <a:rPr lang="en-GB" sz="1200" kern="1200" baseline="30000" dirty="0" smtClean="0">
                <a:solidFill>
                  <a:schemeClr val="tx1"/>
                </a:solidFill>
                <a:latin typeface="Arial" charset="0"/>
                <a:ea typeface="+mn-ea"/>
                <a:cs typeface="+mn-cs"/>
              </a:rPr>
              <a:t>st</a:t>
            </a:r>
            <a:r>
              <a:rPr lang="en-GB" sz="1200" kern="1200" dirty="0" smtClean="0">
                <a:solidFill>
                  <a:schemeClr val="tx1"/>
                </a:solidFill>
                <a:latin typeface="Arial" charset="0"/>
                <a:ea typeface="+mn-ea"/>
                <a:cs typeface="+mn-cs"/>
              </a:rPr>
              <a:t> century Nigerians. </a:t>
            </a:r>
            <a:r>
              <a:rPr lang="en-GB" sz="1200" kern="1200" smtClean="0">
                <a:solidFill>
                  <a:schemeClr val="tx1"/>
                </a:solidFill>
                <a:latin typeface="Arial" charset="0"/>
                <a:ea typeface="+mn-ea"/>
                <a:cs typeface="+mn-cs"/>
              </a:rPr>
              <a:t>Let us do it all together!</a:t>
            </a:r>
            <a:endParaRPr lang="en-GB"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0A9BF1-D9BB-4F35-B1C1-A209A18CF0A4}" type="slidenum">
              <a:rPr lang="en-US"/>
              <a:pPr/>
              <a:t>3</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pPr lvl="0"/>
            <a:r>
              <a:rPr lang="en-US" sz="1200" kern="1200" dirty="0" smtClean="0">
                <a:solidFill>
                  <a:schemeClr val="tx1"/>
                </a:solidFill>
                <a:latin typeface="Arial" charset="0"/>
                <a:ea typeface="+mn-ea"/>
                <a:cs typeface="+mn-cs"/>
              </a:rPr>
              <a:t>The aim of the first</a:t>
            </a:r>
            <a:r>
              <a:rPr lang="en-US" sz="1200" kern="1200" baseline="0" dirty="0" smtClean="0">
                <a:solidFill>
                  <a:schemeClr val="tx1"/>
                </a:solidFill>
                <a:latin typeface="Arial" charset="0"/>
                <a:ea typeface="+mn-ea"/>
                <a:cs typeface="+mn-cs"/>
              </a:rPr>
              <a:t> part of this </a:t>
            </a:r>
            <a:r>
              <a:rPr lang="en-US" sz="1200" kern="1200" dirty="0" smtClean="0">
                <a:solidFill>
                  <a:schemeClr val="tx1"/>
                </a:solidFill>
                <a:latin typeface="Arial" charset="0"/>
                <a:ea typeface="+mn-ea"/>
                <a:cs typeface="+mn-cs"/>
              </a:rPr>
              <a:t>project is to redesign and develop content for one calculus course, Elementary Mathematics 3; MTH103, so that the materials can be used in conjunction with HP resources for more effective teaching and learning. We want to enhance our students’ active participation in the learning process,  to impact their understanding of the content; to facilitate their experiences with a new technology, and eventually to improve their performance. We intend to make teaching more interactive for the instructors and learning more pleasurable for the students. </a:t>
            </a:r>
            <a:endParaRPr lang="en-GB" sz="1200" kern="1200" dirty="0">
              <a:solidFill>
                <a:schemeClr val="tx1"/>
              </a:solidFill>
              <a:latin typeface="Arial" charset="0"/>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83B0DF-F911-4475-96CB-0A22EC522321}" type="slidenum">
              <a:rPr lang="en-US"/>
              <a:pPr/>
              <a:t>4</a:t>
            </a:fld>
            <a:endParaRPr 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pPr lvl="0"/>
            <a:r>
              <a:rPr lang="en-GB" sz="1200" kern="1200" dirty="0" smtClean="0">
                <a:solidFill>
                  <a:schemeClr val="tx1"/>
                </a:solidFill>
                <a:latin typeface="Arial" charset="0"/>
                <a:ea typeface="+mn-ea"/>
                <a:cs typeface="+mn-cs"/>
              </a:rPr>
              <a:t>We are developing local content; training staff and students; researching on the effect of technology on teaching and learning. </a:t>
            </a:r>
            <a:r>
              <a:rPr lang="en-US" sz="1200" kern="1200" dirty="0" smtClean="0">
                <a:solidFill>
                  <a:schemeClr val="tx1"/>
                </a:solidFill>
                <a:latin typeface="Arial" charset="0"/>
                <a:ea typeface="+mn-ea"/>
                <a:cs typeface="+mn-cs"/>
              </a:rPr>
              <a:t>What we have is a research, development, training and research project complemented and extended with donor funding by the Federal Government of Nigeria, through a World Bank assisted Science and Technology Education Post Basic (STEPB) project. </a:t>
            </a:r>
            <a:endParaRPr lang="en-GB" sz="1200" kern="1200" dirty="0" smtClean="0">
              <a:solidFill>
                <a:schemeClr val="tx1"/>
              </a:solidFill>
              <a:latin typeface="Arial" charset="0"/>
              <a:ea typeface="+mn-ea"/>
              <a:cs typeface="+mn-cs"/>
            </a:endParaRPr>
          </a:p>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Research, training,</a:t>
            </a:r>
            <a:r>
              <a:rPr lang="en-GB" baseline="0" dirty="0" smtClean="0"/>
              <a:t> development, </a:t>
            </a:r>
            <a:r>
              <a:rPr lang="en-GB" baseline="0" smtClean="0"/>
              <a:t>research cycle</a:t>
            </a:r>
            <a:endParaRPr lang="en-GB"/>
          </a:p>
        </p:txBody>
      </p:sp>
      <p:sp>
        <p:nvSpPr>
          <p:cNvPr id="4" name="Slide Number Placeholder 3"/>
          <p:cNvSpPr>
            <a:spLocks noGrp="1"/>
          </p:cNvSpPr>
          <p:nvPr>
            <p:ph type="sldNum" sz="quarter" idx="10"/>
          </p:nvPr>
        </p:nvSpPr>
        <p:spPr/>
        <p:txBody>
          <a:bodyPr/>
          <a:lstStyle/>
          <a:p>
            <a:fld id="{CEECC709-5280-41CF-A0E6-6F47431943C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28A86F-321A-4F18-806E-CBECAF99173C}" type="slidenum">
              <a:rPr lang="en-US"/>
              <a:pPr/>
              <a:t>6</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pPr lvl="0"/>
            <a:endParaRPr lang="en-GB" sz="1200" kern="1200" dirty="0" smtClean="0">
              <a:solidFill>
                <a:schemeClr val="tx1"/>
              </a:solidFill>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Departmental, Faculty seminars and other presentations including exhibitions, have been planned to expose the University Community and the Nigerian public to the partnerships with HP and STEPB. Other web resources </a:t>
            </a:r>
            <a:r>
              <a:rPr lang="en-GB" sz="1200" kern="1200" dirty="0" smtClean="0">
                <a:solidFill>
                  <a:schemeClr val="tx1"/>
                </a:solidFill>
                <a:latin typeface="Arial" charset="0"/>
                <a:ea typeface="+mn-ea"/>
                <a:cs typeface="+mn-cs"/>
              </a:rPr>
              <a:t>for exploration and self assessment, </a:t>
            </a:r>
            <a:r>
              <a:rPr lang="en-US" sz="1200" kern="1200" dirty="0" smtClean="0">
                <a:solidFill>
                  <a:schemeClr val="tx1"/>
                </a:solidFill>
                <a:latin typeface="Arial" charset="0"/>
                <a:ea typeface="+mn-ea"/>
                <a:cs typeface="+mn-cs"/>
              </a:rPr>
              <a:t>include  the open learning initiatives of Carnegie Mellon University. They will </a:t>
            </a:r>
            <a:r>
              <a:rPr lang="en-GB" sz="1200" kern="1200" dirty="0" smtClean="0">
                <a:solidFill>
                  <a:schemeClr val="tx1"/>
                </a:solidFill>
                <a:latin typeface="Arial" charset="0"/>
                <a:ea typeface="+mn-ea"/>
                <a:cs typeface="+mn-cs"/>
              </a:rPr>
              <a:t>complement local content as over </a:t>
            </a:r>
            <a:r>
              <a:rPr lang="en-US" sz="1200" kern="1200" dirty="0" smtClean="0">
                <a:solidFill>
                  <a:schemeClr val="tx1"/>
                </a:solidFill>
                <a:latin typeface="Arial" charset="0"/>
                <a:ea typeface="+mn-ea"/>
                <a:cs typeface="+mn-cs"/>
              </a:rPr>
              <a:t>1000 students and their lecturers are involved with project activities.</a:t>
            </a:r>
            <a:endParaRPr lang="en-GB" sz="1200" kern="1200" dirty="0" smtClean="0">
              <a:solidFill>
                <a:schemeClr val="tx1"/>
              </a:solidFill>
              <a:latin typeface="Arial" charset="0"/>
              <a:ea typeface="+mn-ea"/>
              <a:cs typeface="+mn-cs"/>
            </a:endParaRPr>
          </a:p>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0FEC3C-AB37-47D0-9966-A0FE836C684A}" type="slidenum">
              <a:rPr lang="en-US"/>
              <a:pPr/>
              <a:t>7</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pPr lvl="0"/>
            <a:r>
              <a:rPr lang="en-US" sz="1200" kern="1200" dirty="0" smtClean="0">
                <a:solidFill>
                  <a:schemeClr val="tx1"/>
                </a:solidFill>
                <a:latin typeface="Arial" charset="0"/>
                <a:ea typeface="+mn-ea"/>
                <a:cs typeface="+mn-cs"/>
              </a:rPr>
              <a:t>The Department of Mathematics runs heavily subscribed courses with average enrollment of fifteen hundred and over.  Each class cannot be split into small enough groups for meaningful staff-student interaction, because we simply do not have enough lecturers. Key reasons for poor performance in these courses have been identified. </a:t>
            </a:r>
            <a:endParaRPr lang="en-GB" sz="1200" kern="1200" dirty="0">
              <a:solidFill>
                <a:schemeClr val="tx1"/>
              </a:solidFill>
              <a:latin typeface="Arial" charset="0"/>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65125" indent="-255588">
              <a:lnSpc>
                <a:spcPct val="80000"/>
              </a:lnSpc>
            </a:pPr>
            <a:r>
              <a:rPr lang="en-US" sz="1200" dirty="0" smtClean="0"/>
              <a:t>We now know that there must be investment in pedagogical</a:t>
            </a:r>
            <a:r>
              <a:rPr lang="en-US" sz="1200" baseline="0" dirty="0" smtClean="0"/>
              <a:t> training and a structured introduction of technology to create course content for web based delivery.</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CEECC709-5280-41CF-A0E6-6F47431943C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Arial" charset="0"/>
                <a:ea typeface="+mn-ea"/>
                <a:cs typeface="+mn-cs"/>
              </a:rPr>
              <a:t>The department in its early steps, digitized lecture notes for 2 courses in mathematics as well as one each, in computer science and statistics . The notes are complemented with solved problems; past examination questions , model answers and marking schemes; all available free on the INTRANET. Students explore the notes and exercises, individually or in groups, allowing the lectures to be delivered essentially in tutorial mode. The department has since then, made significant advances in developing one calculus course, for blended delivery. This course, will be further developed for delivery with HP Tablet PCs. </a:t>
            </a:r>
            <a:endParaRPr lang="en-GB" sz="1200" kern="1200" dirty="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fld id="{CEECC709-5280-41CF-A0E6-6F47431943C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en-US"/>
          </a:p>
        </p:txBody>
      </p:sp>
      <p:pic>
        <p:nvPicPr>
          <p:cNvPr id="6" name="Picture 11" descr="E:\Work Documents\Web Projects\UJ_Site\images\logo.jpg"/>
          <p:cNvPicPr>
            <a:picLocks noChangeAspect="1" noChangeArrowheads="1"/>
          </p:cNvPicPr>
          <p:nvPr/>
        </p:nvPicPr>
        <p:blipFill>
          <a:blip r:embed="rId3" cstate="email"/>
          <a:srcRect/>
          <a:stretch>
            <a:fillRect/>
          </a:stretch>
        </p:blipFill>
        <p:spPr bwMode="auto">
          <a:xfrm>
            <a:off x="7924800" y="5410200"/>
            <a:ext cx="820738" cy="838200"/>
          </a:xfrm>
          <a:prstGeom prst="rect">
            <a:avLst/>
          </a:prstGeom>
          <a:noFill/>
          <a:ln w="9525">
            <a:noFill/>
            <a:miter lim="800000"/>
            <a:headEnd/>
            <a:tailEnd/>
          </a:ln>
        </p:spPr>
      </p:pic>
      <p:sp>
        <p:nvSpPr>
          <p:cNvPr id="512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smtClean="0"/>
              <a:t>Click to edit Master title style</a:t>
            </a:r>
            <a:endParaRPr lang="en-US" altLang="en-US"/>
          </a:p>
        </p:txBody>
      </p:sp>
      <p:sp>
        <p:nvSpPr>
          <p:cNvPr id="51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smtClean="0"/>
              <a:t>Click to edit Master subtitle style</a:t>
            </a:r>
            <a:endParaRPr lang="en-US" altLang="en-US" dirty="0"/>
          </a:p>
        </p:txBody>
      </p:sp>
      <p:sp>
        <p:nvSpPr>
          <p:cNvPr id="7" name="Rectangle 4"/>
          <p:cNvSpPr>
            <a:spLocks noGrp="1" noChangeArrowheads="1"/>
          </p:cNvSpPr>
          <p:nvPr>
            <p:ph type="dt" sz="half" idx="10"/>
          </p:nvPr>
        </p:nvSpPr>
        <p:spPr/>
        <p:txBody>
          <a:bodyPr/>
          <a:lstStyle>
            <a:lvl1pPr>
              <a:defRPr/>
            </a:lvl1pPr>
          </a:lstStyle>
          <a:p>
            <a:endParaRPr lang="en-US"/>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endParaRPr lang="en-US"/>
          </a:p>
        </p:txBody>
      </p:sp>
      <p:sp>
        <p:nvSpPr>
          <p:cNvPr id="9" name="Rectangle 6"/>
          <p:cNvSpPr>
            <a:spLocks noGrp="1" noChangeArrowheads="1"/>
          </p:cNvSpPr>
          <p:nvPr>
            <p:ph type="sldNum" sz="quarter" idx="12"/>
          </p:nvPr>
        </p:nvSpPr>
        <p:spPr/>
        <p:txBody>
          <a:bodyPr/>
          <a:lstStyle>
            <a:lvl1pPr>
              <a:defRPr/>
            </a:lvl1pPr>
          </a:lstStyle>
          <a:p>
            <a:fld id="{0B0B8352-A427-4FA6-BF87-4CDB1245D8F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4BD651B-835F-4C38-9005-B444EA7796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DEF7CF2-EFAD-4EE3-8905-C72B173079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64004F2-0BE2-43DB-AD64-BD67414CE8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DBB940D1-4D70-4F91-B309-74059EF3C99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7F7006E9-9531-4D50-96D6-4CF8C2572CD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C6F07D63-91AD-408C-9817-34DCFF6079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DA19D097-E735-4882-AE17-2EAC5FD54C5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FD012BE3-5979-4A19-A04E-E0B10FCF2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7D108228-5D90-410C-90A2-089E203A9C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0608AACC-F3D7-4AF6-91EC-E49ACB23AE0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blip>
          <a:srcRect/>
          <a:stretch>
            <a:fillRect l="-9000" r="-9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en-US"/>
          </a:p>
        </p:txBody>
      </p:sp>
      <p:sp>
        <p:nvSpPr>
          <p:cNvPr id="410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D65FCC1C-AB9C-4B3F-8FA4-424AB542B594}" type="slidenum">
              <a:rPr lang="en-US" smtClean="0"/>
              <a:pPr/>
              <a:t>‹#›</a:t>
            </a:fld>
            <a:endParaRPr lang="en-US"/>
          </a:p>
        </p:txBody>
      </p:sp>
      <p:sp>
        <p:nvSpPr>
          <p:cNvPr id="410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US"/>
          </a:p>
        </p:txBody>
      </p:sp>
      <p:sp>
        <p:nvSpPr>
          <p:cNvPr id="410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en-US"/>
          </a:p>
        </p:txBody>
      </p:sp>
      <p:pic>
        <p:nvPicPr>
          <p:cNvPr id="1033" name="Picture 9" descr="E:\Work Documents\Web Projects\UJ_Site\images\logo.jpg"/>
          <p:cNvPicPr>
            <a:picLocks noChangeAspect="1" noChangeArrowheads="1"/>
          </p:cNvPicPr>
          <p:nvPr/>
        </p:nvPicPr>
        <p:blipFill>
          <a:blip r:embed="rId14" cstate="email"/>
          <a:srcRect/>
          <a:stretch>
            <a:fillRect/>
          </a:stretch>
        </p:blipFill>
        <p:spPr bwMode="auto">
          <a:xfrm>
            <a:off x="152400" y="5334000"/>
            <a:ext cx="820738" cy="838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image" Target="../media/image10.jpeg"/><Relationship Id="rId5" Type="http://schemas.openxmlformats.org/officeDocument/2006/relationships/notesSlide" Target="../notesSlides/notesSlide10.xml"/><Relationship Id="rId4"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image" Target="../media/image11.png"/><Relationship Id="rId5" Type="http://schemas.openxmlformats.org/officeDocument/2006/relationships/notesSlide" Target="../notesSlides/notesSlide11.xml"/><Relationship Id="rId4"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image" Target="../media/image12.jpeg"/><Relationship Id="rId5" Type="http://schemas.openxmlformats.org/officeDocument/2006/relationships/notesSlide" Target="../notesSlides/notesSlide12.xml"/><Relationship Id="rId4"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image" Target="../media/image13.jpeg"/><Relationship Id="rId5" Type="http://schemas.openxmlformats.org/officeDocument/2006/relationships/notesSlide" Target="../notesSlides/notesSlide13.xml"/><Relationship Id="rId4"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image" Target="../media/image14.jpeg"/><Relationship Id="rId5" Type="http://schemas.openxmlformats.org/officeDocument/2006/relationships/notesSlide" Target="../notesSlides/notesSlide14.xml"/><Relationship Id="rId4"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image" Target="../media/image9.jpeg"/><Relationship Id="rId5" Type="http://schemas.openxmlformats.org/officeDocument/2006/relationships/notesSlide" Target="../notesSlides/notesSlide15.xml"/><Relationship Id="rId4"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15.jpeg"/><Relationship Id="rId5" Type="http://schemas.openxmlformats.org/officeDocument/2006/relationships/notesSlide" Target="../notesSlides/notesSlide17.xml"/><Relationship Id="rId4"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1.xml"/><Relationship Id="rId1" Type="http://schemas.openxmlformats.org/officeDocument/2006/relationships/tags" Target="../tags/tag50.xml"/><Relationship Id="rId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tags" Target="../tags/tag54.xml"/><Relationship Id="rId7" Type="http://schemas.openxmlformats.org/officeDocument/2006/relationships/notesSlide" Target="../notesSlides/notesSlide19.xm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slideLayout" Target="../slideLayouts/slideLayout4.xml"/><Relationship Id="rId5" Type="http://schemas.openxmlformats.org/officeDocument/2006/relationships/tags" Target="../tags/tag56.xml"/><Relationship Id="rId4" Type="http://schemas.openxmlformats.org/officeDocument/2006/relationships/tags" Target="../tags/tag55.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3.pn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notesSlide" Target="../notesSlides/notesSlide2.xml"/><Relationship Id="rId5" Type="http://schemas.openxmlformats.org/officeDocument/2006/relationships/slideLayout" Target="../slideLayouts/slideLayout1.xml"/><Relationship Id="rId4" Type="http://schemas.openxmlformats.org/officeDocument/2006/relationships/tags" Target="../tags/tag6.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8.xml"/><Relationship Id="rId1" Type="http://schemas.openxmlformats.org/officeDocument/2006/relationships/tags" Target="../tags/tag57.xml"/><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0.xml"/><Relationship Id="rId1" Type="http://schemas.openxmlformats.org/officeDocument/2006/relationships/tags" Target="../tags/tag59.xml"/><Relationship Id="rId5" Type="http://schemas.openxmlformats.org/officeDocument/2006/relationships/image" Target="../media/image17.jpeg"/><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 Id="rId6" Type="http://schemas.openxmlformats.org/officeDocument/2006/relationships/image" Target="../media/image18.jpeg"/><Relationship Id="rId5" Type="http://schemas.openxmlformats.org/officeDocument/2006/relationships/notesSlide" Target="../notesSlides/notesSlide22.xml"/><Relationship Id="rId4"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6" Type="http://schemas.openxmlformats.org/officeDocument/2006/relationships/image" Target="../media/image19.jpeg"/><Relationship Id="rId5" Type="http://schemas.openxmlformats.org/officeDocument/2006/relationships/notesSlide" Target="../notesSlides/notesSlide23.xml"/><Relationship Id="rId4"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8.xml"/><Relationship Id="rId1" Type="http://schemas.openxmlformats.org/officeDocument/2006/relationships/tags" Target="../tags/tag67.xml"/><Relationship Id="rId4"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tags" Target="../tags/tag69.xml"/><Relationship Id="rId6" Type="http://schemas.openxmlformats.org/officeDocument/2006/relationships/image" Target="../media/image20.jpeg"/><Relationship Id="rId5" Type="http://schemas.openxmlformats.org/officeDocument/2006/relationships/notesSlide" Target="../notesSlides/notesSlide25.xml"/><Relationship Id="rId4"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hyperlink" Target="http://up.ucsd.edu/" TargetMode="External"/><Relationship Id="rId2" Type="http://schemas.openxmlformats.org/officeDocument/2006/relationships/tags" Target="../tags/tag73.xml"/><Relationship Id="rId1" Type="http://schemas.openxmlformats.org/officeDocument/2006/relationships/tags" Target="../tags/tag72.xml"/><Relationship Id="rId6" Type="http://schemas.openxmlformats.org/officeDocument/2006/relationships/hyperlink" Target="http://moodle.unijos.edu.ng/" TargetMode="External"/><Relationship Id="rId5" Type="http://schemas.openxmlformats.org/officeDocument/2006/relationships/hyperlink" Target="http://dao.pageout.net/page.dyn/student/main/instructor_home" TargetMode="External"/><Relationship Id="rId4"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5.xml"/><Relationship Id="rId1" Type="http://schemas.openxmlformats.org/officeDocument/2006/relationships/tags" Target="../tags/tag74.xml"/><Relationship Id="rId4"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tags" Target="../tags/tag78.xml"/><Relationship Id="rId7" Type="http://schemas.openxmlformats.org/officeDocument/2006/relationships/notesSlide" Target="../notesSlides/notesSlide28.xml"/><Relationship Id="rId2" Type="http://schemas.openxmlformats.org/officeDocument/2006/relationships/tags" Target="../tags/tag77.xml"/><Relationship Id="rId1" Type="http://schemas.openxmlformats.org/officeDocument/2006/relationships/tags" Target="../tags/tag76.xml"/><Relationship Id="rId6" Type="http://schemas.openxmlformats.org/officeDocument/2006/relationships/slideLayout" Target="../slideLayouts/slideLayout2.xml"/><Relationship Id="rId5" Type="http://schemas.openxmlformats.org/officeDocument/2006/relationships/tags" Target="../tags/tag80.xml"/><Relationship Id="rId4" Type="http://schemas.openxmlformats.org/officeDocument/2006/relationships/tags" Target="../tags/tag79.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2.xml"/><Relationship Id="rId1" Type="http://schemas.openxmlformats.org/officeDocument/2006/relationships/tags" Target="../tags/tag81.xml"/><Relationship Id="rId4"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4.jpeg"/><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5.jpeg"/><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slideLayout" Target="../slideLayouts/slideLayout2.xml"/><Relationship Id="rId7" Type="http://schemas.openxmlformats.org/officeDocument/2006/relationships/diagramQuickStyle" Target="../diagrams/quickStyle1.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6.png"/><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hyperlink" Target="http://www.cmu.edu/oli/courses/enter_calculus.html" TargetMode="External"/><Relationship Id="rId5" Type="http://schemas.openxmlformats.org/officeDocument/2006/relationships/notesSlide" Target="../notesSlides/notesSlide6.xml"/><Relationship Id="rId4"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7.jpeg"/><Relationship Id="rId5" Type="http://schemas.openxmlformats.org/officeDocument/2006/relationships/notesSlide" Target="../notesSlides/notesSlide7.xml"/><Relationship Id="rId4"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image" Target="../media/image8.jpeg"/><Relationship Id="rId5" Type="http://schemas.openxmlformats.org/officeDocument/2006/relationships/notesSlide" Target="../notesSlides/notesSlide8.xml"/><Relationship Id="rId4"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9.jpeg"/><Relationship Id="rId5" Type="http://schemas.openxmlformats.org/officeDocument/2006/relationships/notesSlide" Target="../notesSlides/notesSlide9.xml"/><Relationship Id="rId4"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p:txBody>
          <a:bodyPr/>
          <a:lstStyle/>
          <a:p>
            <a:r>
              <a:rPr lang="en-US" sz="3600" dirty="0" smtClean="0">
                <a:latin typeface="+mn-lt"/>
              </a:rPr>
              <a:t>Preparing Nigerians for communication with the Global Academic Community.</a:t>
            </a:r>
            <a:endParaRPr lang="en-GB" sz="3600" dirty="0">
              <a:latin typeface="+mn-lt"/>
            </a:endParaRPr>
          </a:p>
        </p:txBody>
      </p:sp>
      <p:sp>
        <p:nvSpPr>
          <p:cNvPr id="3" name="Subtitle 2"/>
          <p:cNvSpPr>
            <a:spLocks noGrp="1"/>
          </p:cNvSpPr>
          <p:nvPr>
            <p:ph type="subTitle" idx="1"/>
            <p:custDataLst>
              <p:tags r:id="rId2"/>
            </p:custDataLst>
          </p:nvPr>
        </p:nvSpPr>
        <p:spPr/>
        <p:txBody>
          <a:bodyPr/>
          <a:lstStyle/>
          <a:p>
            <a:r>
              <a:rPr lang="en-US" sz="2000" dirty="0" smtClean="0"/>
              <a:t>Technology for Teaching Math at the University of Jos</a:t>
            </a: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custDataLst>
              <p:tags r:id="rId1"/>
            </p:custDataLst>
          </p:nvPr>
        </p:nvSpPr>
        <p:spPr>
          <a:noFill/>
          <a:ln/>
        </p:spPr>
        <p:txBody>
          <a:bodyPr>
            <a:normAutofit/>
            <a:scene3d>
              <a:camera prst="orthographicFront"/>
              <a:lightRig rig="soft" dir="t"/>
            </a:scene3d>
            <a:sp3d prstMaterial="softEdge">
              <a:bevelT w="25400" h="25400"/>
            </a:sp3d>
          </a:bodyPr>
          <a:lstStyle/>
          <a:p>
            <a:pPr algn="l">
              <a:defRPr/>
            </a:pPr>
            <a:r>
              <a:rPr lang="en-GB" sz="4100" b="1" kern="1200" dirty="0" smtClean="0">
                <a:effectLst>
                  <a:outerShdw blurRad="31750" dist="25400" dir="5400000" algn="tl" rotWithShape="0">
                    <a:srgbClr val="000000">
                      <a:alpha val="25000"/>
                    </a:srgbClr>
                  </a:outerShdw>
                </a:effectLst>
                <a:latin typeface="+mj-lt"/>
                <a:ea typeface="+mj-ea"/>
                <a:cs typeface="+mj-cs"/>
              </a:rPr>
              <a:t>Benefits of Tablet PCs</a:t>
            </a:r>
            <a:endParaRPr lang="en-US" sz="4100" b="1" kern="1200" dirty="0">
              <a:effectLst>
                <a:outerShdw blurRad="31750" dist="25400" dir="5400000" algn="tl" rotWithShape="0">
                  <a:srgbClr val="000000">
                    <a:alpha val="25000"/>
                  </a:srgbClr>
                </a:outerShdw>
              </a:effectLst>
              <a:latin typeface="+mj-lt"/>
              <a:ea typeface="+mj-ea"/>
              <a:cs typeface="+mj-cs"/>
            </a:endParaRPr>
          </a:p>
        </p:txBody>
      </p:sp>
      <p:sp>
        <p:nvSpPr>
          <p:cNvPr id="9" name="Content Placeholder 8"/>
          <p:cNvSpPr>
            <a:spLocks noGrp="1"/>
          </p:cNvSpPr>
          <p:nvPr>
            <p:ph sz="half" idx="2"/>
            <p:custDataLst>
              <p:tags r:id="rId2"/>
            </p:custDataLst>
          </p:nvPr>
        </p:nvSpPr>
        <p:spPr>
          <a:xfrm>
            <a:off x="4214810" y="1600200"/>
            <a:ext cx="4471990" cy="4530725"/>
          </a:xfrm>
        </p:spPr>
        <p:txBody>
          <a:bodyPr/>
          <a:lstStyle/>
          <a:p>
            <a:pPr marL="365125" indent="-255588">
              <a:lnSpc>
                <a:spcPct val="80000"/>
              </a:lnSpc>
            </a:pPr>
            <a:r>
              <a:rPr lang="en-GB" dirty="0" smtClean="0"/>
              <a:t>Facilitate interactive classroom presentations;</a:t>
            </a:r>
          </a:p>
          <a:p>
            <a:pPr marL="365125" indent="-255588">
              <a:lnSpc>
                <a:spcPct val="80000"/>
              </a:lnSpc>
            </a:pPr>
            <a:r>
              <a:rPr lang="en-GB" dirty="0" smtClean="0"/>
              <a:t>Promote comprehensive note taking and review</a:t>
            </a:r>
          </a:p>
          <a:p>
            <a:pPr marL="365125" indent="-255588">
              <a:lnSpc>
                <a:spcPct val="80000"/>
              </a:lnSpc>
            </a:pPr>
            <a:r>
              <a:rPr lang="en-GB" dirty="0" smtClean="0"/>
              <a:t>Allow electronic ink for dynamic presentations. </a:t>
            </a:r>
          </a:p>
          <a:p>
            <a:pPr marL="365125" indent="-255588">
              <a:lnSpc>
                <a:spcPct val="80000"/>
              </a:lnSpc>
            </a:pPr>
            <a:r>
              <a:rPr lang="en-GB" dirty="0" smtClean="0"/>
              <a:t>Helps bring real world situations to classroom. </a:t>
            </a:r>
          </a:p>
          <a:p>
            <a:pPr marL="365125" indent="-255588">
              <a:lnSpc>
                <a:spcPct val="80000"/>
              </a:lnSpc>
            </a:pPr>
            <a:r>
              <a:rPr lang="en-GB" dirty="0" smtClean="0"/>
              <a:t>Facilitate broad distribution of complex drawings</a:t>
            </a:r>
            <a:endParaRPr lang="en-US" dirty="0" smtClean="0"/>
          </a:p>
          <a:p>
            <a:endParaRPr lang="en-US" dirty="0"/>
          </a:p>
        </p:txBody>
      </p:sp>
      <p:pic>
        <p:nvPicPr>
          <p:cNvPr id="3074" name="Picture 2" descr="E:\Work Documents\Xtra Stuff\Burn 4 Linkages\DDT workshop Day2\DDT workshop Day2 036.jpg"/>
          <p:cNvPicPr>
            <a:picLocks noGrp="1" noChangeAspect="1" noChangeArrowheads="1"/>
          </p:cNvPicPr>
          <p:nvPr>
            <p:ph sz="half" idx="1"/>
            <p:custDataLst>
              <p:tags r:id="rId3"/>
            </p:custDataLst>
          </p:nvPr>
        </p:nvPicPr>
        <p:blipFill>
          <a:blip r:embed="rId6" cstate="email">
            <a:lum bright="20000" contrast="10000"/>
          </a:blip>
          <a:srcRect/>
          <a:stretch>
            <a:fillRect/>
          </a:stretch>
        </p:blipFill>
        <p:spPr bwMode="auto">
          <a:xfrm>
            <a:off x="857224" y="2500306"/>
            <a:ext cx="3225808" cy="241935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20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20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20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20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custDataLst>
              <p:tags r:id="rId1"/>
            </p:custDataLst>
          </p:nvPr>
        </p:nvSpPr>
        <p:spPr>
          <a:noFill/>
          <a:ln/>
        </p:spPr>
        <p:txBody>
          <a:bodyPr>
            <a:normAutofit/>
            <a:scene3d>
              <a:camera prst="orthographicFront"/>
              <a:lightRig rig="soft" dir="t"/>
            </a:scene3d>
            <a:sp3d prstMaterial="softEdge">
              <a:bevelT w="25400" h="25400"/>
            </a:sp3d>
          </a:bodyPr>
          <a:lstStyle/>
          <a:p>
            <a:pPr algn="l">
              <a:defRPr/>
            </a:pPr>
            <a:r>
              <a:rPr lang="en-GB" sz="4100" b="1" kern="1200" dirty="0" smtClean="0">
                <a:effectLst>
                  <a:outerShdw blurRad="31750" dist="25400" dir="5400000" algn="tl" rotWithShape="0">
                    <a:srgbClr val="000000">
                      <a:alpha val="25000"/>
                    </a:srgbClr>
                  </a:outerShdw>
                </a:effectLst>
                <a:latin typeface="+mj-lt"/>
                <a:ea typeface="+mj-ea"/>
                <a:cs typeface="+mj-cs"/>
              </a:rPr>
              <a:t>Benefits of Ubiquitous Presenter</a:t>
            </a:r>
            <a:endParaRPr lang="en-US" sz="4100" b="1" kern="1200" dirty="0">
              <a:effectLst>
                <a:outerShdw blurRad="31750" dist="25400" dir="5400000" algn="tl" rotWithShape="0">
                  <a:srgbClr val="000000">
                    <a:alpha val="25000"/>
                  </a:srgbClr>
                </a:outerShdw>
              </a:effectLst>
              <a:latin typeface="+mj-lt"/>
              <a:ea typeface="+mj-ea"/>
              <a:cs typeface="+mj-cs"/>
            </a:endParaRPr>
          </a:p>
        </p:txBody>
      </p:sp>
      <p:sp>
        <p:nvSpPr>
          <p:cNvPr id="15363" name="Rectangle 3"/>
          <p:cNvSpPr>
            <a:spLocks noGrp="1" noChangeArrowheads="1"/>
          </p:cNvSpPr>
          <p:nvPr>
            <p:ph sz="half" idx="1"/>
            <p:custDataLst>
              <p:tags r:id="rId2"/>
            </p:custDataLst>
          </p:nvPr>
        </p:nvSpPr>
        <p:spPr/>
        <p:txBody>
          <a:bodyPr/>
          <a:lstStyle/>
          <a:p>
            <a:pPr marL="365125" indent="-255588">
              <a:lnSpc>
                <a:spcPct val="80000"/>
              </a:lnSpc>
            </a:pPr>
            <a:r>
              <a:rPr lang="en-GB" sz="2500" dirty="0" smtClean="0"/>
              <a:t>Ability to annotate discussion </a:t>
            </a:r>
            <a:r>
              <a:rPr lang="en-GB" sz="2500" dirty="0"/>
              <a:t>points on these electronic slides during lectures. </a:t>
            </a:r>
          </a:p>
          <a:p>
            <a:pPr marL="365125" indent="-255588">
              <a:lnSpc>
                <a:spcPct val="80000"/>
              </a:lnSpc>
            </a:pPr>
            <a:r>
              <a:rPr lang="en-GB" sz="2500" dirty="0"/>
              <a:t>Schematic drawings of problems can </a:t>
            </a:r>
            <a:r>
              <a:rPr lang="en-GB" sz="2500" dirty="0" smtClean="0"/>
              <a:t>finished </a:t>
            </a:r>
            <a:r>
              <a:rPr lang="en-GB" sz="2500" dirty="0"/>
              <a:t>during class </a:t>
            </a:r>
            <a:r>
              <a:rPr lang="en-GB" sz="2500" dirty="0" smtClean="0"/>
              <a:t>presentation. </a:t>
            </a:r>
            <a:endParaRPr lang="en-GB" sz="2500" dirty="0"/>
          </a:p>
          <a:p>
            <a:pPr marL="365125" indent="-255588">
              <a:lnSpc>
                <a:spcPct val="80000"/>
              </a:lnSpc>
            </a:pPr>
            <a:r>
              <a:rPr lang="en-GB" sz="2500" dirty="0" smtClean="0"/>
              <a:t>Makes lessons </a:t>
            </a:r>
            <a:r>
              <a:rPr lang="en-GB" sz="2500" dirty="0"/>
              <a:t>more participatory. </a:t>
            </a:r>
          </a:p>
          <a:p>
            <a:pPr marL="365125" indent="-255588">
              <a:lnSpc>
                <a:spcPct val="80000"/>
              </a:lnSpc>
            </a:pPr>
            <a:r>
              <a:rPr lang="en-GB" sz="2500" dirty="0"/>
              <a:t>Students </a:t>
            </a:r>
            <a:r>
              <a:rPr lang="en-GB" sz="2500" dirty="0" smtClean="0"/>
              <a:t>have </a:t>
            </a:r>
            <a:r>
              <a:rPr lang="en-GB" sz="2500" dirty="0"/>
              <a:t>a composite of the pre-drawn power point </a:t>
            </a:r>
            <a:r>
              <a:rPr lang="en-GB" sz="2500" dirty="0" smtClean="0"/>
              <a:t>for in-class annotation.</a:t>
            </a:r>
            <a:endParaRPr lang="en-US" sz="2500" dirty="0"/>
          </a:p>
        </p:txBody>
      </p:sp>
      <p:pic>
        <p:nvPicPr>
          <p:cNvPr id="1027" name="Picture 3"/>
          <p:cNvPicPr>
            <a:picLocks noGrp="1" noChangeAspect="1" noChangeArrowheads="1"/>
          </p:cNvPicPr>
          <p:nvPr>
            <p:ph sz="half" idx="2"/>
            <p:custDataLst>
              <p:tags r:id="rId3"/>
            </p:custDataLst>
          </p:nvPr>
        </p:nvPicPr>
        <p:blipFill>
          <a:blip r:embed="rId6" cstate="email"/>
          <a:srcRect/>
          <a:stretch>
            <a:fillRect/>
          </a:stretch>
        </p:blipFill>
        <p:spPr bwMode="auto">
          <a:xfrm>
            <a:off x="4648200" y="2180621"/>
            <a:ext cx="4038600" cy="336988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20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fade">
                                      <p:cBhvr>
                                        <p:cTn id="12" dur="20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fade">
                                      <p:cBhvr>
                                        <p:cTn id="17" dur="20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fade">
                                      <p:cBhvr>
                                        <p:cTn id="22" dur="20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custDataLst>
              <p:tags r:id="rId1"/>
            </p:custDataLst>
          </p:nvPr>
        </p:nvSpPr>
        <p:spPr>
          <a:noFill/>
          <a:ln/>
        </p:spPr>
        <p:txBody>
          <a:bodyPr>
            <a:normAutofit fontScale="90000"/>
            <a:scene3d>
              <a:camera prst="orthographicFront"/>
              <a:lightRig rig="soft" dir="t"/>
            </a:scene3d>
            <a:sp3d prstMaterial="softEdge">
              <a:bevelT w="25400" h="25400"/>
            </a:sp3d>
          </a:bodyPr>
          <a:lstStyle/>
          <a:p>
            <a:pPr algn="l">
              <a:defRPr/>
            </a:pPr>
            <a:r>
              <a:rPr lang="en-GB" sz="4000" b="1" kern="1200" dirty="0" smtClean="0">
                <a:effectLst>
                  <a:outerShdw blurRad="31750" dist="25400" dir="5400000" algn="tl" rotWithShape="0">
                    <a:srgbClr val="000000">
                      <a:alpha val="25000"/>
                    </a:srgbClr>
                  </a:outerShdw>
                </a:effectLst>
              </a:rPr>
              <a:t>Project Goals</a:t>
            </a:r>
            <a:r>
              <a:rPr lang="en-GB" sz="4000" b="1" kern="1200" dirty="0" smtClean="0">
                <a:effectLst>
                  <a:outerShdw blurRad="31750" dist="25400" dir="5400000" algn="tl" rotWithShape="0">
                    <a:srgbClr val="000000">
                      <a:alpha val="25000"/>
                    </a:srgbClr>
                  </a:outerShdw>
                </a:effectLst>
                <a:latin typeface="+mj-lt"/>
                <a:ea typeface="+mj-ea"/>
                <a:cs typeface="+mj-cs"/>
              </a:rPr>
              <a:t/>
            </a:r>
            <a:br>
              <a:rPr lang="en-GB" sz="4000" b="1" kern="1200" dirty="0" smtClean="0">
                <a:effectLst>
                  <a:outerShdw blurRad="31750" dist="25400" dir="5400000" algn="tl" rotWithShape="0">
                    <a:srgbClr val="000000">
                      <a:alpha val="25000"/>
                    </a:srgbClr>
                  </a:outerShdw>
                </a:effectLst>
                <a:latin typeface="+mj-lt"/>
                <a:ea typeface="+mj-ea"/>
                <a:cs typeface="+mj-cs"/>
              </a:rPr>
            </a:br>
            <a:endParaRPr lang="en-US" sz="4000" b="1" kern="1200" dirty="0">
              <a:effectLst>
                <a:outerShdw blurRad="31750" dist="25400" dir="5400000" algn="tl" rotWithShape="0">
                  <a:srgbClr val="000000">
                    <a:alpha val="25000"/>
                  </a:srgbClr>
                </a:outerShdw>
              </a:effectLst>
              <a:latin typeface="+mj-lt"/>
              <a:ea typeface="+mj-ea"/>
              <a:cs typeface="+mj-cs"/>
            </a:endParaRPr>
          </a:p>
        </p:txBody>
      </p:sp>
      <p:sp>
        <p:nvSpPr>
          <p:cNvPr id="4" name="Content Placeholder 3"/>
          <p:cNvSpPr>
            <a:spLocks noGrp="1"/>
          </p:cNvSpPr>
          <p:nvPr>
            <p:ph sz="half" idx="2"/>
            <p:custDataLst>
              <p:tags r:id="rId2"/>
            </p:custDataLst>
          </p:nvPr>
        </p:nvSpPr>
        <p:spPr>
          <a:xfrm>
            <a:off x="4648200" y="1357298"/>
            <a:ext cx="4038600" cy="4530725"/>
          </a:xfrm>
        </p:spPr>
        <p:txBody>
          <a:bodyPr/>
          <a:lstStyle/>
          <a:p>
            <a:pPr marL="365125" indent="-255588">
              <a:lnSpc>
                <a:spcPct val="90000"/>
              </a:lnSpc>
            </a:pPr>
            <a:r>
              <a:rPr lang="en-US" dirty="0" smtClean="0"/>
              <a:t>Interactive classes</a:t>
            </a:r>
          </a:p>
          <a:p>
            <a:pPr marL="365125" indent="-255588">
              <a:lnSpc>
                <a:spcPct val="90000"/>
              </a:lnSpc>
            </a:pPr>
            <a:r>
              <a:rPr lang="en-US" dirty="0" smtClean="0"/>
              <a:t>Increase the use of ICT for teaching</a:t>
            </a:r>
          </a:p>
          <a:p>
            <a:pPr marL="365125" indent="-255588">
              <a:lnSpc>
                <a:spcPct val="90000"/>
              </a:lnSpc>
            </a:pPr>
            <a:r>
              <a:rPr lang="en-US" dirty="0" smtClean="0"/>
              <a:t>Provide training for staff and students </a:t>
            </a:r>
          </a:p>
          <a:p>
            <a:pPr marL="365125" indent="-255588">
              <a:lnSpc>
                <a:spcPct val="90000"/>
              </a:lnSpc>
            </a:pPr>
            <a:r>
              <a:rPr lang="en-US" dirty="0" smtClean="0"/>
              <a:t>Improve student performance</a:t>
            </a:r>
          </a:p>
          <a:p>
            <a:pPr marL="365125" indent="-255588">
              <a:lnSpc>
                <a:spcPct val="90000"/>
              </a:lnSpc>
            </a:pPr>
            <a:r>
              <a:rPr lang="en-US" dirty="0" smtClean="0"/>
              <a:t>Entrench technology assisted learning </a:t>
            </a:r>
          </a:p>
          <a:p>
            <a:pPr marL="365125" indent="-255588">
              <a:lnSpc>
                <a:spcPct val="90000"/>
              </a:lnSpc>
            </a:pPr>
            <a:r>
              <a:rPr lang="en-US" dirty="0" smtClean="0"/>
              <a:t>Nurture a vibrant ICT community</a:t>
            </a:r>
          </a:p>
          <a:p>
            <a:endParaRPr lang="en-US" dirty="0"/>
          </a:p>
        </p:txBody>
      </p:sp>
      <p:pic>
        <p:nvPicPr>
          <p:cNvPr id="2050" name="Picture 2" descr="C:\Users\Donna Allison Oti\AppData\Local\Microsoft\Windows\Temporary Internet Files\Content.IE5\MR6Q94JC\MPj04305650000[1].jpg"/>
          <p:cNvPicPr>
            <a:picLocks noGrp="1" noChangeAspect="1" noChangeArrowheads="1"/>
          </p:cNvPicPr>
          <p:nvPr>
            <p:ph sz="half" idx="1"/>
            <p:custDataLst>
              <p:tags r:id="rId3"/>
            </p:custDataLst>
          </p:nvPr>
        </p:nvPicPr>
        <p:blipFill>
          <a:blip r:embed="rId6" cstate="email"/>
          <a:srcRect/>
          <a:stretch>
            <a:fillRect/>
          </a:stretch>
        </p:blipFill>
        <p:spPr bwMode="auto">
          <a:xfrm>
            <a:off x="457200" y="2521466"/>
            <a:ext cx="4038600" cy="268819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custDataLst>
              <p:tags r:id="rId1"/>
            </p:custDataLst>
          </p:nvPr>
        </p:nvSpPr>
        <p:spPr>
          <a:noFill/>
          <a:ln/>
        </p:spPr>
        <p:txBody>
          <a:bodyPr>
            <a:normAutofit/>
            <a:scene3d>
              <a:camera prst="orthographicFront"/>
              <a:lightRig rig="soft" dir="t"/>
            </a:scene3d>
            <a:sp3d prstMaterial="softEdge">
              <a:bevelT w="25400" h="25400"/>
            </a:sp3d>
          </a:bodyPr>
          <a:lstStyle/>
          <a:p>
            <a:pPr algn="l">
              <a:defRPr/>
            </a:pPr>
            <a:r>
              <a:rPr lang="en-US" sz="4100" b="1" kern="1200" dirty="0">
                <a:effectLst>
                  <a:outerShdw blurRad="31750" dist="25400" dir="5400000" algn="tl" rotWithShape="0">
                    <a:srgbClr val="000000">
                      <a:alpha val="25000"/>
                    </a:srgbClr>
                  </a:outerShdw>
                </a:effectLst>
                <a:latin typeface="+mj-lt"/>
                <a:ea typeface="+mj-ea"/>
                <a:cs typeface="+mj-cs"/>
              </a:rPr>
              <a:t>Outputs and Outcomes </a:t>
            </a:r>
          </a:p>
        </p:txBody>
      </p:sp>
      <p:sp>
        <p:nvSpPr>
          <p:cNvPr id="6" name="Content Placeholder 5"/>
          <p:cNvSpPr>
            <a:spLocks noGrp="1"/>
          </p:cNvSpPr>
          <p:nvPr>
            <p:ph sz="half" idx="1"/>
            <p:custDataLst>
              <p:tags r:id="rId2"/>
            </p:custDataLst>
          </p:nvPr>
        </p:nvSpPr>
        <p:spPr>
          <a:xfrm>
            <a:off x="457200" y="1285860"/>
            <a:ext cx="4038600" cy="4530725"/>
          </a:xfrm>
        </p:spPr>
        <p:txBody>
          <a:bodyPr/>
          <a:lstStyle/>
          <a:p>
            <a:pPr marL="365125" indent="-255588">
              <a:lnSpc>
                <a:spcPct val="80000"/>
              </a:lnSpc>
            </a:pPr>
            <a:r>
              <a:rPr lang="en-US" dirty="0" smtClean="0"/>
              <a:t>Redesigned MTH103 </a:t>
            </a:r>
          </a:p>
          <a:p>
            <a:pPr marL="365125" indent="-255588">
              <a:lnSpc>
                <a:spcPct val="80000"/>
              </a:lnSpc>
            </a:pPr>
            <a:r>
              <a:rPr lang="en-US" dirty="0" smtClean="0"/>
              <a:t>More dynamic website </a:t>
            </a:r>
          </a:p>
          <a:p>
            <a:pPr marL="365125" indent="-255588">
              <a:lnSpc>
                <a:spcPct val="80000"/>
              </a:lnSpc>
            </a:pPr>
            <a:r>
              <a:rPr lang="en-US" dirty="0" smtClean="0"/>
              <a:t>Wireless access in classrooms</a:t>
            </a:r>
          </a:p>
          <a:p>
            <a:pPr marL="365125" indent="-255588">
              <a:lnSpc>
                <a:spcPct val="80000"/>
              </a:lnSpc>
            </a:pPr>
            <a:r>
              <a:rPr lang="en-US" dirty="0" smtClean="0"/>
              <a:t>Experiences with the technology</a:t>
            </a:r>
          </a:p>
          <a:p>
            <a:pPr marL="365125" indent="-255588">
              <a:lnSpc>
                <a:spcPct val="80000"/>
              </a:lnSpc>
            </a:pPr>
            <a:r>
              <a:rPr lang="en-US" dirty="0" smtClean="0"/>
              <a:t>Improved performance</a:t>
            </a:r>
          </a:p>
          <a:p>
            <a:pPr marL="365125" indent="-255588">
              <a:lnSpc>
                <a:spcPct val="80000"/>
              </a:lnSpc>
            </a:pPr>
            <a:r>
              <a:rPr lang="en-US" dirty="0" smtClean="0"/>
              <a:t>Grades and retention rates will be long term performance indicators. </a:t>
            </a:r>
          </a:p>
        </p:txBody>
      </p:sp>
      <p:pic>
        <p:nvPicPr>
          <p:cNvPr id="3075" name="Picture 3" descr="C:\Users\Donna Allison Oti\AppData\Local\Microsoft\Windows\Temporary Internet Files\Content.IE5\ZD883UQU\MPj04395340000[1].jpg"/>
          <p:cNvPicPr>
            <a:picLocks noGrp="1" noChangeAspect="1" noChangeArrowheads="1"/>
          </p:cNvPicPr>
          <p:nvPr>
            <p:ph sz="half" idx="2"/>
            <p:custDataLst>
              <p:tags r:id="rId3"/>
            </p:custDataLst>
          </p:nvPr>
        </p:nvPicPr>
        <p:blipFill>
          <a:blip r:embed="rId6" cstate="email"/>
          <a:srcRect/>
          <a:stretch>
            <a:fillRect/>
          </a:stretch>
        </p:blipFill>
        <p:spPr bwMode="auto">
          <a:xfrm>
            <a:off x="5146471" y="1600200"/>
            <a:ext cx="3042058" cy="453072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custDataLst>
              <p:tags r:id="rId1"/>
            </p:custDataLst>
          </p:nvPr>
        </p:nvSpPr>
        <p:spPr>
          <a:noFill/>
          <a:ln/>
        </p:spPr>
        <p:txBody>
          <a:bodyPr>
            <a:normAutofit fontScale="90000"/>
            <a:scene3d>
              <a:camera prst="orthographicFront"/>
              <a:lightRig rig="soft" dir="t"/>
            </a:scene3d>
            <a:sp3d prstMaterial="softEdge">
              <a:bevelT w="25400" h="25400"/>
            </a:sp3d>
          </a:bodyPr>
          <a:lstStyle/>
          <a:p>
            <a:pPr algn="l">
              <a:defRPr/>
            </a:pPr>
            <a:r>
              <a:rPr lang="en-GB" sz="4100" b="1" kern="1200" dirty="0" smtClean="0">
                <a:effectLst>
                  <a:outerShdw blurRad="31750" dist="25400" dir="5400000" algn="tl" rotWithShape="0">
                    <a:srgbClr val="000000">
                      <a:alpha val="25000"/>
                    </a:srgbClr>
                  </a:outerShdw>
                </a:effectLst>
                <a:latin typeface="+mj-lt"/>
                <a:ea typeface="+mj-ea"/>
                <a:cs typeface="+mj-cs"/>
              </a:rPr>
              <a:t>Integrating Technology for Teaching</a:t>
            </a:r>
            <a:endParaRPr lang="en-US" sz="4100" b="1" kern="1200" dirty="0">
              <a:effectLst>
                <a:outerShdw blurRad="31750" dist="25400" dir="5400000" algn="tl" rotWithShape="0">
                  <a:srgbClr val="000000">
                    <a:alpha val="25000"/>
                  </a:srgbClr>
                </a:outerShdw>
              </a:effectLst>
              <a:latin typeface="+mj-lt"/>
              <a:ea typeface="+mj-ea"/>
              <a:cs typeface="+mj-cs"/>
            </a:endParaRPr>
          </a:p>
        </p:txBody>
      </p:sp>
      <p:sp>
        <p:nvSpPr>
          <p:cNvPr id="10" name="Content Placeholder 9"/>
          <p:cNvSpPr>
            <a:spLocks noGrp="1"/>
          </p:cNvSpPr>
          <p:nvPr>
            <p:ph sz="half" idx="2"/>
            <p:custDataLst>
              <p:tags r:id="rId2"/>
            </p:custDataLst>
          </p:nvPr>
        </p:nvSpPr>
        <p:spPr>
          <a:xfrm>
            <a:off x="4648200" y="1285860"/>
            <a:ext cx="4038600" cy="4530725"/>
          </a:xfrm>
        </p:spPr>
        <p:txBody>
          <a:bodyPr/>
          <a:lstStyle/>
          <a:p>
            <a:pPr marL="365125" indent="-255588">
              <a:lnSpc>
                <a:spcPct val="80000"/>
              </a:lnSpc>
            </a:pPr>
            <a:r>
              <a:rPr lang="en-US" dirty="0" smtClean="0"/>
              <a:t>Support tutorial-mode teaching</a:t>
            </a:r>
          </a:p>
          <a:p>
            <a:pPr marL="365125" indent="-255588">
              <a:lnSpc>
                <a:spcPct val="80000"/>
              </a:lnSpc>
            </a:pPr>
            <a:r>
              <a:rPr lang="en-US" dirty="0" smtClean="0"/>
              <a:t>Increase lecturer-student interaction </a:t>
            </a:r>
          </a:p>
          <a:p>
            <a:pPr marL="365125" indent="-255588">
              <a:lnSpc>
                <a:spcPct val="80000"/>
              </a:lnSpc>
            </a:pPr>
            <a:r>
              <a:rPr lang="en-US" dirty="0" smtClean="0"/>
              <a:t>Improve overall performance</a:t>
            </a:r>
          </a:p>
          <a:p>
            <a:pPr marL="365125" indent="-255588">
              <a:lnSpc>
                <a:spcPct val="80000"/>
              </a:lnSpc>
            </a:pPr>
            <a:r>
              <a:rPr lang="en-US" dirty="0" smtClean="0"/>
              <a:t>Provide affordable content </a:t>
            </a:r>
          </a:p>
          <a:p>
            <a:pPr marL="365125" indent="-255588">
              <a:lnSpc>
                <a:spcPct val="80000"/>
              </a:lnSpc>
            </a:pPr>
            <a:r>
              <a:rPr lang="en-US" dirty="0" smtClean="0"/>
              <a:t>Better communication with the global academic community</a:t>
            </a:r>
          </a:p>
          <a:p>
            <a:pPr marL="365125" indent="-255588">
              <a:lnSpc>
                <a:spcPct val="80000"/>
              </a:lnSpc>
            </a:pPr>
            <a:r>
              <a:rPr lang="en-US" dirty="0" smtClean="0"/>
              <a:t>Enhance quality of students</a:t>
            </a:r>
          </a:p>
        </p:txBody>
      </p:sp>
      <p:pic>
        <p:nvPicPr>
          <p:cNvPr id="4102" name="Picture 6" descr="C:\Users\Donna Allison Oti\AppData\Local\Microsoft\Windows\Temporary Internet Files\Content.IE5\MR6Q94JC\MPj04307580000[1].jpg"/>
          <p:cNvPicPr>
            <a:picLocks noGrp="1" noChangeAspect="1" noChangeArrowheads="1"/>
          </p:cNvPicPr>
          <p:nvPr>
            <p:ph sz="half" idx="1"/>
            <p:custDataLst>
              <p:tags r:id="rId3"/>
            </p:custDataLst>
          </p:nvPr>
        </p:nvPicPr>
        <p:blipFill>
          <a:blip r:embed="rId6" cstate="email"/>
          <a:srcRect/>
          <a:stretch>
            <a:fillRect/>
          </a:stretch>
        </p:blipFill>
        <p:spPr bwMode="auto">
          <a:xfrm>
            <a:off x="457200" y="2527776"/>
            <a:ext cx="4038600" cy="267557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custDataLst>
              <p:tags r:id="rId1"/>
            </p:custDataLst>
          </p:nvPr>
        </p:nvSpPr>
        <p:spPr>
          <a:noFill/>
          <a:ln/>
        </p:spPr>
        <p:txBody>
          <a:bodyPr>
            <a:normAutofit/>
            <a:scene3d>
              <a:camera prst="orthographicFront"/>
              <a:lightRig rig="soft" dir="t"/>
            </a:scene3d>
            <a:sp3d prstMaterial="softEdge">
              <a:bevelT w="25400" h="25400"/>
            </a:sp3d>
          </a:bodyPr>
          <a:lstStyle/>
          <a:p>
            <a:pPr algn="l">
              <a:defRPr/>
            </a:pPr>
            <a:r>
              <a:rPr lang="en-GB" sz="4100" b="1" kern="1200">
                <a:effectLst>
                  <a:outerShdw blurRad="31750" dist="25400" dir="5400000" algn="tl" rotWithShape="0">
                    <a:srgbClr val="000000">
                      <a:alpha val="25000"/>
                    </a:srgbClr>
                  </a:outerShdw>
                </a:effectLst>
                <a:latin typeface="+mj-lt"/>
                <a:ea typeface="+mj-ea"/>
                <a:cs typeface="+mj-cs"/>
              </a:rPr>
              <a:t>Impact on Teaching</a:t>
            </a:r>
            <a:endParaRPr lang="en-US" sz="4100" b="1" kern="1200">
              <a:effectLst>
                <a:outerShdw blurRad="31750" dist="25400" dir="5400000" algn="tl" rotWithShape="0">
                  <a:srgbClr val="000000">
                    <a:alpha val="25000"/>
                  </a:srgbClr>
                </a:outerShdw>
              </a:effectLst>
              <a:latin typeface="+mj-lt"/>
              <a:ea typeface="+mj-ea"/>
              <a:cs typeface="+mj-cs"/>
            </a:endParaRPr>
          </a:p>
        </p:txBody>
      </p:sp>
      <p:sp>
        <p:nvSpPr>
          <p:cNvPr id="19459" name="Rectangle 3"/>
          <p:cNvSpPr>
            <a:spLocks noGrp="1" noChangeArrowheads="1"/>
          </p:cNvSpPr>
          <p:nvPr>
            <p:ph sz="half" idx="1"/>
            <p:custDataLst>
              <p:tags r:id="rId2"/>
            </p:custDataLst>
          </p:nvPr>
        </p:nvSpPr>
        <p:spPr>
          <a:xfrm>
            <a:off x="457200" y="1214422"/>
            <a:ext cx="4038600" cy="4916503"/>
          </a:xfrm>
        </p:spPr>
        <p:txBody>
          <a:bodyPr/>
          <a:lstStyle/>
          <a:p>
            <a:pPr marL="365125" indent="-255588">
              <a:lnSpc>
                <a:spcPct val="80000"/>
              </a:lnSpc>
            </a:pPr>
            <a:r>
              <a:rPr lang="en-US" sz="2500" dirty="0" smtClean="0"/>
              <a:t>Students can submit problems and solutions anonymously.</a:t>
            </a:r>
            <a:r>
              <a:rPr lang="en-GB" sz="2500" dirty="0" smtClean="0"/>
              <a:t> </a:t>
            </a:r>
          </a:p>
          <a:p>
            <a:pPr marL="365125" indent="-255588">
              <a:lnSpc>
                <a:spcPct val="80000"/>
              </a:lnSpc>
            </a:pPr>
            <a:r>
              <a:rPr lang="en-GB" sz="2500" dirty="0" smtClean="0"/>
              <a:t>Discussion forum stimulates off-line exchanges between students and staff.</a:t>
            </a:r>
          </a:p>
          <a:p>
            <a:pPr marL="365125" indent="-255588">
              <a:lnSpc>
                <a:spcPct val="80000"/>
              </a:lnSpc>
            </a:pPr>
            <a:r>
              <a:rPr lang="en-GB" sz="2500" dirty="0" smtClean="0"/>
              <a:t>Lecturers foster use of other digital resources.</a:t>
            </a:r>
            <a:endParaRPr lang="en-US" sz="2500" dirty="0" smtClean="0"/>
          </a:p>
          <a:p>
            <a:pPr marL="365125" indent="-255588">
              <a:lnSpc>
                <a:spcPct val="80000"/>
              </a:lnSpc>
            </a:pPr>
            <a:r>
              <a:rPr lang="en-US" sz="2500" dirty="0" smtClean="0"/>
              <a:t>In the long term students will identify other relevant digital materials and make them popular among their peers and staff. </a:t>
            </a:r>
            <a:endParaRPr lang="en-US" sz="2500" dirty="0"/>
          </a:p>
        </p:txBody>
      </p:sp>
      <p:pic>
        <p:nvPicPr>
          <p:cNvPr id="9" name="Content Placeholder 8" descr="PhilipsLecElections 005.jpg"/>
          <p:cNvPicPr>
            <a:picLocks noGrp="1" noChangeAspect="1"/>
          </p:cNvPicPr>
          <p:nvPr>
            <p:ph sz="half" idx="2"/>
            <p:custDataLst>
              <p:tags r:id="rId3"/>
            </p:custDataLst>
          </p:nvPr>
        </p:nvPicPr>
        <p:blipFill>
          <a:blip r:embed="rId6" cstate="email"/>
          <a:stretch>
            <a:fillRect/>
          </a:stretch>
        </p:blipFill>
        <p:spPr>
          <a:xfrm>
            <a:off x="4648200" y="2351087"/>
            <a:ext cx="4038600" cy="302895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 calcmode="lin" valueType="num">
                                      <p:cBhvr additive="base">
                                        <p:cTn id="25" dur="5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5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custDataLst>
              <p:tags r:id="rId1"/>
            </p:custDataLst>
          </p:nvPr>
        </p:nvSpPr>
        <p:spPr>
          <a:noFill/>
          <a:ln/>
        </p:spPr>
        <p:txBody>
          <a:bodyPr>
            <a:normAutofit fontScale="90000"/>
            <a:scene3d>
              <a:camera prst="orthographicFront"/>
              <a:lightRig rig="soft" dir="t"/>
            </a:scene3d>
            <a:sp3d prstMaterial="softEdge">
              <a:bevelT w="25400" h="25400"/>
            </a:sp3d>
          </a:bodyPr>
          <a:lstStyle/>
          <a:p>
            <a:pPr algn="l">
              <a:defRPr/>
            </a:pPr>
            <a:r>
              <a:rPr lang="en-US" sz="4100" b="1" kern="1200" dirty="0">
                <a:effectLst>
                  <a:outerShdw blurRad="31750" dist="25400" dir="5400000" algn="tl" rotWithShape="0">
                    <a:srgbClr val="000000">
                      <a:alpha val="25000"/>
                    </a:srgbClr>
                  </a:outerShdw>
                </a:effectLst>
                <a:latin typeface="+mj-lt"/>
                <a:ea typeface="+mj-ea"/>
                <a:cs typeface="+mj-cs"/>
              </a:rPr>
              <a:t>The HP Technology for Teaching </a:t>
            </a:r>
            <a:r>
              <a:rPr lang="en-US" sz="4100" b="1" kern="1200" dirty="0" smtClean="0">
                <a:effectLst>
                  <a:outerShdw blurRad="31750" dist="25400" dir="5400000" algn="tl" rotWithShape="0">
                    <a:srgbClr val="000000">
                      <a:alpha val="25000"/>
                    </a:srgbClr>
                  </a:outerShdw>
                </a:effectLst>
                <a:latin typeface="+mj-lt"/>
                <a:ea typeface="+mj-ea"/>
                <a:cs typeface="+mj-cs"/>
              </a:rPr>
              <a:t>Grant</a:t>
            </a:r>
            <a:endParaRPr lang="en-US" sz="4100" b="1" kern="1200" dirty="0">
              <a:effectLst>
                <a:outerShdw blurRad="31750" dist="25400" dir="5400000" algn="tl" rotWithShape="0">
                  <a:srgbClr val="000000">
                    <a:alpha val="25000"/>
                  </a:srgbClr>
                </a:outerShdw>
              </a:effectLst>
              <a:latin typeface="+mj-lt"/>
              <a:ea typeface="+mj-ea"/>
              <a:cs typeface="+mj-cs"/>
            </a:endParaRPr>
          </a:p>
        </p:txBody>
      </p:sp>
      <p:sp>
        <p:nvSpPr>
          <p:cNvPr id="20483" name="Rectangle 3"/>
          <p:cNvSpPr>
            <a:spLocks noGrp="1" noChangeArrowheads="1"/>
          </p:cNvSpPr>
          <p:nvPr>
            <p:ph idx="1"/>
            <p:custDataLst>
              <p:tags r:id="rId2"/>
            </p:custDataLst>
          </p:nvPr>
        </p:nvSpPr>
        <p:spPr/>
        <p:txBody>
          <a:bodyPr/>
          <a:lstStyle/>
          <a:p>
            <a:pPr marL="365125" indent="-255588"/>
            <a:r>
              <a:rPr lang="en-US" dirty="0" smtClean="0"/>
              <a:t>Supports innovative </a:t>
            </a:r>
            <a:r>
              <a:rPr lang="en-US" dirty="0"/>
              <a:t>and effective uses of technology in the classroom </a:t>
            </a:r>
            <a:r>
              <a:rPr lang="en-US" dirty="0" smtClean="0"/>
              <a:t>setting</a:t>
            </a:r>
          </a:p>
          <a:p>
            <a:pPr marL="365125" indent="-255588"/>
            <a:r>
              <a:rPr lang="en-US" dirty="0" smtClean="0"/>
              <a:t>Provides a </a:t>
            </a:r>
            <a:r>
              <a:rPr lang="en-US" dirty="0"/>
              <a:t>grant of cash and equipment to implement </a:t>
            </a:r>
            <a:r>
              <a:rPr lang="en-US" dirty="0" smtClean="0"/>
              <a:t>proposed </a:t>
            </a:r>
            <a:r>
              <a:rPr lang="en-US" dirty="0"/>
              <a:t>technology-based course redesign integration project. </a:t>
            </a:r>
          </a:p>
          <a:p>
            <a:pPr marL="365125" indent="-255588"/>
            <a:r>
              <a:rPr lang="en-US" dirty="0"/>
              <a:t>The 2008 HP </a:t>
            </a:r>
            <a:r>
              <a:rPr lang="en-US" dirty="0" smtClean="0"/>
              <a:t>Technology for Teaching </a:t>
            </a:r>
            <a:r>
              <a:rPr lang="en-US" dirty="0"/>
              <a:t>Higher Education Grant award is valued at approximately USD$100,000.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custDataLst>
              <p:tags r:id="rId1"/>
            </p:custDataLst>
          </p:nvPr>
        </p:nvSpPr>
        <p:spPr>
          <a:noFill/>
          <a:ln/>
        </p:spPr>
        <p:txBody>
          <a:bodyPr>
            <a:normAutofit fontScale="90000"/>
            <a:scene3d>
              <a:camera prst="orthographicFront"/>
              <a:lightRig rig="soft" dir="t"/>
            </a:scene3d>
            <a:sp3d prstMaterial="softEdge">
              <a:bevelT w="25400" h="25400"/>
            </a:sp3d>
          </a:bodyPr>
          <a:lstStyle/>
          <a:p>
            <a:pPr algn="l">
              <a:defRPr/>
            </a:pPr>
            <a:r>
              <a:rPr lang="en-GB" sz="4000" b="1" kern="1200" dirty="0" smtClean="0">
                <a:effectLst>
                  <a:outerShdw blurRad="31750" dist="25400" dir="5400000" algn="tl" rotWithShape="0">
                    <a:srgbClr val="000000">
                      <a:alpha val="25000"/>
                    </a:srgbClr>
                  </a:outerShdw>
                </a:effectLst>
                <a:latin typeface="+mj-lt"/>
                <a:ea typeface="+mj-ea"/>
                <a:cs typeface="+mj-cs"/>
              </a:rPr>
              <a:t>HP Equipment Award-Lecturer Solution</a:t>
            </a:r>
            <a:r>
              <a:rPr lang="en-GB" sz="4000" b="1" kern="1200" dirty="0">
                <a:effectLst>
                  <a:outerShdw blurRad="31750" dist="25400" dir="5400000" algn="tl" rotWithShape="0">
                    <a:srgbClr val="000000">
                      <a:alpha val="25000"/>
                    </a:srgbClr>
                  </a:outerShdw>
                </a:effectLst>
                <a:latin typeface="+mj-lt"/>
                <a:ea typeface="+mj-ea"/>
                <a:cs typeface="+mj-cs"/>
              </a:rPr>
              <a:t/>
            </a:r>
            <a:br>
              <a:rPr lang="en-GB" sz="4000" b="1" kern="1200" dirty="0">
                <a:effectLst>
                  <a:outerShdw blurRad="31750" dist="25400" dir="5400000" algn="tl" rotWithShape="0">
                    <a:srgbClr val="000000">
                      <a:alpha val="25000"/>
                    </a:srgbClr>
                  </a:outerShdw>
                </a:effectLst>
                <a:latin typeface="+mj-lt"/>
                <a:ea typeface="+mj-ea"/>
                <a:cs typeface="+mj-cs"/>
              </a:rPr>
            </a:br>
            <a:endParaRPr lang="en-US" sz="3200" b="1" kern="1200" dirty="0">
              <a:effectLst>
                <a:outerShdw blurRad="31750" dist="25400" dir="5400000" algn="tl" rotWithShape="0">
                  <a:srgbClr val="000000">
                    <a:alpha val="25000"/>
                  </a:srgbClr>
                </a:outerShdw>
              </a:effectLst>
              <a:latin typeface="+mj-lt"/>
              <a:ea typeface="+mj-ea"/>
              <a:cs typeface="+mj-cs"/>
            </a:endParaRPr>
          </a:p>
        </p:txBody>
      </p:sp>
      <p:sp>
        <p:nvSpPr>
          <p:cNvPr id="21507" name="Rectangle 3"/>
          <p:cNvSpPr>
            <a:spLocks noGrp="1" noChangeArrowheads="1"/>
          </p:cNvSpPr>
          <p:nvPr>
            <p:ph sz="half" idx="1"/>
            <p:custDataLst>
              <p:tags r:id="rId2"/>
            </p:custDataLst>
          </p:nvPr>
        </p:nvSpPr>
        <p:spPr/>
        <p:txBody>
          <a:bodyPr/>
          <a:lstStyle/>
          <a:p>
            <a:pPr marL="365125" indent="-255588"/>
            <a:r>
              <a:rPr lang="en-US" sz="2600" dirty="0" smtClean="0"/>
              <a:t>One </a:t>
            </a:r>
            <a:r>
              <a:rPr lang="en-US" sz="2600" dirty="0"/>
              <a:t>wireless HP Tablet PC with Microsoft® </a:t>
            </a:r>
            <a:r>
              <a:rPr lang="en-US" sz="2600" dirty="0" smtClean="0"/>
              <a:t>Vista</a:t>
            </a:r>
          </a:p>
          <a:p>
            <a:pPr marL="365125" indent="-255588"/>
            <a:r>
              <a:rPr lang="en-US" sz="2600" dirty="0" smtClean="0"/>
              <a:t>One </a:t>
            </a:r>
            <a:r>
              <a:rPr lang="en-US" sz="2600" dirty="0" err="1" smtClean="0"/>
              <a:t>ultraslim</a:t>
            </a:r>
            <a:r>
              <a:rPr lang="en-US" sz="2600" dirty="0" smtClean="0"/>
              <a:t> </a:t>
            </a:r>
            <a:r>
              <a:rPr lang="en-US" sz="2600" dirty="0"/>
              <a:t>expansion </a:t>
            </a:r>
            <a:r>
              <a:rPr lang="en-US" sz="2600" dirty="0" smtClean="0"/>
              <a:t>base with DVD-CDRW </a:t>
            </a:r>
            <a:r>
              <a:rPr lang="en-US" sz="2600" dirty="0"/>
              <a:t>optical </a:t>
            </a:r>
            <a:r>
              <a:rPr lang="en-US" sz="2600" dirty="0" smtClean="0"/>
              <a:t>drive; 1 </a:t>
            </a:r>
            <a:r>
              <a:rPr lang="en-US" sz="2600" dirty="0"/>
              <a:t>24” Flat Panel Monitor, keyboard, and optical travel mouse; </a:t>
            </a:r>
            <a:r>
              <a:rPr lang="en-US" sz="2600" dirty="0" smtClean="0"/>
              <a:t>1 </a:t>
            </a:r>
            <a:r>
              <a:rPr lang="en-US" sz="2600" dirty="0" err="1" smtClean="0"/>
              <a:t>ultraslim</a:t>
            </a:r>
            <a:r>
              <a:rPr lang="en-US" sz="2600" dirty="0" smtClean="0"/>
              <a:t> </a:t>
            </a:r>
            <a:r>
              <a:rPr lang="en-US" sz="2600" dirty="0"/>
              <a:t>travel </a:t>
            </a:r>
            <a:r>
              <a:rPr lang="en-US" sz="2600" dirty="0" smtClean="0"/>
              <a:t>battery; 1 executive </a:t>
            </a:r>
            <a:r>
              <a:rPr lang="en-US" sz="2600" dirty="0"/>
              <a:t>carrying case. </a:t>
            </a:r>
          </a:p>
          <a:p>
            <a:pPr marL="365125" indent="-255588"/>
            <a:endParaRPr lang="en-US" dirty="0"/>
          </a:p>
        </p:txBody>
      </p:sp>
      <p:pic>
        <p:nvPicPr>
          <p:cNvPr id="6147" name="Picture 3" descr="C:\Users\Donna Allison Oti\AppData\Local\Microsoft\Windows\Temporary Internet Files\Content.IE5\MR6Q94JC\MPj04021560000[1].jpg"/>
          <p:cNvPicPr>
            <a:picLocks noGrp="1" noChangeAspect="1" noChangeArrowheads="1"/>
          </p:cNvPicPr>
          <p:nvPr>
            <p:ph sz="half" idx="2"/>
            <p:custDataLst>
              <p:tags r:id="rId3"/>
            </p:custDataLst>
          </p:nvPr>
        </p:nvPicPr>
        <p:blipFill>
          <a:blip r:embed="rId6" cstate="email"/>
          <a:srcRect/>
          <a:stretch>
            <a:fillRect/>
          </a:stretch>
        </p:blipFill>
        <p:spPr bwMode="auto">
          <a:xfrm>
            <a:off x="4862761" y="1600200"/>
            <a:ext cx="3609478" cy="453072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custDataLst>
              <p:tags r:id="rId1"/>
            </p:custDataLst>
          </p:nvPr>
        </p:nvSpPr>
        <p:spPr>
          <a:noFill/>
          <a:ln/>
        </p:spPr>
        <p:txBody>
          <a:bodyPr>
            <a:normAutofit fontScale="90000"/>
            <a:scene3d>
              <a:camera prst="orthographicFront"/>
              <a:lightRig rig="soft" dir="t"/>
            </a:scene3d>
            <a:sp3d prstMaterial="softEdge">
              <a:bevelT w="25400" h="25400"/>
            </a:sp3d>
          </a:bodyPr>
          <a:lstStyle/>
          <a:p>
            <a:pPr algn="l">
              <a:defRPr/>
            </a:pPr>
            <a:r>
              <a:rPr lang="en-GB" sz="4000" b="1" kern="1200" dirty="0" smtClean="0">
                <a:effectLst>
                  <a:outerShdw blurRad="31750" dist="25400" dir="5400000" algn="tl" rotWithShape="0">
                    <a:srgbClr val="000000">
                      <a:alpha val="25000"/>
                    </a:srgbClr>
                  </a:outerShdw>
                </a:effectLst>
                <a:latin typeface="+mj-lt"/>
                <a:ea typeface="+mj-ea"/>
                <a:cs typeface="+mj-cs"/>
              </a:rPr>
              <a:t>HP Equipment Award-Classroom Solution.</a:t>
            </a:r>
            <a:r>
              <a:rPr lang="en-GB" sz="4000" b="1" kern="1200" dirty="0">
                <a:effectLst>
                  <a:outerShdw blurRad="31750" dist="25400" dir="5400000" algn="tl" rotWithShape="0">
                    <a:srgbClr val="000000">
                      <a:alpha val="25000"/>
                    </a:srgbClr>
                  </a:outerShdw>
                </a:effectLst>
                <a:latin typeface="+mj-lt"/>
                <a:ea typeface="+mj-ea"/>
                <a:cs typeface="+mj-cs"/>
              </a:rPr>
              <a:t/>
            </a:r>
            <a:br>
              <a:rPr lang="en-GB" sz="4000" b="1" kern="1200" dirty="0">
                <a:effectLst>
                  <a:outerShdw blurRad="31750" dist="25400" dir="5400000" algn="tl" rotWithShape="0">
                    <a:srgbClr val="000000">
                      <a:alpha val="25000"/>
                    </a:srgbClr>
                  </a:outerShdw>
                </a:effectLst>
                <a:latin typeface="+mj-lt"/>
                <a:ea typeface="+mj-ea"/>
                <a:cs typeface="+mj-cs"/>
              </a:rPr>
            </a:br>
            <a:endParaRPr lang="en-US" sz="3200" b="1" kern="1200" dirty="0">
              <a:effectLst>
                <a:outerShdw blurRad="31750" dist="25400" dir="5400000" algn="tl" rotWithShape="0">
                  <a:srgbClr val="000000">
                    <a:alpha val="25000"/>
                  </a:srgbClr>
                </a:outerShdw>
              </a:effectLst>
              <a:latin typeface="+mj-lt"/>
              <a:ea typeface="+mj-ea"/>
              <a:cs typeface="+mj-cs"/>
            </a:endParaRPr>
          </a:p>
        </p:txBody>
      </p:sp>
      <p:sp>
        <p:nvSpPr>
          <p:cNvPr id="22531" name="Rectangle 3"/>
          <p:cNvSpPr>
            <a:spLocks noGrp="1" noChangeArrowheads="1"/>
          </p:cNvSpPr>
          <p:nvPr>
            <p:ph idx="1"/>
            <p:custDataLst>
              <p:tags r:id="rId2"/>
            </p:custDataLst>
          </p:nvPr>
        </p:nvSpPr>
        <p:spPr/>
        <p:txBody>
          <a:bodyPr/>
          <a:lstStyle/>
          <a:p>
            <a:pPr marL="365125" indent="-255588">
              <a:lnSpc>
                <a:spcPct val="80000"/>
              </a:lnSpc>
            </a:pPr>
            <a:r>
              <a:rPr lang="en-US" dirty="0"/>
              <a:t> </a:t>
            </a:r>
            <a:r>
              <a:rPr lang="en-US" dirty="0" smtClean="0"/>
              <a:t>20 wireless HP Tablet PCs with Microsoft® Vista operating system </a:t>
            </a:r>
          </a:p>
          <a:p>
            <a:pPr marL="365125" indent="-255588">
              <a:lnSpc>
                <a:spcPct val="80000"/>
              </a:lnSpc>
            </a:pPr>
            <a:r>
              <a:rPr lang="en-US" dirty="0" smtClean="0"/>
              <a:t>20 </a:t>
            </a:r>
            <a:r>
              <a:rPr lang="en-US" dirty="0" err="1" smtClean="0"/>
              <a:t>ultraslim</a:t>
            </a:r>
            <a:r>
              <a:rPr lang="en-US" dirty="0" smtClean="0"/>
              <a:t> expansion bases with DVD-CDRW optical drives </a:t>
            </a:r>
          </a:p>
          <a:p>
            <a:pPr marL="365125" indent="-255588">
              <a:lnSpc>
                <a:spcPct val="80000"/>
              </a:lnSpc>
            </a:pPr>
            <a:r>
              <a:rPr lang="en-US" dirty="0" smtClean="0"/>
              <a:t>1 HP </a:t>
            </a:r>
            <a:r>
              <a:rPr lang="en-US" dirty="0" err="1" smtClean="0"/>
              <a:t>Procurve</a:t>
            </a:r>
            <a:r>
              <a:rPr lang="en-US" dirty="0" smtClean="0"/>
              <a:t> Wireless Access Point</a:t>
            </a:r>
          </a:p>
          <a:p>
            <a:pPr marL="365125" indent="-255588">
              <a:lnSpc>
                <a:spcPct val="80000"/>
              </a:lnSpc>
            </a:pPr>
            <a:r>
              <a:rPr lang="en-US" dirty="0" smtClean="0"/>
              <a:t>1 20 unit laptop cart; 1 HP </a:t>
            </a:r>
            <a:r>
              <a:rPr lang="en-US" dirty="0" err="1" smtClean="0"/>
              <a:t>Designjet</a:t>
            </a:r>
            <a:r>
              <a:rPr lang="en-US" dirty="0" smtClean="0"/>
              <a:t> 24” printer, cable, and supplies; 1 HP </a:t>
            </a:r>
            <a:r>
              <a:rPr lang="en-US" dirty="0" err="1" smtClean="0"/>
              <a:t>Photosmart</a:t>
            </a:r>
            <a:r>
              <a:rPr lang="en-US" dirty="0" smtClean="0"/>
              <a:t> digital camera; 1 multimedia projector. </a:t>
            </a:r>
          </a:p>
          <a:p>
            <a:pPr marL="365125" indent="-255588">
              <a:lnSpc>
                <a:spcPct val="80000"/>
              </a:lnSpc>
            </a:pPr>
            <a:r>
              <a:rPr lang="en-US" dirty="0" smtClean="0"/>
              <a:t>A Microsoft donation of 21 licenses of Microsoft Office Enterprise.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custDataLst>
              <p:tags r:id="rId1"/>
            </p:custDataLst>
          </p:nvPr>
        </p:nvSpPr>
        <p:spPr>
          <a:xfrm>
            <a:off x="5143504" y="1643050"/>
            <a:ext cx="3429024"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26" name="Rectangle 2"/>
          <p:cNvSpPr>
            <a:spLocks noGrp="1" noChangeArrowheads="1"/>
          </p:cNvSpPr>
          <p:nvPr>
            <p:ph type="title"/>
            <p:custDataLst>
              <p:tags r:id="rId2"/>
            </p:custDataLst>
          </p:nvPr>
        </p:nvSpPr>
        <p:spPr>
          <a:noFill/>
          <a:ln/>
        </p:spPr>
        <p:txBody>
          <a:bodyPr>
            <a:normAutofit/>
            <a:scene3d>
              <a:camera prst="orthographicFront"/>
              <a:lightRig rig="soft" dir="t"/>
            </a:scene3d>
            <a:sp3d prstMaterial="softEdge">
              <a:bevelT w="25400" h="25400"/>
            </a:sp3d>
          </a:bodyPr>
          <a:lstStyle/>
          <a:p>
            <a:pPr algn="l">
              <a:defRPr/>
            </a:pPr>
            <a:r>
              <a:rPr lang="en-GB" sz="4100" b="1" kern="1200" dirty="0" smtClean="0">
                <a:effectLst>
                  <a:outerShdw blurRad="31750" dist="25400" dir="5400000" algn="tl" rotWithShape="0">
                    <a:srgbClr val="000000">
                      <a:alpha val="25000"/>
                    </a:srgbClr>
                  </a:outerShdw>
                </a:effectLst>
              </a:rPr>
              <a:t>HP Networking Advantage</a:t>
            </a:r>
            <a:endParaRPr lang="en-US" sz="4100" b="1" kern="1200" dirty="0">
              <a:effectLst>
                <a:outerShdw blurRad="31750" dist="25400" dir="5400000" algn="tl" rotWithShape="0">
                  <a:srgbClr val="000000">
                    <a:alpha val="25000"/>
                  </a:srgbClr>
                </a:outerShdw>
              </a:effectLst>
              <a:latin typeface="+mj-lt"/>
              <a:ea typeface="+mj-ea"/>
              <a:cs typeface="+mj-cs"/>
            </a:endParaRPr>
          </a:p>
        </p:txBody>
      </p:sp>
      <p:sp>
        <p:nvSpPr>
          <p:cNvPr id="23555" name="Rectangle 3"/>
          <p:cNvSpPr>
            <a:spLocks noGrp="1" noChangeArrowheads="1"/>
          </p:cNvSpPr>
          <p:nvPr>
            <p:ph sz="half" idx="1"/>
            <p:custDataLst>
              <p:tags r:id="rId3"/>
            </p:custDataLst>
          </p:nvPr>
        </p:nvSpPr>
        <p:spPr/>
        <p:txBody>
          <a:bodyPr/>
          <a:lstStyle/>
          <a:p>
            <a:pPr marL="365125" indent="-255588"/>
            <a:r>
              <a:rPr lang="en-GB"/>
              <a:t>Membership of the worldwide community of “HP Technology for Teaching” (TfT) grant recipients.</a:t>
            </a:r>
          </a:p>
          <a:p>
            <a:pPr marL="365125" indent="-255588"/>
            <a:r>
              <a:rPr lang="en-GB"/>
              <a:t>Opportunity to tap the resources and experience of this HP community.</a:t>
            </a:r>
            <a:r>
              <a:rPr lang="en-US"/>
              <a:t> </a:t>
            </a:r>
          </a:p>
        </p:txBody>
      </p:sp>
      <p:pic>
        <p:nvPicPr>
          <p:cNvPr id="7" name="Content Placeholder 6" descr="Jim Vanides.bmp"/>
          <p:cNvPicPr>
            <a:picLocks noGrp="1" noChangeAspect="1"/>
          </p:cNvPicPr>
          <p:nvPr>
            <p:ph sz="half" idx="2"/>
            <p:custDataLst>
              <p:tags r:id="rId4"/>
            </p:custDataLst>
          </p:nvPr>
        </p:nvPicPr>
        <p:blipFill>
          <a:blip r:embed="rId8"/>
          <a:stretch>
            <a:fillRect/>
          </a:stretch>
        </p:blipFill>
        <p:spPr>
          <a:xfrm>
            <a:off x="5715008" y="2071678"/>
            <a:ext cx="2286016" cy="2286016"/>
          </a:xfrm>
        </p:spPr>
      </p:pic>
      <p:sp>
        <p:nvSpPr>
          <p:cNvPr id="8" name="TextBox 7"/>
          <p:cNvSpPr txBox="1"/>
          <p:nvPr>
            <p:custDataLst>
              <p:tags r:id="rId5"/>
            </p:custDataLst>
          </p:nvPr>
        </p:nvSpPr>
        <p:spPr>
          <a:xfrm>
            <a:off x="5715008" y="4500570"/>
            <a:ext cx="2286016" cy="369332"/>
          </a:xfrm>
          <a:prstGeom prst="rect">
            <a:avLst/>
          </a:prstGeom>
          <a:noFill/>
        </p:spPr>
        <p:txBody>
          <a:bodyPr wrap="square" rtlCol="0">
            <a:spAutoFit/>
          </a:bodyPr>
          <a:lstStyle/>
          <a:p>
            <a:pPr algn="ctr"/>
            <a:r>
              <a:rPr lang="en-US" dirty="0" smtClean="0"/>
              <a:t>Jim Vanides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custDataLst>
              <p:tags r:id="rId1"/>
            </p:custDataLst>
          </p:nvPr>
        </p:nvSpPr>
        <p:spPr/>
        <p:txBody>
          <a:bodyPr/>
          <a:lstStyle/>
          <a:p>
            <a:r>
              <a:rPr lang="en-US" dirty="0" smtClean="0"/>
              <a:t>Technology for Teaching Math at the University of </a:t>
            </a:r>
            <a:r>
              <a:rPr lang="en-US" dirty="0" err="1" smtClean="0"/>
              <a:t>Jos</a:t>
            </a:r>
            <a:endParaRPr lang="en-US" dirty="0"/>
          </a:p>
        </p:txBody>
      </p:sp>
      <p:sp>
        <p:nvSpPr>
          <p:cNvPr id="2051" name="Rectangle 3"/>
          <p:cNvSpPr>
            <a:spLocks noGrp="1" noChangeArrowheads="1"/>
          </p:cNvSpPr>
          <p:nvPr>
            <p:ph type="subTitle" idx="1"/>
            <p:custDataLst>
              <p:tags r:id="rId2"/>
            </p:custDataLst>
          </p:nvPr>
        </p:nvSpPr>
        <p:spPr/>
        <p:txBody>
          <a:bodyPr/>
          <a:lstStyle/>
          <a:p>
            <a:r>
              <a:rPr lang="en-US" dirty="0" smtClean="0"/>
              <a:t>Principal Investigator</a:t>
            </a:r>
          </a:p>
          <a:p>
            <a:r>
              <a:rPr lang="en-US" dirty="0" smtClean="0"/>
              <a:t>L. S. O. Liverpool</a:t>
            </a:r>
          </a:p>
          <a:p>
            <a:r>
              <a:rPr lang="en-US" dirty="0" smtClean="0"/>
              <a:t>Department of Mathematics</a:t>
            </a:r>
            <a:endParaRPr lang="en-US" dirty="0"/>
          </a:p>
        </p:txBody>
      </p:sp>
      <p:pic>
        <p:nvPicPr>
          <p:cNvPr id="4" name="~PP2852.WAV">
            <a:hlinkClick r:id="" action="ppaction://media"/>
          </p:cNvPr>
          <p:cNvPicPr>
            <a:picLocks noRot="1" noChangeAspect="1"/>
          </p:cNvPicPr>
          <p:nvPr>
            <a:wavAudioFile r:embed="rId3" name="~PP2852.WAV"/>
            <p:custDataLst>
              <p:tags r:id="rId4"/>
            </p:custDataLst>
          </p:nvPr>
        </p:nvPicPr>
        <p:blipFill>
          <a:blip r:embed="rId7" cstate="email"/>
          <a:stretch>
            <a:fillRect/>
          </a:stretch>
        </p:blipFill>
        <p:spPr>
          <a:xfrm>
            <a:off x="8639175" y="6353175"/>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custDataLst>
              <p:tags r:id="rId1"/>
            </p:custDataLst>
          </p:nvPr>
        </p:nvSpPr>
        <p:spPr>
          <a:noFill/>
          <a:ln/>
        </p:spPr>
        <p:txBody>
          <a:bodyPr>
            <a:normAutofit/>
            <a:scene3d>
              <a:camera prst="orthographicFront"/>
              <a:lightRig rig="soft" dir="t"/>
            </a:scene3d>
            <a:sp3d prstMaterial="softEdge">
              <a:bevelT w="25400" h="25400"/>
            </a:sp3d>
          </a:bodyPr>
          <a:lstStyle/>
          <a:p>
            <a:pPr algn="l">
              <a:defRPr/>
            </a:pPr>
            <a:r>
              <a:rPr lang="en-GB" sz="4100" b="1" kern="1200" dirty="0" smtClean="0">
                <a:effectLst>
                  <a:outerShdw blurRad="31750" dist="25400" dir="5400000" algn="tl" rotWithShape="0">
                    <a:srgbClr val="000000">
                      <a:alpha val="25000"/>
                    </a:srgbClr>
                  </a:outerShdw>
                </a:effectLst>
                <a:latin typeface="+mj-lt"/>
                <a:ea typeface="+mj-ea"/>
                <a:cs typeface="+mj-cs"/>
              </a:rPr>
              <a:t>Short- and Long-Term Plan</a:t>
            </a:r>
            <a:endParaRPr lang="en-US" sz="4100" b="1" kern="1200" dirty="0">
              <a:effectLst>
                <a:outerShdw blurRad="31750" dist="25400" dir="5400000" algn="tl" rotWithShape="0">
                  <a:srgbClr val="000000">
                    <a:alpha val="25000"/>
                  </a:srgbClr>
                </a:outerShdw>
              </a:effectLst>
              <a:latin typeface="+mj-lt"/>
              <a:ea typeface="+mj-ea"/>
              <a:cs typeface="+mj-cs"/>
            </a:endParaRPr>
          </a:p>
        </p:txBody>
      </p:sp>
      <p:sp>
        <p:nvSpPr>
          <p:cNvPr id="24579" name="Rectangle 3"/>
          <p:cNvSpPr>
            <a:spLocks noGrp="1" noChangeArrowheads="1"/>
          </p:cNvSpPr>
          <p:nvPr>
            <p:ph idx="1"/>
            <p:custDataLst>
              <p:tags r:id="rId2"/>
            </p:custDataLst>
          </p:nvPr>
        </p:nvSpPr>
        <p:spPr/>
        <p:txBody>
          <a:bodyPr/>
          <a:lstStyle/>
          <a:p>
            <a:pPr marL="365125" indent="-255588">
              <a:lnSpc>
                <a:spcPct val="90000"/>
              </a:lnSpc>
            </a:pPr>
            <a:r>
              <a:rPr lang="en-GB" dirty="0"/>
              <a:t>Course redesign for MTH101 and </a:t>
            </a:r>
            <a:r>
              <a:rPr lang="en-GB" dirty="0" smtClean="0"/>
              <a:t>CS101</a:t>
            </a:r>
            <a:endParaRPr lang="en-GB" dirty="0"/>
          </a:p>
          <a:p>
            <a:pPr marL="365125" indent="-255588">
              <a:lnSpc>
                <a:spcPct val="90000"/>
              </a:lnSpc>
            </a:pPr>
            <a:r>
              <a:rPr lang="en-GB" dirty="0"/>
              <a:t>Work with the Dean FNS to extend this experiment to all </a:t>
            </a:r>
            <a:r>
              <a:rPr lang="en-GB" dirty="0" smtClean="0"/>
              <a:t>departments in </a:t>
            </a:r>
            <a:r>
              <a:rPr lang="en-GB" dirty="0"/>
              <a:t>the faculty.</a:t>
            </a:r>
          </a:p>
          <a:p>
            <a:pPr marL="365125" indent="-255588">
              <a:lnSpc>
                <a:spcPct val="90000"/>
              </a:lnSpc>
            </a:pPr>
            <a:r>
              <a:rPr lang="en-GB" dirty="0"/>
              <a:t>Work with other faculties to replicate across the University of Jos.</a:t>
            </a:r>
          </a:p>
          <a:p>
            <a:pPr marL="365125" indent="-255588">
              <a:lnSpc>
                <a:spcPct val="90000"/>
              </a:lnSpc>
            </a:pPr>
            <a:r>
              <a:rPr lang="en-GB" dirty="0"/>
              <a:t>Work with other partners to replicate in other HEIs across Nigeria.</a:t>
            </a:r>
          </a:p>
          <a:p>
            <a:pPr marL="365125" indent="-255588">
              <a:lnSpc>
                <a:spcPct val="90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 calcmode="lin" valueType="num">
                                      <p:cBhvr additive="base">
                                        <p:cTn id="13"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579">
                                            <p:txEl>
                                              <p:pRg st="2" end="2"/>
                                            </p:txEl>
                                          </p:spTgt>
                                        </p:tgtEl>
                                        <p:attrNameLst>
                                          <p:attrName>style.visibility</p:attrName>
                                        </p:attrNameLst>
                                      </p:cBhvr>
                                      <p:to>
                                        <p:strVal val="visible"/>
                                      </p:to>
                                    </p:set>
                                    <p:anim calcmode="lin" valueType="num">
                                      <p:cBhvr additive="base">
                                        <p:cTn id="19"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5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579">
                                            <p:txEl>
                                              <p:pRg st="3" end="3"/>
                                            </p:txEl>
                                          </p:spTgt>
                                        </p:tgtEl>
                                        <p:attrNameLst>
                                          <p:attrName>style.visibility</p:attrName>
                                        </p:attrNameLst>
                                      </p:cBhvr>
                                      <p:to>
                                        <p:strVal val="visible"/>
                                      </p:to>
                                    </p:set>
                                    <p:anim calcmode="lin" valueType="num">
                                      <p:cBhvr additive="base">
                                        <p:cTn id="25" dur="5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57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GB" sz="2800" dirty="0" smtClean="0"/>
              <a:t>In Perspective-</a:t>
            </a:r>
            <a:r>
              <a:rPr lang="en-US" sz="2800" dirty="0" smtClean="0"/>
              <a:t> Preparing Nigerian students for better communication with the Global Academic Community.</a:t>
            </a:r>
            <a:r>
              <a:rPr lang="en-US" sz="4400" dirty="0" smtClean="0"/>
              <a:t> </a:t>
            </a:r>
            <a:endParaRPr lang="en-GB" dirty="0"/>
          </a:p>
        </p:txBody>
      </p:sp>
      <p:pic>
        <p:nvPicPr>
          <p:cNvPr id="4" name="Content Placeholder 3" descr="TfT3.jpg"/>
          <p:cNvPicPr>
            <a:picLocks noGrp="1" noChangeAspect="1"/>
          </p:cNvPicPr>
          <p:nvPr>
            <p:ph idx="1"/>
            <p:custDataLst>
              <p:tags r:id="rId2"/>
            </p:custDataLst>
          </p:nvPr>
        </p:nvPicPr>
        <p:blipFill>
          <a:blip r:embed="rId5" cstate="email"/>
          <a:stretch>
            <a:fillRect/>
          </a:stretch>
        </p:blipFill>
        <p:spPr>
          <a:xfrm>
            <a:off x="1678533" y="1600200"/>
            <a:ext cx="5786933" cy="453072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custDataLst>
              <p:tags r:id="rId1"/>
            </p:custDataLst>
          </p:nvPr>
        </p:nvSpPr>
        <p:spPr>
          <a:noFill/>
          <a:ln/>
        </p:spPr>
        <p:txBody>
          <a:bodyPr>
            <a:normAutofit/>
            <a:scene3d>
              <a:camera prst="orthographicFront"/>
              <a:lightRig rig="soft" dir="t"/>
            </a:scene3d>
            <a:sp3d prstMaterial="softEdge">
              <a:bevelT w="25400" h="25400"/>
            </a:sp3d>
          </a:bodyPr>
          <a:lstStyle/>
          <a:p>
            <a:pPr algn="l">
              <a:defRPr/>
            </a:pPr>
            <a:r>
              <a:rPr lang="en-GB" sz="4100" b="1" kern="1200" dirty="0" smtClean="0">
                <a:effectLst>
                  <a:outerShdw blurRad="31750" dist="25400" dir="5400000" algn="tl" rotWithShape="0">
                    <a:srgbClr val="000000">
                      <a:alpha val="25000"/>
                    </a:srgbClr>
                  </a:outerShdw>
                </a:effectLst>
                <a:latin typeface="+mj-lt"/>
                <a:ea typeface="+mj-ea"/>
                <a:cs typeface="+mj-cs"/>
              </a:rPr>
              <a:t>STEPB-Cycle 1 </a:t>
            </a:r>
            <a:r>
              <a:rPr lang="en-GB" sz="4100" b="1" kern="1200" dirty="0" err="1" smtClean="0">
                <a:effectLst>
                  <a:outerShdw blurRad="31750" dist="25400" dir="5400000" algn="tl" rotWithShape="0">
                    <a:srgbClr val="000000">
                      <a:alpha val="25000"/>
                    </a:srgbClr>
                  </a:outerShdw>
                </a:effectLst>
                <a:latin typeface="+mj-lt"/>
                <a:ea typeface="+mj-ea"/>
                <a:cs typeface="+mj-cs"/>
              </a:rPr>
              <a:t>Workplan</a:t>
            </a:r>
            <a:endParaRPr lang="en-US" sz="4100" b="1" kern="1200" dirty="0">
              <a:effectLst>
                <a:outerShdw blurRad="31750" dist="25400" dir="5400000" algn="tl" rotWithShape="0">
                  <a:srgbClr val="000000">
                    <a:alpha val="25000"/>
                  </a:srgbClr>
                </a:outerShdw>
              </a:effectLst>
              <a:latin typeface="+mj-lt"/>
              <a:ea typeface="+mj-ea"/>
              <a:cs typeface="+mj-cs"/>
            </a:endParaRPr>
          </a:p>
        </p:txBody>
      </p:sp>
      <p:sp>
        <p:nvSpPr>
          <p:cNvPr id="25603" name="Rectangle 3"/>
          <p:cNvSpPr>
            <a:spLocks noGrp="1" noChangeArrowheads="1"/>
          </p:cNvSpPr>
          <p:nvPr>
            <p:ph sz="half" idx="1"/>
            <p:custDataLst>
              <p:tags r:id="rId2"/>
            </p:custDataLst>
          </p:nvPr>
        </p:nvSpPr>
        <p:spPr/>
        <p:txBody>
          <a:bodyPr/>
          <a:lstStyle/>
          <a:p>
            <a:pPr marL="365125" indent="-255588"/>
            <a:r>
              <a:rPr lang="en-GB" i="1"/>
              <a:t>"Improving Students' Performance in Mathematics and The Sciences“ will do just that for MTH 101 and CS101.</a:t>
            </a:r>
          </a:p>
          <a:p>
            <a:pPr marL="365125" indent="-255588"/>
            <a:r>
              <a:rPr lang="en-GB" i="1"/>
              <a:t>It will also do comprehensive impact assessment.</a:t>
            </a:r>
          </a:p>
          <a:p>
            <a:pPr marL="365125" indent="-255588"/>
            <a:r>
              <a:rPr lang="en-GB" i="1"/>
              <a:t>All in 12 months.</a:t>
            </a:r>
          </a:p>
        </p:txBody>
      </p:sp>
      <p:pic>
        <p:nvPicPr>
          <p:cNvPr id="25609" name="Picture 9" descr="C:\Users\Donna Allison Oti\AppData\Local\Microsoft\Windows\Temporary Internet Files\Content.IE5\ZD883UQU\MPj04022730000[1].jpg"/>
          <p:cNvPicPr>
            <a:picLocks noGrp="1" noChangeAspect="1" noChangeArrowheads="1"/>
          </p:cNvPicPr>
          <p:nvPr>
            <p:ph sz="half" idx="2"/>
            <p:custDataLst>
              <p:tags r:id="rId3"/>
            </p:custDataLst>
          </p:nvPr>
        </p:nvPicPr>
        <p:blipFill>
          <a:blip r:embed="rId6" cstate="email"/>
          <a:srcRect/>
          <a:stretch>
            <a:fillRect/>
          </a:stretch>
        </p:blipFill>
        <p:spPr bwMode="auto">
          <a:xfrm>
            <a:off x="4716780" y="2565590"/>
            <a:ext cx="3901440" cy="259994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custDataLst>
              <p:tags r:id="rId1"/>
            </p:custDataLst>
          </p:nvPr>
        </p:nvSpPr>
        <p:spPr>
          <a:noFill/>
          <a:ln/>
        </p:spPr>
        <p:txBody>
          <a:bodyPr>
            <a:normAutofit/>
            <a:scene3d>
              <a:camera prst="orthographicFront"/>
              <a:lightRig rig="soft" dir="t"/>
            </a:scene3d>
            <a:sp3d prstMaterial="softEdge">
              <a:bevelT w="25400" h="25400"/>
            </a:sp3d>
          </a:bodyPr>
          <a:lstStyle/>
          <a:p>
            <a:pPr algn="l">
              <a:defRPr/>
            </a:pPr>
            <a:r>
              <a:rPr lang="en-GB" sz="4100" b="1" kern="1200" dirty="0" smtClean="0">
                <a:effectLst>
                  <a:outerShdw blurRad="31750" dist="25400" dir="5400000" algn="tl" rotWithShape="0">
                    <a:srgbClr val="000000">
                      <a:alpha val="25000"/>
                    </a:srgbClr>
                  </a:outerShdw>
                </a:effectLst>
                <a:latin typeface="+mj-lt"/>
                <a:ea typeface="+mj-ea"/>
                <a:cs typeface="+mj-cs"/>
              </a:rPr>
              <a:t>STEPB-Cycle 2 </a:t>
            </a:r>
            <a:r>
              <a:rPr lang="en-GB" sz="4100" b="1" kern="1200" dirty="0" err="1" smtClean="0">
                <a:effectLst>
                  <a:outerShdw blurRad="31750" dist="25400" dir="5400000" algn="tl" rotWithShape="0">
                    <a:srgbClr val="000000">
                      <a:alpha val="25000"/>
                    </a:srgbClr>
                  </a:outerShdw>
                </a:effectLst>
                <a:latin typeface="+mj-lt"/>
                <a:ea typeface="+mj-ea"/>
                <a:cs typeface="+mj-cs"/>
              </a:rPr>
              <a:t>Workplan</a:t>
            </a:r>
            <a:endParaRPr lang="en-US" sz="4100" b="1" kern="1200" dirty="0">
              <a:effectLst>
                <a:outerShdw blurRad="31750" dist="25400" dir="5400000" algn="tl" rotWithShape="0">
                  <a:srgbClr val="000000">
                    <a:alpha val="25000"/>
                  </a:srgbClr>
                </a:outerShdw>
              </a:effectLst>
              <a:latin typeface="+mj-lt"/>
              <a:ea typeface="+mj-ea"/>
              <a:cs typeface="+mj-cs"/>
            </a:endParaRPr>
          </a:p>
        </p:txBody>
      </p:sp>
      <p:sp>
        <p:nvSpPr>
          <p:cNvPr id="6" name="Content Placeholder 5"/>
          <p:cNvSpPr>
            <a:spLocks noGrp="1"/>
          </p:cNvSpPr>
          <p:nvPr>
            <p:ph sz="half" idx="2"/>
            <p:custDataLst>
              <p:tags r:id="rId2"/>
            </p:custDataLst>
          </p:nvPr>
        </p:nvSpPr>
        <p:spPr/>
        <p:txBody>
          <a:bodyPr/>
          <a:lstStyle/>
          <a:p>
            <a:pPr marL="365125" indent="-255588"/>
            <a:r>
              <a:rPr lang="en-GB" dirty="0" smtClean="0"/>
              <a:t>Next 12 months.</a:t>
            </a:r>
          </a:p>
          <a:p>
            <a:pPr marL="365125" indent="-255588"/>
            <a:r>
              <a:rPr lang="en-GB" dirty="0" smtClean="0"/>
              <a:t>Replicate in every department in the FNS at UJ.</a:t>
            </a:r>
          </a:p>
          <a:p>
            <a:pPr marL="365125" indent="-255588"/>
            <a:r>
              <a:rPr lang="en-GB" dirty="0" smtClean="0"/>
              <a:t>Scale cycle 1 to include Polytechnics, Colleges of Education, Secondary Schools and other Universities. </a:t>
            </a:r>
            <a:endParaRPr lang="en-US" dirty="0" smtClean="0"/>
          </a:p>
          <a:p>
            <a:endParaRPr lang="en-US" dirty="0"/>
          </a:p>
        </p:txBody>
      </p:sp>
      <p:pic>
        <p:nvPicPr>
          <p:cNvPr id="2050" name="Picture 2" descr="E:\Work Documents\Xtra Stuff\Burn 4 Linkages\PWS lab Gangare 08May08\08may 015.jpg"/>
          <p:cNvPicPr>
            <a:picLocks noGrp="1" noChangeAspect="1" noChangeArrowheads="1"/>
          </p:cNvPicPr>
          <p:nvPr>
            <p:ph sz="half" idx="1"/>
            <p:custDataLst>
              <p:tags r:id="rId3"/>
            </p:custDataLst>
          </p:nvPr>
        </p:nvPicPr>
        <p:blipFill>
          <a:blip r:embed="rId6" cstate="email">
            <a:lum bright="10000" contrast="10000"/>
          </a:blip>
          <a:srcRect/>
          <a:stretch>
            <a:fillRect/>
          </a:stretch>
        </p:blipFill>
        <p:spPr bwMode="auto">
          <a:xfrm>
            <a:off x="890590" y="2282739"/>
            <a:ext cx="3678073" cy="275855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custDataLst>
              <p:tags r:id="rId1"/>
            </p:custDataLst>
          </p:nvPr>
        </p:nvSpPr>
        <p:spPr/>
        <p:txBody>
          <a:bodyPr/>
          <a:lstStyle/>
          <a:p>
            <a:r>
              <a:rPr lang="en-US" b="1" dirty="0" smtClean="0">
                <a:effectLst>
                  <a:outerShdw blurRad="38100" dist="38100" dir="2700000" algn="tl">
                    <a:srgbClr val="000000">
                      <a:alpha val="43137"/>
                    </a:srgbClr>
                  </a:outerShdw>
                </a:effectLst>
              </a:rPr>
              <a:t>A Tradition of Partnerships</a:t>
            </a:r>
            <a:endParaRPr lang="en-US" b="1" dirty="0">
              <a:effectLst>
                <a:outerShdw blurRad="38100" dist="38100" dir="2700000" algn="tl">
                  <a:srgbClr val="000000">
                    <a:alpha val="43137"/>
                  </a:srgbClr>
                </a:outerShdw>
              </a:effectLst>
            </a:endParaRPr>
          </a:p>
        </p:txBody>
      </p:sp>
      <p:sp>
        <p:nvSpPr>
          <p:cNvPr id="27651" name="Rectangle 3"/>
          <p:cNvSpPr>
            <a:spLocks noGrp="1" noChangeArrowheads="1"/>
          </p:cNvSpPr>
          <p:nvPr>
            <p:ph idx="1"/>
            <p:custDataLst>
              <p:tags r:id="rId2"/>
            </p:custDataLst>
          </p:nvPr>
        </p:nvSpPr>
        <p:spPr/>
        <p:txBody>
          <a:bodyPr/>
          <a:lstStyle/>
          <a:p>
            <a:pPr marL="365125" indent="-255588"/>
            <a:r>
              <a:rPr lang="en-GB" dirty="0"/>
              <a:t>Partnering with Carnegie Corporation, Hewlett Packard and STEPB  to Improve Students' Performance in Mathematics and The Sciences Using  </a:t>
            </a:r>
            <a:r>
              <a:rPr lang="en-GB" dirty="0" smtClean="0"/>
              <a:t>Technology.</a:t>
            </a:r>
          </a:p>
          <a:p>
            <a:pPr marL="365125" indent="-255588"/>
            <a:r>
              <a:rPr lang="en-GB" i="1" dirty="0" smtClean="0"/>
              <a:t>Measuring </a:t>
            </a:r>
            <a:r>
              <a:rPr lang="en-GB" i="1" dirty="0"/>
              <a:t>the Impact  of Integrating Technologies for Teaching and Learning in a Nigerian </a:t>
            </a:r>
            <a:r>
              <a:rPr lang="en-GB" i="1" dirty="0" smtClean="0"/>
              <a:t>University</a:t>
            </a:r>
            <a:r>
              <a:rPr lang="en-GB" dirty="0" smtClean="0"/>
              <a:t>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custDataLst>
              <p:tags r:id="rId1"/>
            </p:custDataLst>
          </p:nvPr>
        </p:nvSpPr>
        <p:spPr>
          <a:noFill/>
          <a:ln/>
        </p:spPr>
        <p:txBody>
          <a:bodyPr>
            <a:normAutofit/>
            <a:scene3d>
              <a:camera prst="orthographicFront"/>
              <a:lightRig rig="soft" dir="t"/>
            </a:scene3d>
            <a:sp3d prstMaterial="softEdge">
              <a:bevelT w="25400" h="25400"/>
            </a:sp3d>
          </a:bodyPr>
          <a:lstStyle/>
          <a:p>
            <a:pPr algn="l">
              <a:defRPr/>
            </a:pPr>
            <a:r>
              <a:rPr lang="en-GB" sz="4100" b="1" kern="1200" dirty="0">
                <a:effectLst>
                  <a:outerShdw blurRad="31750" dist="25400" dir="5400000" algn="tl" rotWithShape="0">
                    <a:srgbClr val="000000">
                      <a:alpha val="25000"/>
                    </a:srgbClr>
                  </a:outerShdw>
                </a:effectLst>
                <a:latin typeface="+mj-lt"/>
                <a:ea typeface="+mj-ea"/>
                <a:cs typeface="+mj-cs"/>
              </a:rPr>
              <a:t>What do we expect from </a:t>
            </a:r>
            <a:r>
              <a:rPr lang="en-GB" sz="4100" b="1" kern="1200" dirty="0" err="1">
                <a:effectLst>
                  <a:outerShdw blurRad="31750" dist="25400" dir="5400000" algn="tl" rotWithShape="0">
                    <a:srgbClr val="000000">
                      <a:alpha val="25000"/>
                    </a:srgbClr>
                  </a:outerShdw>
                </a:effectLst>
                <a:latin typeface="+mj-lt"/>
                <a:ea typeface="+mj-ea"/>
                <a:cs typeface="+mj-cs"/>
              </a:rPr>
              <a:t>UniJos</a:t>
            </a:r>
            <a:r>
              <a:rPr lang="en-GB" sz="4100" b="1" kern="1200" dirty="0">
                <a:effectLst>
                  <a:outerShdw blurRad="31750" dist="25400" dir="5400000" algn="tl" rotWithShape="0">
                    <a:srgbClr val="000000">
                      <a:alpha val="25000"/>
                    </a:srgbClr>
                  </a:outerShdw>
                </a:effectLst>
                <a:latin typeface="+mj-lt"/>
                <a:ea typeface="+mj-ea"/>
                <a:cs typeface="+mj-cs"/>
              </a:rPr>
              <a:t>?</a:t>
            </a:r>
            <a:endParaRPr lang="en-US" sz="4100" b="1" kern="1200" dirty="0">
              <a:effectLst>
                <a:outerShdw blurRad="31750" dist="25400" dir="5400000" algn="tl" rotWithShape="0">
                  <a:srgbClr val="000000">
                    <a:alpha val="25000"/>
                  </a:srgbClr>
                </a:outerShdw>
              </a:effectLst>
              <a:latin typeface="+mj-lt"/>
              <a:ea typeface="+mj-ea"/>
              <a:cs typeface="+mj-cs"/>
            </a:endParaRPr>
          </a:p>
        </p:txBody>
      </p:sp>
      <p:pic>
        <p:nvPicPr>
          <p:cNvPr id="5" name="Content Placeholder 4" descr="vc1.JPG"/>
          <p:cNvPicPr>
            <a:picLocks noGrp="1" noChangeAspect="1"/>
          </p:cNvPicPr>
          <p:nvPr>
            <p:ph sz="half" idx="1"/>
            <p:custDataLst>
              <p:tags r:id="rId2"/>
            </p:custDataLst>
          </p:nvPr>
        </p:nvPicPr>
        <p:blipFill>
          <a:blip r:embed="rId6" cstate="email"/>
          <a:stretch>
            <a:fillRect/>
          </a:stretch>
        </p:blipFill>
        <p:spPr>
          <a:xfrm>
            <a:off x="457200" y="2351087"/>
            <a:ext cx="4038600" cy="302895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4" name="Content Placeholder 3"/>
          <p:cNvSpPr>
            <a:spLocks noGrp="1"/>
          </p:cNvSpPr>
          <p:nvPr>
            <p:ph sz="half" idx="2"/>
            <p:custDataLst>
              <p:tags r:id="rId3"/>
            </p:custDataLst>
          </p:nvPr>
        </p:nvSpPr>
        <p:spPr/>
        <p:txBody>
          <a:bodyPr/>
          <a:lstStyle/>
          <a:p>
            <a:pPr marL="365125" indent="-255588"/>
            <a:r>
              <a:rPr lang="en-GB" dirty="0" smtClean="0"/>
              <a:t>Support under the leadership of the VC.</a:t>
            </a:r>
          </a:p>
          <a:p>
            <a:pPr marL="365125" indent="-255588"/>
            <a:r>
              <a:rPr lang="en-GB" dirty="0" smtClean="0"/>
              <a:t>Faculty Support from the Dean.</a:t>
            </a:r>
          </a:p>
          <a:p>
            <a:pPr marL="365125" indent="-255588"/>
            <a:r>
              <a:rPr lang="en-GB" dirty="0" smtClean="0"/>
              <a:t>Departmental Support from the Head.</a:t>
            </a:r>
          </a:p>
          <a:p>
            <a:pPr marL="365125" indent="-255588"/>
            <a:r>
              <a:rPr lang="en-GB" dirty="0" smtClean="0"/>
              <a:t>We are already enjoying all of it and we trust it will be always there!</a:t>
            </a: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custDataLst>
              <p:tags r:id="rId1"/>
            </p:custDataLst>
          </p:nvPr>
        </p:nvSpPr>
        <p:spPr>
          <a:noFill/>
          <a:ln/>
        </p:spPr>
        <p:txBody>
          <a:bodyPr>
            <a:normAutofit fontScale="90000"/>
            <a:scene3d>
              <a:camera prst="orthographicFront"/>
              <a:lightRig rig="soft" dir="t"/>
            </a:scene3d>
            <a:sp3d prstMaterial="softEdge">
              <a:bevelT w="25400" h="25400"/>
            </a:sp3d>
          </a:bodyPr>
          <a:lstStyle/>
          <a:p>
            <a:pPr algn="l">
              <a:defRPr/>
            </a:pPr>
            <a:r>
              <a:rPr lang="en-GB" sz="4100" b="1" kern="1200">
                <a:effectLst>
                  <a:outerShdw blurRad="31750" dist="25400" dir="5400000" algn="tl" rotWithShape="0">
                    <a:srgbClr val="000000">
                      <a:alpha val="25000"/>
                    </a:srgbClr>
                  </a:outerShdw>
                </a:effectLst>
                <a:latin typeface="+mj-lt"/>
                <a:ea typeface="+mj-ea"/>
                <a:cs typeface="+mj-cs"/>
              </a:rPr>
              <a:t/>
            </a:r>
            <a:br>
              <a:rPr lang="en-GB" sz="4100" b="1" kern="1200">
                <a:effectLst>
                  <a:outerShdw blurRad="31750" dist="25400" dir="5400000" algn="tl" rotWithShape="0">
                    <a:srgbClr val="000000">
                      <a:alpha val="25000"/>
                    </a:srgbClr>
                  </a:outerShdw>
                </a:effectLst>
                <a:latin typeface="+mj-lt"/>
                <a:ea typeface="+mj-ea"/>
                <a:cs typeface="+mj-cs"/>
              </a:rPr>
            </a:br>
            <a:r>
              <a:rPr lang="en-GB" sz="4100" b="1" kern="1200">
                <a:effectLst>
                  <a:outerShdw blurRad="31750" dist="25400" dir="5400000" algn="tl" rotWithShape="0">
                    <a:srgbClr val="000000">
                      <a:alpha val="25000"/>
                    </a:srgbClr>
                  </a:outerShdw>
                </a:effectLst>
                <a:latin typeface="+mj-lt"/>
                <a:ea typeface="+mj-ea"/>
                <a:cs typeface="+mj-cs"/>
              </a:rPr>
              <a:t> What have we done so far?</a:t>
            </a:r>
            <a:endParaRPr lang="en-US" sz="4100" b="1" kern="1200">
              <a:effectLst>
                <a:outerShdw blurRad="31750" dist="25400" dir="5400000" algn="tl" rotWithShape="0">
                  <a:srgbClr val="000000">
                    <a:alpha val="25000"/>
                  </a:srgbClr>
                </a:outerShdw>
              </a:effectLst>
              <a:latin typeface="+mj-lt"/>
              <a:ea typeface="+mj-ea"/>
              <a:cs typeface="+mj-cs"/>
            </a:endParaRPr>
          </a:p>
        </p:txBody>
      </p:sp>
      <p:sp>
        <p:nvSpPr>
          <p:cNvPr id="29699" name="Rectangle 3"/>
          <p:cNvSpPr>
            <a:spLocks noGrp="1" noChangeArrowheads="1"/>
          </p:cNvSpPr>
          <p:nvPr>
            <p:ph idx="1"/>
            <p:custDataLst>
              <p:tags r:id="rId2"/>
            </p:custDataLst>
          </p:nvPr>
        </p:nvSpPr>
        <p:spPr/>
        <p:txBody>
          <a:bodyPr/>
          <a:lstStyle/>
          <a:p>
            <a:pPr marL="365125" indent="-255588"/>
            <a:r>
              <a:rPr lang="en-GB" dirty="0"/>
              <a:t>Visit pedagogy training materials </a:t>
            </a:r>
            <a:r>
              <a:rPr lang="en-GB" dirty="0" smtClean="0"/>
              <a:t>at </a:t>
            </a:r>
            <a:r>
              <a:rPr lang="en-GB" dirty="0" smtClean="0">
                <a:hlinkClick r:id="rId5"/>
              </a:rPr>
              <a:t>here</a:t>
            </a:r>
            <a:endParaRPr lang="en-US" dirty="0"/>
          </a:p>
          <a:p>
            <a:pPr marL="365125" indent="-255588"/>
            <a:r>
              <a:rPr lang="en-GB" dirty="0"/>
              <a:t>Visit MTH103 content </a:t>
            </a:r>
            <a:r>
              <a:rPr lang="en-GB" dirty="0" smtClean="0"/>
              <a:t>at </a:t>
            </a:r>
            <a:r>
              <a:rPr lang="en-GB" dirty="0" smtClean="0">
                <a:hlinkClick r:id="rId6"/>
              </a:rPr>
              <a:t>here</a:t>
            </a:r>
            <a:endParaRPr lang="en-GB" dirty="0"/>
          </a:p>
          <a:p>
            <a:pPr marL="365125" indent="-255588"/>
            <a:r>
              <a:rPr lang="en-GB" dirty="0"/>
              <a:t>Visit training course on </a:t>
            </a:r>
            <a:r>
              <a:rPr lang="en-GB" dirty="0">
                <a:hlinkClick r:id="rId7"/>
              </a:rPr>
              <a:t>UP and </a:t>
            </a:r>
            <a:r>
              <a:rPr lang="en-GB" dirty="0" err="1" smtClean="0">
                <a:hlinkClick r:id="rId7"/>
              </a:rPr>
              <a:t>Camtasia</a:t>
            </a:r>
            <a:endParaRPr lang="en-US" dirty="0"/>
          </a:p>
          <a:p>
            <a:pPr marL="365125" indent="-255588"/>
            <a:r>
              <a:rPr lang="en-GB" dirty="0"/>
              <a:t>Visit MTH103 content </a:t>
            </a:r>
            <a:r>
              <a:rPr lang="en-GB" dirty="0" smtClean="0"/>
              <a:t>at </a:t>
            </a:r>
            <a:r>
              <a:rPr lang="en-GB" dirty="0" smtClean="0">
                <a:hlinkClick r:id="rId7"/>
              </a:rPr>
              <a:t>here</a:t>
            </a:r>
            <a:endParaRPr lang="en-US" dirty="0" smtClean="0"/>
          </a:p>
          <a:p>
            <a:pPr marL="365125" indent="-255588"/>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2000"/>
                                        <p:tgtEl>
                                          <p:spTgt spid="296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fade">
                                      <p:cBhvr>
                                        <p:cTn id="12" dur="2000"/>
                                        <p:tgtEl>
                                          <p:spTgt spid="296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fade">
                                      <p:cBhvr>
                                        <p:cTn id="17" dur="2000"/>
                                        <p:tgtEl>
                                          <p:spTgt spid="296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fade">
                                      <p:cBhvr>
                                        <p:cTn id="22" dur="20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custDataLst>
              <p:tags r:id="rId1"/>
            </p:custDataLst>
          </p:nvPr>
        </p:nvSpPr>
        <p:spPr>
          <a:noFill/>
          <a:ln/>
        </p:spPr>
        <p:txBody>
          <a:bodyPr>
            <a:normAutofit fontScale="90000"/>
            <a:scene3d>
              <a:camera prst="orthographicFront"/>
              <a:lightRig rig="soft" dir="t"/>
            </a:scene3d>
            <a:sp3d prstMaterial="softEdge">
              <a:bevelT w="25400" h="25400"/>
            </a:sp3d>
          </a:bodyPr>
          <a:lstStyle/>
          <a:p>
            <a:pPr algn="l">
              <a:defRPr/>
            </a:pPr>
            <a:r>
              <a:rPr lang="en-GB" sz="4100" b="1" kern="1200" dirty="0">
                <a:effectLst>
                  <a:outerShdw blurRad="31750" dist="25400" dir="5400000" algn="tl" rotWithShape="0">
                    <a:srgbClr val="000000">
                      <a:alpha val="25000"/>
                    </a:srgbClr>
                  </a:outerShdw>
                </a:effectLst>
                <a:latin typeface="+mj-lt"/>
                <a:ea typeface="+mj-ea"/>
                <a:cs typeface="+mj-cs"/>
              </a:rPr>
              <a:t>Comments from </a:t>
            </a:r>
            <a:r>
              <a:rPr lang="en-GB" sz="4100" b="1" kern="1200" dirty="0" smtClean="0">
                <a:effectLst>
                  <a:outerShdw blurRad="31750" dist="25400" dir="5400000" algn="tl" rotWithShape="0">
                    <a:srgbClr val="000000">
                      <a:alpha val="25000"/>
                    </a:srgbClr>
                  </a:outerShdw>
                </a:effectLst>
                <a:latin typeface="+mj-lt"/>
                <a:ea typeface="+mj-ea"/>
                <a:cs typeface="+mj-cs"/>
              </a:rPr>
              <a:t>independent </a:t>
            </a:r>
            <a:r>
              <a:rPr lang="en-GB" sz="4100" b="1" kern="1200" dirty="0">
                <a:effectLst>
                  <a:outerShdw blurRad="31750" dist="25400" dir="5400000" algn="tl" rotWithShape="0">
                    <a:srgbClr val="000000">
                      <a:alpha val="25000"/>
                    </a:srgbClr>
                  </a:outerShdw>
                </a:effectLst>
                <a:latin typeface="+mj-lt"/>
                <a:ea typeface="+mj-ea"/>
                <a:cs typeface="+mj-cs"/>
              </a:rPr>
              <a:t>observer</a:t>
            </a:r>
            <a:endParaRPr lang="en-US" sz="4100" b="1" kern="1200" dirty="0">
              <a:effectLst>
                <a:outerShdw blurRad="31750" dist="25400" dir="5400000" algn="tl" rotWithShape="0">
                  <a:srgbClr val="000000">
                    <a:alpha val="25000"/>
                  </a:srgbClr>
                </a:outerShdw>
              </a:effectLst>
              <a:latin typeface="+mj-lt"/>
              <a:ea typeface="+mj-ea"/>
              <a:cs typeface="+mj-cs"/>
            </a:endParaRPr>
          </a:p>
        </p:txBody>
      </p:sp>
      <p:sp>
        <p:nvSpPr>
          <p:cNvPr id="30723" name="Rectangle 3"/>
          <p:cNvSpPr>
            <a:spLocks noGrp="1" noChangeArrowheads="1"/>
          </p:cNvSpPr>
          <p:nvPr>
            <p:ph idx="1"/>
            <p:custDataLst>
              <p:tags r:id="rId2"/>
            </p:custDataLst>
          </p:nvPr>
        </p:nvSpPr>
        <p:spPr/>
        <p:txBody>
          <a:bodyPr/>
          <a:lstStyle/>
          <a:p>
            <a:pPr marL="365125" indent="-255588"/>
            <a:r>
              <a:rPr lang="en-US" dirty="0"/>
              <a:t>“The </a:t>
            </a:r>
            <a:r>
              <a:rPr lang="en-US" dirty="0" err="1"/>
              <a:t>Maths</a:t>
            </a:r>
            <a:r>
              <a:rPr lang="en-US" dirty="0"/>
              <a:t> story is an exceptional one. You started with modest JCPC funding -US$45,000! Now you have US$436,000 in grants from HP and </a:t>
            </a:r>
            <a:r>
              <a:rPr lang="en-US" dirty="0" err="1"/>
              <a:t>StepB</a:t>
            </a:r>
            <a:r>
              <a:rPr lang="en-US" dirty="0"/>
              <a:t> combined!!!! Wow! This story will help others envision what they can do if they start modestly. It's inspirational! I've told the story a few times and I see how eyes light up wondering how they can get onboard.”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custDataLst>
              <p:tags r:id="rId1"/>
            </p:custDataLst>
          </p:nvPr>
        </p:nvSpPr>
        <p:spPr>
          <a:xfrm>
            <a:off x="457200" y="277813"/>
            <a:ext cx="8229600" cy="3222625"/>
          </a:xfrm>
          <a:noFill/>
          <a:ln/>
        </p:spPr>
        <p:txBody>
          <a:bodyPr>
            <a:normAutofit/>
            <a:scene3d>
              <a:camera prst="orthographicFront"/>
              <a:lightRig rig="soft" dir="t"/>
            </a:scene3d>
            <a:sp3d prstMaterial="softEdge">
              <a:bevelT w="25400" h="25400"/>
            </a:sp3d>
          </a:bodyPr>
          <a:lstStyle/>
          <a:p>
            <a:pPr algn="l">
              <a:defRPr/>
            </a:pPr>
            <a:r>
              <a:rPr lang="en-GB" sz="4100" b="1" kern="1200" dirty="0">
                <a:effectLst>
                  <a:outerShdw blurRad="31750" dist="25400" dir="5400000" algn="tl" rotWithShape="0">
                    <a:srgbClr val="000000">
                      <a:alpha val="25000"/>
                    </a:srgbClr>
                  </a:outerShdw>
                </a:effectLst>
                <a:latin typeface="+mj-lt"/>
                <a:ea typeface="+mj-ea"/>
                <a:cs typeface="+mj-cs"/>
              </a:rPr>
              <a:t>A Challenge For You-The Green Lights.</a:t>
            </a:r>
            <a:endParaRPr lang="en-US" sz="4100" b="1" kern="1200" dirty="0">
              <a:effectLst>
                <a:outerShdw blurRad="31750" dist="25400" dir="5400000" algn="tl" rotWithShape="0">
                  <a:srgbClr val="000000">
                    <a:alpha val="25000"/>
                  </a:srgbClr>
                </a:outerShdw>
              </a:effectLst>
              <a:latin typeface="+mj-lt"/>
              <a:ea typeface="+mj-ea"/>
              <a:cs typeface="+mj-cs"/>
            </a:endParaRPr>
          </a:p>
        </p:txBody>
      </p:sp>
      <p:sp>
        <p:nvSpPr>
          <p:cNvPr id="31747" name="Rectangle 3"/>
          <p:cNvSpPr>
            <a:spLocks noGrp="1" noChangeArrowheads="1"/>
          </p:cNvSpPr>
          <p:nvPr>
            <p:ph idx="1"/>
            <p:custDataLst>
              <p:tags r:id="rId2"/>
            </p:custDataLst>
          </p:nvPr>
        </p:nvSpPr>
        <p:spPr>
          <a:xfrm>
            <a:off x="571472" y="4286256"/>
            <a:ext cx="8572528" cy="1844669"/>
          </a:xfrm>
        </p:spPr>
        <p:txBody>
          <a:bodyPr/>
          <a:lstStyle/>
          <a:p>
            <a:pPr marL="365125" indent="-255588">
              <a:lnSpc>
                <a:spcPct val="90000"/>
              </a:lnSpc>
            </a:pPr>
            <a:r>
              <a:rPr lang="en-GB" sz="2400" dirty="0">
                <a:solidFill>
                  <a:srgbClr val="00B050"/>
                </a:solidFill>
              </a:rPr>
              <a:t>GET ON BOARD AS WE NEED COMPANY</a:t>
            </a:r>
            <a:r>
              <a:rPr lang="en-GB" sz="2400" dirty="0" smtClean="0">
                <a:solidFill>
                  <a:srgbClr val="00B050"/>
                </a:solidFill>
              </a:rPr>
              <a:t>.</a:t>
            </a:r>
          </a:p>
          <a:p>
            <a:pPr marL="365125" indent="-255588">
              <a:lnSpc>
                <a:spcPct val="90000"/>
              </a:lnSpc>
            </a:pPr>
            <a:r>
              <a:rPr lang="en-GB" sz="2400" dirty="0" smtClean="0">
                <a:solidFill>
                  <a:srgbClr val="00B050"/>
                </a:solidFill>
              </a:rPr>
              <a:t>WE CANNOT DO IT ALL BY OURSELVES.</a:t>
            </a:r>
          </a:p>
          <a:p>
            <a:pPr marL="365125" indent="-255588">
              <a:lnSpc>
                <a:spcPct val="90000"/>
              </a:lnSpc>
            </a:pPr>
            <a:r>
              <a:rPr lang="en-GB" sz="2400" dirty="0" smtClean="0">
                <a:solidFill>
                  <a:srgbClr val="00B050"/>
                </a:solidFill>
              </a:rPr>
              <a:t>WE NEED YOU!!!!!!!!!!!!!!</a:t>
            </a:r>
            <a:endParaRPr lang="en-GB" sz="2400" dirty="0">
              <a:solidFill>
                <a:srgbClr val="00B050"/>
              </a:solidFill>
            </a:endParaRPr>
          </a:p>
        </p:txBody>
      </p:sp>
      <p:pic>
        <p:nvPicPr>
          <p:cNvPr id="4" name="Picture 3" descr="green_traffic_light.jpg"/>
          <p:cNvPicPr>
            <a:picLocks noChangeAspect="1"/>
          </p:cNvPicPr>
          <p:nvPr>
            <p:custDataLst>
              <p:tags r:id="rId3"/>
            </p:custDataLst>
          </p:nvPr>
        </p:nvPicPr>
        <p:blipFill>
          <a:blip r:embed="rId8" cstate="email"/>
          <a:stretch>
            <a:fillRect/>
          </a:stretch>
        </p:blipFill>
        <p:spPr>
          <a:xfrm>
            <a:off x="2928926" y="2071678"/>
            <a:ext cx="1600200" cy="1590675"/>
          </a:xfrm>
          <a:prstGeom prst="rect">
            <a:avLst/>
          </a:prstGeom>
        </p:spPr>
      </p:pic>
      <p:pic>
        <p:nvPicPr>
          <p:cNvPr id="6" name="Picture 5" descr="green_traffic_light.jpg"/>
          <p:cNvPicPr>
            <a:picLocks noChangeAspect="1"/>
          </p:cNvPicPr>
          <p:nvPr>
            <p:custDataLst>
              <p:tags r:id="rId4"/>
            </p:custDataLst>
          </p:nvPr>
        </p:nvPicPr>
        <p:blipFill>
          <a:blip r:embed="rId8" cstate="email"/>
          <a:stretch>
            <a:fillRect/>
          </a:stretch>
        </p:blipFill>
        <p:spPr>
          <a:xfrm>
            <a:off x="5000628" y="2071678"/>
            <a:ext cx="1600200" cy="1590675"/>
          </a:xfrm>
          <a:prstGeom prst="rect">
            <a:avLst/>
          </a:prstGeom>
        </p:spPr>
      </p:pic>
      <p:pic>
        <p:nvPicPr>
          <p:cNvPr id="7" name="Picture 6" descr="green_traffic_light.jpg"/>
          <p:cNvPicPr>
            <a:picLocks noChangeAspect="1"/>
          </p:cNvPicPr>
          <p:nvPr>
            <p:custDataLst>
              <p:tags r:id="rId5"/>
            </p:custDataLst>
          </p:nvPr>
        </p:nvPicPr>
        <p:blipFill>
          <a:blip r:embed="rId8" cstate="email"/>
          <a:stretch>
            <a:fillRect/>
          </a:stretch>
        </p:blipFill>
        <p:spPr>
          <a:xfrm>
            <a:off x="857224" y="2071678"/>
            <a:ext cx="1600200" cy="1590675"/>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p:txBody>
          <a:bodyPr/>
          <a:lstStyle/>
          <a:p>
            <a:r>
              <a:rPr lang="en-US" sz="3600" dirty="0" smtClean="0">
                <a:latin typeface="+mn-lt"/>
              </a:rPr>
              <a:t>Preparing Nigerians for communication with the Global Academic Community.</a:t>
            </a:r>
            <a:endParaRPr lang="en-GB" sz="3600" dirty="0">
              <a:latin typeface="+mn-lt"/>
            </a:endParaRPr>
          </a:p>
        </p:txBody>
      </p:sp>
      <p:sp>
        <p:nvSpPr>
          <p:cNvPr id="3" name="Subtitle 2"/>
          <p:cNvSpPr>
            <a:spLocks noGrp="1"/>
          </p:cNvSpPr>
          <p:nvPr>
            <p:ph type="subTitle" idx="1"/>
            <p:custDataLst>
              <p:tags r:id="rId2"/>
            </p:custDataLst>
          </p:nvPr>
        </p:nvSpPr>
        <p:spPr/>
        <p:txBody>
          <a:bodyPr/>
          <a:lstStyle/>
          <a:p>
            <a:r>
              <a:rPr lang="en-US" sz="2000" dirty="0" smtClean="0"/>
              <a:t>Technology for Teaching Math at the University of Jos</a:t>
            </a: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custDataLst>
              <p:tags r:id="rId1"/>
            </p:custDataLst>
          </p:nvPr>
        </p:nvSpPr>
        <p:spPr>
          <a:xfrm>
            <a:off x="500034" y="214290"/>
            <a:ext cx="8229600" cy="1139825"/>
          </a:xfrm>
        </p:spPr>
        <p:txBody>
          <a:bodyPr/>
          <a:lstStyle/>
          <a:p>
            <a:r>
              <a:rPr lang="en-US" b="1" dirty="0" smtClean="0">
                <a:effectLst>
                  <a:outerShdw blurRad="38100" dist="38100" dir="2700000" algn="tl">
                    <a:srgbClr val="000000">
                      <a:alpha val="43137"/>
                    </a:srgbClr>
                  </a:outerShdw>
                </a:effectLst>
              </a:rPr>
              <a:t>Project Description</a:t>
            </a:r>
            <a:endParaRPr lang="en-US" b="1" dirty="0">
              <a:effectLst>
                <a:outerShdw blurRad="38100" dist="38100" dir="2700000" algn="tl">
                  <a:srgbClr val="000000">
                    <a:alpha val="43137"/>
                  </a:srgbClr>
                </a:outerShdw>
              </a:effectLst>
            </a:endParaRPr>
          </a:p>
        </p:txBody>
      </p:sp>
      <p:sp>
        <p:nvSpPr>
          <p:cNvPr id="3075" name="Rectangle 3"/>
          <p:cNvSpPr>
            <a:spLocks noGrp="1" noChangeArrowheads="1"/>
          </p:cNvSpPr>
          <p:nvPr>
            <p:ph idx="1"/>
            <p:custDataLst>
              <p:tags r:id="rId2"/>
            </p:custDataLst>
          </p:nvPr>
        </p:nvSpPr>
        <p:spPr>
          <a:xfrm>
            <a:off x="457200" y="1071546"/>
            <a:ext cx="6115064" cy="5059379"/>
          </a:xfrm>
        </p:spPr>
        <p:txBody>
          <a:bodyPr/>
          <a:lstStyle/>
          <a:p>
            <a:pPr marL="365125" indent="-255588">
              <a:spcBef>
                <a:spcPts val="1200"/>
              </a:spcBef>
            </a:pPr>
            <a:r>
              <a:rPr lang="en-US" sz="2800" dirty="0" smtClean="0"/>
              <a:t>Redesign and </a:t>
            </a:r>
            <a:r>
              <a:rPr lang="en-US" sz="2800" dirty="0"/>
              <a:t>develop local content.</a:t>
            </a:r>
          </a:p>
          <a:p>
            <a:pPr marL="365125" indent="-255588">
              <a:spcBef>
                <a:spcPts val="1200"/>
              </a:spcBef>
            </a:pPr>
            <a:r>
              <a:rPr lang="en-US" sz="2800" dirty="0" smtClean="0"/>
              <a:t>Improve teaching with HP resources.</a:t>
            </a:r>
          </a:p>
          <a:p>
            <a:pPr marL="365125" indent="-255588">
              <a:spcBef>
                <a:spcPts val="1200"/>
              </a:spcBef>
            </a:pPr>
            <a:r>
              <a:rPr lang="en-US" sz="2800" dirty="0" smtClean="0"/>
              <a:t>Promote active participation in the classroom.</a:t>
            </a:r>
          </a:p>
          <a:p>
            <a:pPr marL="365125" indent="-255588">
              <a:spcBef>
                <a:spcPts val="1200"/>
              </a:spcBef>
            </a:pPr>
            <a:r>
              <a:rPr lang="en-US" sz="2800" dirty="0" smtClean="0"/>
              <a:t>Enhance students’ </a:t>
            </a:r>
            <a:r>
              <a:rPr lang="en-US" sz="2800" dirty="0"/>
              <a:t>experiences </a:t>
            </a:r>
            <a:r>
              <a:rPr lang="en-US" sz="2800" dirty="0" smtClean="0"/>
              <a:t>with technology</a:t>
            </a:r>
          </a:p>
          <a:p>
            <a:pPr marL="365125" indent="-255588">
              <a:spcBef>
                <a:spcPts val="1200"/>
              </a:spcBef>
            </a:pPr>
            <a:r>
              <a:rPr lang="en-US" sz="2800" dirty="0" smtClean="0"/>
              <a:t>Make teaching interactive, learning pleasurable</a:t>
            </a:r>
            <a:r>
              <a:rPr lang="en-US" sz="2800" dirty="0"/>
              <a:t>.</a:t>
            </a:r>
          </a:p>
        </p:txBody>
      </p:sp>
      <p:pic>
        <p:nvPicPr>
          <p:cNvPr id="12" name="Picture 11" descr="Tablet.jpg"/>
          <p:cNvPicPr>
            <a:picLocks noChangeAspect="1"/>
          </p:cNvPicPr>
          <p:nvPr>
            <p:custDataLst>
              <p:tags r:id="rId3"/>
            </p:custDataLst>
          </p:nvPr>
        </p:nvPicPr>
        <p:blipFill>
          <a:blip r:embed="rId6" cstate="email"/>
          <a:stretch>
            <a:fillRect/>
          </a:stretch>
        </p:blipFill>
        <p:spPr>
          <a:xfrm>
            <a:off x="6072198" y="2214554"/>
            <a:ext cx="2928958" cy="2640564"/>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075">
                                            <p:txEl>
                                              <p:pRg st="3" end="3"/>
                                            </p:txEl>
                                          </p:spTgt>
                                        </p:tgtEl>
                                        <p:attrNameLst>
                                          <p:attrName>style.visibility</p:attrName>
                                        </p:attrNameLst>
                                      </p:cBhvr>
                                      <p:to>
                                        <p:strVal val="visible"/>
                                      </p:to>
                                    </p:set>
                                    <p:anim calcmode="lin" valueType="num">
                                      <p:cBhvr additive="base">
                                        <p:cTn id="25"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075">
                                            <p:txEl>
                                              <p:pRg st="4" end="4"/>
                                            </p:txEl>
                                          </p:spTgt>
                                        </p:tgtEl>
                                        <p:attrNameLst>
                                          <p:attrName>style.visibility</p:attrName>
                                        </p:attrNameLst>
                                      </p:cBhvr>
                                      <p:to>
                                        <p:strVal val="visible"/>
                                      </p:to>
                                    </p:set>
                                    <p:anim calcmode="lin" valueType="num">
                                      <p:cBhvr additive="base">
                                        <p:cTn id="31"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custDataLst>
              <p:tags r:id="rId1"/>
            </p:custDataLst>
          </p:nvPr>
        </p:nvSpPr>
        <p:spPr>
          <a:noFill/>
          <a:ln/>
        </p:spPr>
        <p:txBody>
          <a:bodyPr>
            <a:normAutofit/>
            <a:scene3d>
              <a:camera prst="orthographicFront"/>
              <a:lightRig rig="soft" dir="t"/>
            </a:scene3d>
            <a:sp3d prstMaterial="softEdge">
              <a:bevelT w="25400" h="25400"/>
            </a:sp3d>
          </a:bodyPr>
          <a:lstStyle/>
          <a:p>
            <a:pPr algn="l">
              <a:defRPr/>
            </a:pPr>
            <a:r>
              <a:rPr lang="en-GB" sz="4100" b="1" kern="1200" dirty="0">
                <a:effectLst>
                  <a:outerShdw blurRad="38100" dist="38100" dir="2700000" algn="tl">
                    <a:srgbClr val="000000">
                      <a:alpha val="43137"/>
                    </a:srgbClr>
                  </a:outerShdw>
                </a:effectLst>
                <a:latin typeface="+mj-lt"/>
                <a:ea typeface="+mj-ea"/>
                <a:cs typeface="+mj-cs"/>
              </a:rPr>
              <a:t>The Big Picture</a:t>
            </a:r>
            <a:endParaRPr lang="en-US" sz="4100" b="1" kern="1200" dirty="0">
              <a:effectLst>
                <a:outerShdw blurRad="38100" dist="38100" dir="2700000" algn="tl">
                  <a:srgbClr val="000000">
                    <a:alpha val="43137"/>
                  </a:srgbClr>
                </a:outerShdw>
              </a:effectLst>
              <a:latin typeface="+mj-lt"/>
              <a:ea typeface="+mj-ea"/>
              <a:cs typeface="+mj-cs"/>
            </a:endParaRPr>
          </a:p>
        </p:txBody>
      </p:sp>
      <p:pic>
        <p:nvPicPr>
          <p:cNvPr id="7" name="Picture 6" descr="nigeria_map_2007-worldfactbook.jpg"/>
          <p:cNvPicPr>
            <a:picLocks noChangeAspect="1"/>
          </p:cNvPicPr>
          <p:nvPr>
            <p:custDataLst>
              <p:tags r:id="rId2"/>
            </p:custDataLst>
          </p:nvPr>
        </p:nvPicPr>
        <p:blipFill>
          <a:blip r:embed="rId6"/>
          <a:stretch>
            <a:fillRect/>
          </a:stretch>
        </p:blipFill>
        <p:spPr>
          <a:xfrm>
            <a:off x="5500694" y="1571612"/>
            <a:ext cx="3100140" cy="3286148"/>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6147" name="Rectangle 3"/>
          <p:cNvSpPr>
            <a:spLocks noGrp="1" noChangeArrowheads="1"/>
          </p:cNvSpPr>
          <p:nvPr>
            <p:ph idx="1"/>
            <p:custDataLst>
              <p:tags r:id="rId3"/>
            </p:custDataLst>
          </p:nvPr>
        </p:nvSpPr>
        <p:spPr>
          <a:xfrm>
            <a:off x="928662" y="1571612"/>
            <a:ext cx="4857784" cy="4530725"/>
          </a:xfrm>
        </p:spPr>
        <p:txBody>
          <a:bodyPr/>
          <a:lstStyle/>
          <a:p>
            <a:pPr marL="365125" indent="-255588"/>
            <a:r>
              <a:rPr lang="en-US" dirty="0"/>
              <a:t>A </a:t>
            </a:r>
            <a:r>
              <a:rPr lang="en-US" dirty="0" smtClean="0"/>
              <a:t>research and training project </a:t>
            </a:r>
            <a:r>
              <a:rPr lang="en-US" dirty="0"/>
              <a:t>for National Development.</a:t>
            </a:r>
          </a:p>
          <a:p>
            <a:pPr marL="365125" indent="-255588"/>
            <a:r>
              <a:rPr lang="en-US" dirty="0" smtClean="0"/>
              <a:t>Complemented by donor </a:t>
            </a:r>
            <a:r>
              <a:rPr lang="en-US" dirty="0"/>
              <a:t>funding by the Federal Government of Nigeria, World Bank assisted </a:t>
            </a:r>
            <a:r>
              <a:rPr lang="en-US" dirty="0" smtClean="0"/>
              <a:t>Science and Technology Education Post Basic (</a:t>
            </a:r>
            <a:r>
              <a:rPr lang="en-US" dirty="0"/>
              <a:t>STEPB) project. </a:t>
            </a:r>
          </a:p>
          <a:p>
            <a:pPr marL="365125" indent="-255588"/>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smtClean="0">
                <a:effectLst>
                  <a:outerShdw blurRad="38100" dist="38100" dir="2700000" algn="tl">
                    <a:srgbClr val="000000">
                      <a:alpha val="43137"/>
                    </a:srgbClr>
                  </a:outerShdw>
                </a:effectLst>
              </a:rPr>
              <a:t>Development Model</a:t>
            </a:r>
            <a:endParaRPr lang="en-U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custDataLst>
              <p:tags r:id="rId2"/>
            </p:custDataLst>
          </p:nvPr>
        </p:nvGraphicFramePr>
        <p:xfrm>
          <a:off x="457200" y="857232"/>
          <a:ext cx="8258204" cy="527369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custDataLst>
              <p:tags r:id="rId1"/>
            </p:custDataLst>
          </p:nvPr>
        </p:nvSpPr>
        <p:spPr>
          <a:noFill/>
          <a:ln/>
        </p:spPr>
        <p:txBody>
          <a:bodyPr>
            <a:normAutofit/>
            <a:scene3d>
              <a:camera prst="orthographicFront"/>
              <a:lightRig rig="soft" dir="t"/>
            </a:scene3d>
            <a:sp3d prstMaterial="softEdge">
              <a:bevelT w="25400" h="25400"/>
            </a:sp3d>
          </a:bodyPr>
          <a:lstStyle/>
          <a:p>
            <a:pPr algn="l">
              <a:defRPr/>
            </a:pPr>
            <a:r>
              <a:rPr lang="en-GB" sz="4100" b="1" kern="1200" dirty="0">
                <a:effectLst>
                  <a:outerShdw blurRad="38100" dist="38100" dir="2700000" algn="tl">
                    <a:srgbClr val="000000">
                      <a:alpha val="43137"/>
                    </a:srgbClr>
                  </a:outerShdw>
                </a:effectLst>
                <a:latin typeface="+mj-lt"/>
                <a:ea typeface="+mj-ea"/>
                <a:cs typeface="+mj-cs"/>
              </a:rPr>
              <a:t>Quick facts</a:t>
            </a:r>
            <a:endParaRPr lang="en-US" sz="4100" b="1" kern="1200" dirty="0">
              <a:effectLst>
                <a:outerShdw blurRad="38100" dist="38100" dir="2700000" algn="tl">
                  <a:srgbClr val="000000">
                    <a:alpha val="43137"/>
                  </a:srgbClr>
                </a:outerShdw>
              </a:effectLst>
              <a:latin typeface="+mj-lt"/>
              <a:ea typeface="+mj-ea"/>
              <a:cs typeface="+mj-cs"/>
            </a:endParaRPr>
          </a:p>
        </p:txBody>
      </p:sp>
      <p:sp>
        <p:nvSpPr>
          <p:cNvPr id="6" name="Content Placeholder 5"/>
          <p:cNvSpPr>
            <a:spLocks noGrp="1"/>
          </p:cNvSpPr>
          <p:nvPr>
            <p:ph sz="half" idx="2"/>
            <p:custDataLst>
              <p:tags r:id="rId2"/>
            </p:custDataLst>
          </p:nvPr>
        </p:nvSpPr>
        <p:spPr>
          <a:xfrm>
            <a:off x="4648200" y="1357298"/>
            <a:ext cx="4038600" cy="4773627"/>
          </a:xfrm>
        </p:spPr>
        <p:txBody>
          <a:bodyPr/>
          <a:lstStyle/>
          <a:p>
            <a:pPr marL="365125" indent="-255588">
              <a:lnSpc>
                <a:spcPct val="80000"/>
              </a:lnSpc>
              <a:buNone/>
            </a:pPr>
            <a:r>
              <a:rPr lang="en-GB" dirty="0" smtClean="0"/>
              <a:t>MTH 103:  </a:t>
            </a:r>
            <a:r>
              <a:rPr lang="en-GB" dirty="0" smtClean="0">
                <a:hlinkClick r:id="rId6"/>
              </a:rPr>
              <a:t>OLI Calculus </a:t>
            </a:r>
            <a:r>
              <a:rPr lang="en-GB" dirty="0" smtClean="0"/>
              <a:t>provides complementary material and self assessment. </a:t>
            </a:r>
            <a:endParaRPr lang="en-US" dirty="0" smtClean="0"/>
          </a:p>
          <a:p>
            <a:pPr marL="365125" indent="-255588">
              <a:lnSpc>
                <a:spcPct val="80000"/>
              </a:lnSpc>
            </a:pPr>
            <a:r>
              <a:rPr lang="en-US" dirty="0" smtClean="0"/>
              <a:t>More than 1000 students and six lecturers impacted</a:t>
            </a:r>
          </a:p>
          <a:p>
            <a:pPr marL="365125" indent="-255588">
              <a:lnSpc>
                <a:spcPct val="80000"/>
              </a:lnSpc>
            </a:pPr>
            <a:r>
              <a:rPr lang="en-US" dirty="0" smtClean="0"/>
              <a:t>Presentations expose the public to the partnership with HP, STEPB and stakeholders. </a:t>
            </a:r>
            <a:endParaRPr lang="en-US" dirty="0"/>
          </a:p>
        </p:txBody>
      </p:sp>
      <p:pic>
        <p:nvPicPr>
          <p:cNvPr id="8197" name="Picture 5"/>
          <p:cNvPicPr>
            <a:picLocks noGrp="1" noChangeAspect="1" noChangeArrowheads="1"/>
          </p:cNvPicPr>
          <p:nvPr>
            <p:ph sz="half" idx="1"/>
            <p:custDataLst>
              <p:tags r:id="rId3"/>
            </p:custDataLst>
          </p:nvPr>
        </p:nvPicPr>
        <p:blipFill>
          <a:blip r:embed="rId7" cstate="email"/>
          <a:srcRect/>
          <a:stretch>
            <a:fillRect/>
          </a:stretch>
        </p:blipFill>
        <p:spPr bwMode="auto">
          <a:xfrm>
            <a:off x="928662" y="2928934"/>
            <a:ext cx="3500462" cy="207170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custDataLst>
              <p:tags r:id="rId1"/>
            </p:custDataLst>
          </p:nvPr>
        </p:nvSpPr>
        <p:spPr>
          <a:noFill/>
          <a:ln/>
        </p:spPr>
        <p:txBody>
          <a:bodyPr>
            <a:normAutofit/>
            <a:scene3d>
              <a:camera prst="orthographicFront"/>
              <a:lightRig rig="soft" dir="t"/>
            </a:scene3d>
            <a:sp3d prstMaterial="softEdge">
              <a:bevelT w="25400" h="25400"/>
            </a:sp3d>
          </a:bodyPr>
          <a:lstStyle/>
          <a:p>
            <a:pPr algn="l">
              <a:defRPr/>
            </a:pPr>
            <a:r>
              <a:rPr lang="en-GB" sz="4100" b="1" kern="1200" dirty="0">
                <a:effectLst>
                  <a:outerShdw blurRad="31750" dist="25400" dir="5400000" algn="tl" rotWithShape="0">
                    <a:srgbClr val="000000">
                      <a:alpha val="25000"/>
                    </a:srgbClr>
                  </a:outerShdw>
                </a:effectLst>
                <a:latin typeface="+mj-lt"/>
                <a:ea typeface="+mj-ea"/>
                <a:cs typeface="+mj-cs"/>
              </a:rPr>
              <a:t>Rationale</a:t>
            </a:r>
            <a:endParaRPr lang="en-US" sz="4100" b="1" kern="1200" dirty="0">
              <a:effectLst>
                <a:outerShdw blurRad="31750" dist="25400" dir="5400000" algn="tl" rotWithShape="0">
                  <a:srgbClr val="000000">
                    <a:alpha val="25000"/>
                  </a:srgbClr>
                </a:outerShdw>
              </a:effectLst>
              <a:latin typeface="+mj-lt"/>
              <a:ea typeface="+mj-ea"/>
              <a:cs typeface="+mj-cs"/>
            </a:endParaRPr>
          </a:p>
        </p:txBody>
      </p:sp>
      <p:sp>
        <p:nvSpPr>
          <p:cNvPr id="10243" name="Rectangle 3"/>
          <p:cNvSpPr>
            <a:spLocks noGrp="1" noChangeArrowheads="1"/>
          </p:cNvSpPr>
          <p:nvPr>
            <p:ph sz="half" idx="1"/>
            <p:custDataLst>
              <p:tags r:id="rId2"/>
            </p:custDataLst>
          </p:nvPr>
        </p:nvSpPr>
        <p:spPr/>
        <p:txBody>
          <a:bodyPr/>
          <a:lstStyle/>
          <a:p>
            <a:pPr marL="365125" indent="-255588">
              <a:lnSpc>
                <a:spcPct val="90000"/>
              </a:lnSpc>
            </a:pPr>
            <a:r>
              <a:rPr lang="en-US" sz="2800" dirty="0"/>
              <a:t>Heavily subscribed compulsory first year </a:t>
            </a:r>
            <a:r>
              <a:rPr lang="en-US" sz="2800" dirty="0" smtClean="0"/>
              <a:t>courses</a:t>
            </a:r>
            <a:endParaRPr lang="en-US" sz="2800" dirty="0"/>
          </a:p>
          <a:p>
            <a:pPr marL="365125" indent="-255588">
              <a:lnSpc>
                <a:spcPct val="90000"/>
              </a:lnSpc>
            </a:pPr>
            <a:r>
              <a:rPr lang="en-US" sz="2800" dirty="0" smtClean="0"/>
              <a:t>More than 1500 students per class. </a:t>
            </a:r>
            <a:endParaRPr lang="en-US" sz="2800" dirty="0"/>
          </a:p>
          <a:p>
            <a:pPr marL="365125" indent="-255588">
              <a:lnSpc>
                <a:spcPct val="90000"/>
              </a:lnSpc>
            </a:pPr>
            <a:r>
              <a:rPr lang="en-US" dirty="0" smtClean="0"/>
              <a:t>Class size prevents </a:t>
            </a:r>
            <a:r>
              <a:rPr lang="en-US" sz="2800" dirty="0" smtClean="0"/>
              <a:t>staff-student </a:t>
            </a:r>
            <a:r>
              <a:rPr lang="en-US" sz="2800" dirty="0"/>
              <a:t>interaction. </a:t>
            </a:r>
          </a:p>
          <a:p>
            <a:pPr marL="365125" indent="-255588">
              <a:lnSpc>
                <a:spcPct val="90000"/>
              </a:lnSpc>
            </a:pPr>
            <a:r>
              <a:rPr lang="en-US" sz="2800" dirty="0" smtClean="0"/>
              <a:t>Poor performance as </a:t>
            </a:r>
          </a:p>
          <a:p>
            <a:pPr marL="365125" indent="-255588">
              <a:lnSpc>
                <a:spcPct val="90000"/>
              </a:lnSpc>
            </a:pPr>
            <a:r>
              <a:rPr lang="en-US" sz="2800" dirty="0" smtClean="0"/>
              <a:t>lack </a:t>
            </a:r>
            <a:r>
              <a:rPr lang="en-US" sz="2800" dirty="0"/>
              <a:t>of affordable </a:t>
            </a:r>
            <a:r>
              <a:rPr lang="en-US" sz="2800" dirty="0" smtClean="0"/>
              <a:t>text. </a:t>
            </a:r>
            <a:endParaRPr lang="en-US" sz="2800" dirty="0"/>
          </a:p>
        </p:txBody>
      </p:sp>
      <p:pic>
        <p:nvPicPr>
          <p:cNvPr id="5" name="Content Placeholder 4" descr="PhilipsLecElections 025.jpg"/>
          <p:cNvPicPr>
            <a:picLocks noGrp="1" noChangeAspect="1"/>
          </p:cNvPicPr>
          <p:nvPr>
            <p:ph sz="half" idx="2"/>
            <p:custDataLst>
              <p:tags r:id="rId3"/>
            </p:custDataLst>
          </p:nvPr>
        </p:nvPicPr>
        <p:blipFill>
          <a:blip r:embed="rId6" cstate="email"/>
          <a:stretch>
            <a:fillRect/>
          </a:stretch>
        </p:blipFill>
        <p:spPr>
          <a:xfrm>
            <a:off x="4648200" y="2351087"/>
            <a:ext cx="4038600" cy="302895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custDataLst>
              <p:tags r:id="rId1"/>
            </p:custDataLst>
          </p:nvPr>
        </p:nvSpPr>
        <p:spPr>
          <a:noFill/>
          <a:ln/>
        </p:spPr>
        <p:txBody>
          <a:bodyPr>
            <a:normAutofit/>
            <a:scene3d>
              <a:camera prst="orthographicFront"/>
              <a:lightRig rig="soft" dir="t"/>
            </a:scene3d>
            <a:sp3d prstMaterial="softEdge">
              <a:bevelT w="25400" h="25400"/>
            </a:sp3d>
          </a:bodyPr>
          <a:lstStyle/>
          <a:p>
            <a:pPr algn="l">
              <a:defRPr/>
            </a:pPr>
            <a:r>
              <a:rPr lang="en-GB" sz="4100" b="1" kern="1200">
                <a:effectLst>
                  <a:outerShdw blurRad="31750" dist="25400" dir="5400000" algn="tl" rotWithShape="0">
                    <a:srgbClr val="000000">
                      <a:alpha val="25000"/>
                    </a:srgbClr>
                  </a:outerShdw>
                </a:effectLst>
                <a:latin typeface="+mj-lt"/>
                <a:ea typeface="+mj-ea"/>
                <a:cs typeface="+mj-cs"/>
              </a:rPr>
              <a:t>Lessons Learnt</a:t>
            </a:r>
            <a:endParaRPr lang="en-US" sz="4100" b="1" kern="1200">
              <a:effectLst>
                <a:outerShdw blurRad="31750" dist="25400" dir="5400000" algn="tl" rotWithShape="0">
                  <a:srgbClr val="000000">
                    <a:alpha val="25000"/>
                  </a:srgbClr>
                </a:outerShdw>
              </a:effectLst>
              <a:latin typeface="+mj-lt"/>
              <a:ea typeface="+mj-ea"/>
              <a:cs typeface="+mj-cs"/>
            </a:endParaRPr>
          </a:p>
        </p:txBody>
      </p:sp>
      <p:sp>
        <p:nvSpPr>
          <p:cNvPr id="6" name="Content Placeholder 5"/>
          <p:cNvSpPr>
            <a:spLocks noGrp="1"/>
          </p:cNvSpPr>
          <p:nvPr>
            <p:ph sz="half" idx="2"/>
            <p:custDataLst>
              <p:tags r:id="rId2"/>
            </p:custDataLst>
          </p:nvPr>
        </p:nvSpPr>
        <p:spPr/>
        <p:txBody>
          <a:bodyPr/>
          <a:lstStyle/>
          <a:p>
            <a:pPr marL="365125" indent="-255588">
              <a:lnSpc>
                <a:spcPct val="80000"/>
              </a:lnSpc>
            </a:pPr>
            <a:r>
              <a:rPr lang="en-US" dirty="0" smtClean="0"/>
              <a:t>A structured introduction of technology for teaching and learning is needed to create course content for web-based delivery. </a:t>
            </a:r>
          </a:p>
          <a:p>
            <a:pPr marL="365125" indent="-255588">
              <a:lnSpc>
                <a:spcPct val="80000"/>
              </a:lnSpc>
            </a:pPr>
            <a:r>
              <a:rPr lang="en-US" dirty="0" smtClean="0"/>
              <a:t>The importance of investing in pedagogical training should not be underestimated </a:t>
            </a:r>
          </a:p>
        </p:txBody>
      </p:sp>
      <p:pic>
        <p:nvPicPr>
          <p:cNvPr id="1028" name="Picture 4" descr="E:\Work Documents\Xtra Stuff\Burn 4 Linkages\Pictures  Sept 0407\plpl 013.jpg"/>
          <p:cNvPicPr>
            <a:picLocks noGrp="1" noChangeAspect="1" noChangeArrowheads="1"/>
          </p:cNvPicPr>
          <p:nvPr>
            <p:ph sz="half" idx="1"/>
            <p:custDataLst>
              <p:tags r:id="rId3"/>
            </p:custDataLst>
          </p:nvPr>
        </p:nvPicPr>
        <p:blipFill>
          <a:blip r:embed="rId6" cstate="email">
            <a:lum bright="10000" contrast="10000"/>
          </a:blip>
          <a:srcRect/>
          <a:stretch>
            <a:fillRect/>
          </a:stretch>
        </p:blipFill>
        <p:spPr bwMode="auto">
          <a:xfrm>
            <a:off x="921218" y="2292589"/>
            <a:ext cx="3500435" cy="262532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custDataLst>
              <p:tags r:id="rId1"/>
            </p:custDataLst>
          </p:nvPr>
        </p:nvSpPr>
        <p:spPr>
          <a:noFill/>
          <a:ln/>
        </p:spPr>
        <p:txBody>
          <a:bodyPr>
            <a:normAutofit/>
            <a:scene3d>
              <a:camera prst="orthographicFront"/>
              <a:lightRig rig="soft" dir="t"/>
            </a:scene3d>
            <a:sp3d prstMaterial="softEdge">
              <a:bevelT w="25400" h="25400"/>
            </a:sp3d>
          </a:bodyPr>
          <a:lstStyle/>
          <a:p>
            <a:pPr algn="l">
              <a:defRPr/>
            </a:pPr>
            <a:r>
              <a:rPr lang="en-GB" sz="4100" b="1" kern="1200" dirty="0">
                <a:effectLst>
                  <a:outerShdw blurRad="31750" dist="25400" dir="5400000" algn="tl" rotWithShape="0">
                    <a:srgbClr val="000000">
                      <a:alpha val="25000"/>
                    </a:srgbClr>
                  </a:outerShdw>
                </a:effectLst>
                <a:latin typeface="+mj-lt"/>
                <a:ea typeface="+mj-ea"/>
                <a:cs typeface="+mj-cs"/>
              </a:rPr>
              <a:t>First Steps</a:t>
            </a:r>
            <a:endParaRPr lang="en-US" sz="4100" b="1" kern="1200" dirty="0">
              <a:effectLst>
                <a:outerShdw blurRad="31750" dist="25400" dir="5400000" algn="tl" rotWithShape="0">
                  <a:srgbClr val="000000">
                    <a:alpha val="25000"/>
                  </a:srgbClr>
                </a:outerShdw>
              </a:effectLst>
              <a:latin typeface="+mj-lt"/>
              <a:ea typeface="+mj-ea"/>
              <a:cs typeface="+mj-cs"/>
            </a:endParaRPr>
          </a:p>
        </p:txBody>
      </p:sp>
      <p:sp>
        <p:nvSpPr>
          <p:cNvPr id="7" name="Content Placeholder 6"/>
          <p:cNvSpPr>
            <a:spLocks noGrp="1"/>
          </p:cNvSpPr>
          <p:nvPr>
            <p:ph sz="half" idx="2"/>
            <p:custDataLst>
              <p:tags r:id="rId2"/>
            </p:custDataLst>
          </p:nvPr>
        </p:nvSpPr>
        <p:spPr/>
        <p:txBody>
          <a:bodyPr/>
          <a:lstStyle/>
          <a:p>
            <a:pPr marL="623887" indent="-514350">
              <a:lnSpc>
                <a:spcPct val="80000"/>
              </a:lnSpc>
            </a:pPr>
            <a:r>
              <a:rPr lang="en-US" dirty="0" smtClean="0"/>
              <a:t>Lecture notes digitized for four courses.</a:t>
            </a:r>
          </a:p>
          <a:p>
            <a:pPr marL="623887" indent="-514350">
              <a:lnSpc>
                <a:spcPct val="80000"/>
              </a:lnSpc>
            </a:pPr>
            <a:r>
              <a:rPr lang="en-US" dirty="0" smtClean="0"/>
              <a:t>Solved problems; past examination questions with model answers;</a:t>
            </a:r>
          </a:p>
          <a:p>
            <a:pPr marL="623887" indent="-514350">
              <a:lnSpc>
                <a:spcPct val="80000"/>
              </a:lnSpc>
            </a:pPr>
            <a:r>
              <a:rPr lang="en-US" dirty="0" smtClean="0"/>
              <a:t>Free access to Internet resources</a:t>
            </a:r>
          </a:p>
          <a:p>
            <a:pPr marL="623887" indent="-514350">
              <a:lnSpc>
                <a:spcPct val="80000"/>
              </a:lnSpc>
            </a:pPr>
            <a:r>
              <a:rPr lang="en-US" dirty="0" smtClean="0"/>
              <a:t>Lectures delivered essentially in tutorial mode.</a:t>
            </a:r>
          </a:p>
        </p:txBody>
      </p:sp>
      <p:pic>
        <p:nvPicPr>
          <p:cNvPr id="10" name="Content Placeholder 9" descr="PhilipsLecElections 005.jpg"/>
          <p:cNvPicPr>
            <a:picLocks noGrp="1" noChangeAspect="1"/>
          </p:cNvPicPr>
          <p:nvPr>
            <p:ph sz="half" idx="1"/>
            <p:custDataLst>
              <p:tags r:id="rId3"/>
            </p:custDataLst>
          </p:nvPr>
        </p:nvPicPr>
        <p:blipFill>
          <a:blip r:embed="rId6" cstate="email"/>
          <a:stretch>
            <a:fillRect/>
          </a:stretch>
        </p:blipFill>
        <p:spPr>
          <a:xfrm>
            <a:off x="428596" y="1857364"/>
            <a:ext cx="4038600" cy="302895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mth_templates">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mth_templates</Template>
  <TotalTime>1918</TotalTime>
  <Words>2605</Words>
  <Application>Microsoft PowerPoint</Application>
  <PresentationFormat>On-screen Show (4:3)</PresentationFormat>
  <Paragraphs>189</Paragraphs>
  <Slides>29</Slides>
  <Notes>29</Notes>
  <HiddenSlides>0</HiddenSlides>
  <MMClips>1</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mth_templates</vt:lpstr>
      <vt:lpstr>Preparing Nigerians for communication with the Global Academic Community.</vt:lpstr>
      <vt:lpstr>Technology for Teaching Math at the University of Jos</vt:lpstr>
      <vt:lpstr>Project Description</vt:lpstr>
      <vt:lpstr>The Big Picture</vt:lpstr>
      <vt:lpstr>Development Model</vt:lpstr>
      <vt:lpstr>Quick facts</vt:lpstr>
      <vt:lpstr>Rationale</vt:lpstr>
      <vt:lpstr>Lessons Learnt</vt:lpstr>
      <vt:lpstr>First Steps</vt:lpstr>
      <vt:lpstr>Benefits of Tablet PCs</vt:lpstr>
      <vt:lpstr>Benefits of Ubiquitous Presenter</vt:lpstr>
      <vt:lpstr>Project Goals </vt:lpstr>
      <vt:lpstr>Outputs and Outcomes </vt:lpstr>
      <vt:lpstr>Integrating Technology for Teaching</vt:lpstr>
      <vt:lpstr>Impact on Teaching</vt:lpstr>
      <vt:lpstr>The HP Technology for Teaching Grant</vt:lpstr>
      <vt:lpstr>HP Equipment Award-Lecturer Solution </vt:lpstr>
      <vt:lpstr>HP Equipment Award-Classroom Solution. </vt:lpstr>
      <vt:lpstr>HP Networking Advantage</vt:lpstr>
      <vt:lpstr>Short- and Long-Term Plan</vt:lpstr>
      <vt:lpstr>In Perspective- Preparing Nigerian students for better communication with the Global Academic Community. </vt:lpstr>
      <vt:lpstr>STEPB-Cycle 1 Workplan</vt:lpstr>
      <vt:lpstr>STEPB-Cycle 2 Workplan</vt:lpstr>
      <vt:lpstr>A Tradition of Partnerships</vt:lpstr>
      <vt:lpstr>What do we expect from UniJos?</vt:lpstr>
      <vt:lpstr>  What have we done so far?</vt:lpstr>
      <vt:lpstr>Comments from independent observer</vt:lpstr>
      <vt:lpstr>A Challenge For You-The Green Lights.</vt:lpstr>
      <vt:lpstr>Preparing Nigerians for communication with the Global Academic Community.</vt:lpstr>
    </vt:vector>
  </TitlesOfParts>
  <Company>UNIJOS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LIVERPOOL</dc:creator>
  <cp:lastModifiedBy>Andrew Moore</cp:lastModifiedBy>
  <cp:revision>66</cp:revision>
  <dcterms:created xsi:type="dcterms:W3CDTF">2008-08-14T16:08:59Z</dcterms:created>
  <dcterms:modified xsi:type="dcterms:W3CDTF">2009-05-07T10:20:10Z</dcterms:modified>
</cp:coreProperties>
</file>