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85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2" r:id="rId18"/>
    <p:sldId id="275" r:id="rId19"/>
    <p:sldId id="277" r:id="rId20"/>
    <p:sldId id="274" r:id="rId21"/>
    <p:sldId id="286" r:id="rId22"/>
    <p:sldId id="28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27" autoAdjust="0"/>
    <p:restoredTop sz="98801" autoAdjust="0"/>
  </p:normalViewPr>
  <p:slideViewPr>
    <p:cSldViewPr snapToGrid="0" snapToObjects="1">
      <p:cViewPr varScale="1">
        <p:scale>
          <a:sx n="116" d="100"/>
          <a:sy n="116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Fall Term</c:v>
                </c:pt>
                <c:pt idx="1">
                  <c:v>Spring Term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0.636</c:v>
                </c:pt>
                <c:pt idx="1">
                  <c:v>0.484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numFmt formatCode="0%" sourceLinked="0"/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Fall Term</c:v>
                </c:pt>
                <c:pt idx="1">
                  <c:v>Spring Term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0.689</c:v>
                </c:pt>
                <c:pt idx="1">
                  <c:v>0.528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numFmt formatCode="0%" sourceLinked="0"/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Fall Term</c:v>
                </c:pt>
                <c:pt idx="1">
                  <c:v>Spring Term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0.7375</c:v>
                </c:pt>
                <c:pt idx="1">
                  <c:v>0.6018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Fall Term</c:v>
                </c:pt>
                <c:pt idx="1">
                  <c:v>Spring Term</c:v>
                </c:pt>
              </c:strCache>
            </c:strRef>
          </c:cat>
          <c:val>
            <c:numRef>
              <c:f>Sheet1!$E$2:$E$3</c:f>
              <c:numCache>
                <c:formatCode>0.00%</c:formatCode>
                <c:ptCount val="2"/>
                <c:pt idx="1">
                  <c:v>0.7727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0520248"/>
        <c:axId val="-2130517112"/>
      </c:barChart>
      <c:catAx>
        <c:axId val="-2130520248"/>
        <c:scaling>
          <c:orientation val="minMax"/>
        </c:scaling>
        <c:delete val="1"/>
        <c:axPos val="b"/>
        <c:majorTickMark val="out"/>
        <c:minorTickMark val="none"/>
        <c:tickLblPos val="nextTo"/>
        <c:crossAx val="-2130517112"/>
        <c:crosses val="autoZero"/>
        <c:auto val="1"/>
        <c:lblAlgn val="ctr"/>
        <c:lblOffset val="100"/>
        <c:noMultiLvlLbl val="0"/>
      </c:catAx>
      <c:valAx>
        <c:axId val="-2130517112"/>
        <c:scaling>
          <c:orientation val="minMax"/>
          <c:max val="0.8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3052024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24A0C-E316-4D53-9F43-3E5415EACD4C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8C605BF-2761-48F6-9829-060FD898DB5D}">
      <dgm:prSet phldrT="[Text]"/>
      <dgm:spPr/>
      <dgm:t>
        <a:bodyPr/>
        <a:lstStyle/>
        <a:p>
          <a:r>
            <a:rPr lang="en-US" b="0" i="0" dirty="0" smtClean="0">
              <a:latin typeface="+mj-lt"/>
              <a:cs typeface="Helvetica Neue Light"/>
            </a:rPr>
            <a:t>Retain</a:t>
          </a:r>
          <a:endParaRPr lang="en-US" dirty="0">
            <a:latin typeface="+mj-lt"/>
          </a:endParaRPr>
        </a:p>
      </dgm:t>
    </dgm:pt>
    <dgm:pt modelId="{42E4D033-60CC-4FA4-BBAC-EA5C4A277422}" type="parTrans" cxnId="{8D5D7CDA-BF4E-4289-8BD1-F50E332F695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50E46B8-F113-4BA3-BD44-B45D0FB87B15}" type="sibTrans" cxnId="{8D5D7CDA-BF4E-4289-8BD1-F50E332F6951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80179223-91BD-45D8-8F33-A9C096F8B081}">
      <dgm:prSet phldrT="[Text]" custT="1"/>
      <dgm:spPr/>
      <dgm:t>
        <a:bodyPr/>
        <a:lstStyle/>
        <a:p>
          <a:r>
            <a:rPr lang="en-US" sz="2200" b="0" i="0" dirty="0" smtClean="0">
              <a:latin typeface="+mj-lt"/>
              <a:cs typeface="Helvetica Neue Light"/>
            </a:rPr>
            <a:t>Use the content in its unaltered form</a:t>
          </a:r>
          <a:endParaRPr lang="en-US" sz="2200" b="0" i="0" dirty="0">
            <a:latin typeface="+mj-lt"/>
            <a:cs typeface="Helvetica Neue Light"/>
          </a:endParaRPr>
        </a:p>
      </dgm:t>
    </dgm:pt>
    <dgm:pt modelId="{2A50688D-89E6-46DC-8AAD-CC31098E430C}" type="parTrans" cxnId="{35E17AF4-D770-4F10-B4DA-4EBF61AD8FE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7FE0919-CC55-4E28-B4FC-B5D94E0D5B24}" type="sibTrans" cxnId="{35E17AF4-D770-4F10-B4DA-4EBF61AD8FE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DFFD8A5-FF62-4C74-B2FA-8D1EC67E887D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Revise</a:t>
          </a:r>
          <a:endParaRPr lang="en-US" dirty="0">
            <a:latin typeface="+mj-lt"/>
          </a:endParaRPr>
        </a:p>
      </dgm:t>
    </dgm:pt>
    <dgm:pt modelId="{6E2FC8A8-7CB1-4571-B999-4BFE53A92BBC}" type="parTrans" cxnId="{4860ACFF-4E04-44CA-824F-D08CDCBA6590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912D003-1D93-4228-B93E-767B5C4342FE}" type="sibTrans" cxnId="{4860ACFF-4E04-44CA-824F-D08CDCBA6590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1318BFA-5FD8-4444-8862-D47E3B6F0F19}">
      <dgm:prSet phldrT="[Text]" custT="1"/>
      <dgm:spPr/>
      <dgm:t>
        <a:bodyPr/>
        <a:lstStyle/>
        <a:p>
          <a:r>
            <a:rPr lang="en-US" sz="2200" b="0" i="0" dirty="0" smtClean="0">
              <a:latin typeface="+mj-lt"/>
              <a:cs typeface="Helvetica Neue Light"/>
            </a:rPr>
            <a:t>Adapt, adjust, modify, improve, or alter the content</a:t>
          </a:r>
          <a:endParaRPr lang="en-US" sz="2200" b="0" i="0" dirty="0">
            <a:latin typeface="+mj-lt"/>
            <a:cs typeface="Helvetica Neue Light"/>
          </a:endParaRPr>
        </a:p>
      </dgm:t>
    </dgm:pt>
    <dgm:pt modelId="{C43D653E-4460-4B2B-901B-18B0FEFB14AE}" type="parTrans" cxnId="{1B57B67B-6E16-4081-B52C-B9AEB3EDB0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1F9368E-96F6-4E21-9DE9-10C7A74BA0A5}" type="sibTrans" cxnId="{1B57B67B-6E16-4081-B52C-B9AEB3EDB0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182E4A9-601F-47C6-B6EC-3DFF505F0FC4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Remix</a:t>
          </a:r>
          <a:endParaRPr lang="en-US" dirty="0">
            <a:latin typeface="+mj-lt"/>
          </a:endParaRPr>
        </a:p>
      </dgm:t>
    </dgm:pt>
    <dgm:pt modelId="{0A70E7EF-26D7-4F14-85EF-A132843D0DE2}" type="parTrans" cxnId="{EBA92BAF-BE34-4D19-852A-36DDE0F4B85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82ADFE1-03B2-43A4-AF74-EEC83C676A9E}" type="sibTrans" cxnId="{EBA92BAF-BE34-4D19-852A-36DDE0F4B85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D4728F0-B3DC-430A-8675-B776C3D74030}">
      <dgm:prSet phldrT="[Text]" custT="1"/>
      <dgm:spPr/>
      <dgm:t>
        <a:bodyPr/>
        <a:lstStyle/>
        <a:p>
          <a:r>
            <a:rPr lang="en-US" sz="2200" b="0" i="0" dirty="0" smtClean="0">
              <a:latin typeface="+mj-lt"/>
              <a:cs typeface="Helvetica Neue Light"/>
            </a:rPr>
            <a:t>Share your copies of the original content, revisions, or remixes with others</a:t>
          </a:r>
          <a:endParaRPr lang="en-US" sz="2200" b="0" i="0" dirty="0">
            <a:latin typeface="+mj-lt"/>
            <a:cs typeface="Helvetica Neue Light"/>
          </a:endParaRPr>
        </a:p>
      </dgm:t>
    </dgm:pt>
    <dgm:pt modelId="{4AB13548-3771-4E17-A62A-8D16C4583AC3}" type="parTrans" cxnId="{DF5687FB-BEFA-41B7-AE4F-C6B4CFA1CDE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32C24AF-A32F-4B8D-986A-972033860BFE}" type="sibTrans" cxnId="{DF5687FB-BEFA-41B7-AE4F-C6B4CFA1CDE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00587D3-F31E-44DF-9A25-95A8CC516C0A}">
      <dgm:prSet phldrT="[Text]" custT="1"/>
      <dgm:spPr/>
      <dgm:t>
        <a:bodyPr/>
        <a:lstStyle/>
        <a:p>
          <a:r>
            <a:rPr lang="en-US" sz="2200" b="0" i="0" dirty="0" smtClean="0">
              <a:latin typeface="+mj-lt"/>
              <a:cs typeface="Helvetica Neue Light"/>
            </a:rPr>
            <a:t>Combine the original or revised content with other OER to create something new</a:t>
          </a:r>
          <a:endParaRPr lang="en-US" sz="2200" b="0" i="0" dirty="0">
            <a:latin typeface="+mj-lt"/>
            <a:cs typeface="Helvetica Neue Light"/>
          </a:endParaRPr>
        </a:p>
      </dgm:t>
    </dgm:pt>
    <dgm:pt modelId="{7D00066B-C59A-43E6-BF1D-59A69F87FBE1}" type="parTrans" cxnId="{3F1F8063-8E7E-4FAA-B6FF-8016335E9FE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B8C7D6C-A7DC-4C3D-A282-FA6C0BB46DCF}" type="sibTrans" cxnId="{3F1F8063-8E7E-4FAA-B6FF-8016335E9FE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532A158-95C0-40F1-92EE-971F234A1A77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Redistribute</a:t>
          </a:r>
          <a:endParaRPr lang="en-US" dirty="0">
            <a:latin typeface="+mj-lt"/>
          </a:endParaRPr>
        </a:p>
      </dgm:t>
    </dgm:pt>
    <dgm:pt modelId="{9B95F59B-7915-4745-89AF-27464E98EA27}" type="parTrans" cxnId="{40C2534D-6415-4424-B43D-2B9D8CE156D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FA1601-AED8-48B8-A819-8E9877F9E00B}" type="sibTrans" cxnId="{40C2534D-6415-4424-B43D-2B9D8CE156D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9DE4FB9-8FCE-614F-991B-25F849AF8F14}">
      <dgm:prSet phldrT="[Text]" custT="1"/>
      <dgm:spPr/>
      <dgm:t>
        <a:bodyPr/>
        <a:lstStyle/>
        <a:p>
          <a:r>
            <a:rPr lang="en-US" sz="2200" b="0" i="0" dirty="0" smtClean="0">
              <a:latin typeface="+mj-lt"/>
              <a:cs typeface="Helvetica Neue Light"/>
            </a:rPr>
            <a:t>Make, own, and control your own copy of the content</a:t>
          </a:r>
          <a:endParaRPr lang="en-US" sz="2200" b="0" i="0" dirty="0">
            <a:latin typeface="+mj-lt"/>
            <a:cs typeface="Helvetica Neue Light"/>
          </a:endParaRPr>
        </a:p>
      </dgm:t>
    </dgm:pt>
    <dgm:pt modelId="{EFCB2D71-EF1C-A44F-8315-84EB0E95032E}" type="parTrans" cxnId="{92A59BDD-5E24-C649-BC34-0618CB98B9D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DCCEA8D-FC47-134C-8660-374E5442A36B}" type="sibTrans" cxnId="{92A59BDD-5E24-C649-BC34-0618CB98B9D3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95FAE6A-EA7B-5F43-986B-91CDE2C41AA7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Retain</a:t>
          </a:r>
          <a:endParaRPr lang="en-US" dirty="0">
            <a:latin typeface="+mj-lt"/>
          </a:endParaRPr>
        </a:p>
      </dgm:t>
    </dgm:pt>
    <dgm:pt modelId="{2F8B25D5-8823-DD45-AC44-83162A20F001}" type="parTrans" cxnId="{4FBBD3CD-D593-EF4C-A587-BA482465458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C93C04A-E265-844B-8E6D-0EDA1C6DD0A4}" type="sibTrans" cxnId="{4FBBD3CD-D593-EF4C-A587-BA482465458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6B97842-C141-254F-8438-CC1AA256369F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Reuse</a:t>
          </a:r>
          <a:endParaRPr lang="en-US" dirty="0">
            <a:latin typeface="+mj-lt"/>
          </a:endParaRPr>
        </a:p>
      </dgm:t>
    </dgm:pt>
    <dgm:pt modelId="{482CC023-B633-0540-9DBC-75F08AB04E47}" type="sibTrans" cxnId="{C6CFD328-CEAD-BC44-9E1F-5038FD2CE08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388932B-98F3-5B45-AAC8-E857B15722AB}" type="parTrans" cxnId="{C6CFD328-CEAD-BC44-9E1F-5038FD2CE08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B6D399E0-B0F2-4DBA-9103-B31DD47771DD}" type="pres">
      <dgm:prSet presAssocID="{E5424A0C-E316-4D53-9F43-3E5415EACD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7A4566-136F-4F0F-B494-86DB4BFBC118}" type="pres">
      <dgm:prSet presAssocID="{48C605BF-2761-48F6-9829-060FD898DB5D}" presName="linNode" presStyleCnt="0"/>
      <dgm:spPr/>
    </dgm:pt>
    <dgm:pt modelId="{C7D9C734-C93B-40D1-A0B8-F3F5D553F5D6}" type="pres">
      <dgm:prSet presAssocID="{48C605BF-2761-48F6-9829-060FD898DB5D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923FA-952B-4857-8B6F-09DC88ECED4C}" type="pres">
      <dgm:prSet presAssocID="{48C605BF-2761-48F6-9829-060FD898DB5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B13EE-5FC8-421C-9B1A-5218F51D1446}" type="pres">
      <dgm:prSet presAssocID="{F50E46B8-F113-4BA3-BD44-B45D0FB87B15}" presName="sp" presStyleCnt="0"/>
      <dgm:spPr/>
    </dgm:pt>
    <dgm:pt modelId="{AFF73A94-30F8-EB49-9690-DECE6835BA19}" type="pres">
      <dgm:prSet presAssocID="{995FAE6A-EA7B-5F43-986B-91CDE2C41AA7}" presName="linNode" presStyleCnt="0"/>
      <dgm:spPr/>
    </dgm:pt>
    <dgm:pt modelId="{A215A9D9-4C87-A445-9504-D5B2352412DA}" type="pres">
      <dgm:prSet presAssocID="{995FAE6A-EA7B-5F43-986B-91CDE2C41AA7}" presName="parentText" presStyleLbl="node1" presStyleIdx="1" presStyleCnt="6" custLinFactY="-100000" custLinFactNeighborX="-31216" custLinFactNeighborY="-1275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745E9-F2CD-CB4D-9A62-5F4877D5D825}" type="pres">
      <dgm:prSet presAssocID="{995FAE6A-EA7B-5F43-986B-91CDE2C41AA7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00F97-24BA-F044-B1A7-A4BE78FA0286}" type="pres">
      <dgm:prSet presAssocID="{3C93C04A-E265-844B-8E6D-0EDA1C6DD0A4}" presName="sp" presStyleCnt="0"/>
      <dgm:spPr/>
    </dgm:pt>
    <dgm:pt modelId="{499C15AC-E4FD-448F-8CCB-87C94CF47D33}" type="pres">
      <dgm:prSet presAssocID="{DDFFD8A5-FF62-4C74-B2FA-8D1EC67E887D}" presName="linNode" presStyleCnt="0"/>
      <dgm:spPr/>
    </dgm:pt>
    <dgm:pt modelId="{7DD4C99A-C344-4C6A-9087-1485905B9AB9}" type="pres">
      <dgm:prSet presAssocID="{DDFFD8A5-FF62-4C74-B2FA-8D1EC67E887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275ED-0228-4667-8F03-DA6934D85F48}" type="pres">
      <dgm:prSet presAssocID="{DDFFD8A5-FF62-4C74-B2FA-8D1EC67E887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E3047-AC06-4B07-AA3B-FA0FE556AF33}" type="pres">
      <dgm:prSet presAssocID="{5912D003-1D93-4228-B93E-767B5C4342FE}" presName="sp" presStyleCnt="0"/>
      <dgm:spPr/>
    </dgm:pt>
    <dgm:pt modelId="{9E19BFE9-AB78-478B-8C40-059E7C784E67}" type="pres">
      <dgm:prSet presAssocID="{4182E4A9-601F-47C6-B6EC-3DFF505F0FC4}" presName="linNode" presStyleCnt="0"/>
      <dgm:spPr/>
    </dgm:pt>
    <dgm:pt modelId="{49290B84-E426-4517-BC68-1155C4E36812}" type="pres">
      <dgm:prSet presAssocID="{4182E4A9-601F-47C6-B6EC-3DFF505F0FC4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3A990-769E-4B28-B3F3-AD6A70F7D07B}" type="pres">
      <dgm:prSet presAssocID="{4182E4A9-601F-47C6-B6EC-3DFF505F0FC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A19F27-D5CF-40C9-BA39-3D61D5CB2514}" type="pres">
      <dgm:prSet presAssocID="{682ADFE1-03B2-43A4-AF74-EEC83C676A9E}" presName="sp" presStyleCnt="0"/>
      <dgm:spPr/>
    </dgm:pt>
    <dgm:pt modelId="{B933B9FB-124C-4675-94CE-74BFD902F95B}" type="pres">
      <dgm:prSet presAssocID="{F532A158-95C0-40F1-92EE-971F234A1A77}" presName="linNode" presStyleCnt="0"/>
      <dgm:spPr/>
    </dgm:pt>
    <dgm:pt modelId="{6118A245-4C67-4519-B4BA-0C5373C10731}" type="pres">
      <dgm:prSet presAssocID="{F532A158-95C0-40F1-92EE-971F234A1A77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1A656-93AD-4783-975B-4582B7410B01}" type="pres">
      <dgm:prSet presAssocID="{F532A158-95C0-40F1-92EE-971F234A1A77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EDF55-D05E-EA49-8C6F-28C4477CCBFA}" type="pres">
      <dgm:prSet presAssocID="{E6FA1601-AED8-48B8-A819-8E9877F9E00B}" presName="sp" presStyleCnt="0"/>
      <dgm:spPr/>
    </dgm:pt>
    <dgm:pt modelId="{74386AB5-49D7-CD4E-A5A1-AA1859487F54}" type="pres">
      <dgm:prSet presAssocID="{E6B97842-C141-254F-8438-CC1AA256369F}" presName="linNode" presStyleCnt="0"/>
      <dgm:spPr/>
    </dgm:pt>
    <dgm:pt modelId="{C7E9D3A6-9E88-AC49-9FBE-905499E32E53}" type="pres">
      <dgm:prSet presAssocID="{E6B97842-C141-254F-8438-CC1AA256369F}" presName="parentText" presStyleLbl="node1" presStyleIdx="5" presStyleCnt="6" custLinFactY="-200000" custLinFactNeighborY="-22106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504ABE-BAED-E147-8ACB-EAEE856CEA4A}" type="presOf" srcId="{48C605BF-2761-48F6-9829-060FD898DB5D}" destId="{C7D9C734-C93B-40D1-A0B8-F3F5D553F5D6}" srcOrd="0" destOrd="0" presId="urn:microsoft.com/office/officeart/2005/8/layout/vList5"/>
    <dgm:cxn modelId="{EE4DF9C5-475E-9347-8075-1819A6430110}" type="presOf" srcId="{B00587D3-F31E-44DF-9A25-95A8CC516C0A}" destId="{A173A990-769E-4B28-B3F3-AD6A70F7D07B}" srcOrd="0" destOrd="0" presId="urn:microsoft.com/office/officeart/2005/8/layout/vList5"/>
    <dgm:cxn modelId="{C6CFD328-CEAD-BC44-9E1F-5038FD2CE08A}" srcId="{E5424A0C-E316-4D53-9F43-3E5415EACD4C}" destId="{E6B97842-C141-254F-8438-CC1AA256369F}" srcOrd="5" destOrd="0" parTransId="{A388932B-98F3-5B45-AAC8-E857B15722AB}" sibTransId="{482CC023-B633-0540-9DBC-75F08AB04E47}"/>
    <dgm:cxn modelId="{1B57B67B-6E16-4081-B52C-B9AEB3EDB09D}" srcId="{DDFFD8A5-FF62-4C74-B2FA-8D1EC67E887D}" destId="{11318BFA-5FD8-4444-8862-D47E3B6F0F19}" srcOrd="0" destOrd="0" parTransId="{C43D653E-4460-4B2B-901B-18B0FEFB14AE}" sibTransId="{71F9368E-96F6-4E21-9DE9-10C7A74BA0A5}"/>
    <dgm:cxn modelId="{40C2534D-6415-4424-B43D-2B9D8CE156D3}" srcId="{E5424A0C-E316-4D53-9F43-3E5415EACD4C}" destId="{F532A158-95C0-40F1-92EE-971F234A1A77}" srcOrd="4" destOrd="0" parTransId="{9B95F59B-7915-4745-89AF-27464E98EA27}" sibTransId="{E6FA1601-AED8-48B8-A819-8E9877F9E00B}"/>
    <dgm:cxn modelId="{DF5687FB-BEFA-41B7-AE4F-C6B4CFA1CDEC}" srcId="{F532A158-95C0-40F1-92EE-971F234A1A77}" destId="{ED4728F0-B3DC-430A-8675-B776C3D74030}" srcOrd="0" destOrd="0" parTransId="{4AB13548-3771-4E17-A62A-8D16C4583AC3}" sibTransId="{B32C24AF-A32F-4B8D-986A-972033860BFE}"/>
    <dgm:cxn modelId="{EBA92BAF-BE34-4D19-852A-36DDE0F4B85F}" srcId="{E5424A0C-E316-4D53-9F43-3E5415EACD4C}" destId="{4182E4A9-601F-47C6-B6EC-3DFF505F0FC4}" srcOrd="3" destOrd="0" parTransId="{0A70E7EF-26D7-4F14-85EF-A132843D0DE2}" sibTransId="{682ADFE1-03B2-43A4-AF74-EEC83C676A9E}"/>
    <dgm:cxn modelId="{0BD24772-D53D-754B-9634-E2D175E6B1AC}" type="presOf" srcId="{80179223-91BD-45D8-8F33-A9C096F8B081}" destId="{DAD745E9-F2CD-CB4D-9A62-5F4877D5D825}" srcOrd="0" destOrd="0" presId="urn:microsoft.com/office/officeart/2005/8/layout/vList5"/>
    <dgm:cxn modelId="{92A59BDD-5E24-C649-BC34-0618CB98B9D3}" srcId="{48C605BF-2761-48F6-9829-060FD898DB5D}" destId="{59DE4FB9-8FCE-614F-991B-25F849AF8F14}" srcOrd="0" destOrd="0" parTransId="{EFCB2D71-EF1C-A44F-8315-84EB0E95032E}" sibTransId="{CDCCEA8D-FC47-134C-8660-374E5442A36B}"/>
    <dgm:cxn modelId="{9E91725D-58E6-B74F-9D05-3BE45DD42FA1}" type="presOf" srcId="{F532A158-95C0-40F1-92EE-971F234A1A77}" destId="{6118A245-4C67-4519-B4BA-0C5373C10731}" srcOrd="0" destOrd="0" presId="urn:microsoft.com/office/officeart/2005/8/layout/vList5"/>
    <dgm:cxn modelId="{35E17AF4-D770-4F10-B4DA-4EBF61AD8FE4}" srcId="{995FAE6A-EA7B-5F43-986B-91CDE2C41AA7}" destId="{80179223-91BD-45D8-8F33-A9C096F8B081}" srcOrd="0" destOrd="0" parTransId="{2A50688D-89E6-46DC-8AAD-CC31098E430C}" sibTransId="{17FE0919-CC55-4E28-B4FC-B5D94E0D5B24}"/>
    <dgm:cxn modelId="{91BB3053-11AD-9C42-A86E-2D5FBB577B78}" type="presOf" srcId="{DDFFD8A5-FF62-4C74-B2FA-8D1EC67E887D}" destId="{7DD4C99A-C344-4C6A-9087-1485905B9AB9}" srcOrd="0" destOrd="0" presId="urn:microsoft.com/office/officeart/2005/8/layout/vList5"/>
    <dgm:cxn modelId="{24011CC8-FD15-DB45-9D1E-F8FE0E51D07A}" type="presOf" srcId="{E6B97842-C141-254F-8438-CC1AA256369F}" destId="{C7E9D3A6-9E88-AC49-9FBE-905499E32E53}" srcOrd="0" destOrd="0" presId="urn:microsoft.com/office/officeart/2005/8/layout/vList5"/>
    <dgm:cxn modelId="{F123D72A-76AA-ED4E-AAB3-D05F5EB5DFEE}" type="presOf" srcId="{ED4728F0-B3DC-430A-8675-B776C3D74030}" destId="{1801A656-93AD-4783-975B-4582B7410B01}" srcOrd="0" destOrd="0" presId="urn:microsoft.com/office/officeart/2005/8/layout/vList5"/>
    <dgm:cxn modelId="{11540A64-E24F-B441-B056-D67ABE8AC1E9}" type="presOf" srcId="{4182E4A9-601F-47C6-B6EC-3DFF505F0FC4}" destId="{49290B84-E426-4517-BC68-1155C4E36812}" srcOrd="0" destOrd="0" presId="urn:microsoft.com/office/officeart/2005/8/layout/vList5"/>
    <dgm:cxn modelId="{4860ACFF-4E04-44CA-824F-D08CDCBA6590}" srcId="{E5424A0C-E316-4D53-9F43-3E5415EACD4C}" destId="{DDFFD8A5-FF62-4C74-B2FA-8D1EC67E887D}" srcOrd="2" destOrd="0" parTransId="{6E2FC8A8-7CB1-4571-B999-4BFE53A92BBC}" sibTransId="{5912D003-1D93-4228-B93E-767B5C4342FE}"/>
    <dgm:cxn modelId="{3F1F8063-8E7E-4FAA-B6FF-8016335E9FEA}" srcId="{4182E4A9-601F-47C6-B6EC-3DFF505F0FC4}" destId="{B00587D3-F31E-44DF-9A25-95A8CC516C0A}" srcOrd="0" destOrd="0" parTransId="{7D00066B-C59A-43E6-BF1D-59A69F87FBE1}" sibTransId="{7B8C7D6C-A7DC-4C3D-A282-FA6C0BB46DCF}"/>
    <dgm:cxn modelId="{8D5D7CDA-BF4E-4289-8BD1-F50E332F6951}" srcId="{E5424A0C-E316-4D53-9F43-3E5415EACD4C}" destId="{48C605BF-2761-48F6-9829-060FD898DB5D}" srcOrd="0" destOrd="0" parTransId="{42E4D033-60CC-4FA4-BBAC-EA5C4A277422}" sibTransId="{F50E46B8-F113-4BA3-BD44-B45D0FB87B15}"/>
    <dgm:cxn modelId="{7114090C-30EC-4D49-9E67-661119FD3616}" type="presOf" srcId="{E5424A0C-E316-4D53-9F43-3E5415EACD4C}" destId="{B6D399E0-B0F2-4DBA-9103-B31DD47771DD}" srcOrd="0" destOrd="0" presId="urn:microsoft.com/office/officeart/2005/8/layout/vList5"/>
    <dgm:cxn modelId="{632FCBD7-FC35-A847-9AD8-645DC1616B48}" type="presOf" srcId="{995FAE6A-EA7B-5F43-986B-91CDE2C41AA7}" destId="{A215A9D9-4C87-A445-9504-D5B2352412DA}" srcOrd="0" destOrd="0" presId="urn:microsoft.com/office/officeart/2005/8/layout/vList5"/>
    <dgm:cxn modelId="{4FBBD3CD-D593-EF4C-A587-BA4824654582}" srcId="{E5424A0C-E316-4D53-9F43-3E5415EACD4C}" destId="{995FAE6A-EA7B-5F43-986B-91CDE2C41AA7}" srcOrd="1" destOrd="0" parTransId="{2F8B25D5-8823-DD45-AC44-83162A20F001}" sibTransId="{3C93C04A-E265-844B-8E6D-0EDA1C6DD0A4}"/>
    <dgm:cxn modelId="{00C97EA8-F85E-A84A-9DA8-B97CFB7F4BB0}" type="presOf" srcId="{11318BFA-5FD8-4444-8862-D47E3B6F0F19}" destId="{9A0275ED-0228-4667-8F03-DA6934D85F48}" srcOrd="0" destOrd="0" presId="urn:microsoft.com/office/officeart/2005/8/layout/vList5"/>
    <dgm:cxn modelId="{42B8B96B-72E2-7242-A794-159323B91047}" type="presOf" srcId="{59DE4FB9-8FCE-614F-991B-25F849AF8F14}" destId="{096923FA-952B-4857-8B6F-09DC88ECED4C}" srcOrd="0" destOrd="0" presId="urn:microsoft.com/office/officeart/2005/8/layout/vList5"/>
    <dgm:cxn modelId="{646E2A18-3D79-2840-BFEA-11B3775A6643}" type="presParOf" srcId="{B6D399E0-B0F2-4DBA-9103-B31DD47771DD}" destId="{F97A4566-136F-4F0F-B494-86DB4BFBC118}" srcOrd="0" destOrd="0" presId="urn:microsoft.com/office/officeart/2005/8/layout/vList5"/>
    <dgm:cxn modelId="{526D5A34-5680-414D-86E0-9B77B6B66E4C}" type="presParOf" srcId="{F97A4566-136F-4F0F-B494-86DB4BFBC118}" destId="{C7D9C734-C93B-40D1-A0B8-F3F5D553F5D6}" srcOrd="0" destOrd="0" presId="urn:microsoft.com/office/officeart/2005/8/layout/vList5"/>
    <dgm:cxn modelId="{907801D3-2483-B442-BE71-E1E5361815D8}" type="presParOf" srcId="{F97A4566-136F-4F0F-B494-86DB4BFBC118}" destId="{096923FA-952B-4857-8B6F-09DC88ECED4C}" srcOrd="1" destOrd="0" presId="urn:microsoft.com/office/officeart/2005/8/layout/vList5"/>
    <dgm:cxn modelId="{FE6A9A3C-6CED-754D-9339-E388138EF699}" type="presParOf" srcId="{B6D399E0-B0F2-4DBA-9103-B31DD47771DD}" destId="{A5DB13EE-5FC8-421C-9B1A-5218F51D1446}" srcOrd="1" destOrd="0" presId="urn:microsoft.com/office/officeart/2005/8/layout/vList5"/>
    <dgm:cxn modelId="{526879C8-8C2E-294C-9FAC-5F0D7EDAC171}" type="presParOf" srcId="{B6D399E0-B0F2-4DBA-9103-B31DD47771DD}" destId="{AFF73A94-30F8-EB49-9690-DECE6835BA19}" srcOrd="2" destOrd="0" presId="urn:microsoft.com/office/officeart/2005/8/layout/vList5"/>
    <dgm:cxn modelId="{F48E6274-158E-B64E-B717-8C3F43086A51}" type="presParOf" srcId="{AFF73A94-30F8-EB49-9690-DECE6835BA19}" destId="{A215A9D9-4C87-A445-9504-D5B2352412DA}" srcOrd="0" destOrd="0" presId="urn:microsoft.com/office/officeart/2005/8/layout/vList5"/>
    <dgm:cxn modelId="{A2A22AB9-095A-094A-AAEB-C3EA1364D9DD}" type="presParOf" srcId="{AFF73A94-30F8-EB49-9690-DECE6835BA19}" destId="{DAD745E9-F2CD-CB4D-9A62-5F4877D5D825}" srcOrd="1" destOrd="0" presId="urn:microsoft.com/office/officeart/2005/8/layout/vList5"/>
    <dgm:cxn modelId="{F998773E-469D-7D4C-968B-8593D21FC4AC}" type="presParOf" srcId="{B6D399E0-B0F2-4DBA-9103-B31DD47771DD}" destId="{81200F97-24BA-F044-B1A7-A4BE78FA0286}" srcOrd="3" destOrd="0" presId="urn:microsoft.com/office/officeart/2005/8/layout/vList5"/>
    <dgm:cxn modelId="{28437212-E6DD-0041-AD9D-E9D53F70914D}" type="presParOf" srcId="{B6D399E0-B0F2-4DBA-9103-B31DD47771DD}" destId="{499C15AC-E4FD-448F-8CCB-87C94CF47D33}" srcOrd="4" destOrd="0" presId="urn:microsoft.com/office/officeart/2005/8/layout/vList5"/>
    <dgm:cxn modelId="{50CD6908-D046-6946-897B-D98106B3273B}" type="presParOf" srcId="{499C15AC-E4FD-448F-8CCB-87C94CF47D33}" destId="{7DD4C99A-C344-4C6A-9087-1485905B9AB9}" srcOrd="0" destOrd="0" presId="urn:microsoft.com/office/officeart/2005/8/layout/vList5"/>
    <dgm:cxn modelId="{798AE594-F163-4A4B-989B-CE889D7B60D8}" type="presParOf" srcId="{499C15AC-E4FD-448F-8CCB-87C94CF47D33}" destId="{9A0275ED-0228-4667-8F03-DA6934D85F48}" srcOrd="1" destOrd="0" presId="urn:microsoft.com/office/officeart/2005/8/layout/vList5"/>
    <dgm:cxn modelId="{91040093-4842-3B44-BC2A-8EC5236E9849}" type="presParOf" srcId="{B6D399E0-B0F2-4DBA-9103-B31DD47771DD}" destId="{7C0E3047-AC06-4B07-AA3B-FA0FE556AF33}" srcOrd="5" destOrd="0" presId="urn:microsoft.com/office/officeart/2005/8/layout/vList5"/>
    <dgm:cxn modelId="{CB411069-7117-9F40-92F9-8726BC878B7A}" type="presParOf" srcId="{B6D399E0-B0F2-4DBA-9103-B31DD47771DD}" destId="{9E19BFE9-AB78-478B-8C40-059E7C784E67}" srcOrd="6" destOrd="0" presId="urn:microsoft.com/office/officeart/2005/8/layout/vList5"/>
    <dgm:cxn modelId="{D0A22C49-850A-944A-9AA5-ABDC86428F8B}" type="presParOf" srcId="{9E19BFE9-AB78-478B-8C40-059E7C784E67}" destId="{49290B84-E426-4517-BC68-1155C4E36812}" srcOrd="0" destOrd="0" presId="urn:microsoft.com/office/officeart/2005/8/layout/vList5"/>
    <dgm:cxn modelId="{395C4570-245B-CD46-A668-FF473B000A12}" type="presParOf" srcId="{9E19BFE9-AB78-478B-8C40-059E7C784E67}" destId="{A173A990-769E-4B28-B3F3-AD6A70F7D07B}" srcOrd="1" destOrd="0" presId="urn:microsoft.com/office/officeart/2005/8/layout/vList5"/>
    <dgm:cxn modelId="{9C189C9B-6E16-8440-91B8-C348C4AADAEC}" type="presParOf" srcId="{B6D399E0-B0F2-4DBA-9103-B31DD47771DD}" destId="{EBA19F27-D5CF-40C9-BA39-3D61D5CB2514}" srcOrd="7" destOrd="0" presId="urn:microsoft.com/office/officeart/2005/8/layout/vList5"/>
    <dgm:cxn modelId="{FF468FC3-AE63-1343-8C24-CA9BF074C1AD}" type="presParOf" srcId="{B6D399E0-B0F2-4DBA-9103-B31DD47771DD}" destId="{B933B9FB-124C-4675-94CE-74BFD902F95B}" srcOrd="8" destOrd="0" presId="urn:microsoft.com/office/officeart/2005/8/layout/vList5"/>
    <dgm:cxn modelId="{C7E4B744-6268-C947-9CB3-B7AA4B2D7933}" type="presParOf" srcId="{B933B9FB-124C-4675-94CE-74BFD902F95B}" destId="{6118A245-4C67-4519-B4BA-0C5373C10731}" srcOrd="0" destOrd="0" presId="urn:microsoft.com/office/officeart/2005/8/layout/vList5"/>
    <dgm:cxn modelId="{C566DAE3-0C8B-5245-ACE3-E7752D641393}" type="presParOf" srcId="{B933B9FB-124C-4675-94CE-74BFD902F95B}" destId="{1801A656-93AD-4783-975B-4582B7410B01}" srcOrd="1" destOrd="0" presId="urn:microsoft.com/office/officeart/2005/8/layout/vList5"/>
    <dgm:cxn modelId="{090620E2-16FE-884C-8DF2-C9139D75857C}" type="presParOf" srcId="{B6D399E0-B0F2-4DBA-9103-B31DD47771DD}" destId="{B2BEDF55-D05E-EA49-8C6F-28C4477CCBFA}" srcOrd="9" destOrd="0" presId="urn:microsoft.com/office/officeart/2005/8/layout/vList5"/>
    <dgm:cxn modelId="{B9A46582-077C-F543-BCD2-94EEAC9C8549}" type="presParOf" srcId="{B6D399E0-B0F2-4DBA-9103-B31DD47771DD}" destId="{74386AB5-49D7-CD4E-A5A1-AA1859487F54}" srcOrd="10" destOrd="0" presId="urn:microsoft.com/office/officeart/2005/8/layout/vList5"/>
    <dgm:cxn modelId="{7DBA4577-F121-8046-87F4-919DFDEBD3FA}" type="presParOf" srcId="{74386AB5-49D7-CD4E-A5A1-AA1859487F54}" destId="{C7E9D3A6-9E88-AC49-9FBE-905499E32E5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923FA-952B-4857-8B6F-09DC88ECED4C}">
      <dsp:nvSpPr>
        <dsp:cNvPr id="0" name=""/>
        <dsp:cNvSpPr/>
      </dsp:nvSpPr>
      <dsp:spPr>
        <a:xfrm rot="5400000">
          <a:off x="5560563" y="-2328139"/>
          <a:ext cx="736490" cy="558005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dirty="0" smtClean="0">
              <a:latin typeface="+mj-lt"/>
              <a:cs typeface="Helvetica Neue Light"/>
            </a:rPr>
            <a:t>Make, own, and control your own copy of the content</a:t>
          </a:r>
          <a:endParaRPr lang="en-US" sz="2200" b="0" i="0" kern="1200" dirty="0">
            <a:latin typeface="+mj-lt"/>
            <a:cs typeface="Helvetica Neue Light"/>
          </a:endParaRPr>
        </a:p>
      </dsp:txBody>
      <dsp:txXfrm rot="-5400000">
        <a:off x="3138781" y="129595"/>
        <a:ext cx="5544103" cy="664586"/>
      </dsp:txXfrm>
    </dsp:sp>
    <dsp:sp modelId="{C7D9C734-C93B-40D1-A0B8-F3F5D553F5D6}">
      <dsp:nvSpPr>
        <dsp:cNvPr id="0" name=""/>
        <dsp:cNvSpPr/>
      </dsp:nvSpPr>
      <dsp:spPr>
        <a:xfrm>
          <a:off x="0" y="1581"/>
          <a:ext cx="3138780" cy="92061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i="0" kern="1200" dirty="0" smtClean="0">
              <a:latin typeface="+mj-lt"/>
              <a:cs typeface="Helvetica Neue Light"/>
            </a:rPr>
            <a:t>Retain</a:t>
          </a:r>
          <a:endParaRPr lang="en-US" sz="4000" kern="1200" dirty="0">
            <a:latin typeface="+mj-lt"/>
          </a:endParaRPr>
        </a:p>
      </dsp:txBody>
      <dsp:txXfrm>
        <a:off x="44941" y="46522"/>
        <a:ext cx="3048898" cy="830730"/>
      </dsp:txXfrm>
    </dsp:sp>
    <dsp:sp modelId="{DAD745E9-F2CD-CB4D-9A62-5F4877D5D825}">
      <dsp:nvSpPr>
        <dsp:cNvPr id="0" name=""/>
        <dsp:cNvSpPr/>
      </dsp:nvSpPr>
      <dsp:spPr>
        <a:xfrm rot="5400000">
          <a:off x="5560563" y="-1361496"/>
          <a:ext cx="736490" cy="558005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dirty="0" smtClean="0">
              <a:latin typeface="+mj-lt"/>
              <a:cs typeface="Helvetica Neue Light"/>
            </a:rPr>
            <a:t>Use the content in its unaltered form</a:t>
          </a:r>
          <a:endParaRPr lang="en-US" sz="2200" b="0" i="0" kern="1200" dirty="0">
            <a:latin typeface="+mj-lt"/>
            <a:cs typeface="Helvetica Neue Light"/>
          </a:endParaRPr>
        </a:p>
      </dsp:txBody>
      <dsp:txXfrm rot="-5400000">
        <a:off x="3138781" y="1096238"/>
        <a:ext cx="5544103" cy="664586"/>
      </dsp:txXfrm>
    </dsp:sp>
    <dsp:sp modelId="{A215A9D9-4C87-A445-9504-D5B2352412DA}">
      <dsp:nvSpPr>
        <dsp:cNvPr id="0" name=""/>
        <dsp:cNvSpPr/>
      </dsp:nvSpPr>
      <dsp:spPr>
        <a:xfrm>
          <a:off x="0" y="0"/>
          <a:ext cx="3138780" cy="92061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Retain</a:t>
          </a:r>
          <a:endParaRPr lang="en-US" sz="4000" kern="1200" dirty="0">
            <a:latin typeface="+mj-lt"/>
          </a:endParaRPr>
        </a:p>
      </dsp:txBody>
      <dsp:txXfrm>
        <a:off x="44941" y="44941"/>
        <a:ext cx="3048898" cy="830730"/>
      </dsp:txXfrm>
    </dsp:sp>
    <dsp:sp modelId="{9A0275ED-0228-4667-8F03-DA6934D85F48}">
      <dsp:nvSpPr>
        <dsp:cNvPr id="0" name=""/>
        <dsp:cNvSpPr/>
      </dsp:nvSpPr>
      <dsp:spPr>
        <a:xfrm rot="5400000">
          <a:off x="5560563" y="-394853"/>
          <a:ext cx="736490" cy="558005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dirty="0" smtClean="0">
              <a:latin typeface="+mj-lt"/>
              <a:cs typeface="Helvetica Neue Light"/>
            </a:rPr>
            <a:t>Adapt, adjust, modify, improve, or alter the content</a:t>
          </a:r>
          <a:endParaRPr lang="en-US" sz="2200" b="0" i="0" kern="1200" dirty="0">
            <a:latin typeface="+mj-lt"/>
            <a:cs typeface="Helvetica Neue Light"/>
          </a:endParaRPr>
        </a:p>
      </dsp:txBody>
      <dsp:txXfrm rot="-5400000">
        <a:off x="3138781" y="2062881"/>
        <a:ext cx="5544103" cy="664586"/>
      </dsp:txXfrm>
    </dsp:sp>
    <dsp:sp modelId="{7DD4C99A-C344-4C6A-9087-1485905B9AB9}">
      <dsp:nvSpPr>
        <dsp:cNvPr id="0" name=""/>
        <dsp:cNvSpPr/>
      </dsp:nvSpPr>
      <dsp:spPr>
        <a:xfrm>
          <a:off x="0" y="1934867"/>
          <a:ext cx="3138780" cy="92061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Revise</a:t>
          </a:r>
          <a:endParaRPr lang="en-US" sz="4000" kern="1200" dirty="0">
            <a:latin typeface="+mj-lt"/>
          </a:endParaRPr>
        </a:p>
      </dsp:txBody>
      <dsp:txXfrm>
        <a:off x="44941" y="1979808"/>
        <a:ext cx="3048898" cy="830730"/>
      </dsp:txXfrm>
    </dsp:sp>
    <dsp:sp modelId="{A173A990-769E-4B28-B3F3-AD6A70F7D07B}">
      <dsp:nvSpPr>
        <dsp:cNvPr id="0" name=""/>
        <dsp:cNvSpPr/>
      </dsp:nvSpPr>
      <dsp:spPr>
        <a:xfrm rot="5400000">
          <a:off x="5560563" y="571790"/>
          <a:ext cx="736490" cy="558005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dirty="0" smtClean="0">
              <a:latin typeface="+mj-lt"/>
              <a:cs typeface="Helvetica Neue Light"/>
            </a:rPr>
            <a:t>Combine the original or revised content with other OER to create something new</a:t>
          </a:r>
          <a:endParaRPr lang="en-US" sz="2200" b="0" i="0" kern="1200" dirty="0">
            <a:latin typeface="+mj-lt"/>
            <a:cs typeface="Helvetica Neue Light"/>
          </a:endParaRPr>
        </a:p>
      </dsp:txBody>
      <dsp:txXfrm rot="-5400000">
        <a:off x="3138781" y="3029524"/>
        <a:ext cx="5544103" cy="664586"/>
      </dsp:txXfrm>
    </dsp:sp>
    <dsp:sp modelId="{49290B84-E426-4517-BC68-1155C4E36812}">
      <dsp:nvSpPr>
        <dsp:cNvPr id="0" name=""/>
        <dsp:cNvSpPr/>
      </dsp:nvSpPr>
      <dsp:spPr>
        <a:xfrm>
          <a:off x="0" y="2901511"/>
          <a:ext cx="3138780" cy="92061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Remix</a:t>
          </a:r>
          <a:endParaRPr lang="en-US" sz="4000" kern="1200" dirty="0">
            <a:latin typeface="+mj-lt"/>
          </a:endParaRPr>
        </a:p>
      </dsp:txBody>
      <dsp:txXfrm>
        <a:off x="44941" y="2946452"/>
        <a:ext cx="3048898" cy="830730"/>
      </dsp:txXfrm>
    </dsp:sp>
    <dsp:sp modelId="{1801A656-93AD-4783-975B-4582B7410B01}">
      <dsp:nvSpPr>
        <dsp:cNvPr id="0" name=""/>
        <dsp:cNvSpPr/>
      </dsp:nvSpPr>
      <dsp:spPr>
        <a:xfrm rot="5400000">
          <a:off x="5560563" y="1538433"/>
          <a:ext cx="736490" cy="5580055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dirty="0" smtClean="0">
              <a:latin typeface="+mj-lt"/>
              <a:cs typeface="Helvetica Neue Light"/>
            </a:rPr>
            <a:t>Share your copies of the original content, revisions, or remixes with others</a:t>
          </a:r>
          <a:endParaRPr lang="en-US" sz="2200" b="0" i="0" kern="1200" dirty="0">
            <a:latin typeface="+mj-lt"/>
            <a:cs typeface="Helvetica Neue Light"/>
          </a:endParaRPr>
        </a:p>
      </dsp:txBody>
      <dsp:txXfrm rot="-5400000">
        <a:off x="3138781" y="3996167"/>
        <a:ext cx="5544103" cy="664586"/>
      </dsp:txXfrm>
    </dsp:sp>
    <dsp:sp modelId="{6118A245-4C67-4519-B4BA-0C5373C10731}">
      <dsp:nvSpPr>
        <dsp:cNvPr id="0" name=""/>
        <dsp:cNvSpPr/>
      </dsp:nvSpPr>
      <dsp:spPr>
        <a:xfrm>
          <a:off x="0" y="3868154"/>
          <a:ext cx="3138780" cy="92061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Redistribute</a:t>
          </a:r>
          <a:endParaRPr lang="en-US" sz="4000" kern="1200" dirty="0">
            <a:latin typeface="+mj-lt"/>
          </a:endParaRPr>
        </a:p>
      </dsp:txBody>
      <dsp:txXfrm>
        <a:off x="44941" y="3913095"/>
        <a:ext cx="3048898" cy="830730"/>
      </dsp:txXfrm>
    </dsp:sp>
    <dsp:sp modelId="{C7E9D3A6-9E88-AC49-9FBE-905499E32E53}">
      <dsp:nvSpPr>
        <dsp:cNvPr id="0" name=""/>
        <dsp:cNvSpPr/>
      </dsp:nvSpPr>
      <dsp:spPr>
        <a:xfrm>
          <a:off x="0" y="958466"/>
          <a:ext cx="3138780" cy="92061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Reuse</a:t>
          </a:r>
          <a:endParaRPr lang="en-US" sz="4000" kern="1200" dirty="0">
            <a:latin typeface="+mj-lt"/>
          </a:endParaRPr>
        </a:p>
      </dsp:txBody>
      <dsp:txXfrm>
        <a:off x="44941" y="1003407"/>
        <a:ext cx="3048898" cy="830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56184-1241-334D-A2B6-5F3442D15862}" type="datetimeFigureOut">
              <a:rPr lang="en-US" smtClean="0"/>
              <a:t>5/16/16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39245-E1F2-E546-BE9A-61421C3C7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24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39245-E1F2-E546-BE9A-61421C3C71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5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2AB3AAF4-6775-4B4E-93C4-BC5B7B21615B}" type="slidenum">
              <a:rPr lang="en-US" sz="1200">
                <a:latin typeface="Arial" charset="0"/>
              </a:rPr>
              <a:pPr/>
              <a:t>27</a:t>
            </a:fld>
            <a:endParaRPr lang="en-US" sz="120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2AB3AAF4-6775-4B4E-93C4-BC5B7B21615B}" type="slidenum">
              <a:rPr lang="en-US" sz="1200">
                <a:latin typeface="Arial" charset="0"/>
              </a:rPr>
              <a:pPr/>
              <a:t>28</a:t>
            </a:fld>
            <a:endParaRPr lang="en-US" sz="120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5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2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3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3027680" y="6502400"/>
            <a:ext cx="5455920" cy="325120"/>
          </a:xfrm>
          <a:prstGeom prst="rect">
            <a:avLst/>
          </a:prstGeom>
          <a:noFill/>
          <a:ln>
            <a:noFill/>
          </a:ln>
        </p:spPr>
        <p:txBody>
          <a:bodyPr vert="horz" anchor="ctr" anchorCtr="1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9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4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2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6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8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2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7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2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F3F46-7866-E245-8397-21AF0760A1FC}" type="datetimeFigureOut">
              <a:rPr lang="en-US" smtClean="0"/>
              <a:t>5/16/16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9CA36-F77C-044E-A997-CD4E75C4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5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“Open Pedagogy”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600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David Wiley, PhD</a:t>
            </a:r>
          </a:p>
          <a:p>
            <a:r>
              <a:rPr lang="en-US" dirty="0" smtClean="0"/>
              <a:t>Lumen Learning</a:t>
            </a:r>
          </a:p>
          <a:p>
            <a:r>
              <a:rPr lang="en-US" dirty="0" smtClean="0"/>
              <a:t>OER Africa Convening</a:t>
            </a:r>
            <a:endParaRPr lang="en-US" dirty="0" smtClean="0"/>
          </a:p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means </a:t>
            </a:r>
            <a:br>
              <a:rPr lang="en-US" dirty="0" smtClean="0"/>
            </a:br>
            <a:r>
              <a:rPr lang="en-US" dirty="0" smtClean="0"/>
              <a:t>FREE plus 5R PERMISSIONS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78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58358235"/>
              </p:ext>
            </p:extLst>
          </p:nvPr>
        </p:nvGraphicFramePr>
        <p:xfrm>
          <a:off x="214430" y="1491030"/>
          <a:ext cx="8718836" cy="57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183815"/>
            <a:ext cx="7772400" cy="1196768"/>
          </a:xfrm>
        </p:spPr>
        <p:txBody>
          <a:bodyPr>
            <a:normAutofit/>
          </a:bodyPr>
          <a:lstStyle/>
          <a:p>
            <a:r>
              <a:rPr lang="en-US" dirty="0" smtClean="0"/>
              <a:t>5R Permissions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81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Impacts PEDAGOGY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/>
          <a:lstStyle/>
          <a:p>
            <a:r>
              <a:rPr lang="en-US" dirty="0" smtClean="0"/>
              <a:t>By INCREASING the number of students who can DO things with RESOURCES</a:t>
            </a:r>
          </a:p>
          <a:p>
            <a:endParaRPr lang="en-US" dirty="0" smtClean="0"/>
          </a:p>
          <a:p>
            <a:r>
              <a:rPr lang="en-US" dirty="0" smtClean="0"/>
              <a:t>By ENABLING students to DO things with RESOURCES that weren't previously possible or practical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79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Impacts PEDAGOGY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/>
          <a:lstStyle/>
          <a:p>
            <a:r>
              <a:rPr lang="en-US" dirty="0" smtClean="0"/>
              <a:t>By increasing the number of students who can experience effective pedagogies</a:t>
            </a:r>
          </a:p>
          <a:p>
            <a:endParaRPr lang="en-US" dirty="0" smtClean="0"/>
          </a:p>
          <a:p>
            <a:r>
              <a:rPr lang="en-US" dirty="0" smtClean="0"/>
              <a:t>By enabling students to experience </a:t>
            </a:r>
            <a:br>
              <a:rPr lang="en-US" dirty="0" smtClean="0"/>
            </a:br>
            <a:r>
              <a:rPr lang="en-US" dirty="0" smtClean="0"/>
              <a:t>new pedagogies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1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PEDAGOGY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/>
          <a:lstStyle/>
          <a:p>
            <a:r>
              <a:rPr lang="en-US" dirty="0" smtClean="0"/>
              <a:t>What kinds of things would we ask students to DO with RESOURCES if we knew that all of them had access (c.f. the silent agreement)?</a:t>
            </a:r>
          </a:p>
          <a:p>
            <a:endParaRPr lang="en-US" dirty="0" smtClean="0"/>
          </a:p>
          <a:p>
            <a:r>
              <a:rPr lang="en-US" dirty="0" smtClean="0"/>
              <a:t>What can we ask students to DO with RESOURCES they can retain, reuse, revise, remix, and redistribute that weren't practical or possible before?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9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INCREASE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/>
          <a:lstStyle/>
          <a:p>
            <a:r>
              <a:rPr lang="en-US" dirty="0" smtClean="0"/>
              <a:t>Strategy: Reviewing Records</a:t>
            </a:r>
          </a:p>
          <a:p>
            <a:r>
              <a:rPr lang="en-US" dirty="0" smtClean="0"/>
              <a:t>Definition: Efforts to re-read notes, tests, or textbooks to prepare for class or further testing</a:t>
            </a:r>
          </a:p>
          <a:p>
            <a:r>
              <a:rPr lang="en-US" dirty="0" smtClean="0"/>
              <a:t>Example: Reviewing textbook before going to lecture</a:t>
            </a:r>
          </a:p>
          <a:p>
            <a:r>
              <a:rPr lang="en-US" dirty="0" smtClean="0"/>
              <a:t>Effect Size: 0.49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08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648847"/>
              </p:ext>
            </p:extLst>
          </p:nvPr>
        </p:nvGraphicFramePr>
        <p:xfrm>
          <a:off x="761566" y="193280"/>
          <a:ext cx="7665047" cy="693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Document" r:id="rId3" imgW="6096000" imgH="5511800" progId="Word.Document.12">
                  <p:embed/>
                </p:oleObj>
              </mc:Choice>
              <mc:Fallback>
                <p:oleObj name="Document" r:id="rId3" imgW="6096000" imgH="551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1566" y="193280"/>
                        <a:ext cx="7665047" cy="693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9470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Slides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835" y="3886200"/>
            <a:ext cx="6905627" cy="1752600"/>
          </a:xfrm>
        </p:spPr>
        <p:txBody>
          <a:bodyPr/>
          <a:lstStyle/>
          <a:p>
            <a:r>
              <a:rPr lang="en-US" dirty="0" smtClean="0"/>
              <a:t>Gets students teaching each other (0.74)</a:t>
            </a:r>
          </a:p>
          <a:p>
            <a:r>
              <a:rPr lang="en-US" dirty="0" smtClean="0"/>
              <a:t>Reduces grading for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66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Flipped / Emporium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Change the way you use </a:t>
            </a:r>
            <a:br>
              <a:rPr lang="en-US" dirty="0" smtClean="0"/>
            </a:br>
            <a:r>
              <a:rPr lang="en-US" dirty="0" smtClean="0"/>
              <a:t>classroom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8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25570" y="5527433"/>
            <a:ext cx="6473285" cy="6245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39492"/>
            <a:ext cx="8229600" cy="8588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+mj-lt"/>
              </a:rPr>
              <a:t>Mercy College: </a:t>
            </a:r>
            <a:br>
              <a:rPr lang="en-US" dirty="0">
                <a:latin typeface="+mj-lt"/>
              </a:rPr>
            </a:br>
            <a:r>
              <a:rPr lang="en-US" sz="2700" dirty="0">
                <a:latin typeface="+mj-lt"/>
              </a:rPr>
              <a:t>College Algebra </a:t>
            </a:r>
            <a:r>
              <a:rPr lang="en-US" sz="2700" dirty="0" smtClean="0">
                <a:latin typeface="+mj-lt"/>
              </a:rPr>
              <a:t>Before </a:t>
            </a:r>
            <a:r>
              <a:rPr lang="en-US" sz="2700" dirty="0">
                <a:latin typeface="+mj-lt"/>
              </a:rPr>
              <a:t>and After OER </a:t>
            </a:r>
            <a:r>
              <a:rPr lang="en-US" sz="2700" dirty="0" smtClean="0">
                <a:latin typeface="+mj-lt"/>
              </a:rPr>
              <a:t>+ Emporium </a:t>
            </a:r>
            <a:r>
              <a:rPr lang="en-US" sz="2700" dirty="0">
                <a:latin typeface="+mj-lt"/>
              </a:rPr>
              <a:t/>
            </a:r>
            <a:br>
              <a:rPr lang="en-US" sz="2700" dirty="0">
                <a:latin typeface="+mj-lt"/>
              </a:rPr>
            </a:br>
            <a:endParaRPr lang="en-US" sz="2700" dirty="0">
              <a:latin typeface="+mj-lt"/>
            </a:endParaRPr>
          </a:p>
        </p:txBody>
      </p:sp>
      <p:graphicFrame>
        <p:nvGraphicFramePr>
          <p:cNvPr id="7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607061"/>
              </p:ext>
            </p:extLst>
          </p:nvPr>
        </p:nvGraphicFramePr>
        <p:xfrm>
          <a:off x="457200" y="1956714"/>
          <a:ext cx="8229600" cy="365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65939" y="1508173"/>
            <a:ext cx="2380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FALL TERM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12239" y="1515433"/>
            <a:ext cx="233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SPRING TERM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49078" y="5527433"/>
            <a:ext cx="805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YEAR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-116122" y="5795945"/>
            <a:ext cx="177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# STUDENTS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45769" y="5498405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2011</a:t>
            </a:r>
          </a:p>
          <a:p>
            <a:pPr algn="ctr"/>
            <a:r>
              <a:rPr lang="en-US" dirty="0" smtClean="0"/>
              <a:t>697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645" y="5491151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2012</a:t>
            </a:r>
          </a:p>
          <a:p>
            <a:pPr algn="ctr"/>
            <a:r>
              <a:rPr lang="en-US" dirty="0" smtClean="0"/>
              <a:t>695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52035" y="5498411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2013</a:t>
            </a:r>
          </a:p>
          <a:p>
            <a:pPr algn="ctr"/>
            <a:r>
              <a:rPr lang="en-US" dirty="0" smtClean="0"/>
              <a:t>640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4099" y="5505665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2011</a:t>
            </a:r>
          </a:p>
          <a:p>
            <a:pPr algn="ctr"/>
            <a:r>
              <a:rPr lang="en-US" dirty="0" smtClean="0"/>
              <a:t>486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99975" y="5498411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2012</a:t>
            </a:r>
          </a:p>
          <a:p>
            <a:pPr algn="ctr"/>
            <a:r>
              <a:rPr lang="en-US" dirty="0" smtClean="0"/>
              <a:t>513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574879" y="5505671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2013</a:t>
            </a:r>
          </a:p>
          <a:p>
            <a:pPr algn="ctr"/>
            <a:r>
              <a:rPr lang="en-US" dirty="0" smtClean="0"/>
              <a:t>457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249783" y="5512931"/>
            <a:ext cx="90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2014</a:t>
            </a:r>
          </a:p>
          <a:p>
            <a:pPr algn="ctr"/>
            <a:r>
              <a:rPr lang="en-US" dirty="0" smtClean="0"/>
              <a:t>418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25571" y="4760605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No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56933" y="4753351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All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31837" y="4760611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All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62929" y="4767865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Some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94291" y="4760611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All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69195" y="4767871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All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58613" y="4775131"/>
            <a:ext cx="740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All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OER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249783" y="1869629"/>
            <a:ext cx="907145" cy="655857"/>
          </a:xfrm>
          <a:prstGeom prst="ellipse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380409" y="1161847"/>
            <a:ext cx="1722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C00000"/>
                </a:solidFill>
              </a:rPr>
              <a:t>Passing rates up 60%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8" name="Arc 27"/>
          <p:cNvSpPr/>
          <p:nvPr/>
        </p:nvSpPr>
        <p:spPr>
          <a:xfrm rot="-4140000">
            <a:off x="5849252" y="1698138"/>
            <a:ext cx="2351315" cy="2989943"/>
          </a:xfrm>
          <a:prstGeom prst="arc">
            <a:avLst>
              <a:gd name="adj1" fmla="val 15347826"/>
              <a:gd name="adj2" fmla="val 20925119"/>
            </a:avLst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46537" y="6502400"/>
            <a:ext cx="2865018" cy="32512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Adapted from </a:t>
            </a:r>
            <a:r>
              <a:rPr lang="en-US" dirty="0" err="1" smtClean="0">
                <a:solidFill>
                  <a:schemeClr val="tx1"/>
                </a:solidFill>
              </a:rPr>
              <a:t>Zsuzsa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Komeni-</a:t>
            </a:r>
            <a:r>
              <a:rPr lang="en-US" dirty="0" err="1" smtClean="0">
                <a:solidFill>
                  <a:schemeClr val="tx1"/>
                </a:solidFill>
              </a:rPr>
              <a:t>Fejes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84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682" y="5246190"/>
            <a:ext cx="3346606" cy="117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209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Pedagogies?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7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Imagining the Impossible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Gravity :: Engineering</a:t>
            </a:r>
            <a:endParaRPr lang="en-US" dirty="0"/>
          </a:p>
          <a:p>
            <a:r>
              <a:rPr lang="en-US" dirty="0" smtClean="0"/>
              <a:t>Copyright :</a:t>
            </a:r>
            <a:r>
              <a:rPr lang="en-US" dirty="0" smtClean="0"/>
              <a:t>: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5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Pedagogies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Start from what we know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8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Previous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Strategy: Organizing and Transforming</a:t>
            </a:r>
          </a:p>
          <a:p>
            <a:r>
              <a:rPr lang="en-US" dirty="0" smtClean="0"/>
              <a:t>Definition: Overt or covert rearrangement of instructional materials to improve learning</a:t>
            </a:r>
          </a:p>
          <a:p>
            <a:r>
              <a:rPr lang="en-US" dirty="0" smtClean="0"/>
              <a:t>Example: Making an outline before writing a paper</a:t>
            </a:r>
          </a:p>
          <a:p>
            <a:r>
              <a:rPr lang="en-US" dirty="0" smtClean="0"/>
              <a:t>Effect size: 0.85</a:t>
            </a:r>
          </a:p>
          <a:p>
            <a:endParaRPr lang="en-US" dirty="0"/>
          </a:p>
          <a:p>
            <a:r>
              <a:rPr lang="en-US" dirty="0" smtClean="0"/>
              <a:t>(Ideas but not materials)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2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ENABLE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>
            <a:normAutofit/>
          </a:bodyPr>
          <a:lstStyle/>
          <a:p>
            <a:r>
              <a:rPr lang="en-US" dirty="0" smtClean="0"/>
              <a:t>New Strategy: Revise and Remix</a:t>
            </a:r>
          </a:p>
          <a:p>
            <a:r>
              <a:rPr lang="en-US" dirty="0" smtClean="0"/>
              <a:t>Definition: Editing and rearranging instructional materials to improve learning</a:t>
            </a:r>
          </a:p>
          <a:p>
            <a:r>
              <a:rPr lang="en-US" dirty="0" smtClean="0"/>
              <a:t>Example: Rewriting examples in a textbook chapter</a:t>
            </a:r>
          </a:p>
        </p:txBody>
      </p:sp>
    </p:spTree>
    <p:extLst>
      <p:ext uri="{BB962C8B-B14F-4D97-AF65-F5344CB8AC3E}">
        <p14:creationId xmlns:p14="http://schemas.microsoft.com/office/powerpoint/2010/main" val="111306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Conversations about </a:t>
            </a:r>
            <a:br>
              <a:rPr lang="en-US" dirty="0" smtClean="0"/>
            </a:br>
            <a:r>
              <a:rPr lang="en-US" dirty="0" smtClean="0"/>
              <a:t>Learning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2005</a:t>
            </a:r>
          </a:p>
        </p:txBody>
      </p:sp>
    </p:spTree>
    <p:extLst>
      <p:ext uri="{BB962C8B-B14F-4D97-AF65-F5344CB8AC3E}">
        <p14:creationId xmlns:p14="http://schemas.microsoft.com/office/powerpoint/2010/main" val="51140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Combine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Revise / Remix with</a:t>
            </a:r>
          </a:p>
          <a:p>
            <a:r>
              <a:rPr lang="en-US" dirty="0" smtClean="0"/>
              <a:t>Service Learning (0.58)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2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“Disposable Assignments”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6781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95959"/>
                </a:solidFill>
                <a:latin typeface="Calibri" charset="0"/>
                <a:ea typeface="ＭＳ Ｐゴシック" charset="0"/>
                <a:cs typeface="ＭＳ Ｐゴシック" charset="0"/>
              </a:rPr>
              <a:t>Students hate doing them</a:t>
            </a:r>
          </a:p>
          <a:p>
            <a:pPr eaLnBrk="1" hangingPunct="1"/>
            <a:r>
              <a:rPr lang="en-US" dirty="0" smtClean="0">
                <a:solidFill>
                  <a:srgbClr val="595959"/>
                </a:solidFill>
                <a:latin typeface="Calibri" charset="0"/>
                <a:ea typeface="ＭＳ Ｐゴシック" charset="0"/>
                <a:cs typeface="ＭＳ Ｐゴシック" charset="0"/>
              </a:rPr>
              <a:t>You hate grading them</a:t>
            </a:r>
          </a:p>
          <a:p>
            <a:pPr eaLnBrk="1" hangingPunct="1"/>
            <a:r>
              <a:rPr lang="en-US" dirty="0" smtClean="0">
                <a:solidFill>
                  <a:srgbClr val="595959"/>
                </a:solidFill>
                <a:latin typeface="Calibri" charset="0"/>
                <a:ea typeface="ＭＳ Ｐゴシック" charset="0"/>
                <a:cs typeface="ＭＳ Ｐゴシック" charset="0"/>
              </a:rPr>
              <a:t>Huge waste of time and energy</a:t>
            </a:r>
            <a:endParaRPr lang="en-US" dirty="0">
              <a:solidFill>
                <a:srgbClr val="595959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1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“Renewable Assignments”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6781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95959"/>
                </a:solidFill>
                <a:latin typeface="Calibri" charset="0"/>
                <a:ea typeface="ＭＳ Ｐゴシック" charset="0"/>
                <a:cs typeface="ＭＳ Ｐゴシック" charset="0"/>
              </a:rPr>
              <a:t>Students see value in doing them</a:t>
            </a:r>
          </a:p>
          <a:p>
            <a:pPr eaLnBrk="1" hangingPunct="1"/>
            <a:r>
              <a:rPr lang="en-US" dirty="0" smtClean="0">
                <a:solidFill>
                  <a:srgbClr val="595959"/>
                </a:solidFill>
                <a:latin typeface="Calibri" charset="0"/>
                <a:ea typeface="ＭＳ Ｐゴシック" charset="0"/>
                <a:cs typeface="ＭＳ Ｐゴシック" charset="0"/>
              </a:rPr>
              <a:t>You see value in grading them</a:t>
            </a:r>
          </a:p>
          <a:p>
            <a:pPr eaLnBrk="1" hangingPunct="1"/>
            <a:r>
              <a:rPr lang="en-US" dirty="0" smtClean="0">
                <a:solidFill>
                  <a:srgbClr val="595959"/>
                </a:solidFill>
                <a:latin typeface="Calibri" charset="0"/>
                <a:ea typeface="ＭＳ Ｐゴシック" charset="0"/>
                <a:cs typeface="ＭＳ Ｐゴシック" charset="0"/>
              </a:rPr>
              <a:t>Contribute to the greater good</a:t>
            </a:r>
            <a:endParaRPr lang="en-US" dirty="0">
              <a:solidFill>
                <a:srgbClr val="595959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6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4109"/>
            <a:ext cx="7772400" cy="1470025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905" y="2374134"/>
            <a:ext cx="7503517" cy="3264666"/>
          </a:xfrm>
        </p:spPr>
        <p:txBody>
          <a:bodyPr>
            <a:normAutofit/>
          </a:bodyPr>
          <a:lstStyle/>
          <a:p>
            <a:r>
              <a:rPr lang="en-US" dirty="0" smtClean="0"/>
              <a:t>PM4ID</a:t>
            </a:r>
          </a:p>
          <a:p>
            <a:r>
              <a:rPr lang="en-US" dirty="0" smtClean="0"/>
              <a:t>Blogs </a:t>
            </a:r>
            <a:r>
              <a:rPr lang="en-US" dirty="0" err="1" smtClean="0"/>
              <a:t>vs</a:t>
            </a:r>
            <a:r>
              <a:rPr lang="en-US" dirty="0" smtClean="0"/>
              <a:t> Wikis</a:t>
            </a:r>
          </a:p>
          <a:p>
            <a:r>
              <a:rPr lang="en-US" dirty="0" smtClean="0"/>
              <a:t>Murder, Madness, Mayhem</a:t>
            </a:r>
          </a:p>
          <a:p>
            <a:r>
              <a:rPr lang="en-US" dirty="0" smtClean="0"/>
              <a:t>District Policies Regarding Blogs and Wikis</a:t>
            </a:r>
          </a:p>
          <a:p>
            <a:r>
              <a:rPr lang="en-US" dirty="0" smtClean="0"/>
              <a:t>Open Education Reader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3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to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start from definitions and</a:t>
            </a:r>
          </a:p>
          <a:p>
            <a:r>
              <a:rPr lang="en-US" dirty="0"/>
              <a:t>b</a:t>
            </a:r>
            <a:r>
              <a:rPr lang="en-US" dirty="0" smtClean="0"/>
              <a:t>uild our way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69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High Impact Practices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8997"/>
            <a:ext cx="8229600" cy="4207166"/>
          </a:xfrm>
        </p:spPr>
        <p:txBody>
          <a:bodyPr>
            <a:normAutofit/>
          </a:bodyPr>
          <a:lstStyle/>
          <a:p>
            <a:r>
              <a:rPr lang="en-US" dirty="0" smtClean="0"/>
              <a:t>Teacher-Student Relationship (0.72)</a:t>
            </a:r>
          </a:p>
          <a:p>
            <a:endParaRPr lang="en-US" dirty="0" smtClean="0"/>
          </a:p>
          <a:p>
            <a:r>
              <a:rPr lang="en-US" dirty="0" smtClean="0"/>
              <a:t>Worked Examples (0.57)</a:t>
            </a:r>
          </a:p>
          <a:p>
            <a:endParaRPr lang="en-US" dirty="0" smtClean="0"/>
          </a:p>
          <a:p>
            <a:r>
              <a:rPr lang="en-US" dirty="0" smtClean="0"/>
              <a:t>Meta-cognitive Strategies (0.69)</a:t>
            </a:r>
          </a:p>
          <a:p>
            <a:endParaRPr lang="en-US" dirty="0" smtClean="0"/>
          </a:p>
          <a:p>
            <a:r>
              <a:rPr lang="en-US" dirty="0" smtClean="0"/>
              <a:t>Spaced </a:t>
            </a:r>
            <a:r>
              <a:rPr lang="en-US" dirty="0" err="1" smtClean="0"/>
              <a:t>vs</a:t>
            </a:r>
            <a:r>
              <a:rPr lang="en-US" dirty="0" smtClean="0"/>
              <a:t> Massed Practice (0.71)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6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Students LEARN</a:t>
            </a:r>
            <a:br>
              <a:rPr lang="en-US" dirty="0" smtClean="0"/>
            </a:br>
            <a:r>
              <a:rPr lang="en-US" dirty="0" smtClean="0"/>
              <a:t>as a result of the things they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53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ask students to DO </a:t>
            </a:r>
            <a:br>
              <a:rPr lang="en-US" dirty="0" smtClean="0"/>
            </a:br>
            <a:r>
              <a:rPr lang="en-US" dirty="0" smtClean="0"/>
              <a:t>many things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r>
              <a:rPr lang="en-US" dirty="0" smtClean="0"/>
              <a:t>read, watch, listen, answer, solve,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9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PEDAGOGY is how we decide what we ask students to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8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28" y="2130425"/>
            <a:ext cx="8137982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DOing</a:t>
            </a:r>
            <a:r>
              <a:rPr lang="en-US" dirty="0" smtClean="0"/>
              <a:t> </a:t>
            </a:r>
            <a:r>
              <a:rPr lang="en-US" dirty="0" smtClean="0"/>
              <a:t>some things </a:t>
            </a:r>
            <a:r>
              <a:rPr lang="en-US" dirty="0" smtClean="0"/>
              <a:t>leads to better learning than </a:t>
            </a:r>
            <a:r>
              <a:rPr lang="en-US" dirty="0" err="1" smtClean="0"/>
              <a:t>DOing</a:t>
            </a:r>
            <a:r>
              <a:rPr lang="en-US" dirty="0" smtClean="0"/>
              <a:t>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3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should have a bias toward them </a:t>
            </a:r>
            <a:r>
              <a:rPr lang="en-US" dirty="0" err="1" smtClean="0"/>
              <a:t>DOing</a:t>
            </a:r>
            <a:r>
              <a:rPr lang="en-US" dirty="0" smtClean="0"/>
              <a:t> effective things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r>
              <a:rPr lang="en-US" dirty="0" smtClean="0"/>
              <a:t>Hattie’s Visible Learning is </a:t>
            </a:r>
          </a:p>
          <a:p>
            <a:r>
              <a:rPr lang="en-US" dirty="0" smtClean="0"/>
              <a:t>a terrific starting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4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ask students to DO things</a:t>
            </a:r>
            <a:br>
              <a:rPr lang="en-US" dirty="0" smtClean="0"/>
            </a:br>
            <a:r>
              <a:rPr lang="en-US" dirty="0" smtClean="0"/>
              <a:t>with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749" y="3886200"/>
            <a:ext cx="8038877" cy="1752600"/>
          </a:xfrm>
        </p:spPr>
        <p:txBody>
          <a:bodyPr/>
          <a:lstStyle/>
          <a:p>
            <a:r>
              <a:rPr lang="en-US" dirty="0" smtClean="0"/>
              <a:t>read chapters, watch videos, listen to lectures, answer questions, solve equations,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17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596</Words>
  <Application>Microsoft Macintosh PowerPoint</Application>
  <PresentationFormat>On-screen Show (4:3)</PresentationFormat>
  <Paragraphs>138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Document</vt:lpstr>
      <vt:lpstr>Exploring “Open Pedagogy”</vt:lpstr>
      <vt:lpstr>PowerPoint Presentation</vt:lpstr>
      <vt:lpstr>Back to Basics</vt:lpstr>
      <vt:lpstr>Students LEARN as a result of the things they DO</vt:lpstr>
      <vt:lpstr>We ask students to DO  many things</vt:lpstr>
      <vt:lpstr>Our PEDAGOGY is how we decide what we ask students to DO</vt:lpstr>
      <vt:lpstr>DOing some things leads to better learning than DOing others</vt:lpstr>
      <vt:lpstr>We should have a bias toward them DOing effective things </vt:lpstr>
      <vt:lpstr>We ask students to DO things with RESOURCES</vt:lpstr>
      <vt:lpstr>OPEN means  FREE plus 5R PERMISSIONS</vt:lpstr>
      <vt:lpstr>5R Permissions</vt:lpstr>
      <vt:lpstr>OPEN Impacts PEDAGOGY </vt:lpstr>
      <vt:lpstr>OPEN Impacts PEDAGOGY </vt:lpstr>
      <vt:lpstr>OPEN PEDAGOGY Questions</vt:lpstr>
      <vt:lpstr>A Simple INCREASE Example</vt:lpstr>
      <vt:lpstr>PowerPoint Presentation</vt:lpstr>
      <vt:lpstr>Summary Slides Approach</vt:lpstr>
      <vt:lpstr>Flipped / Emporium Models</vt:lpstr>
      <vt:lpstr>Mercy College:  College Algebra Before and After OER + Emporium  </vt:lpstr>
      <vt:lpstr>New Pedagogies?</vt:lpstr>
      <vt:lpstr>Imagining the Impossible</vt:lpstr>
      <vt:lpstr>New Pedagogies</vt:lpstr>
      <vt:lpstr>A Previous Example</vt:lpstr>
      <vt:lpstr>A Simple ENABLE Example</vt:lpstr>
      <vt:lpstr>Conversations about  Learning Objects</vt:lpstr>
      <vt:lpstr>Combine Models</vt:lpstr>
      <vt:lpstr>“Disposable Assignments”</vt:lpstr>
      <vt:lpstr>“Renewable Assignments”</vt:lpstr>
      <vt:lpstr>Examples</vt:lpstr>
      <vt:lpstr>Additional High Impact Practices</vt:lpstr>
    </vt:vector>
  </TitlesOfParts>
  <Company>Lumen Learning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Workshopping Open Pedagogy</dc:title>
  <dc:creator>David Wiley</dc:creator>
  <cp:lastModifiedBy>David Wiley</cp:lastModifiedBy>
  <cp:revision>49</cp:revision>
  <dcterms:created xsi:type="dcterms:W3CDTF">2016-02-25T23:35:12Z</dcterms:created>
  <dcterms:modified xsi:type="dcterms:W3CDTF">2016-05-17T08:41:58Z</dcterms:modified>
</cp:coreProperties>
</file>