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3B6B2B-49C1-4D7C-8F8C-710D91D9193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D8DF9360-8424-4FAF-8C78-5322A425F372}">
      <dgm:prSet phldrT="[Texte]" custT="1"/>
      <dgm:spPr/>
      <dgm:t>
        <a:bodyPr/>
        <a:lstStyle/>
        <a:p>
          <a:r>
            <a:rPr lang="fr-FR" sz="2000" dirty="0"/>
            <a:t>OER DC Launch / Lancement de la CD (March/Mars 2020) </a:t>
          </a:r>
          <a:endParaRPr lang="tr-TR" sz="2000" dirty="0"/>
        </a:p>
      </dgm:t>
    </dgm:pt>
    <dgm:pt modelId="{B5B43F6D-B961-4454-A7AC-0C1E6F808340}" type="parTrans" cxnId="{B15D577C-F8A6-4850-9527-413DF78C585A}">
      <dgm:prSet/>
      <dgm:spPr/>
      <dgm:t>
        <a:bodyPr/>
        <a:lstStyle/>
        <a:p>
          <a:endParaRPr lang="tr-TR"/>
        </a:p>
      </dgm:t>
    </dgm:pt>
    <dgm:pt modelId="{65817DDB-87D6-4F9E-9F16-7811CBB0D1C5}" type="sibTrans" cxnId="{B15D577C-F8A6-4850-9527-413DF78C585A}">
      <dgm:prSet/>
      <dgm:spPr/>
      <dgm:t>
        <a:bodyPr/>
        <a:lstStyle/>
        <a:p>
          <a:endParaRPr lang="tr-TR"/>
        </a:p>
      </dgm:t>
    </dgm:pt>
    <dgm:pt modelId="{A11C684E-B03F-4927-A729-02B959CAC58E}">
      <dgm:prSet phldrT="[Texte]" custT="1"/>
      <dgm:spPr/>
      <dgm:t>
        <a:bodyPr/>
        <a:lstStyle/>
        <a:p>
          <a:r>
            <a:rPr lang="fr-FR" sz="2000" dirty="0"/>
            <a:t>Survey/Enquête (July/Juillet 2020)</a:t>
          </a:r>
          <a:endParaRPr lang="tr-TR" sz="2000" dirty="0"/>
        </a:p>
      </dgm:t>
    </dgm:pt>
    <dgm:pt modelId="{0D49CCA8-AF0E-4723-9936-0BA49EE511B5}" type="parTrans" cxnId="{BB584964-8F49-4AB0-9B96-D444463FBEF3}">
      <dgm:prSet/>
      <dgm:spPr/>
      <dgm:t>
        <a:bodyPr/>
        <a:lstStyle/>
        <a:p>
          <a:endParaRPr lang="tr-TR"/>
        </a:p>
      </dgm:t>
    </dgm:pt>
    <dgm:pt modelId="{12FF6843-09BB-4802-B785-AA6D1B7B67FE}" type="sibTrans" cxnId="{BB584964-8F49-4AB0-9B96-D444463FBEF3}">
      <dgm:prSet/>
      <dgm:spPr/>
      <dgm:t>
        <a:bodyPr/>
        <a:lstStyle/>
        <a:p>
          <a:endParaRPr lang="tr-TR"/>
        </a:p>
      </dgm:t>
    </dgm:pt>
    <dgm:pt modelId="{3DE796DD-A3B8-4517-89D5-B39ECA6A6BCA}">
      <dgm:prSet phldrT="[Texte]" custT="1"/>
      <dgm:spPr/>
      <dgm:t>
        <a:bodyPr/>
        <a:lstStyle/>
        <a:p>
          <a:r>
            <a:rPr lang="fr-FR" sz="2000" dirty="0"/>
            <a:t>Online Consultation/Consultation en ligne (July/Juillet 2020</a:t>
          </a:r>
          <a:r>
            <a:rPr lang="fr-FR" sz="1400" dirty="0"/>
            <a:t>)</a:t>
          </a:r>
          <a:endParaRPr lang="tr-TR" sz="1400" dirty="0"/>
        </a:p>
      </dgm:t>
    </dgm:pt>
    <dgm:pt modelId="{4DD63E8F-9E70-4000-83AA-C7F9DD7B7ED2}" type="sibTrans" cxnId="{5DD977CF-6C3D-4A63-AB5C-6B541E22F8DC}">
      <dgm:prSet/>
      <dgm:spPr/>
      <dgm:t>
        <a:bodyPr/>
        <a:lstStyle/>
        <a:p>
          <a:endParaRPr lang="tr-TR"/>
        </a:p>
      </dgm:t>
    </dgm:pt>
    <dgm:pt modelId="{708EB0AD-BA7E-4AE5-A630-25B70F4563A5}" type="parTrans" cxnId="{5DD977CF-6C3D-4A63-AB5C-6B541E22F8DC}">
      <dgm:prSet/>
      <dgm:spPr/>
      <dgm:t>
        <a:bodyPr/>
        <a:lstStyle/>
        <a:p>
          <a:endParaRPr lang="tr-TR"/>
        </a:p>
      </dgm:t>
    </dgm:pt>
    <dgm:pt modelId="{2E81010E-ADCA-4632-A75C-3CF8AFA8F46A}" type="pres">
      <dgm:prSet presAssocID="{293B6B2B-49C1-4D7C-8F8C-710D91D91934}" presName="arrowDiagram" presStyleCnt="0">
        <dgm:presLayoutVars>
          <dgm:chMax val="5"/>
          <dgm:dir/>
          <dgm:resizeHandles val="exact"/>
        </dgm:presLayoutVars>
      </dgm:prSet>
      <dgm:spPr/>
    </dgm:pt>
    <dgm:pt modelId="{89F5D6DC-36EB-48F5-A488-02B4EA0F0A2C}" type="pres">
      <dgm:prSet presAssocID="{293B6B2B-49C1-4D7C-8F8C-710D91D91934}" presName="arrow" presStyleLbl="bgShp" presStyleIdx="0" presStyleCnt="1" custLinFactNeighborX="563" custLinFactNeighborY="-677"/>
      <dgm:spPr/>
    </dgm:pt>
    <dgm:pt modelId="{C1C05156-8E0E-4FDD-B200-1354A90EFAAA}" type="pres">
      <dgm:prSet presAssocID="{293B6B2B-49C1-4D7C-8F8C-710D91D91934}" presName="arrowDiagram3" presStyleCnt="0"/>
      <dgm:spPr/>
    </dgm:pt>
    <dgm:pt modelId="{2D3A5111-ADE0-4284-96B5-F8CEECD7FDB3}" type="pres">
      <dgm:prSet presAssocID="{D8DF9360-8424-4FAF-8C78-5322A425F372}" presName="bullet3a" presStyleLbl="node1" presStyleIdx="0" presStyleCnt="3"/>
      <dgm:spPr/>
    </dgm:pt>
    <dgm:pt modelId="{4024BD1D-3A96-4DDE-9728-7AAABF0304BD}" type="pres">
      <dgm:prSet presAssocID="{D8DF9360-8424-4FAF-8C78-5322A425F372}" presName="textBox3a" presStyleLbl="revTx" presStyleIdx="0" presStyleCnt="3" custScaleX="262929">
        <dgm:presLayoutVars>
          <dgm:bulletEnabled val="1"/>
        </dgm:presLayoutVars>
      </dgm:prSet>
      <dgm:spPr/>
    </dgm:pt>
    <dgm:pt modelId="{9F0BECC5-99F7-43E3-84B1-448A03047941}" type="pres">
      <dgm:prSet presAssocID="{A11C684E-B03F-4927-A729-02B959CAC58E}" presName="bullet3b" presStyleLbl="node1" presStyleIdx="1" presStyleCnt="3"/>
      <dgm:spPr/>
    </dgm:pt>
    <dgm:pt modelId="{A45445EA-21DD-44BB-B8AF-A1A3F0DF11CC}" type="pres">
      <dgm:prSet presAssocID="{A11C684E-B03F-4927-A729-02B959CAC58E}" presName="textBox3b" presStyleLbl="revTx" presStyleIdx="1" presStyleCnt="3" custScaleX="326901">
        <dgm:presLayoutVars>
          <dgm:bulletEnabled val="1"/>
        </dgm:presLayoutVars>
      </dgm:prSet>
      <dgm:spPr/>
    </dgm:pt>
    <dgm:pt modelId="{5C09D31B-447D-4DE1-83FF-DFF0CD88EA52}" type="pres">
      <dgm:prSet presAssocID="{3DE796DD-A3B8-4517-89D5-B39ECA6A6BCA}" presName="bullet3c" presStyleLbl="node1" presStyleIdx="2" presStyleCnt="3"/>
      <dgm:spPr/>
    </dgm:pt>
    <dgm:pt modelId="{04CA75CB-6E0C-4118-9A42-FD877C3B8D42}" type="pres">
      <dgm:prSet presAssocID="{3DE796DD-A3B8-4517-89D5-B39ECA6A6BCA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BB584964-8F49-4AB0-9B96-D444463FBEF3}" srcId="{293B6B2B-49C1-4D7C-8F8C-710D91D91934}" destId="{A11C684E-B03F-4927-A729-02B959CAC58E}" srcOrd="1" destOrd="0" parTransId="{0D49CCA8-AF0E-4723-9936-0BA49EE511B5}" sibTransId="{12FF6843-09BB-4802-B785-AA6D1B7B67FE}"/>
    <dgm:cxn modelId="{B28C6F74-47A5-4FB1-8998-8C910EBEDCB9}" type="presOf" srcId="{293B6B2B-49C1-4D7C-8F8C-710D91D91934}" destId="{2E81010E-ADCA-4632-A75C-3CF8AFA8F46A}" srcOrd="0" destOrd="0" presId="urn:microsoft.com/office/officeart/2005/8/layout/arrow2"/>
    <dgm:cxn modelId="{B15D577C-F8A6-4850-9527-413DF78C585A}" srcId="{293B6B2B-49C1-4D7C-8F8C-710D91D91934}" destId="{D8DF9360-8424-4FAF-8C78-5322A425F372}" srcOrd="0" destOrd="0" parTransId="{B5B43F6D-B961-4454-A7AC-0C1E6F808340}" sibTransId="{65817DDB-87D6-4F9E-9F16-7811CBB0D1C5}"/>
    <dgm:cxn modelId="{0DF81F90-168B-43C9-B743-DC6AE8BC3998}" type="presOf" srcId="{D8DF9360-8424-4FAF-8C78-5322A425F372}" destId="{4024BD1D-3A96-4DDE-9728-7AAABF0304BD}" srcOrd="0" destOrd="0" presId="urn:microsoft.com/office/officeart/2005/8/layout/arrow2"/>
    <dgm:cxn modelId="{5DD977CF-6C3D-4A63-AB5C-6B541E22F8DC}" srcId="{293B6B2B-49C1-4D7C-8F8C-710D91D91934}" destId="{3DE796DD-A3B8-4517-89D5-B39ECA6A6BCA}" srcOrd="2" destOrd="0" parTransId="{708EB0AD-BA7E-4AE5-A630-25B70F4563A5}" sibTransId="{4DD63E8F-9E70-4000-83AA-C7F9DD7B7ED2}"/>
    <dgm:cxn modelId="{AA288BD3-9BAD-4D9E-A691-15ADB1C6AD18}" type="presOf" srcId="{A11C684E-B03F-4927-A729-02B959CAC58E}" destId="{A45445EA-21DD-44BB-B8AF-A1A3F0DF11CC}" srcOrd="0" destOrd="0" presId="urn:microsoft.com/office/officeart/2005/8/layout/arrow2"/>
    <dgm:cxn modelId="{963E4AEB-99CA-4131-A9BE-366B0623F58D}" type="presOf" srcId="{3DE796DD-A3B8-4517-89D5-B39ECA6A6BCA}" destId="{04CA75CB-6E0C-4118-9A42-FD877C3B8D42}" srcOrd="0" destOrd="0" presId="urn:microsoft.com/office/officeart/2005/8/layout/arrow2"/>
    <dgm:cxn modelId="{8CB77506-441D-4776-B2B8-BC1C1F86BE68}" type="presParOf" srcId="{2E81010E-ADCA-4632-A75C-3CF8AFA8F46A}" destId="{89F5D6DC-36EB-48F5-A488-02B4EA0F0A2C}" srcOrd="0" destOrd="0" presId="urn:microsoft.com/office/officeart/2005/8/layout/arrow2"/>
    <dgm:cxn modelId="{89B49D04-EBC2-4694-A196-EF8ADA5F6FA3}" type="presParOf" srcId="{2E81010E-ADCA-4632-A75C-3CF8AFA8F46A}" destId="{C1C05156-8E0E-4FDD-B200-1354A90EFAAA}" srcOrd="1" destOrd="0" presId="urn:microsoft.com/office/officeart/2005/8/layout/arrow2"/>
    <dgm:cxn modelId="{DAA4D4C4-2A37-44F7-BA20-4EDD5C7E9096}" type="presParOf" srcId="{C1C05156-8E0E-4FDD-B200-1354A90EFAAA}" destId="{2D3A5111-ADE0-4284-96B5-F8CEECD7FDB3}" srcOrd="0" destOrd="0" presId="urn:microsoft.com/office/officeart/2005/8/layout/arrow2"/>
    <dgm:cxn modelId="{02D00DB7-2933-406D-AEC8-5F8445E7531F}" type="presParOf" srcId="{C1C05156-8E0E-4FDD-B200-1354A90EFAAA}" destId="{4024BD1D-3A96-4DDE-9728-7AAABF0304BD}" srcOrd="1" destOrd="0" presId="urn:microsoft.com/office/officeart/2005/8/layout/arrow2"/>
    <dgm:cxn modelId="{68585984-89EE-49A7-A8A0-05E18C780979}" type="presParOf" srcId="{C1C05156-8E0E-4FDD-B200-1354A90EFAAA}" destId="{9F0BECC5-99F7-43E3-84B1-448A03047941}" srcOrd="2" destOrd="0" presId="urn:microsoft.com/office/officeart/2005/8/layout/arrow2"/>
    <dgm:cxn modelId="{FFB9857E-D7AA-44D8-B7F4-3B9A7C4BCDD9}" type="presParOf" srcId="{C1C05156-8E0E-4FDD-B200-1354A90EFAAA}" destId="{A45445EA-21DD-44BB-B8AF-A1A3F0DF11CC}" srcOrd="3" destOrd="0" presId="urn:microsoft.com/office/officeart/2005/8/layout/arrow2"/>
    <dgm:cxn modelId="{E77F47A8-F417-4064-8FF2-EF3A3537BAEF}" type="presParOf" srcId="{C1C05156-8E0E-4FDD-B200-1354A90EFAAA}" destId="{5C09D31B-447D-4DE1-83FF-DFF0CD88EA52}" srcOrd="4" destOrd="0" presId="urn:microsoft.com/office/officeart/2005/8/layout/arrow2"/>
    <dgm:cxn modelId="{F8650E15-1A3B-432A-9D2E-FBE8FE8E656F}" type="presParOf" srcId="{C1C05156-8E0E-4FDD-B200-1354A90EFAAA}" destId="{04CA75CB-6E0C-4118-9A42-FD877C3B8D4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5D6DC-36EB-48F5-A488-02B4EA0F0A2C}">
      <dsp:nvSpPr>
        <dsp:cNvPr id="0" name=""/>
        <dsp:cNvSpPr/>
      </dsp:nvSpPr>
      <dsp:spPr>
        <a:xfrm>
          <a:off x="397119" y="0"/>
          <a:ext cx="8669867" cy="541866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A5111-ADE0-4284-96B5-F8CEECD7FDB3}">
      <dsp:nvSpPr>
        <dsp:cNvPr id="0" name=""/>
        <dsp:cNvSpPr/>
      </dsp:nvSpPr>
      <dsp:spPr>
        <a:xfrm>
          <a:off x="1498192" y="3739963"/>
          <a:ext cx="225416" cy="2254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4BD1D-3A96-4DDE-9728-7AAABF0304BD}">
      <dsp:nvSpPr>
        <dsp:cNvPr id="0" name=""/>
        <dsp:cNvSpPr/>
      </dsp:nvSpPr>
      <dsp:spPr>
        <a:xfrm>
          <a:off x="-34746" y="3852672"/>
          <a:ext cx="5311373" cy="1565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444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OER DC Launch / Lancement de la CD (March/Mars 2020) </a:t>
          </a:r>
          <a:endParaRPr lang="tr-TR" sz="2000" kern="1200" dirty="0"/>
        </a:p>
      </dsp:txBody>
      <dsp:txXfrm>
        <a:off x="-34746" y="3852672"/>
        <a:ext cx="5311373" cy="1565994"/>
      </dsp:txXfrm>
    </dsp:sp>
    <dsp:sp modelId="{9F0BECC5-99F7-43E3-84B1-448A03047941}">
      <dsp:nvSpPr>
        <dsp:cNvPr id="0" name=""/>
        <dsp:cNvSpPr/>
      </dsp:nvSpPr>
      <dsp:spPr>
        <a:xfrm>
          <a:off x="3487927" y="2267170"/>
          <a:ext cx="407483" cy="4074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445EA-21DD-44BB-B8AF-A1A3F0DF11CC}">
      <dsp:nvSpPr>
        <dsp:cNvPr id="0" name=""/>
        <dsp:cNvSpPr/>
      </dsp:nvSpPr>
      <dsp:spPr>
        <a:xfrm>
          <a:off x="1331027" y="2470912"/>
          <a:ext cx="6802051" cy="2947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17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Survey/Enquête (July/Juillet 2020)</a:t>
          </a:r>
          <a:endParaRPr lang="tr-TR" sz="2000" kern="1200" dirty="0"/>
        </a:p>
      </dsp:txBody>
      <dsp:txXfrm>
        <a:off x="1331027" y="2470912"/>
        <a:ext cx="6802051" cy="2947754"/>
      </dsp:txXfrm>
    </dsp:sp>
    <dsp:sp modelId="{5C09D31B-447D-4DE1-83FF-DFF0CD88EA52}">
      <dsp:nvSpPr>
        <dsp:cNvPr id="0" name=""/>
        <dsp:cNvSpPr/>
      </dsp:nvSpPr>
      <dsp:spPr>
        <a:xfrm>
          <a:off x="5880810" y="1370922"/>
          <a:ext cx="563541" cy="5635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A75CB-6E0C-4118-9A42-FD877C3B8D42}">
      <dsp:nvSpPr>
        <dsp:cNvPr id="0" name=""/>
        <dsp:cNvSpPr/>
      </dsp:nvSpPr>
      <dsp:spPr>
        <a:xfrm>
          <a:off x="6162581" y="1652693"/>
          <a:ext cx="2080768" cy="3765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60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Online Consultation/Consultation en ligne (July/Juillet 2020</a:t>
          </a:r>
          <a:r>
            <a:rPr lang="fr-FR" sz="1400" kern="1200" dirty="0"/>
            <a:t>)</a:t>
          </a:r>
          <a:endParaRPr lang="tr-TR" sz="1400" kern="1200" dirty="0"/>
        </a:p>
      </dsp:txBody>
      <dsp:txXfrm>
        <a:off x="6162581" y="1652693"/>
        <a:ext cx="2080768" cy="37659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69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B4B05-9419-4D5E-8341-906F3B5E41C9}" type="datetimeFigureOut">
              <a:rPr lang="en-AU" smtClean="0"/>
              <a:t>24/07/2020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3A8C-E1B8-4E68-904D-A6C651AE96E5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32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5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ctlxMKzX7FsAX9ffK84yBHzxZVNjwl-50bssB5A7TDYcwpqQ/viewform?usp=sf_link" TargetMode="External"/><Relationship Id="rId2" Type="http://schemas.openxmlformats.org/officeDocument/2006/relationships/hyperlink" Target="https://docs.google.com/forms/d/e/1FAIpQLSdpI-qHvcAO3Rvbq-4h_hxqxVmEMeKk7N2OLJwwsbntNkv8hg/viewform?usp=sf_lin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eilshel@nba.co.za" TargetMode="External"/><Relationship Id="rId2" Type="http://schemas.openxmlformats.org/officeDocument/2006/relationships/hyperlink" Target="https://www.oerafrica.org/unesco-oer-dynamic-coalition-consultation-unesco-coalition-dynamique-pour-les-r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9" name="Rectangle 118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E6E602A-AAE7-43F2-BFA1-812810EC4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1600" b="0" cap="all" dirty="0"/>
            </a:br>
            <a:r>
              <a:rPr lang="en-US" sz="1600" b="0" cap="all" dirty="0"/>
              <a:t>OER Dynamic Coalition / </a:t>
            </a:r>
            <a:br>
              <a:rPr lang="en-US" sz="1600" b="0" cap="all" dirty="0"/>
            </a:br>
            <a:r>
              <a:rPr lang="en-US" sz="1600" b="0" cap="all" dirty="0">
                <a:solidFill>
                  <a:srgbClr val="0070C0"/>
                </a:solidFill>
              </a:rPr>
              <a:t>Coalition </a:t>
            </a:r>
            <a:r>
              <a:rPr lang="en-US" sz="1600" b="0" cap="all" dirty="0" err="1">
                <a:solidFill>
                  <a:srgbClr val="0070C0"/>
                </a:solidFill>
              </a:rPr>
              <a:t>dynamique</a:t>
            </a:r>
            <a:r>
              <a:rPr lang="en-US" sz="1600" b="0" cap="all" dirty="0">
                <a:solidFill>
                  <a:srgbClr val="0070C0"/>
                </a:solidFill>
              </a:rPr>
              <a:t> pour les REL</a:t>
            </a:r>
            <a:br>
              <a:rPr lang="en-US" sz="1600" b="0" cap="all" dirty="0"/>
            </a:br>
            <a:br>
              <a:rPr lang="en-US" sz="1600" b="0" cap="all" dirty="0"/>
            </a:br>
            <a:r>
              <a:rPr lang="en-US" sz="1600" b="0" cap="all" dirty="0"/>
              <a:t>Online Consultation of Working Groups</a:t>
            </a:r>
            <a:br>
              <a:rPr lang="en-US" sz="1600" b="0" cap="all" dirty="0"/>
            </a:br>
            <a:br>
              <a:rPr lang="en-US" sz="1600" b="0" cap="all" dirty="0"/>
            </a:br>
            <a:r>
              <a:rPr lang="en-US" sz="1600" cap="all" dirty="0">
                <a:solidFill>
                  <a:srgbClr val="0070C0"/>
                </a:solidFill>
              </a:rPr>
              <a:t>Consultation </a:t>
            </a:r>
            <a:r>
              <a:rPr lang="en-US" sz="1600" cap="all" dirty="0" err="1">
                <a:solidFill>
                  <a:srgbClr val="0070C0"/>
                </a:solidFill>
              </a:rPr>
              <a:t>en</a:t>
            </a:r>
            <a:r>
              <a:rPr lang="en-US" sz="1600" cap="all" dirty="0">
                <a:solidFill>
                  <a:srgbClr val="0070C0"/>
                </a:solidFill>
              </a:rPr>
              <a:t> </a:t>
            </a:r>
            <a:r>
              <a:rPr lang="en-US" sz="1600" cap="all" dirty="0" err="1">
                <a:solidFill>
                  <a:srgbClr val="0070C0"/>
                </a:solidFill>
              </a:rPr>
              <a:t>ligne</a:t>
            </a:r>
            <a:r>
              <a:rPr lang="en-US" sz="1600" cap="all" dirty="0">
                <a:solidFill>
                  <a:srgbClr val="0070C0"/>
                </a:solidFill>
              </a:rPr>
              <a:t> des </a:t>
            </a:r>
            <a:r>
              <a:rPr lang="en-US" sz="1600" cap="all" dirty="0" err="1">
                <a:solidFill>
                  <a:srgbClr val="0070C0"/>
                </a:solidFill>
              </a:rPr>
              <a:t>grOUpes</a:t>
            </a:r>
            <a:r>
              <a:rPr lang="en-US" sz="1600" cap="all" dirty="0">
                <a:solidFill>
                  <a:srgbClr val="0070C0"/>
                </a:solidFill>
              </a:rPr>
              <a:t> de travail</a:t>
            </a:r>
            <a:br>
              <a:rPr lang="en-US" sz="1600" b="0" cap="all" dirty="0"/>
            </a:br>
            <a:br>
              <a:rPr lang="en-US" sz="1600" b="0" cap="all" dirty="0"/>
            </a:br>
            <a:br>
              <a:rPr lang="en-US" sz="1600" b="0" cap="all" dirty="0"/>
            </a:br>
            <a:endParaRPr lang="en-US" sz="1600" b="0" cap="all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1EAC2A-131F-491A-BFCD-671FEA40AA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676872"/>
            <a:ext cx="4023359" cy="183323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900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9FE6CFE4-52F1-4C7A-A024-B43888CF13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2" r="26006" b="-1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00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2400" dirty="0"/>
              <a:t>Technical Points/ Points techniques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828" y="2120945"/>
            <a:ext cx="4369525" cy="32204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sz="2400" dirty="0"/>
              <a:t>Zoom   </a:t>
            </a:r>
          </a:p>
          <a:p>
            <a:r>
              <a:rPr lang="en-CA" sz="1800" dirty="0"/>
              <a:t>Interpretation</a:t>
            </a:r>
          </a:p>
          <a:p>
            <a:r>
              <a:rPr lang="en-CA" sz="1800" dirty="0"/>
              <a:t>How to Participate </a:t>
            </a:r>
          </a:p>
          <a:p>
            <a:pPr lvl="1"/>
            <a:r>
              <a:rPr lang="en-CA" sz="1400" dirty="0"/>
              <a:t>Q/A Box</a:t>
            </a:r>
          </a:p>
          <a:p>
            <a:pPr lvl="1"/>
            <a:r>
              <a:rPr lang="en-CA" sz="1400" dirty="0"/>
              <a:t>Chat</a:t>
            </a:r>
          </a:p>
          <a:p>
            <a:pPr lvl="1"/>
            <a:r>
              <a:rPr lang="en-CA" sz="1400" dirty="0"/>
              <a:t>Raising Hands </a:t>
            </a:r>
          </a:p>
          <a:p>
            <a:pPr lvl="1"/>
            <a:r>
              <a:rPr lang="en-CA" sz="1400" dirty="0"/>
              <a:t>Registering for Sessions</a:t>
            </a:r>
          </a:p>
          <a:p>
            <a:pPr lvl="1"/>
            <a:r>
              <a:rPr lang="en-CA" sz="1400" dirty="0"/>
              <a:t>Recording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br>
              <a:rPr lang="fr-FR" sz="1800" dirty="0"/>
            </a:br>
            <a:endParaRPr lang="tr-TR" sz="18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6C17FA8-FFEB-4BEB-876F-EEA0E932DD28}"/>
              </a:ext>
            </a:extLst>
          </p:cNvPr>
          <p:cNvSpPr txBox="1">
            <a:spLocks/>
          </p:cNvSpPr>
          <p:nvPr/>
        </p:nvSpPr>
        <p:spPr>
          <a:xfrm>
            <a:off x="6096000" y="2103936"/>
            <a:ext cx="503355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Zoom  </a:t>
            </a:r>
          </a:p>
          <a:p>
            <a:pPr lvl="1"/>
            <a:r>
              <a:rPr lang="fr-FR" sz="1800" dirty="0">
                <a:solidFill>
                  <a:srgbClr val="0070C0"/>
                </a:solidFill>
              </a:rPr>
              <a:t>Interprétation</a:t>
            </a:r>
          </a:p>
          <a:p>
            <a:pPr lvl="1"/>
            <a:r>
              <a:rPr lang="fr-FR" sz="1800" dirty="0">
                <a:solidFill>
                  <a:srgbClr val="0070C0"/>
                </a:solidFill>
              </a:rPr>
              <a:t>Comment participer : 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Boîte de questions / réponses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Chat 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Lever la main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Inscription aux sessions</a:t>
            </a:r>
          </a:p>
          <a:p>
            <a:pPr lvl="2"/>
            <a:r>
              <a:rPr lang="fr-FR" sz="1100" dirty="0">
                <a:solidFill>
                  <a:srgbClr val="0070C0"/>
                </a:solidFill>
              </a:rPr>
              <a:t>Enregistrement</a:t>
            </a:r>
          </a:p>
          <a:p>
            <a:pPr lvl="2"/>
            <a:endParaRPr lang="fr-FR" sz="1100" dirty="0">
              <a:solidFill>
                <a:srgbClr val="0070C0"/>
              </a:solidFill>
            </a:endParaRPr>
          </a:p>
          <a:p>
            <a:pPr marL="0" indent="0">
              <a:buNone/>
            </a:pPr>
            <a:br>
              <a:rPr lang="fr-FR" sz="2400" dirty="0"/>
            </a:br>
            <a:endParaRPr lang="tr-TR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pic>
        <p:nvPicPr>
          <p:cNvPr id="6" name="Image 5" descr="Une image contenant dessin&#10;&#10;Description générée automatiquement">
            <a:extLst>
              <a:ext uri="{FF2B5EF4-FFF2-40B4-BE49-F238E27FC236}">
                <a16:creationId xmlns:a16="http://schemas.microsoft.com/office/drawing/2014/main" id="{90A197E3-CBBA-41D2-9C63-E72E3682C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924" y="237912"/>
            <a:ext cx="2106651" cy="157998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669DDD1-EEFC-4BDD-9AF2-B38397C3A62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98697" y="5341434"/>
            <a:ext cx="561975" cy="542925"/>
          </a:xfrm>
          <a:prstGeom prst="rect">
            <a:avLst/>
          </a:prstGeom>
          <a:solidFill>
            <a:schemeClr val="accent1">
              <a:alpha val="97000"/>
            </a:schemeClr>
          </a:solidFill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1A45F5EC-6D68-4D8F-B060-288DD1E48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411" y="3645794"/>
            <a:ext cx="713884" cy="56197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D46B2F2-1118-401C-826A-E3BC94A80D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1073" y="2587376"/>
            <a:ext cx="713884" cy="75537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FD5F7380-8AA9-4877-A35E-8992C66E203A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909951" y="5367809"/>
            <a:ext cx="859235" cy="54157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1207E53B-E85D-4013-9CD5-1BBD7045B9A1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354422" y="5925569"/>
            <a:ext cx="1130617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4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F4880CB-EA6C-4D7E-8EFB-FF01136D1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1683169"/>
            <a:ext cx="4068849" cy="41485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000" dirty="0"/>
              <a:t>Objectives</a:t>
            </a: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r>
              <a:rPr lang="en-US" sz="3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--------------------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 err="1">
                <a:solidFill>
                  <a:srgbClr val="0070C0"/>
                </a:solidFill>
              </a:rPr>
              <a:t>Objectifs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7A2E47-C562-442C-B48B-EA3D7222F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04" y="1683170"/>
            <a:ext cx="5818248" cy="4148585"/>
          </a:xfrm>
        </p:spPr>
        <p:txBody>
          <a:bodyPr vert="horz" lIns="91440" tIns="45720" rIns="91440" bIns="45720" rtlCol="0">
            <a:normAutofit/>
          </a:bodyPr>
          <a:lstStyle/>
          <a:p>
            <a:pPr marL="742950"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Further clarify the priority areas of action per Working Group</a:t>
            </a:r>
            <a:br>
              <a:rPr lang="en-US" sz="1600" dirty="0"/>
            </a:br>
            <a:endParaRPr lang="en-US" sz="1600" dirty="0"/>
          </a:p>
          <a:p>
            <a:pPr marL="742950"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Identify activities and issues related to the establishment of an electronic tool for information sharing and collaboration on the activities of participating organizations </a:t>
            </a:r>
          </a:p>
          <a:p>
            <a:pPr marL="285750"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-----------------------------------------------------------------------</a:t>
            </a:r>
          </a:p>
          <a:p>
            <a:pPr marL="7429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70C0"/>
                </a:solidFill>
              </a:rPr>
              <a:t>Préciser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davantage</a:t>
            </a:r>
            <a:r>
              <a:rPr lang="en-US" sz="1600" dirty="0">
                <a:solidFill>
                  <a:srgbClr val="0070C0"/>
                </a:solidFill>
              </a:rPr>
              <a:t> les </a:t>
            </a:r>
            <a:r>
              <a:rPr lang="en-US" sz="1600" dirty="0" err="1">
                <a:solidFill>
                  <a:srgbClr val="0070C0"/>
                </a:solidFill>
              </a:rPr>
              <a:t>domaines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d'action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prioritaires</a:t>
            </a:r>
            <a:r>
              <a:rPr lang="en-US" sz="1600" dirty="0">
                <a:solidFill>
                  <a:srgbClr val="0070C0"/>
                </a:solidFill>
              </a:rPr>
              <a:t> par Groupe de travail</a:t>
            </a:r>
          </a:p>
          <a:p>
            <a:pPr marL="74295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Identifier les </a:t>
            </a:r>
            <a:r>
              <a:rPr lang="en-US" sz="1600" dirty="0" err="1">
                <a:solidFill>
                  <a:srgbClr val="0070C0"/>
                </a:solidFill>
              </a:rPr>
              <a:t>activités</a:t>
            </a:r>
            <a:r>
              <a:rPr lang="en-US" sz="1600" dirty="0">
                <a:solidFill>
                  <a:srgbClr val="0070C0"/>
                </a:solidFill>
              </a:rPr>
              <a:t> et les </a:t>
            </a:r>
            <a:r>
              <a:rPr lang="en-US" sz="1600" dirty="0" err="1">
                <a:solidFill>
                  <a:srgbClr val="0070C0"/>
                </a:solidFill>
              </a:rPr>
              <a:t>problèmes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liés</a:t>
            </a:r>
            <a:r>
              <a:rPr lang="en-US" sz="1600" dirty="0">
                <a:solidFill>
                  <a:srgbClr val="0070C0"/>
                </a:solidFill>
              </a:rPr>
              <a:t> à la mise </a:t>
            </a:r>
            <a:r>
              <a:rPr lang="en-US" sz="1600" dirty="0" err="1">
                <a:solidFill>
                  <a:srgbClr val="0070C0"/>
                </a:solidFill>
              </a:rPr>
              <a:t>en</a:t>
            </a:r>
            <a:r>
              <a:rPr lang="en-US" sz="1600" dirty="0">
                <a:solidFill>
                  <a:srgbClr val="0070C0"/>
                </a:solidFill>
              </a:rPr>
              <a:t> place d'un </a:t>
            </a:r>
            <a:r>
              <a:rPr lang="en-US" sz="1600" dirty="0" err="1">
                <a:solidFill>
                  <a:srgbClr val="0070C0"/>
                </a:solidFill>
              </a:rPr>
              <a:t>outil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électronique</a:t>
            </a:r>
            <a:r>
              <a:rPr lang="en-US" sz="1600" dirty="0">
                <a:solidFill>
                  <a:srgbClr val="0070C0"/>
                </a:solidFill>
              </a:rPr>
              <a:t> de partage </a:t>
            </a:r>
            <a:r>
              <a:rPr lang="en-US" sz="1600" dirty="0" err="1">
                <a:solidFill>
                  <a:srgbClr val="0070C0"/>
                </a:solidFill>
              </a:rPr>
              <a:t>d'informations</a:t>
            </a:r>
            <a:r>
              <a:rPr lang="en-US" sz="1600" dirty="0">
                <a:solidFill>
                  <a:srgbClr val="0070C0"/>
                </a:solidFill>
              </a:rPr>
              <a:t> et de collaboration sur les </a:t>
            </a:r>
            <a:r>
              <a:rPr lang="en-US" sz="1600" dirty="0" err="1">
                <a:solidFill>
                  <a:srgbClr val="0070C0"/>
                </a:solidFill>
              </a:rPr>
              <a:t>activités</a:t>
            </a:r>
            <a:r>
              <a:rPr lang="en-US" sz="1600" dirty="0">
                <a:solidFill>
                  <a:srgbClr val="0070C0"/>
                </a:solidFill>
              </a:rPr>
              <a:t> des </a:t>
            </a:r>
            <a:r>
              <a:rPr lang="en-US" sz="1600" dirty="0" err="1">
                <a:solidFill>
                  <a:srgbClr val="0070C0"/>
                </a:solidFill>
              </a:rPr>
              <a:t>organisations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participantes</a:t>
            </a:r>
            <a:endParaRPr lang="en-US" sz="1600" dirty="0">
              <a:solidFill>
                <a:srgbClr val="0070C0"/>
              </a:solidFill>
            </a:endParaRP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39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322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023B9C-CDB5-47C0-A6F0-6BB5E0560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1820" cy="1325563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UNESCO OER </a:t>
            </a:r>
            <a:r>
              <a:rPr lang="fr-FR" dirty="0" err="1"/>
              <a:t>Recommendation</a:t>
            </a:r>
            <a:r>
              <a:rPr lang="fr-FR" dirty="0"/>
              <a:t> </a:t>
            </a:r>
            <a:r>
              <a:rPr lang="fr-FR" dirty="0" err="1"/>
              <a:t>adopted</a:t>
            </a:r>
            <a:r>
              <a:rPr lang="fr-FR" dirty="0"/>
              <a:t>  / La </a:t>
            </a:r>
            <a:r>
              <a:rPr lang="fr-FR" dirty="0" err="1"/>
              <a:t>Recommendation</a:t>
            </a:r>
            <a:r>
              <a:rPr lang="fr-FR" dirty="0"/>
              <a:t> REL adopté (Nov.  2019)</a:t>
            </a:r>
            <a:br>
              <a:rPr lang="fr-FR" dirty="0"/>
            </a:br>
            <a:endParaRPr lang="tr-T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FA2D8F-D859-44A8-B353-C8839B07A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848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5667E66-CB3A-4091-9FCA-17A6463B9E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775383"/>
              </p:ext>
            </p:extLst>
          </p:nvPr>
        </p:nvGraphicFramePr>
        <p:xfrm>
          <a:off x="2134870" y="1690688"/>
          <a:ext cx="903224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618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B54907-45CC-49AD-8B59-D2853C8E0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 Survey/ </a:t>
            </a:r>
            <a:r>
              <a:rPr lang="fr-FR" dirty="0" err="1"/>
              <a:t>Forumlaire</a:t>
            </a:r>
            <a:r>
              <a:rPr lang="fr-FR" dirty="0"/>
              <a:t> d’</a:t>
            </a:r>
            <a:r>
              <a:rPr lang="fr-FR" dirty="0" err="1"/>
              <a:t>evaluation</a:t>
            </a:r>
            <a:r>
              <a:rPr lang="fr-FR" dirty="0"/>
              <a:t> </a:t>
            </a:r>
            <a:endParaRPr lang="tr-T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87D3C7-93D5-4DA1-B609-D49A8C354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420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Evaluation </a:t>
            </a:r>
            <a:r>
              <a:rPr lang="fr-FR" dirty="0" err="1"/>
              <a:t>form</a:t>
            </a:r>
            <a:r>
              <a:rPr lang="fr-FR" dirty="0"/>
              <a:t> in English</a:t>
            </a:r>
          </a:p>
          <a:p>
            <a:pPr marL="0" indent="0">
              <a:buNone/>
            </a:pPr>
            <a:r>
              <a:rPr lang="tr-TR" dirty="0">
                <a:hlinkClick r:id="rId2"/>
              </a:rPr>
              <a:t>https://docs.google.com/forms/d/e/1FAIpQLSdpI-qHvcAO3Rvbq-4h_hxqxVmEMeKk7N2OLJwwsbntNkv8hg/viewform?usp=sf_link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Formulaire d’</a:t>
            </a:r>
            <a:r>
              <a:rPr lang="fr-FR" dirty="0" err="1"/>
              <a:t>evaluation</a:t>
            </a:r>
            <a:r>
              <a:rPr lang="fr-FR" dirty="0"/>
              <a:t> en français</a:t>
            </a:r>
          </a:p>
          <a:p>
            <a:pPr marL="0" indent="0">
              <a:buNone/>
            </a:pPr>
            <a:r>
              <a:rPr lang="tr-TR" dirty="0">
                <a:hlinkClick r:id="rId3"/>
              </a:rPr>
              <a:t>https://docs.google.com/forms/d/e/1FAIpQLSctlxMKzX7FsAX9ffK84yBHzxZVNjwl-50bssB5A7TDYcwpqQ/viewform?usp=sf_link</a:t>
            </a:r>
            <a:endParaRPr lang="fr-F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5517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7F4F1D-8A40-45DF-82CA-4931240EC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Infos importants!</a:t>
            </a:r>
            <a:endParaRPr lang="tr-T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29DFDD-F00D-49CE-92BB-D458239C6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dirty="0"/>
              <a:t>Videos available at : </a:t>
            </a:r>
            <a:r>
              <a:rPr lang="en-ZA" u="sng" dirty="0">
                <a:hlinkClick r:id="rId2"/>
              </a:rPr>
              <a:t>https://www.oerafrica.org/unesco-oer-dynamic-coalition-consultation-unesco-coalition-dynamique-pour-les-rel</a:t>
            </a:r>
            <a:r>
              <a:rPr lang="en-ZA" dirty="0"/>
              <a:t> </a:t>
            </a:r>
            <a:endParaRPr lang="en-US" dirty="0"/>
          </a:p>
          <a:p>
            <a:pPr lvl="0">
              <a:buFontTx/>
              <a:buChar char="-"/>
            </a:pPr>
            <a:r>
              <a:rPr lang="en-US" dirty="0"/>
              <a:t>Please send comments by 24:00 CET 27 July 2020 to  </a:t>
            </a:r>
            <a:r>
              <a:rPr lang="en-ZA" u="sng" dirty="0">
                <a:hlinkClick r:id="rId3"/>
              </a:rPr>
              <a:t>neilshel@nba.co.za</a:t>
            </a:r>
            <a:r>
              <a:rPr lang="en-ZA" dirty="0"/>
              <a:t>,</a:t>
            </a:r>
            <a:endParaRPr lang="fr-FR" dirty="0"/>
          </a:p>
          <a:p>
            <a:pPr lvl="0">
              <a:buFontTx/>
              <a:buChar char="-"/>
            </a:pPr>
            <a:r>
              <a:rPr lang="en-US" dirty="0"/>
              <a:t>Draft report circulated for comments by 3 -5 August</a:t>
            </a:r>
          </a:p>
          <a:p>
            <a:pPr lvl="0">
              <a:buFontTx/>
              <a:buChar char="-"/>
            </a:pPr>
            <a:r>
              <a:rPr lang="en-US" dirty="0"/>
              <a:t>Final Report circulated 7 Aug</a:t>
            </a:r>
            <a:r>
              <a:rPr lang="fr-FR" dirty="0" err="1"/>
              <a:t>ust</a:t>
            </a:r>
            <a:endParaRPr lang="fr-FR" dirty="0"/>
          </a:p>
          <a:p>
            <a:pPr marL="0" lvl="0" indent="0">
              <a:buNone/>
            </a:pPr>
            <a:r>
              <a:rPr lang="fr-FR" dirty="0"/>
              <a:t>_________________________________________________________________________________________</a:t>
            </a:r>
          </a:p>
          <a:p>
            <a:r>
              <a:rPr lang="en-US" dirty="0"/>
              <a:t> </a:t>
            </a:r>
            <a:r>
              <a:rPr lang="fr-FR" dirty="0"/>
              <a:t>Vidéos disponibles sur: </a:t>
            </a:r>
            <a:r>
              <a:rPr lang="fr-FR" dirty="0">
                <a:hlinkClick r:id="rId2"/>
              </a:rPr>
              <a:t>https://www.oerafrica.org/unesco-oer-dynamic-coalition-consultation-unesco-coalition-dynamique-pour-les-rel</a:t>
            </a:r>
            <a:endParaRPr lang="fr-FR" dirty="0"/>
          </a:p>
          <a:p>
            <a:r>
              <a:rPr lang="fr-FR" dirty="0"/>
              <a:t>Veuillez envoyer vos commentaires avant le 27 juillet 2020 à 24h00 CET à neilshel@nba.co.za,</a:t>
            </a:r>
          </a:p>
          <a:p>
            <a:r>
              <a:rPr lang="fr-FR" dirty="0"/>
              <a:t>Projet de rapport diffusé pour observations le 3 au 5 août</a:t>
            </a:r>
          </a:p>
          <a:p>
            <a:r>
              <a:rPr lang="fr-FR" dirty="0"/>
              <a:t>Rapport final distribué le 7 août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2604997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197</Words>
  <Application>Microsoft Office PowerPoint</Application>
  <PresentationFormat>Grand écran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Calibri</vt:lpstr>
      <vt:lpstr>AccentBoxVTI</vt:lpstr>
      <vt:lpstr> OER Dynamic Coalition /  Coalition dynamique pour les REL  Online Consultation of Working Groups  Consultation en ligne des grOUpes de travail   </vt:lpstr>
      <vt:lpstr>Technical Points/ Points techniques </vt:lpstr>
      <vt:lpstr>Objectives    --------------------  Objectifs   </vt:lpstr>
      <vt:lpstr> UNESCO OER Recommendation adopted  / La Recommendation REL adopté (Nov.  2019) </vt:lpstr>
      <vt:lpstr>Evaluation Survey/ Forumlaire d’evaluation </vt:lpstr>
      <vt:lpstr>Infos importants!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Dynamic Coalition /  Coalition dynamique pour les REL  Online Consultation of Working Groups  Consultation en ligne des grOUpes de travail</dc:title>
  <dc:creator>CI KSD ICT</dc:creator>
  <cp:lastModifiedBy>CI KSD ICT</cp:lastModifiedBy>
  <cp:revision>9</cp:revision>
  <dcterms:created xsi:type="dcterms:W3CDTF">2020-07-21T18:57:48Z</dcterms:created>
  <dcterms:modified xsi:type="dcterms:W3CDTF">2020-07-24T13:52:23Z</dcterms:modified>
</cp:coreProperties>
</file>